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3"/>
  </p:notesMasterIdLst>
  <p:handoutMasterIdLst>
    <p:handoutMasterId r:id="rId44"/>
  </p:handoutMasterIdLst>
  <p:sldIdLst>
    <p:sldId id="543" r:id="rId2"/>
    <p:sldId id="565" r:id="rId3"/>
    <p:sldId id="566" r:id="rId4"/>
    <p:sldId id="567" r:id="rId5"/>
    <p:sldId id="568" r:id="rId6"/>
    <p:sldId id="572" r:id="rId7"/>
    <p:sldId id="571" r:id="rId8"/>
    <p:sldId id="570" r:id="rId9"/>
    <p:sldId id="569" r:id="rId10"/>
    <p:sldId id="573" r:id="rId11"/>
    <p:sldId id="574" r:id="rId12"/>
    <p:sldId id="576" r:id="rId13"/>
    <p:sldId id="577" r:id="rId14"/>
    <p:sldId id="578" r:id="rId15"/>
    <p:sldId id="579" r:id="rId16"/>
    <p:sldId id="580" r:id="rId17"/>
    <p:sldId id="581" r:id="rId18"/>
    <p:sldId id="582" r:id="rId19"/>
    <p:sldId id="583" r:id="rId20"/>
    <p:sldId id="584" r:id="rId21"/>
    <p:sldId id="585" r:id="rId22"/>
    <p:sldId id="586" r:id="rId23"/>
    <p:sldId id="587" r:id="rId24"/>
    <p:sldId id="588" r:id="rId25"/>
    <p:sldId id="589" r:id="rId26"/>
    <p:sldId id="590" r:id="rId27"/>
    <p:sldId id="591" r:id="rId28"/>
    <p:sldId id="592" r:id="rId29"/>
    <p:sldId id="593" r:id="rId30"/>
    <p:sldId id="594" r:id="rId31"/>
    <p:sldId id="595" r:id="rId32"/>
    <p:sldId id="596" r:id="rId33"/>
    <p:sldId id="597" r:id="rId34"/>
    <p:sldId id="598" r:id="rId35"/>
    <p:sldId id="599" r:id="rId36"/>
    <p:sldId id="600" r:id="rId37"/>
    <p:sldId id="601" r:id="rId38"/>
    <p:sldId id="602" r:id="rId39"/>
    <p:sldId id="603" r:id="rId40"/>
    <p:sldId id="604" r:id="rId41"/>
    <p:sldId id="605" r:id="rId42"/>
  </p:sldIdLst>
  <p:sldSz cx="9144000" cy="6858000" type="screen4x3"/>
  <p:notesSz cx="6877050" cy="10002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FF33"/>
    <a:srgbClr val="006600"/>
    <a:srgbClr val="99FFCC"/>
    <a:srgbClr val="003366"/>
    <a:srgbClr val="CCFF99"/>
    <a:srgbClr val="FF0000"/>
    <a:srgbClr val="0033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89872" autoAdjust="0"/>
  </p:normalViewPr>
  <p:slideViewPr>
    <p:cSldViewPr>
      <p:cViewPr varScale="1">
        <p:scale>
          <a:sx n="104" d="100"/>
          <a:sy n="104" d="100"/>
        </p:scale>
        <p:origin x="24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18" y="-114"/>
      </p:cViewPr>
      <p:guideLst>
        <p:guide orient="horz" pos="3152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6674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6674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108C6DA-FC8B-48C7-9AA6-1DD67E7D1F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878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02T07:54:14.05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764 999 0,'0'33'93,"-33"-33"-93,0 0 16,0 0 0,0 0-16,0 33 15,0-33-15,0 0 16,0 0 0,0 0-16,0 0 15,0-33 1,0 0-16,0 33 15,0-33-15,0 0 16,0 0 0,0 33-16,33-33 15,-33 33-15,33-33 16,-33 0 0,33 0 15,0 0-16,-33 0-15,33 0 16,-33 0 0,33 0-16,0 0 15,0 0 1,-33 33-16,33-33 16,0 0-1,0 0 1,0 0-16,-33 0 0,33 0 15,0 0 1,0 0 0,0 0-1,33 0-15,-33 0 16,33 33-16,-33-33 0,33 0 16,0 33-16,-33-33 15,33 33 1,33-33-1,-33 33-15,0 0 16,0 0-16,0 0 16,0 0-16,0 0 0,0-33 15,33 33 1,-33 0-16,66 0 16,-33 0-16,-1 0 15,1 33-15,0-33 16,0 0-16,0 33 15,-33-33-15,0 0 0,0 33 16,0-33 0,0 0-1,0 33-15,0-33 16,0 33 0,0-33-16,0 0 0,0 33 31,0 0-16,0 0 1,0 0 0,0 0-16,-33 0 15,33-33 1,-33 33-16,33 0 16,-33 0-16,0 0 15,0 0 1,0 0-16,0 0 15,0 0-15,0 0 16,0 33-16,0-33 16,0 0-16,0 0 15,-33 0-15,33 0 16,-66 0-16,33 33 16,0-66-16,0 33 15,0 0-15,0-33 16,0 0-16,0 0 15,0 0-15,0 33 16,0-33 47,33-33-48,-33 33 1,0 0-16,0-33 15,0 0 1,0 33-16,33-33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464" max="1456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11-02T07:55:44.97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4888 1253 0,'0'33'93,"0"0"-77,0 0 0,0 0-1,0 0 17,0 0-1,-33 0-16,0-33 1,33 33 0,-33-33-16,33 33 15,-33-33 1,0 0 0,0 0 15,0 0-16,0 0 17,0 0-17,0 0 17,0 0 14,0 0-46,0 0 16,0 0 0,0 0-16,0 0 15,0 0 1,0 0-16,0 0 16,0 0-16,0 0 15,0-33-15,0 33 0,0 0 16,0 0-1,-33-33-15,33 33 16,0 0-16,0 0 16,0 0-16,0-33 15,0 33-15,0 0 16,0 0-16,0 0 16,0 0-16,0 0 15,0 0-15,0 0 16,0 0-16,0 0 15,0 0-15,0 0 16,0 0-16,0 0 16,-33 0-16,0 0 15,33 0-15,-33 0 16,0-33-16,33 33 16,-66 0-16,33 0 15,0 0-15,33 0 16,0 0-16,-33 0 15,33 0-15,0 0 16,0 0-16,0 0 16,0 0-16,1 0 15,-1 0-15,0 0 16,0 0-16,0 0 16,0 0-16,0 0 15,0 0-15,0 33 16,0-33-16,0 0 15,0 0-15,33 33 16,-33-33-16,0 0 16,0 0-16,0 33 15,0-33-15,0 0 16,0 33 0,0-33-16,0 0 15,0 0-15,0 33 16,0-33-16,0 33 15,0-33 1,0 33-16,0-33 16,0 0-1,0 33 1,0-33 0,0 0 15,0 0-16,0 0 1,0 0-16,0 33 16,0-33-16,0 0 15,0 0 1,0 0 0,0 0-1,0 0 1,0 0-1,0 0 1,0 0 0,0 0 15,0 0-15,0 0-1,0 0 1,0 0-16,0-33 15,0 33 1,0-66-16,-33 66 16,33-33-16,0 33 15,0-33-15,0 0 16,0 33-16,0-33 16,0 0-16,0 0 15,0 0-15,0 33 16,33-33-16,-33 33 15,0-33 1,0 33 0,33-33-16,-33 33 15,0 0 1,0-33 15,0 33-31,0 0 31,33-33-31,-33 0 47,33 0-31,-33 0-16,33 0 16,0 0-1,0 0-15,-33 0 16,33 0-16,0 0 15,0-33-15,0 33 16,0 0-16,0 1 16,0-1-16,33 0 15,0 0-15,0 0 16,0 0-16,0 0 16,33-33-16,-33 33 15,-33 0-15,33 0 16,33 0-16,-33 0 15,0 0-15,0 0 16,0 0-16,33 0 16,0 0-16,-33 0 15,0 0-15,33 0 16,-33 33-16,0 0 16,33-33-16,0 33 15,0 0-15,-33 0 16,66-33-16,-66 33 15,66 0-15,-33 0 16,33 0-16,-66 0 16,99 0-16,-66 33 15,0-33-15,33 33 16,-33 0-16,0-33 16,33 33-16,-33 0 15,66-33-15,-66 33 16,66 0-16,-34 0 15,34 0-15,-33-33 16,33 33-16,-66 0 16,66-33-16,-33 33 15,0 0-15,0-33 16,0 0-16,-66 33 16,33-33-16,0 33 15,0-33-15,-33 0 16,33 0-16,-33 0 15,0 0-15,0 0 16,0 33-16,0-33 16,0 0-16,0 0 15,0 33-15,0-33 16,33 0-16,-33 33 141,0 0-110,0 0-31,-33 0 15,33 0-15,0 0 16,0-1-16,-33 1 16,33 0-16,-33 0 15,0 0-15,33 33 16,-33-33-16,0 0 16,0 0-16,33 0 15,-33 0-15,0 0 16,0 0-16,33 0 15,-33 0-15,0 0 16,0 0-16,0 0 16,0 0-16,0 0 15,0 0-15,0 0 16,0 0-16,0 0 16,0 0-16,0 0 15,0 0-15,0 0 16,0 0-1,0 0-15,0 0 16,0 0 0,-33-33-16,0 33 15,0 0 1,0 0 0,0 0-1,0-33 63,33-33-78,-33 0 16,33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6674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49974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027" y="4750148"/>
            <a:ext cx="5500997" cy="450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6674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23932D-FFFD-4CF7-B81E-784C8DF112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8093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08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파일이 존재하면</a:t>
            </a:r>
            <a:r>
              <a:rPr lang="en-US" altLang="ko-KR" dirty="0" smtClean="0"/>
              <a:t>, true 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없으면 </a:t>
            </a:r>
            <a:r>
              <a:rPr lang="en-US" altLang="ko-KR" baseline="0" dirty="0" smtClean="0"/>
              <a:t>false </a:t>
            </a:r>
            <a:r>
              <a:rPr lang="ko-KR" altLang="en-US" baseline="0" dirty="0" smtClean="0"/>
              <a:t>값 리턴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addr.txt </a:t>
            </a:r>
            <a:r>
              <a:rPr lang="ko-KR" altLang="en-US" dirty="0" smtClean="0"/>
              <a:t>파일이 메모장을 통하여 작성되어야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5005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019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배열 형태로 </a:t>
            </a:r>
            <a:r>
              <a:rPr lang="en-US" altLang="ko-KR" dirty="0" smtClean="0"/>
              <a:t>open</a:t>
            </a:r>
            <a:r>
              <a:rPr lang="ko-KR" altLang="en-US" dirty="0" smtClean="0"/>
              <a:t>시에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929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A6F9FD78-F728-43E1-81EA-EF29135E1B1D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B9A414D9-AF33-456E-BE0B-B373B1BBE403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E33C774A-5C93-4BCB-983F-86ECDEBBE7FF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80669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60A646FF-F248-4CA4-897C-51455FE2B46F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9A455613-B457-4A2C-B9E0-836A2AB5ED0C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C8B8ECD2-E2B4-4AE0-80DA-5DB65D6ED6C9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3420A616-EECD-4100-BE78-2654F3A9DAA6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E7E18F47-6DB7-4EA1-A27B-CA10DDBB5E7B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6ECE3734-EE80-4503-8B84-20DBA518D8F8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F3CA6B02-A776-4C3A-BA76-19DD5D142D06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1052"/>
          <p:cNvSpPr>
            <a:spLocks noChangeArrowheads="1"/>
          </p:cNvSpPr>
          <p:nvPr userDrawn="1"/>
        </p:nvSpPr>
        <p:spPr bwMode="auto">
          <a:xfrm>
            <a:off x="11113" y="6532563"/>
            <a:ext cx="9132887" cy="352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accent2"/>
                </a:solidFill>
                <a:ea typeface="+mn-ea"/>
              </a:defRPr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536181E3-E560-4B82-803C-8343431BE99D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5088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5098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1" name="Line 105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2" name="AutoShape 1058"/>
          <p:cNvSpPr>
            <a:spLocks noChangeArrowheads="1"/>
          </p:cNvSpPr>
          <p:nvPr userDrawn="1"/>
        </p:nvSpPr>
        <p:spPr bwMode="auto">
          <a:xfrm>
            <a:off x="6516688" y="476250"/>
            <a:ext cx="2627312" cy="538163"/>
          </a:xfrm>
          <a:prstGeom prst="roundRect">
            <a:avLst>
              <a:gd name="adj" fmla="val 2920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3" name="Rectangle 1059"/>
          <p:cNvSpPr>
            <a:spLocks noChangeArrowheads="1"/>
          </p:cNvSpPr>
          <p:nvPr userDrawn="1"/>
        </p:nvSpPr>
        <p:spPr bwMode="auto">
          <a:xfrm>
            <a:off x="8316913" y="487363"/>
            <a:ext cx="827087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6" name="Rectangle 1062"/>
          <p:cNvSpPr>
            <a:spLocks noChangeArrowheads="1"/>
          </p:cNvSpPr>
          <p:nvPr userDrawn="1"/>
        </p:nvSpPr>
        <p:spPr bwMode="auto">
          <a:xfrm>
            <a:off x="165100" y="173038"/>
            <a:ext cx="6135688" cy="463550"/>
          </a:xfrm>
          <a:prstGeom prst="rect">
            <a:avLst/>
          </a:prstGeom>
          <a:solidFill>
            <a:srgbClr val="A6C7E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A6C7E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pic>
        <p:nvPicPr>
          <p:cNvPr id="2087" name="Picture 1063" descr="PE01522_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6050" y="71438"/>
            <a:ext cx="536575" cy="6191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6.png"/><Relationship Id="rId5" Type="http://schemas.openxmlformats.org/officeDocument/2006/relationships/customXml" Target="../ink/ink1.xml"/><Relationship Id="rId10" Type="http://schemas.openxmlformats.org/officeDocument/2006/relationships/image" Target="../media/image26.emf"/><Relationship Id="rId4" Type="http://schemas.microsoft.com/office/2007/relationships/hdphoto" Target="../media/hdphoto2.wdp"/><Relationship Id="rId9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5.wdp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docs/hosting-xampp-on-azure.html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pachefriends.org/docs/migrate-wordpress-xampp-aws-ha.html" TargetMode="External"/><Relationship Id="rId5" Type="http://schemas.openxmlformats.org/officeDocument/2006/relationships/hyperlink" Target="https://www.apachefriends.org/docs/hosting-xampp-on-aws.html" TargetMode="External"/><Relationship Id="rId4" Type="http://schemas.openxmlformats.org/officeDocument/2006/relationships/hyperlink" Target="https://www.apachefriends.org/docs/hosting-xampp-on-google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apachefriends.org/index.html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8346" y="1778"/>
            <a:ext cx="9144000" cy="6858000"/>
            <a:chOff x="0" y="0"/>
            <a:chExt cx="9144000" cy="6858000"/>
          </a:xfrm>
        </p:grpSpPr>
        <p:grpSp>
          <p:nvGrpSpPr>
            <p:cNvPr id="9" name="그룹 8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pic>
              <p:nvPicPr>
                <p:cNvPr id="2" name="Picture 2" descr="1226-2-1 copy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0" cy="6858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" name="Picture 12" descr="C:\Documents and Settings\샬라르\바탕 화면\아던트\[완료] KOEB\교육자료\bg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9779" y="1720057"/>
                  <a:ext cx="6384221" cy="46859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-8000"/>
                        </a14:imgEffect>
                        <a14:imgEffect>
                          <a14:brightnessContrast bright="-5000" contrast="2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385" y="352078"/>
                <a:ext cx="2238375" cy="62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TextBox 20"/>
            <p:cNvSpPr txBox="1">
              <a:spLocks noChangeArrowheads="1"/>
            </p:cNvSpPr>
            <p:nvPr/>
          </p:nvSpPr>
          <p:spPr bwMode="auto">
            <a:xfrm>
              <a:off x="4303400" y="6074676"/>
              <a:ext cx="439248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9pPr>
            </a:lstStyle>
            <a:p>
              <a:pPr marL="292100" indent="-292100" algn="ctr" fontAlgn="ctr">
                <a:spcBef>
                  <a:spcPct val="10000"/>
                </a:spcBef>
                <a:buClr>
                  <a:srgbClr val="660066"/>
                </a:buClr>
                <a:buFont typeface="Wingdings" pitchFamily="2" charset="2"/>
                <a:buNone/>
                <a:tabLst>
                  <a:tab pos="292100" algn="l"/>
                  <a:tab pos="685800" algn="l"/>
                </a:tabLst>
              </a:pPr>
              <a:r>
                <a:rPr lang="ko-KR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</a:rPr>
                <a:t>컴퓨터공학과 유 갑상 교수</a:t>
              </a:r>
              <a:endPara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endParaRPr>
            </a:p>
          </p:txBody>
        </p:sp>
      </p:grpSp>
      <p:sp>
        <p:nvSpPr>
          <p:cNvPr id="5" name="TextBox 19"/>
          <p:cNvSpPr txBox="1">
            <a:spLocks noChangeArrowheads="1"/>
          </p:cNvSpPr>
          <p:nvPr/>
        </p:nvSpPr>
        <p:spPr bwMode="auto">
          <a:xfrm>
            <a:off x="3851920" y="3212976"/>
            <a:ext cx="18990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600" dirty="0" smtClean="0">
                <a:latin typeface="맑은 고딕" pitchFamily="50" charset="-127"/>
              </a:rPr>
              <a:t>2021</a:t>
            </a:r>
            <a:r>
              <a:rPr lang="ko-KR" altLang="en-US" sz="1600" dirty="0" smtClean="0">
                <a:latin typeface="맑은 고딕" pitchFamily="50" charset="-127"/>
              </a:rPr>
              <a:t>년 </a:t>
            </a:r>
            <a:r>
              <a:rPr lang="en-US" altLang="ko-KR" sz="1600" dirty="0" smtClean="0">
                <a:latin typeface="맑은 고딕" pitchFamily="50" charset="-127"/>
              </a:rPr>
              <a:t>11</a:t>
            </a:r>
            <a:r>
              <a:rPr lang="ko-KR" altLang="en-US" sz="1600" dirty="0" smtClean="0">
                <a:latin typeface="맑은 고딕" pitchFamily="50" charset="-127"/>
              </a:rPr>
              <a:t>월</a:t>
            </a:r>
            <a:endParaRPr lang="ko-KR" altLang="en-US" sz="1600" dirty="0">
              <a:latin typeface="맑은 고딕" pitchFamily="50" charset="-127"/>
            </a:endParaRPr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963254" y="1990618"/>
            <a:ext cx="71287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9pPr>
          </a:lstStyle>
          <a:p>
            <a:pPr marL="292100" indent="-292100" algn="ctr" fontAlgn="ctr">
              <a:spcBef>
                <a:spcPct val="10000"/>
              </a:spcBef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(10. </a:t>
            </a:r>
            <a:r>
              <a:rPr lang="ko-KR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파일</a:t>
            </a:r>
            <a:r>
              <a:rPr lang="en-US" altLang="ko-K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_file)</a:t>
            </a:r>
            <a:endParaRPr lang="en-US" altLang="ko-KR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</a:endParaRP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827584" y="1336537"/>
            <a:ext cx="71287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9pPr>
          </a:lstStyle>
          <a:p>
            <a:pPr marL="292100" indent="-292100" algn="ctr" fontAlgn="ctr">
              <a:spcBef>
                <a:spcPct val="10000"/>
              </a:spcBef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36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웹서버</a:t>
            </a:r>
            <a:r>
              <a:rPr lang="ko-KR" altLang="en-US" sz="3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 구축 프로그래밍</a:t>
            </a:r>
            <a:endParaRPr lang="en-US" altLang="ko-KR" sz="36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350789"/>
      </p:ext>
    </p:extLst>
  </p:cSld>
  <p:clrMapOvr>
    <a:masterClrMapping/>
  </p:clrMapOvr>
  <p:transition advTm="7064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611561" y="1412777"/>
            <a:ext cx="8136904" cy="4176464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1400" b="1" kern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쓰기</a:t>
            </a: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fwrite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fputs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포인터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($handle)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가리키는 파일에 대상 문자열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($string)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저장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저장한 문자열 길이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(byte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쓰기 오류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길이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($length)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지정하면 문자열 짧을 경우 문자열 끝까지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길면 최대 길이만큼  저장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액세스 모드 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a’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w’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00000">
              <a:buSzPct val="60000"/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  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존재하면 파일 끝 추가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00000">
              <a:buSzPct val="60000"/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 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파일 삭제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새로운 파일 생성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00000">
              <a:buSzPct val="60000"/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fputs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fwrite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별칭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형식 기능 동일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fputs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fp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$records_1);</a:t>
            </a: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fwrite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fp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$records_2, 20); </a:t>
            </a: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113913"/>
              </p:ext>
            </p:extLst>
          </p:nvPr>
        </p:nvGraphicFramePr>
        <p:xfrm>
          <a:off x="1259632" y="1988840"/>
          <a:ext cx="4439285" cy="584330"/>
        </p:xfrm>
        <a:graphic>
          <a:graphicData uri="http://schemas.openxmlformats.org/drawingml/2006/table">
            <a:tbl>
              <a:tblPr/>
              <a:tblGrid>
                <a:gridCol w="443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3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integer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fwrite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(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resource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$handle ,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string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$string [,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integer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$length ] )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integer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fputs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(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resource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$handle ,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string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$string [,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integer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$length ] 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_x75023472" descr="EMB000003981a7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9097" y="5229200"/>
            <a:ext cx="3173165" cy="876079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181097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(file)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처리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544" y="980728"/>
            <a:ext cx="6199241" cy="374586"/>
            <a:chOff x="293518" y="1050245"/>
            <a:chExt cx="6199241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2.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파일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(file)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처리</a:t>
              </a:r>
              <a:endParaRPr lang="en-US" altLang="ko-KR" spc="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3" name="Google Shape;151;p5"/>
          <p:cNvSpPr txBox="1"/>
          <p:nvPr/>
        </p:nvSpPr>
        <p:spPr>
          <a:xfrm>
            <a:off x="3430235" y="1575086"/>
            <a:ext cx="4537364" cy="345001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fputs</a:t>
            </a:r>
            <a:r>
              <a:rPr lang="en-US" sz="1400" b="1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filepointer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4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764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132"/>
    </mc:Choice>
    <mc:Fallback xmlns="">
      <p:transition spd="slow" advTm="11513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611561" y="1412776"/>
            <a:ext cx="7791572" cy="4104456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파일 읽기</a:t>
            </a: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fread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fgets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fgetc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Char char="-"/>
            </a:pPr>
            <a:r>
              <a:rPr lang="en-US" altLang="ko-KR" sz="1400" b="1" kern="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fread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지정한 길이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($length)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읽은 후 문자열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Char char="-"/>
            </a:pPr>
            <a:r>
              <a:rPr lang="en-US" altLang="ko-KR" sz="1400" b="1" kern="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fgets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지정한 길이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($length-1)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읽은 후 문자열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40000" indent="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길이 생략 경우 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(line)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 레코드 읽기 유용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kern="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fgetc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하나의 문자 읽은 후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$record =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fread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fp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20); </a:t>
            </a:r>
          </a:p>
          <a:p>
            <a:pPr marL="720000"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$record =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fgets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fp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21);  </a:t>
            </a:r>
          </a:p>
          <a:p>
            <a:pPr marL="720000"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$record =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fgets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fp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       </a:t>
            </a: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$character =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fgetc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fp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  </a:t>
            </a: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92724"/>
              </p:ext>
            </p:extLst>
          </p:nvPr>
        </p:nvGraphicFramePr>
        <p:xfrm>
          <a:off x="1259633" y="2060848"/>
          <a:ext cx="3600399" cy="792088"/>
        </p:xfrm>
        <a:graphic>
          <a:graphicData uri="http://schemas.openxmlformats.org/drawingml/2006/table">
            <a:tbl>
              <a:tblPr/>
              <a:tblGrid>
                <a:gridCol w="360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string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fread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( resource $handle ,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integer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$length )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string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fgets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( resource $handle [,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integer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$length ] )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string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fgetc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( resource $handle 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5019818" y="4056372"/>
            <a:ext cx="2952328" cy="1994719"/>
            <a:chOff x="5364088" y="3810545"/>
            <a:chExt cx="3605213" cy="2786807"/>
          </a:xfrm>
        </p:grpSpPr>
        <p:pic>
          <p:nvPicPr>
            <p:cNvPr id="6" name="_x40065720" descr="EMB000003981a8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64088" y="5273377"/>
              <a:ext cx="3602038" cy="1323975"/>
            </a:xfrm>
            <a:prstGeom prst="rect">
              <a:avLst/>
            </a:prstGeom>
            <a:noFill/>
          </p:spPr>
        </p:pic>
        <p:pic>
          <p:nvPicPr>
            <p:cNvPr id="7" name="_x74152912" descr="EMB000003981a7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64088" y="3810545"/>
              <a:ext cx="3605213" cy="1490663"/>
            </a:xfrm>
            <a:prstGeom prst="rect">
              <a:avLst/>
            </a:prstGeom>
            <a:noFill/>
          </p:spPr>
        </p:pic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15975" y="181097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(file)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처리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67544" y="980728"/>
            <a:ext cx="6199241" cy="374586"/>
            <a:chOff x="293518" y="1050245"/>
            <a:chExt cx="6199241" cy="374586"/>
          </a:xfrm>
        </p:grpSpPr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2.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파일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(file)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처리</a:t>
              </a:r>
              <a:endParaRPr lang="en-US" altLang="ko-KR" spc="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5" name="Google Shape;158;p6"/>
          <p:cNvSpPr txBox="1"/>
          <p:nvPr/>
        </p:nvSpPr>
        <p:spPr>
          <a:xfrm>
            <a:off x="4987257" y="2060848"/>
            <a:ext cx="4063948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2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200" b="1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dirty="0" err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-US" sz="1200" b="1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 b="1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200" b="1" i="0" u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filepointer</a:t>
            </a:r>
            <a:r>
              <a:rPr lang="en-US" sz="12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 b="1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2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 sz="12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92985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706"/>
    </mc:Choice>
    <mc:Fallback xmlns="">
      <p:transition spd="slow" advTm="6770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611560" y="1628800"/>
            <a:ext cx="6984776" cy="4127773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읽기</a:t>
            </a: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feof</a:t>
            </a:r>
            <a:r>
              <a:rPr lang="en-US" altLang="ko-KR" sz="14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파일의 끝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(EOF : End Of File)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true,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끝이 아니면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삭제</a:t>
            </a: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unlink()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지정한 파일 삭제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 성공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true,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실패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</a:p>
          <a:p>
            <a:pPr marL="720000"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unlink($filename);  </a:t>
            </a: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76657"/>
              </p:ext>
            </p:extLst>
          </p:nvPr>
        </p:nvGraphicFramePr>
        <p:xfrm>
          <a:off x="1213916" y="2228412"/>
          <a:ext cx="4439285" cy="550926"/>
        </p:xfrm>
        <a:graphic>
          <a:graphicData uri="http://schemas.openxmlformats.org/drawingml/2006/table">
            <a:tbl>
              <a:tblPr/>
              <a:tblGrid>
                <a:gridCol w="443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2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i="1" dirty="0" smtClean="0">
                        <a:solidFill>
                          <a:srgbClr val="000000"/>
                        </a:solidFill>
                        <a:latin typeface="바탕"/>
                        <a:ea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 err="1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boolean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feof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(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resource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$handle 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484080"/>
              </p:ext>
            </p:extLst>
          </p:nvPr>
        </p:nvGraphicFramePr>
        <p:xfrm>
          <a:off x="1213916" y="4012345"/>
          <a:ext cx="4439285" cy="550926"/>
        </p:xfrm>
        <a:graphic>
          <a:graphicData uri="http://schemas.openxmlformats.org/drawingml/2006/table">
            <a:tbl>
              <a:tblPr/>
              <a:tblGrid>
                <a:gridCol w="443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2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i="1" dirty="0" smtClean="0">
                        <a:solidFill>
                          <a:srgbClr val="000000"/>
                        </a:solidFill>
                        <a:latin typeface="바탕"/>
                        <a:ea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 err="1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boolean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unlink (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string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$filename [,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resource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$context ] 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181097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(file)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처리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544" y="980728"/>
            <a:ext cx="6199241" cy="374586"/>
            <a:chOff x="293518" y="1050245"/>
            <a:chExt cx="6199241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2.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파일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(file)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처리</a:t>
              </a:r>
              <a:endParaRPr lang="en-US" altLang="ko-KR" spc="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2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92"/>
    </mc:Choice>
    <mc:Fallback xmlns="">
      <p:transition spd="slow" advTm="7909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602877" y="1484784"/>
            <a:ext cx="7949358" cy="4631829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파일관련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</a:t>
            </a: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파일의 복사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 변경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파일의 크기를 포함한 속성 정보 등에 관한 함수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($source)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새로운 파일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dest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복사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성공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true,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실패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백업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(backup)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유용</a:t>
            </a:r>
          </a:p>
          <a:p>
            <a:pPr marL="720000"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copy($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sour_filename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dest_filename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  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rename()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Char char="-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파일이름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oldname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새로운 이름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newname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변경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성공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true,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실패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Char char="-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파일이름 갖는 파일 존재하면 파일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oldname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내용으로 변경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rename($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old_filename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new_filename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49444"/>
              </p:ext>
            </p:extLst>
          </p:nvPr>
        </p:nvGraphicFramePr>
        <p:xfrm>
          <a:off x="1187624" y="2308962"/>
          <a:ext cx="4439285" cy="462730"/>
        </p:xfrm>
        <a:graphic>
          <a:graphicData uri="http://schemas.openxmlformats.org/drawingml/2006/table">
            <a:tbl>
              <a:tblPr/>
              <a:tblGrid>
                <a:gridCol w="443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7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i="1" dirty="0" smtClean="0">
                        <a:solidFill>
                          <a:srgbClr val="000000"/>
                        </a:solidFill>
                        <a:latin typeface="바탕"/>
                        <a:ea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 err="1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boolean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copy (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string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$source ,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string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$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dest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[,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resource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$context ] 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610159"/>
              </p:ext>
            </p:extLst>
          </p:nvPr>
        </p:nvGraphicFramePr>
        <p:xfrm>
          <a:off x="1187624" y="4106663"/>
          <a:ext cx="4811931" cy="432237"/>
        </p:xfrm>
        <a:graphic>
          <a:graphicData uri="http://schemas.openxmlformats.org/drawingml/2006/table">
            <a:tbl>
              <a:tblPr/>
              <a:tblGrid>
                <a:gridCol w="4811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2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i="1" dirty="0" smtClean="0">
                        <a:solidFill>
                          <a:srgbClr val="000000"/>
                        </a:solidFill>
                        <a:latin typeface="바탕"/>
                        <a:ea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 err="1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boolean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rename (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string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$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oldname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,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string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$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newname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[,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resource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$context ] 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181097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(file)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처리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544" y="980728"/>
            <a:ext cx="6199241" cy="374586"/>
            <a:chOff x="293518" y="1050245"/>
            <a:chExt cx="6199241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2.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파일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(file)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처리</a:t>
              </a:r>
              <a:endParaRPr lang="en-US" altLang="ko-KR" spc="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9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177"/>
    </mc:Choice>
    <mc:Fallback xmlns="">
      <p:transition spd="slow" advTm="82177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539552" y="1556792"/>
            <a:ext cx="7677448" cy="4032101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is_*()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속성 정보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읽기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쓰기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등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true,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실패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속성 정보 얻는데 유용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filesize</a:t>
            </a:r>
            <a:r>
              <a:rPr lang="en-US" altLang="ko-KR" sz="14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파일의 크기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(byte)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563154"/>
              </p:ext>
            </p:extLst>
          </p:nvPr>
        </p:nvGraphicFramePr>
        <p:xfrm>
          <a:off x="1232223" y="1916832"/>
          <a:ext cx="4439285" cy="1080120"/>
        </p:xfrm>
        <a:graphic>
          <a:graphicData uri="http://schemas.openxmlformats.org/drawingml/2006/table">
            <a:tbl>
              <a:tblPr/>
              <a:tblGrid>
                <a:gridCol w="443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 err="1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boolean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is_dir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(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string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$filename )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boolean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is_file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(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string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$filename )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boolean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is_readable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(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string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$filename )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boolean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is_writeable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(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string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$filename )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boolean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is_executable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(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string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$filename 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04457"/>
              </p:ext>
            </p:extLst>
          </p:nvPr>
        </p:nvGraphicFramePr>
        <p:xfrm>
          <a:off x="1227659" y="4149080"/>
          <a:ext cx="4439285" cy="462534"/>
        </p:xfrm>
        <a:graphic>
          <a:graphicData uri="http://schemas.openxmlformats.org/drawingml/2006/table">
            <a:tbl>
              <a:tblPr/>
              <a:tblGrid>
                <a:gridCol w="443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i="1" dirty="0" smtClean="0">
                        <a:solidFill>
                          <a:srgbClr val="000000"/>
                        </a:solidFill>
                        <a:latin typeface="바탕"/>
                        <a:ea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integer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filesize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(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string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$filename 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181097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(file)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처리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67544" y="980728"/>
            <a:ext cx="6199241" cy="374586"/>
            <a:chOff x="293518" y="1050245"/>
            <a:chExt cx="6199241" cy="37458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2.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파일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(file)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처리</a:t>
              </a:r>
              <a:endParaRPr lang="en-US" altLang="ko-KR" spc="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529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626"/>
    </mc:Choice>
    <mc:Fallback xmlns="">
      <p:transition spd="slow" advTm="5362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538621" y="1412776"/>
            <a:ext cx="8163000" cy="2408461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활용한 웹 프로그래밍</a:t>
            </a:r>
          </a:p>
          <a:p>
            <a:pPr marL="377100" indent="0">
              <a:buClr>
                <a:schemeClr val="tx2"/>
              </a:buClr>
              <a:buNone/>
            </a:pPr>
            <a:endParaRPr lang="en-US" altLang="ko-KR" sz="1400" b="1" kern="0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Clr>
                <a:schemeClr val="tx2"/>
              </a:buClr>
              <a:buFont typeface="Arial" pitchFamily="34" charset="0"/>
              <a:buChar char="•"/>
            </a:pPr>
            <a:r>
              <a:rPr lang="ko-KR" altLang="en-US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저장 ⋅관리</a:t>
            </a:r>
            <a:endParaRPr lang="en-US" altLang="ko-KR" sz="1400" b="1" kern="0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Clr>
                <a:schemeClr val="tx2"/>
              </a:buClr>
              <a:buFont typeface="Arial" pitchFamily="34" charset="0"/>
              <a:buChar char="•"/>
            </a:pPr>
            <a:r>
              <a:rPr lang="ko-KR" altLang="en-US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이용한 정보처리</a:t>
            </a:r>
            <a:endParaRPr lang="en-US" altLang="ko-KR" sz="1400" b="1" kern="0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Clr>
                <a:schemeClr val="tx2"/>
              </a:buClr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>
              <a:buSzPct val="60000"/>
              <a:buFont typeface="Wingdings" pitchFamily="2" charset="2"/>
              <a:buChar char="l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설계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공간 효율성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처리 용이성 등 고려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고정길이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레코드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(fixed length record),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가변길이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레코드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(variable length record)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_x79790648" descr="EMB00001b78628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662" y="3645024"/>
            <a:ext cx="4008438" cy="2571750"/>
          </a:xfrm>
          <a:prstGeom prst="rect">
            <a:avLst/>
          </a:prstGeom>
          <a:noFill/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81097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(file)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활용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7544" y="980728"/>
            <a:ext cx="6199241" cy="374586"/>
            <a:chOff x="293518" y="1050245"/>
            <a:chExt cx="6199241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3.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파일을 활용한 웹 프로그래밍</a:t>
              </a:r>
              <a:endParaRPr lang="en-US" altLang="ko-KR" spc="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352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596"/>
    </mc:Choice>
    <mc:Fallback xmlns="">
      <p:transition spd="slow" advTm="8259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39737" y="1440006"/>
            <a:ext cx="8308727" cy="4653290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buSzPct val="60000"/>
              <a:buFont typeface="Wingdings" pitchFamily="2" charset="2"/>
              <a:buChar char="l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설계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고정 길이 레코드</a:t>
            </a:r>
            <a:endParaRPr lang="en-US" altLang="ko-KR" sz="1400" b="1" kern="0" dirty="0" smtClean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필드별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고정 길이 레코드 생성 후 파일 저장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필드 길이 짧을 경우 문자열  조작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앞 뒤에 공백이나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채움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고정 길이 조작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번거러움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저장 공간 낭비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레코드 단위  읽기 쉽고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필드 별 분리 간단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fread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substr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가변길이</a:t>
            </a:r>
            <a:r>
              <a:rPr lang="ko-KR" altLang="en-US" sz="14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레코드</a:t>
            </a:r>
            <a:endParaRPr lang="en-US" altLang="ko-KR" sz="1400" b="1" kern="0" dirty="0" smtClean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전송된 데이터를 연결하여 가변 길이 레코드 생성 후 파일 저장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조작 간단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분리 문자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공간 효율적 사용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레코드 단위 읽기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필드 별 분리 어려움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fgets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(), explode()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분리 문자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(separator) 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값으로 사용하지 않는 임의 특수 문자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(‘\n’, ‘\t’))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7624" y="1710335"/>
            <a:ext cx="4392488" cy="1440159"/>
            <a:chOff x="971600" y="1412776"/>
            <a:chExt cx="4968552" cy="1754188"/>
          </a:xfrm>
        </p:grpSpPr>
        <p:pic>
          <p:nvPicPr>
            <p:cNvPr id="5" name="_x81375616" descr="EMB00001b7862d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1600" y="1412776"/>
              <a:ext cx="2293938" cy="1754188"/>
            </a:xfrm>
            <a:prstGeom prst="rect">
              <a:avLst/>
            </a:prstGeom>
            <a:noFill/>
          </p:spPr>
        </p:pic>
        <p:pic>
          <p:nvPicPr>
            <p:cNvPr id="6" name="_x80550376" descr="EMB00001b7862d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89139" y="2007493"/>
              <a:ext cx="1751013" cy="1133475"/>
            </a:xfrm>
            <a:prstGeom prst="rect">
              <a:avLst/>
            </a:prstGeom>
            <a:noFill/>
          </p:spPr>
        </p:pic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181097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(file)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활용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67544" y="980728"/>
            <a:ext cx="6199241" cy="374586"/>
            <a:chOff x="293518" y="1050245"/>
            <a:chExt cx="6199241" cy="37458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3.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파일을 활용한 웹 프로그래밍</a:t>
              </a:r>
              <a:endParaRPr lang="en-US" altLang="ko-KR" spc="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34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149"/>
    </mc:Choice>
    <mc:Fallback xmlns="">
      <p:transition spd="slow" advTm="10414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99565" y="1642511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강의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3" name="Group 28"/>
          <p:cNvGrpSpPr>
            <a:grpSpLocks/>
          </p:cNvGrpSpPr>
          <p:nvPr/>
        </p:nvGrpSpPr>
        <p:grpSpPr bwMode="auto">
          <a:xfrm>
            <a:off x="324991" y="2407314"/>
            <a:ext cx="8136246" cy="832947"/>
            <a:chOff x="233" y="948"/>
            <a:chExt cx="4912" cy="568"/>
          </a:xfrm>
        </p:grpSpPr>
        <p:pic>
          <p:nvPicPr>
            <p:cNvPr id="14" name="Picture 11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948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1882" y="1094"/>
              <a:ext cx="3263" cy="288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000" dirty="0" smtClean="0">
                  <a:latin typeface="HY헤드라인M" pitchFamily="18" charset="-127"/>
                  <a:ea typeface="HY헤드라인M" pitchFamily="18" charset="-127"/>
                </a:rPr>
                <a:t>파일</a:t>
              </a:r>
              <a:r>
                <a:rPr lang="en-US" altLang="ko-KR" sz="2000" dirty="0" smtClean="0">
                  <a:latin typeface="HY견고딕" pitchFamily="18" charset="-127"/>
                  <a:ea typeface="HY견고딕" pitchFamily="18" charset="-127"/>
                  <a:sym typeface="Wingdings" pitchFamily="2" charset="2"/>
                </a:rPr>
                <a:t>(</a:t>
              </a:r>
              <a:r>
                <a:rPr lang="en-US" altLang="ko-KR" sz="2000" spc="100" dirty="0">
                  <a:latin typeface="HY견고딕" pitchFamily="18" charset="-127"/>
                  <a:ea typeface="HY견고딕" pitchFamily="18" charset="-127"/>
                </a:rPr>
                <a:t>file</a:t>
              </a:r>
              <a:r>
                <a:rPr lang="en-US" altLang="ko-KR" sz="2000" dirty="0" smtClean="0">
                  <a:latin typeface="HY견고딕" pitchFamily="18" charset="-127"/>
                  <a:ea typeface="HY견고딕" pitchFamily="18" charset="-127"/>
                  <a:sym typeface="Wingdings" pitchFamily="2" charset="2"/>
                </a:rPr>
                <a:t>) </a:t>
              </a:r>
              <a:r>
                <a:rPr lang="ko-KR" altLang="en-US" sz="2000" dirty="0" smtClean="0">
                  <a:latin typeface="HY견고딕" pitchFamily="18" charset="-127"/>
                  <a:ea typeface="HY견고딕" pitchFamily="18" charset="-127"/>
                  <a:sym typeface="Wingdings" pitchFamily="2" charset="2"/>
                </a:rPr>
                <a:t>처리작업</a:t>
              </a:r>
              <a:endParaRPr lang="ko-KR" altLang="en-US" sz="2000" b="0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16" name="Group 29"/>
          <p:cNvGrpSpPr>
            <a:grpSpLocks/>
          </p:cNvGrpSpPr>
          <p:nvPr/>
        </p:nvGrpSpPr>
        <p:grpSpPr bwMode="auto">
          <a:xfrm>
            <a:off x="324992" y="3172117"/>
            <a:ext cx="7930852" cy="832947"/>
            <a:chOff x="233" y="1451"/>
            <a:chExt cx="4788" cy="568"/>
          </a:xfrm>
        </p:grpSpPr>
        <p:pic>
          <p:nvPicPr>
            <p:cNvPr id="17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000" dirty="0" smtClean="0">
                  <a:latin typeface="HY헤드라인M" pitchFamily="18" charset="-127"/>
                  <a:ea typeface="HY헤드라인M" pitchFamily="18" charset="-127"/>
                </a:rPr>
                <a:t>파일 처리 실습</a:t>
              </a:r>
              <a:endParaRPr lang="ko-KR" altLang="en-US" sz="2000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43629" y="2543492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04062" y="3304841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18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00"/>
    </mc:Choice>
    <mc:Fallback xmlns="">
      <p:transition spd="slow" advTm="351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588224" y="481186"/>
            <a:ext cx="2465289" cy="34970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algn="r"/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20. </a:t>
            </a:r>
            <a:r>
              <a:rPr lang="ko-KR" altLang="en-US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파일</a:t>
            </a:r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(file)</a:t>
            </a:r>
            <a:r>
              <a:rPr lang="en-US" altLang="ko-KR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파일관련함수와 처리작업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493182" y="1556793"/>
            <a:ext cx="8327290" cy="1153072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사실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이용하여 자료를 저장하는 것이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이러한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문제가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있을 경우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특별한 상황에서 파일을 통해 자료를 가져오고 저장할 수 있음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이와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관련한 작업들은 함수를 통해 이루어짐 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455835" y="2838390"/>
            <a:ext cx="6199241" cy="374586"/>
            <a:chOff x="293518" y="1050245"/>
            <a:chExt cx="6199241" cy="374586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1.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파일처리작업 </a:t>
              </a:r>
              <a:endParaRPr lang="en-US" altLang="ko-KR" spc="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613418" y="3356992"/>
          <a:ext cx="7847013" cy="195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5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열기작업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조작작업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닫기작업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33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파일을 열어서 </a:t>
                      </a:r>
                      <a:endParaRPr lang="ko-KR" alt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파일의 조작방법</a:t>
                      </a:r>
                      <a:r>
                        <a:rPr lang="en-US" altLang="ko-KR" sz="1400" b="1" i="0" u="none" strike="noStrike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파일존재확인</a:t>
                      </a:r>
                      <a:r>
                        <a:rPr lang="en-US" altLang="ko-KR" sz="1400" b="1" i="0" u="none" strike="noStrike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endParaRPr lang="ko-KR" alt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메모리 공간 등을 확보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파일의 내용을 읽거나 쓰는 동작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메모리 자원을 반환하고 파일 닫는 작업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fopen</a:t>
                      </a:r>
                      <a:r>
                        <a:rPr lang="en-US" altLang="ko-KR" sz="1600" b="1" i="0" u="none" strike="noStrike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 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fclose</a:t>
                      </a:r>
                      <a:r>
                        <a:rPr lang="en-US" altLang="ko-KR" sz="1600" b="1" i="0" u="none" strike="noStrike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 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46061" y="1074222"/>
            <a:ext cx="3089835" cy="338554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HY견고딕" pitchFamily="18" charset="-127"/>
                <a:ea typeface="HY견고딕" pitchFamily="18" charset="-127"/>
              </a:rPr>
              <a:t>Php</a:t>
            </a:r>
            <a:r>
              <a:rPr lang="ko-KR" altLang="en-US" sz="1600" b="1" dirty="0">
                <a:latin typeface="HY견고딕" pitchFamily="18" charset="-127"/>
                <a:ea typeface="HY견고딕" pitchFamily="18" charset="-127"/>
              </a:rPr>
              <a:t>에서 파일 입출력처리 작업</a:t>
            </a:r>
            <a:endParaRPr lang="en-US" altLang="ko-KR" sz="16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7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617"/>
    </mc:Choice>
    <mc:Fallback xmlns="">
      <p:transition spd="slow" advTm="110617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3182" y="980728"/>
            <a:ext cx="6199241" cy="374586"/>
            <a:chOff x="293518" y="1050245"/>
            <a:chExt cx="6199241" cy="374586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6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7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8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5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 2.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파일 </a:t>
              </a:r>
              <a:r>
                <a:rPr lang="ko-KR" altLang="en-US" b="1" dirty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열기 </a:t>
              </a:r>
              <a:r>
                <a:rPr lang="en-US" altLang="ko-KR" b="1" dirty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– </a:t>
              </a:r>
              <a:r>
                <a:rPr lang="en-US" altLang="ko-KR" b="1" dirty="0" err="1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fopen</a:t>
              </a:r>
              <a:r>
                <a:rPr lang="en-US" altLang="ko-KR" b="1" dirty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() </a:t>
              </a:r>
              <a:endParaRPr lang="en-US" altLang="ko-KR" spc="1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파일관련함수와 처리작업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613114" y="1412776"/>
            <a:ext cx="5399046" cy="352853"/>
          </a:xfrm>
          <a:prstGeom prst="roundRect">
            <a:avLst/>
          </a:prstGeom>
          <a:solidFill>
            <a:srgbClr val="FFFF00">
              <a:alpha val="67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 </a:t>
            </a:r>
            <a:r>
              <a:rPr lang="en-US" altLang="ko-KR" sz="16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resource </a:t>
            </a:r>
            <a:r>
              <a:rPr lang="en-US" altLang="ko-KR" sz="16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fopen</a:t>
            </a:r>
            <a:r>
              <a:rPr lang="en-US" altLang="ko-KR" sz="16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  <a:r>
              <a:rPr lang="en-US" altLang="ko-KR" sz="16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모드</a:t>
            </a:r>
            <a:r>
              <a:rPr lang="en-US" altLang="ko-KR" sz="16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endParaRPr lang="ko-KR" altLang="en-US" sz="16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13114" y="1984962"/>
            <a:ext cx="7847318" cy="13345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열어 파일포인터를 반환 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제대로 열리지 않으면 포인터는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 (0)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반환 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모드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• r : </a:t>
            </a:r>
            <a:r>
              <a:rPr lang="ko-KR" altLang="en-US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읽기 모드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r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: 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읽고 쓰기모드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파일내용보존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</a:p>
          <a:p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• w : 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쓰기 모드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                              w+ : 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읽고 쓰기모드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파일내용삭제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없으면 새로 생성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• a : </a:t>
            </a:r>
            <a:r>
              <a:rPr lang="ko-KR" altLang="en-US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 </a:t>
            </a:r>
            <a:r>
              <a:rPr lang="ko-KR" altLang="en-US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모드                                                         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a+ : 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읽고 쓰기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파일내용보존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없으면 생성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• x : 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 </a:t>
            </a:r>
            <a:r>
              <a:rPr lang="ko-KR" altLang="en-US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전용                                       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x+ : </a:t>
            </a:r>
            <a:r>
              <a:rPr lang="ko-KR" altLang="en-US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읽고 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존재하면 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false) 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35" y="4641668"/>
            <a:ext cx="4260098" cy="1368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532999" y="3789040"/>
            <a:ext cx="6199241" cy="374586"/>
            <a:chOff x="293518" y="1050245"/>
            <a:chExt cx="6199241" cy="374586"/>
          </a:xfrm>
        </p:grpSpPr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 3.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파일존재여부 </a:t>
              </a:r>
              <a:r>
                <a:rPr lang="ko-KR" altLang="en-US" b="1" dirty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확인 </a:t>
              </a:r>
              <a:r>
                <a:rPr lang="en-US" altLang="ko-KR" b="1" dirty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– </a:t>
              </a:r>
              <a:r>
                <a:rPr lang="en-US" altLang="ko-KR" b="1" dirty="0" err="1">
                  <a:solidFill>
                    <a:srgbClr val="0000CC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file_exists</a:t>
              </a:r>
              <a:r>
                <a:rPr lang="en-US" altLang="ko-KR" b="1" dirty="0">
                  <a:solidFill>
                    <a:srgbClr val="0000CC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()</a:t>
              </a:r>
              <a:r>
                <a:rPr lang="en-US" altLang="ko-KR" b="1" dirty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endParaRPr lang="en-US" altLang="ko-KR" spc="1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 bwMode="auto">
          <a:xfrm>
            <a:off x="585976" y="4221090"/>
            <a:ext cx="4274058" cy="352853"/>
          </a:xfrm>
          <a:prstGeom prst="roundRect">
            <a:avLst/>
          </a:prstGeom>
          <a:solidFill>
            <a:srgbClr val="FFFF00">
              <a:alpha val="67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 </a:t>
            </a:r>
            <a:r>
              <a:rPr lang="en-US" altLang="ko-KR" sz="16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6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bool</a:t>
            </a:r>
            <a:r>
              <a:rPr lang="en-US" altLang="ko-KR" sz="16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file_exists</a:t>
            </a:r>
            <a:r>
              <a:rPr lang="en-US" altLang="ko-KR" sz="16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파일경로</a:t>
            </a:r>
            <a:r>
              <a:rPr lang="en-US" altLang="ko-KR" sz="16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endParaRPr lang="ko-KR" altLang="en-US" sz="16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588224" y="481186"/>
            <a:ext cx="2465289" cy="34970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algn="r"/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20. </a:t>
            </a:r>
            <a:r>
              <a:rPr lang="ko-KR" altLang="en-US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파일</a:t>
            </a:r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(file)</a:t>
            </a:r>
            <a:r>
              <a:rPr lang="en-US" altLang="ko-KR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잉크 22"/>
              <p14:cNvContentPartPr/>
              <p14:nvPr/>
            </p14:nvContentPartPr>
            <p14:xfrm>
              <a:off x="4570270" y="1421701"/>
              <a:ext cx="587880" cy="396000"/>
            </p14:xfrm>
          </p:contentPart>
        </mc:Choice>
        <mc:Fallback xmlns="">
          <p:pic>
            <p:nvPicPr>
              <p:cNvPr id="23" name="잉크 2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61990" y="1413421"/>
                <a:ext cx="60444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잉크 24"/>
              <p14:cNvContentPartPr/>
              <p14:nvPr/>
            </p14:nvContentPartPr>
            <p14:xfrm>
              <a:off x="3038110" y="3681421"/>
              <a:ext cx="1760040" cy="712800"/>
            </p14:xfrm>
          </p:contentPart>
        </mc:Choice>
        <mc:Fallback xmlns="">
          <p:pic>
            <p:nvPicPr>
              <p:cNvPr id="25" name="잉크 2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29830" y="3673141"/>
                <a:ext cx="1776600" cy="7293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/>
          <p:cNvSpPr txBox="1"/>
          <p:nvPr/>
        </p:nvSpPr>
        <p:spPr>
          <a:xfrm>
            <a:off x="5044146" y="4076244"/>
            <a:ext cx="27767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메모장을 통하여 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addr.txt </a:t>
            </a:r>
            <a:r>
              <a:rPr lang="ko-KR" altLang="en-US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생성한다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74543" y="5753275"/>
            <a:ext cx="3419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에티터를</a:t>
            </a:r>
            <a:r>
              <a:rPr lang="ko-KR" altLang="en-US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통하여 프로그램을 작성하여 테스트 해본다</a:t>
            </a:r>
            <a:endParaRPr lang="ko-KR" altLang="en-US" sz="10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21279" y="4351677"/>
            <a:ext cx="3869804" cy="117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3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190"/>
    </mc:Choice>
    <mc:Fallback xmlns="">
      <p:transition spd="slow" advTm="13419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323528" y="3964205"/>
            <a:ext cx="7930852" cy="832947"/>
            <a:chOff x="233" y="1451"/>
            <a:chExt cx="4788" cy="568"/>
          </a:xfrm>
        </p:grpSpPr>
        <p:pic>
          <p:nvPicPr>
            <p:cNvPr id="7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AutoShape 17"/>
            <p:cNvSpPr>
              <a:spLocks noChangeArrowheads="1"/>
            </p:cNvSpPr>
            <p:nvPr/>
          </p:nvSpPr>
          <p:spPr bwMode="auto">
            <a:xfrm>
              <a:off x="1882" y="1604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000" dirty="0" smtClean="0">
                  <a:latin typeface="HY헤드라인M" pitchFamily="18" charset="-127"/>
                  <a:ea typeface="HY헤드라인M" pitchFamily="18" charset="-127"/>
                </a:rPr>
                <a:t>파일 시스템 활용</a:t>
              </a:r>
              <a:endParaRPr lang="ko-KR" altLang="en-US" sz="2000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999565" y="1642511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강의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3" name="Group 28"/>
          <p:cNvGrpSpPr>
            <a:grpSpLocks/>
          </p:cNvGrpSpPr>
          <p:nvPr/>
        </p:nvGrpSpPr>
        <p:grpSpPr bwMode="auto">
          <a:xfrm>
            <a:off x="324991" y="2407314"/>
            <a:ext cx="8136246" cy="832947"/>
            <a:chOff x="233" y="948"/>
            <a:chExt cx="4912" cy="568"/>
          </a:xfrm>
        </p:grpSpPr>
        <p:pic>
          <p:nvPicPr>
            <p:cNvPr id="14" name="Picture 11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948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1882" y="1094"/>
              <a:ext cx="3263" cy="288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000" dirty="0" smtClean="0">
                  <a:latin typeface="HY헤드라인M" pitchFamily="18" charset="-127"/>
                  <a:ea typeface="HY헤드라인M" pitchFamily="18" charset="-127"/>
                </a:rPr>
                <a:t>파일</a:t>
              </a:r>
              <a:r>
                <a:rPr lang="en-US" altLang="ko-KR" sz="2000" dirty="0" smtClean="0">
                  <a:latin typeface="HY견고딕" pitchFamily="18" charset="-127"/>
                  <a:ea typeface="HY견고딕" pitchFamily="18" charset="-127"/>
                  <a:sym typeface="Wingdings" pitchFamily="2" charset="2"/>
                </a:rPr>
                <a:t>(</a:t>
              </a:r>
              <a:r>
                <a:rPr lang="en-US" altLang="ko-KR" sz="2000" spc="100" dirty="0">
                  <a:latin typeface="HY견고딕" pitchFamily="18" charset="-127"/>
                  <a:ea typeface="HY견고딕" pitchFamily="18" charset="-127"/>
                </a:rPr>
                <a:t>file</a:t>
              </a:r>
              <a:r>
                <a:rPr lang="en-US" altLang="ko-KR" sz="2000" dirty="0" smtClean="0">
                  <a:latin typeface="HY견고딕" pitchFamily="18" charset="-127"/>
                  <a:ea typeface="HY견고딕" pitchFamily="18" charset="-127"/>
                  <a:sym typeface="Wingdings" pitchFamily="2" charset="2"/>
                </a:rPr>
                <a:t>)</a:t>
              </a:r>
              <a:r>
                <a:rPr lang="ko-KR" altLang="en-US" sz="2000" dirty="0" smtClean="0">
                  <a:latin typeface="HY견고딕" pitchFamily="18" charset="-127"/>
                  <a:ea typeface="HY견고딕" pitchFamily="18" charset="-127"/>
                  <a:sym typeface="Wingdings" pitchFamily="2" charset="2"/>
                </a:rPr>
                <a:t>시스템</a:t>
              </a:r>
              <a:endParaRPr lang="ko-KR" altLang="en-US" sz="2000" b="0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16" name="Group 29"/>
          <p:cNvGrpSpPr>
            <a:grpSpLocks/>
          </p:cNvGrpSpPr>
          <p:nvPr/>
        </p:nvGrpSpPr>
        <p:grpSpPr bwMode="auto">
          <a:xfrm>
            <a:off x="324992" y="3172117"/>
            <a:ext cx="7930852" cy="832947"/>
            <a:chOff x="233" y="1451"/>
            <a:chExt cx="4788" cy="568"/>
          </a:xfrm>
        </p:grpSpPr>
        <p:pic>
          <p:nvPicPr>
            <p:cNvPr id="17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000" dirty="0" smtClean="0">
                  <a:latin typeface="HY헤드라인M" pitchFamily="18" charset="-127"/>
                  <a:ea typeface="HY헤드라인M" pitchFamily="18" charset="-127"/>
                </a:rPr>
                <a:t>파일 처리</a:t>
              </a:r>
              <a:endParaRPr lang="ko-KR" altLang="en-US" sz="2000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43629" y="2543492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04062" y="3304841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95736" y="4112332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3.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47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94"/>
    </mc:Choice>
    <mc:Fallback xmlns="">
      <p:transition spd="slow" advTm="4009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3182" y="980728"/>
            <a:ext cx="6199241" cy="374586"/>
            <a:chOff x="293518" y="1050245"/>
            <a:chExt cx="6199241" cy="374586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6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7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8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5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4</a:t>
              </a:r>
              <a:r>
                <a:rPr lang="en-US" altLang="ko-KR" b="1" dirty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 </a:t>
              </a:r>
              <a:r>
                <a:rPr lang="ko-KR" altLang="en-US" b="1" dirty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파일 내용 읽어오기 </a:t>
              </a:r>
              <a:r>
                <a:rPr lang="en-US" altLang="ko-KR" b="1" dirty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– </a:t>
              </a:r>
              <a:r>
                <a:rPr lang="en-US" altLang="ko-KR" b="1" dirty="0" err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fread</a:t>
              </a:r>
              <a:r>
                <a:rPr lang="en-US" altLang="ko-KR" b="1" dirty="0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(), </a:t>
              </a:r>
              <a:r>
                <a:rPr lang="en-US" altLang="ko-KR" b="1" dirty="0" err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fgets</a:t>
              </a:r>
              <a:r>
                <a:rPr lang="en-US" altLang="ko-KR" b="1" dirty="0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</a:t>
              </a:r>
              <a:endParaRPr lang="en-US" altLang="ko-KR" spc="1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 bwMode="auto">
          <a:xfrm>
            <a:off x="595200" y="1412776"/>
            <a:ext cx="6911214" cy="352853"/>
          </a:xfrm>
          <a:prstGeom prst="roundRect">
            <a:avLst/>
          </a:prstGeom>
          <a:solidFill>
            <a:srgbClr val="FFFF00">
              <a:alpha val="67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en-US" altLang="ko-KR" sz="1600" b="1" dirty="0" err="1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fread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파일명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파일사이즈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),</a:t>
            </a:r>
            <a:r>
              <a:rPr lang="en-US" altLang="ko-KR" sz="1600" b="1" dirty="0" err="1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fgets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파일명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,[</a:t>
            </a:r>
            <a:r>
              <a:rPr lang="ko-KR" altLang="en-US" sz="1600" b="1" dirty="0" err="1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파일사이즈</a:t>
            </a:r>
            <a:r>
              <a:rPr lang="en-US" altLang="ko-KR" sz="16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]); </a:t>
            </a:r>
            <a:endParaRPr lang="ko-KR" altLang="en-US" sz="1600" b="1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33460" y="1933222"/>
            <a:ext cx="7847318" cy="7190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fread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파일포인터위치부터 정해진 크기만큼만 읽어서 파일내용표시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fgets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–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줄 씩 파일의 내용을 읽음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파일관련함수와 처리작업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4" y="2760599"/>
            <a:ext cx="4751049" cy="3242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446375" y="4577628"/>
            <a:ext cx="3841116" cy="307777"/>
          </a:xfrm>
          <a:prstGeom prst="rect">
            <a:avLst/>
          </a:prstGeom>
          <a:solidFill>
            <a:srgbClr val="FFFF00">
              <a:alpha val="58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fgets</a:t>
            </a:r>
            <a:r>
              <a:rPr lang="en-US" altLang="ko-KR" sz="1400" b="1" dirty="0" smtClean="0"/>
              <a:t> : </a:t>
            </a:r>
            <a:r>
              <a:rPr lang="ko-KR" altLang="en-US" sz="1400" b="1" dirty="0" smtClean="0"/>
              <a:t>이렇게 </a:t>
            </a:r>
            <a:r>
              <a:rPr lang="ko-KR" altLang="en-US" sz="1400" b="1" dirty="0"/>
              <a:t>줄 단위로 데이터 읽어서 표시 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 bwMode="auto">
          <a:xfrm>
            <a:off x="2915816" y="4951040"/>
            <a:ext cx="2520280" cy="422176"/>
          </a:xfrm>
          <a:prstGeom prst="straightConnector1">
            <a:avLst/>
          </a:prstGeom>
          <a:noFill/>
          <a:ln w="2540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6588224" y="481186"/>
            <a:ext cx="2465289" cy="34970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algn="r"/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20. </a:t>
            </a:r>
            <a:r>
              <a:rPr lang="ko-KR" altLang="en-US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파일</a:t>
            </a:r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(file)</a:t>
            </a:r>
            <a:r>
              <a:rPr lang="en-US" altLang="ko-KR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72340" y="2775198"/>
            <a:ext cx="891823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20_1.php</a:t>
            </a:r>
            <a:endParaRPr lang="ko-KR" altLang="en-US" sz="10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5025352"/>
            <a:ext cx="3221732" cy="9780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883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593"/>
    </mc:Choice>
    <mc:Fallback xmlns="">
      <p:transition spd="slow" advTm="155593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457396"/>
            <a:ext cx="7704856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$a=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file_exists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("addr.txt");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if(!$a)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echo "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파일이 존재하지 않습니다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.";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exit;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$fi=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fopen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addr.txt","r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$a=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fread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fi,filesize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("addr.txt"));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print $a ."&lt;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&gt;";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fclose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($fi);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76256" y="1480613"/>
            <a:ext cx="1440160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20_1.php</a:t>
            </a:r>
            <a:endParaRPr lang="ko-KR" altLang="en-US" sz="1000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파일관련함수 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588224" y="481186"/>
            <a:ext cx="2465289" cy="34970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algn="r"/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20. </a:t>
            </a:r>
            <a:r>
              <a:rPr lang="ko-KR" altLang="en-US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파일</a:t>
            </a:r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(file)</a:t>
            </a:r>
            <a:r>
              <a:rPr lang="en-US" altLang="ko-KR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93182" y="980728"/>
            <a:ext cx="6199241" cy="374586"/>
            <a:chOff x="293518" y="1050245"/>
            <a:chExt cx="6199241" cy="374586"/>
          </a:xfrm>
        </p:grpSpPr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4</a:t>
              </a:r>
              <a:r>
                <a:rPr lang="en-US" altLang="ko-KR" b="1" dirty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 </a:t>
              </a:r>
              <a:r>
                <a:rPr lang="ko-KR" altLang="en-US" b="1" dirty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파일 내용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읽기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실습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  <a:endParaRPr lang="en-US" altLang="ko-KR" spc="1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698739" y="3704597"/>
            <a:ext cx="3330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0000CC"/>
                </a:solidFill>
                <a:latin typeface="HY견명조" panose="02030600000101010101" pitchFamily="18" charset="-127"/>
                <a:ea typeface="HY견명조" panose="0203060000010101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1100" dirty="0" smtClean="0">
                <a:solidFill>
                  <a:srgbClr val="0000C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줄 단위로 데이터를 읽어서 표시 </a:t>
            </a:r>
            <a:endParaRPr lang="ko-KR" altLang="en-US" sz="1100" dirty="0">
              <a:solidFill>
                <a:srgbClr val="0000CC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09" y="2513906"/>
            <a:ext cx="3437756" cy="10436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9" name="아래쪽 화살표 18"/>
          <p:cNvSpPr/>
          <p:nvPr/>
        </p:nvSpPr>
        <p:spPr bwMode="auto">
          <a:xfrm>
            <a:off x="7164288" y="3861048"/>
            <a:ext cx="504056" cy="648072"/>
          </a:xfrm>
          <a:prstGeom prst="down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850948"/>
            <a:ext cx="7092404" cy="8625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/>
          <p:cNvSpPr txBox="1"/>
          <p:nvPr/>
        </p:nvSpPr>
        <p:spPr>
          <a:xfrm>
            <a:off x="6276681" y="2262034"/>
            <a:ext cx="705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addr.txt</a:t>
            </a:r>
            <a:endParaRPr lang="ko-KR" altLang="en-US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2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53"/>
    </mc:Choice>
    <mc:Fallback xmlns="">
      <p:transition spd="slow" advTm="91653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3182" y="980728"/>
            <a:ext cx="6199241" cy="374586"/>
            <a:chOff x="293518" y="1050245"/>
            <a:chExt cx="6199241" cy="374586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6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7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8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5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5</a:t>
              </a:r>
              <a:r>
                <a:rPr lang="en-US" altLang="ko-KR" b="1" dirty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 </a:t>
              </a:r>
              <a:r>
                <a:rPr lang="ko-KR" altLang="en-US" b="1" dirty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파일에 데이터 쓰는 작업 </a:t>
              </a:r>
              <a:r>
                <a:rPr lang="en-US" altLang="ko-KR" b="1" dirty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– </a:t>
              </a:r>
              <a:r>
                <a:rPr lang="en-US" altLang="ko-KR" b="1" dirty="0" err="1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fwrite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(), </a:t>
              </a:r>
              <a:r>
                <a:rPr lang="en-US" altLang="ko-KR" b="1" dirty="0" err="1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fputs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() </a:t>
              </a:r>
              <a:endParaRPr lang="en-US" altLang="ko-KR" spc="1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 bwMode="auto">
          <a:xfrm>
            <a:off x="613114" y="1412780"/>
            <a:ext cx="6911214" cy="352853"/>
          </a:xfrm>
          <a:prstGeom prst="roundRect">
            <a:avLst/>
          </a:prstGeom>
          <a:solidFill>
            <a:srgbClr val="FFFF00">
              <a:alpha val="67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00CC"/>
                </a:solidFill>
              </a:rPr>
              <a:t>형식 </a:t>
            </a:r>
            <a:r>
              <a:rPr lang="en-US" altLang="ko-KR" sz="1600" b="1" dirty="0">
                <a:solidFill>
                  <a:srgbClr val="0000CC"/>
                </a:solidFill>
              </a:rPr>
              <a:t>: </a:t>
            </a:r>
            <a:r>
              <a:rPr lang="en-US" altLang="ko-KR" sz="1600" b="1" dirty="0" err="1">
                <a:solidFill>
                  <a:srgbClr val="0000CC"/>
                </a:solidFill>
              </a:rPr>
              <a:t>fwrite</a:t>
            </a:r>
            <a:r>
              <a:rPr lang="en-US" altLang="ko-KR" sz="1600" b="1" dirty="0">
                <a:solidFill>
                  <a:srgbClr val="0000CC"/>
                </a:solidFill>
              </a:rPr>
              <a:t> ( </a:t>
            </a:r>
            <a:r>
              <a:rPr lang="ko-KR" altLang="en-US" sz="1600" b="1" dirty="0">
                <a:solidFill>
                  <a:srgbClr val="0000CC"/>
                </a:solidFill>
              </a:rPr>
              <a:t>파일명 </a:t>
            </a:r>
            <a:r>
              <a:rPr lang="en-US" altLang="ko-KR" sz="1600" b="1" dirty="0">
                <a:solidFill>
                  <a:srgbClr val="0000CC"/>
                </a:solidFill>
              </a:rPr>
              <a:t>, </a:t>
            </a:r>
            <a:r>
              <a:rPr lang="ko-KR" altLang="en-US" sz="1600" b="1" dirty="0">
                <a:solidFill>
                  <a:srgbClr val="0000CC"/>
                </a:solidFill>
              </a:rPr>
              <a:t>내용</a:t>
            </a:r>
            <a:r>
              <a:rPr lang="en-US" altLang="ko-KR" sz="1600" b="1" dirty="0">
                <a:solidFill>
                  <a:srgbClr val="0000CC"/>
                </a:solidFill>
              </a:rPr>
              <a:t>); </a:t>
            </a:r>
            <a:endParaRPr lang="ko-KR" altLang="en-US" sz="1600" b="1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33460" y="1860517"/>
            <a:ext cx="6890868" cy="2881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정해진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 내용을 기록하는 작업수행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파일관련함수와 처리작업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73" y="2348880"/>
            <a:ext cx="55435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286" y="4007470"/>
            <a:ext cx="50101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004048" y="2406079"/>
            <a:ext cx="3666388" cy="461665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fopen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 ‘a’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입력하면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맨 끝에 내용을 추가할 수 있게 하라는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의미이다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678248" y="5150562"/>
            <a:ext cx="5010150" cy="288032"/>
          </a:xfrm>
          <a:prstGeom prst="rect">
            <a:avLst/>
          </a:prstGeom>
          <a:solidFill>
            <a:srgbClr val="FFFF00">
              <a:alpha val="32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6588224" y="481186"/>
            <a:ext cx="2465289" cy="34970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algn="r"/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20. </a:t>
            </a:r>
            <a:r>
              <a:rPr lang="ko-KR" altLang="en-US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파일</a:t>
            </a:r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(file)</a:t>
            </a:r>
            <a:r>
              <a:rPr lang="en-US" altLang="ko-KR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04048" y="3228121"/>
            <a:ext cx="2686954" cy="246221"/>
          </a:xfrm>
          <a:prstGeom prst="rect">
            <a:avLst/>
          </a:prstGeom>
          <a:solidFill>
            <a:srgbClr val="FFFF00">
              <a:alpha val="58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fputs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fwrite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동일하게 파일을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추가한다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55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684"/>
    </mc:Choice>
    <mc:Fallback xmlns="">
      <p:transition spd="slow" advTm="83684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628800"/>
            <a:ext cx="7776864" cy="3000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&lt;?php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$fi=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fopen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addr.txt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",“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$a="인천광역시 강화군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강화읍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관청리100";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fwrite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($fi,$a);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"1건의 주소가 추가되었습니다.";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fclose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($fi);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93362" y="1642147"/>
            <a:ext cx="1440160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20_2.php</a:t>
            </a:r>
            <a:endParaRPr lang="ko-KR" altLang="en-US" sz="1000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파일관련함수 실습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588224" y="481186"/>
            <a:ext cx="2465289" cy="34970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algn="r"/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20. </a:t>
            </a:r>
            <a:r>
              <a:rPr lang="ko-KR" altLang="en-US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파일</a:t>
            </a:r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(file)</a:t>
            </a:r>
            <a:r>
              <a:rPr lang="en-US" altLang="ko-KR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93182" y="980728"/>
            <a:ext cx="6199241" cy="374586"/>
            <a:chOff x="293518" y="1050245"/>
            <a:chExt cx="6199241" cy="37458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5</a:t>
              </a:r>
              <a:r>
                <a:rPr lang="en-US" altLang="ko-KR" b="1" dirty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 </a:t>
              </a:r>
              <a:r>
                <a:rPr lang="ko-KR" altLang="en-US" b="1" dirty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파일에 데이터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쓰기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실습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  <a:endParaRPr lang="en-US" altLang="ko-KR" spc="1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 bwMode="auto">
          <a:xfrm>
            <a:off x="971600" y="5517232"/>
            <a:ext cx="7261922" cy="688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r : </a:t>
            </a:r>
            <a:r>
              <a:rPr lang="ko-KR" altLang="en-US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읽기 모드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r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읽고 쓰기모드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파일내용보존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</a:p>
          <a:p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w : 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쓰기 모드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                       w+ : 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읽고 쓰기모드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파일내용삭제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없으면 새로 생성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a : </a:t>
            </a:r>
            <a:r>
              <a:rPr lang="ko-KR" altLang="en-US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 모드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파일내용보존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없으면 새로 생성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a+ : 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읽고 쓰기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파일내용보존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없으면 생성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x : 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 전용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존재하면 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x+ : </a:t>
            </a:r>
            <a:r>
              <a:rPr lang="ko-KR" altLang="en-US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읽고 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존재하면 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false)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23728" y="2990224"/>
            <a:ext cx="2686954" cy="246221"/>
          </a:xfrm>
          <a:prstGeom prst="rect">
            <a:avLst/>
          </a:prstGeom>
          <a:solidFill>
            <a:srgbClr val="FFFF00">
              <a:alpha val="58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fputs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fwrite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동일하게 파일을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추가한다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619" y="2328942"/>
            <a:ext cx="2736513" cy="9412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163" y="4068075"/>
            <a:ext cx="3041694" cy="11230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9" name="아래쪽 화살표 18"/>
          <p:cNvSpPr/>
          <p:nvPr/>
        </p:nvSpPr>
        <p:spPr bwMode="auto">
          <a:xfrm>
            <a:off x="6516216" y="3429000"/>
            <a:ext cx="440659" cy="504056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82" y="4740158"/>
            <a:ext cx="4571231" cy="38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9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049"/>
    </mc:Choice>
    <mc:Fallback xmlns="">
      <p:transition spd="slow" advTm="95049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3182" y="980728"/>
            <a:ext cx="6199241" cy="374586"/>
            <a:chOff x="293518" y="1050245"/>
            <a:chExt cx="6199241" cy="374586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6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7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8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5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 6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파일을 저장하는 함수</a:t>
              </a:r>
              <a:endParaRPr lang="en-US" altLang="ko-KR" spc="1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 bwMode="auto">
          <a:xfrm>
            <a:off x="613114" y="1412782"/>
            <a:ext cx="6911214" cy="352853"/>
          </a:xfrm>
          <a:prstGeom prst="roundRect">
            <a:avLst/>
          </a:prstGeom>
          <a:solidFill>
            <a:srgbClr val="FFFF00">
              <a:alpha val="67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b="1" dirty="0" smtClean="0"/>
              <a:t>형식 </a:t>
            </a:r>
            <a:r>
              <a:rPr lang="en-US" altLang="ko-KR" sz="1600" b="1" dirty="0"/>
              <a:t>: </a:t>
            </a:r>
            <a:r>
              <a:rPr lang="en-US" altLang="ko-KR" sz="1600" b="1" dirty="0" err="1"/>
              <a:t>file_put_contents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파일명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내용</a:t>
            </a:r>
            <a:r>
              <a:rPr lang="en-US" altLang="ko-KR" sz="1600" b="1" dirty="0"/>
              <a:t>) </a:t>
            </a:r>
            <a:endParaRPr lang="ko-KR" altLang="en-US" sz="1600" b="1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파일관련함수와 처리작업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33460" y="1860517"/>
            <a:ext cx="6890868" cy="2881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파일을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저장하는 명령 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93182" y="2569828"/>
            <a:ext cx="6199241" cy="374586"/>
            <a:chOff x="293518" y="1050245"/>
            <a:chExt cx="6199241" cy="374586"/>
          </a:xfrm>
        </p:grpSpPr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 7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파일을 닫는 작업 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– </a:t>
              </a:r>
              <a:r>
                <a:rPr lang="en-US" altLang="ko-KR" b="1" dirty="0" err="1">
                  <a:solidFill>
                    <a:srgbClr val="0000CC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fclose</a:t>
              </a:r>
              <a:r>
                <a:rPr lang="en-US" altLang="ko-KR" b="1" dirty="0">
                  <a:solidFill>
                    <a:srgbClr val="0000CC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()</a:t>
              </a:r>
              <a:r>
                <a:rPr lang="en-US" altLang="ko-KR" b="1" dirty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endParaRPr lang="en-US" altLang="ko-KR" spc="1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 bwMode="auto">
          <a:xfrm>
            <a:off x="613114" y="3001884"/>
            <a:ext cx="6911214" cy="352853"/>
          </a:xfrm>
          <a:prstGeom prst="roundRect">
            <a:avLst/>
          </a:prstGeom>
          <a:solidFill>
            <a:srgbClr val="FFFF00">
              <a:alpha val="67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b="1" dirty="0" smtClean="0"/>
              <a:t>형식 </a:t>
            </a:r>
            <a:r>
              <a:rPr lang="en-US" altLang="ko-KR" sz="1600" b="1" dirty="0"/>
              <a:t>: </a:t>
            </a:r>
            <a:r>
              <a:rPr lang="en-US" altLang="ko-KR" sz="1600" b="1" dirty="0" err="1"/>
              <a:t>fclose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파일리소스</a:t>
            </a:r>
            <a:r>
              <a:rPr lang="en-US" altLang="ko-KR" sz="1600" b="1" dirty="0"/>
              <a:t>) </a:t>
            </a:r>
            <a:endParaRPr lang="ko-KR" altLang="en-US" sz="1600" b="1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33460" y="3449617"/>
            <a:ext cx="6890868" cy="2881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열었던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파일정보를 닫는 함수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588224" y="481186"/>
            <a:ext cx="2465289" cy="34970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algn="r"/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20. </a:t>
            </a:r>
            <a:r>
              <a:rPr lang="ko-KR" altLang="en-US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파일</a:t>
            </a:r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(file)</a:t>
            </a:r>
            <a:r>
              <a:rPr lang="en-US" altLang="ko-KR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76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152"/>
    </mc:Choice>
    <mc:Fallback xmlns="">
      <p:transition spd="slow" advTm="68152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파일관련함수와 처리작업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1556793"/>
            <a:ext cx="6594276" cy="34624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&lt;?php</a:t>
            </a:r>
          </a:p>
          <a:p>
            <a:pPr>
              <a:lnSpc>
                <a:spcPct val="150000"/>
              </a:lnSpc>
            </a:pPr>
            <a:r>
              <a:rPr lang="fr-F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$fileinfo="addr.txt";</a:t>
            </a:r>
          </a:p>
          <a:p>
            <a:pPr>
              <a:lnSpc>
                <a:spcPct val="150000"/>
              </a:lnSpc>
            </a:pPr>
            <a:r>
              <a:rPr lang="fr-F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fr-FR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content=</a:t>
            </a:r>
            <a:r>
              <a:rPr lang="fr-FR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file</a:t>
            </a:r>
            <a:r>
              <a:rPr lang="fr-F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($fileinfo);</a:t>
            </a:r>
          </a:p>
          <a:p>
            <a:pPr>
              <a:lnSpc>
                <a:spcPct val="150000"/>
              </a:lnSpc>
            </a:pPr>
            <a:r>
              <a:rPr lang="fr-FR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unset</a:t>
            </a:r>
            <a:r>
              <a:rPr lang="fr-F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fr-F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content[1]);</a:t>
            </a:r>
            <a:endParaRPr lang="fr-FR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fr-F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$content=</a:t>
            </a:r>
            <a:r>
              <a:rPr lang="fr-FR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array_values</a:t>
            </a:r>
            <a:r>
              <a:rPr lang="fr-F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($content);</a:t>
            </a:r>
          </a:p>
          <a:p>
            <a:pPr>
              <a:lnSpc>
                <a:spcPct val="150000"/>
              </a:lnSpc>
            </a:pPr>
            <a:r>
              <a:rPr lang="fr-FR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file_put_contents</a:t>
            </a:r>
            <a:r>
              <a:rPr lang="fr-F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($fileinfo,</a:t>
            </a:r>
            <a:r>
              <a:rPr lang="fr-FR" altLang="ko-KR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implode</a:t>
            </a:r>
            <a:r>
              <a:rPr lang="fr-F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($content))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레코드가 삭제 되었습니다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.";</a:t>
            </a:r>
            <a:endParaRPr lang="fr-FR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fr-F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635" y="2970418"/>
            <a:ext cx="3570208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unset : 1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번째 방에 있는 것을 지운다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.(0,1,2..)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993557" y="1556792"/>
            <a:ext cx="1212279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20_3.PHP</a:t>
            </a:r>
            <a:endParaRPr lang="ko-KR" altLang="en-US" sz="1000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588224" y="481186"/>
            <a:ext cx="2465289" cy="34970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algn="r"/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20. </a:t>
            </a:r>
            <a:r>
              <a:rPr lang="ko-KR" altLang="en-US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파일</a:t>
            </a:r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(file)</a:t>
            </a:r>
            <a:r>
              <a:rPr lang="en-US" altLang="ko-KR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93182" y="980728"/>
            <a:ext cx="6199241" cy="374586"/>
            <a:chOff x="293518" y="1050245"/>
            <a:chExt cx="6199241" cy="374586"/>
          </a:xfrm>
        </p:grpSpPr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4</a:t>
              </a:r>
              <a:r>
                <a:rPr lang="en-US" altLang="ko-KR" b="1" dirty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배열 형태의 활용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실습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  <a:endParaRPr lang="en-US" altLang="ko-KR" spc="100" dirty="0">
                <a:solidFill>
                  <a:schemeClr val="bg1">
                    <a:lumMod val="9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507360" y="2581225"/>
            <a:ext cx="2242922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$contents </a:t>
            </a:r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배열 형태로 저장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358573" y="3433310"/>
            <a:ext cx="1364476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배열을 통한 조정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428838" y="3799968"/>
            <a:ext cx="1518364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조정된 배열을 저장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95200" y="5226222"/>
            <a:ext cx="3099744" cy="400110"/>
          </a:xfrm>
          <a:prstGeom prst="rect">
            <a:avLst/>
          </a:prstGeom>
          <a:solidFill>
            <a:srgbClr val="FFFF00">
              <a:alpha val="19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implode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: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내용을 지정된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구분자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</a:t>
            </a:r>
            <a:r>
              <a: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문자열로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375" y="4526164"/>
            <a:ext cx="3725618" cy="15175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05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615"/>
    </mc:Choice>
    <mc:Fallback xmlns="">
      <p:transition spd="slow" advTm="117615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Google Shape;165;p7"/>
          <p:cNvSpPr txBox="1"/>
          <p:nvPr/>
        </p:nvSpPr>
        <p:spPr>
          <a:xfrm>
            <a:off x="611043" y="2848162"/>
            <a:ext cx="4897061" cy="3317142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</a:pP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&lt;?PHP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</a:pP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 $</a:t>
            </a:r>
            <a:r>
              <a:rPr lang="en-US" sz="1400" b="1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filep</a:t>
            </a: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= </a:t>
            </a:r>
            <a:r>
              <a:rPr lang="en-US" sz="1400" b="1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fopen</a:t>
            </a: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("./</a:t>
            </a:r>
            <a:r>
              <a:rPr lang="en-US" sz="1400" b="1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logfile.txt","a</a:t>
            </a: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");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</a:pP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 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</a:pP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 if (!$</a:t>
            </a:r>
            <a:r>
              <a:rPr lang="en-US" sz="1400" b="1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filep</a:t>
            </a: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)  die ("</a:t>
            </a:r>
            <a:r>
              <a:rPr lang="ko-KR" alt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파일을 열수 없습니다</a:t>
            </a:r>
            <a:r>
              <a:rPr lang="en-US" altLang="ko-KR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.");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</a:pPr>
            <a:endParaRPr lang="en-US" altLang="ko-KR" sz="14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</a:pPr>
            <a:r>
              <a:rPr lang="en-US" altLang="ko-KR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 $</a:t>
            </a: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time = date("Y-m-d H:i:s",time());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</a:pP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 </a:t>
            </a:r>
            <a:r>
              <a:rPr lang="en-US" sz="1400" b="1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fputs</a:t>
            </a: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($</a:t>
            </a:r>
            <a:r>
              <a:rPr lang="en-US" sz="1400" b="1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filep</a:t>
            </a: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, $time);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</a:pPr>
            <a:endParaRPr lang="en-US" sz="14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</a:pP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 </a:t>
            </a:r>
            <a:r>
              <a:rPr lang="en-US" sz="1400" b="1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fclose</a:t>
            </a: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($</a:t>
            </a:r>
            <a:r>
              <a:rPr lang="en-US" sz="1400" b="1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filep</a:t>
            </a: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);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</a:pPr>
            <a:endParaRPr lang="en-US" sz="14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/>
              <a:sym typeface="Courier New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</a:pP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 print "</a:t>
            </a:r>
            <a:r>
              <a:rPr lang="en-US" sz="1400" b="1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logfile</a:t>
            </a: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</a:t>
            </a:r>
            <a:r>
              <a:rPr lang="ko-KR" alt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생성 </a:t>
            </a: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connect service";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</a:pP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?&gt;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93182" y="980728"/>
            <a:ext cx="6199241" cy="374586"/>
            <a:chOff x="293518" y="1050245"/>
            <a:chExt cx="6199241" cy="374586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7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8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9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6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 1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접속 이벤트 로그파일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만들기</a:t>
              </a:r>
              <a:r>
                <a:rPr lang="en-US" altLang="ko-KR" b="1" dirty="0" smtClean="0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pc="1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모서리가 둥근 직사각형 9"/>
          <p:cNvSpPr/>
          <p:nvPr/>
        </p:nvSpPr>
        <p:spPr bwMode="auto">
          <a:xfrm>
            <a:off x="595200" y="1412776"/>
            <a:ext cx="6911214" cy="352853"/>
          </a:xfrm>
          <a:prstGeom prst="roundRect">
            <a:avLst/>
          </a:prstGeom>
          <a:solidFill>
            <a:srgbClr val="FFFF00">
              <a:alpha val="67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사용자 </a:t>
            </a:r>
            <a:r>
              <a:rPr lang="en-US" altLang="ko-KR" sz="1600" b="1" dirty="0" err="1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Log_file</a:t>
            </a:r>
            <a:endParaRPr lang="ko-KR" altLang="en-US" sz="1600" b="1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33460" y="1933222"/>
            <a:ext cx="7847318" cy="7190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서버에 서버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접속시마다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서버에 로그파일 기록을 남기고자 할 시 사용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event_log.php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프로그램은 사용자가 페이지를 호출했을 시 접속 시간을 기록한다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140012"/>
            <a:ext cx="2810860" cy="101669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아래쪽 화살표 13"/>
          <p:cNvSpPr/>
          <p:nvPr/>
        </p:nvSpPr>
        <p:spPr bwMode="auto">
          <a:xfrm>
            <a:off x="6553494" y="4363648"/>
            <a:ext cx="432048" cy="21602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137" y="4727574"/>
            <a:ext cx="2960762" cy="8078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4295825" y="2844099"/>
            <a:ext cx="1212279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err="1" smtClean="0"/>
              <a:t>event_log.php</a:t>
            </a:r>
            <a:endParaRPr lang="ko-KR" altLang="en-US" sz="100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추가 실습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6588224" y="481186"/>
            <a:ext cx="2465289" cy="34970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algn="r"/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20. </a:t>
            </a:r>
            <a:r>
              <a:rPr lang="ko-KR" altLang="en-US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파일</a:t>
            </a:r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(file)</a:t>
            </a:r>
            <a:r>
              <a:rPr lang="en-US" altLang="ko-KR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99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659"/>
    </mc:Choice>
    <mc:Fallback xmlns="">
      <p:transition spd="slow" advTm="178659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Google Shape;165;p7"/>
          <p:cNvSpPr txBox="1"/>
          <p:nvPr/>
        </p:nvSpPr>
        <p:spPr>
          <a:xfrm>
            <a:off x="611043" y="2848162"/>
            <a:ext cx="4465013" cy="2816109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</a:pP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&lt;?PHP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</a:pP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 $data = file("name.txt");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</a:pP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 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</a:pP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 </a:t>
            </a:r>
            <a:r>
              <a:rPr lang="en-US" sz="1400" b="1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foreach</a:t>
            </a: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($data as $name)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</a:pP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 {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</a:pP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    print "Name : ".$name."&lt;</a:t>
            </a:r>
            <a:r>
              <a:rPr lang="en-US" sz="1400" b="1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br</a:t>
            </a: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</a:pP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 }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</a:pP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?&gt;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93182" y="980728"/>
            <a:ext cx="6199241" cy="374586"/>
            <a:chOff x="293518" y="1050245"/>
            <a:chExt cx="6199241" cy="374586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7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8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9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6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 2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파일을 읽어 배열로 만들기</a:t>
              </a:r>
              <a:endParaRPr lang="en-US" altLang="ko-KR" spc="1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모서리가 둥근 직사각형 9"/>
          <p:cNvSpPr/>
          <p:nvPr/>
        </p:nvSpPr>
        <p:spPr bwMode="auto">
          <a:xfrm>
            <a:off x="595200" y="1446828"/>
            <a:ext cx="6911214" cy="284749"/>
          </a:xfrm>
          <a:prstGeom prst="roundRect">
            <a:avLst/>
          </a:prstGeom>
          <a:solidFill>
            <a:srgbClr val="FFFF00">
              <a:alpha val="67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 file(string $filename[, </a:t>
            </a:r>
            <a:r>
              <a:rPr lang="en-US" altLang="ko-KR" sz="1200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2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$flags = 0 [, resource $context]])</a:t>
            </a:r>
            <a:endParaRPr lang="ko-KR" altLang="en-US" sz="12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33460" y="1933222"/>
            <a:ext cx="7847318" cy="7190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 저장된 데이터를 읽어서 프로그램 정보를 사용하려고 할 때 함수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file()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file()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함수는 파일을 읽고 한 줄의 데이터를 원소로 하는 배열로 변환하여 저장하는 함수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아래쪽 화살표 12"/>
          <p:cNvSpPr/>
          <p:nvPr/>
        </p:nvSpPr>
        <p:spPr bwMode="auto">
          <a:xfrm>
            <a:off x="6553494" y="4363648"/>
            <a:ext cx="432048" cy="21602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63777" y="2866374"/>
            <a:ext cx="1212279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err="1" smtClean="0"/>
              <a:t>readname.php</a:t>
            </a:r>
            <a:endParaRPr lang="ko-KR" altLang="en-US" sz="1000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추가 실습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6588224" y="481186"/>
            <a:ext cx="2465289" cy="34970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algn="r"/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20. </a:t>
            </a:r>
            <a:r>
              <a:rPr lang="ko-KR" altLang="en-US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파일</a:t>
            </a:r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(file)</a:t>
            </a:r>
            <a:r>
              <a:rPr lang="en-US" altLang="ko-KR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978" y="2848162"/>
            <a:ext cx="3080954" cy="13580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4653136"/>
            <a:ext cx="2260426" cy="14397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363788" y="268170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name.txt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74551" y="4499247"/>
            <a:ext cx="2134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readname.php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0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607"/>
    </mc:Choice>
    <mc:Fallback xmlns="">
      <p:transition spd="slow" advTm="145607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1" y="4591949"/>
            <a:ext cx="3024337" cy="13969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Google Shape;165;p7"/>
          <p:cNvSpPr txBox="1"/>
          <p:nvPr/>
        </p:nvSpPr>
        <p:spPr>
          <a:xfrm>
            <a:off x="656005" y="3138651"/>
            <a:ext cx="4465013" cy="2816109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</a:pP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&lt;?PHP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</a:pP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 $dataset = file("major.txt");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</a:pP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 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</a:pP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 </a:t>
            </a:r>
            <a:r>
              <a:rPr lang="en-US" sz="1400" b="1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foreach</a:t>
            </a: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($dataset as $data)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</a:pP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 {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</a:pP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   $</a:t>
            </a:r>
            <a:r>
              <a:rPr lang="en-US" sz="1400" b="1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str</a:t>
            </a: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= explode(" ", $data);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</a:pP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   print "</a:t>
            </a:r>
            <a:r>
              <a:rPr lang="en-US" sz="1400" b="1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Nmae</a:t>
            </a: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: ".$</a:t>
            </a:r>
            <a:r>
              <a:rPr lang="en-US" sz="1400" b="1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str</a:t>
            </a: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[0].", Major : ".$</a:t>
            </a:r>
            <a:r>
              <a:rPr lang="en-US" sz="1400" b="1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str</a:t>
            </a: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[1]."&lt;</a:t>
            </a:r>
            <a:r>
              <a:rPr lang="en-US" sz="1400" b="1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br</a:t>
            </a: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&gt;";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</a:pP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 }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400"/>
            </a:pPr>
            <a:r>
              <a:rPr 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?&gt;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93182" y="980728"/>
            <a:ext cx="6199241" cy="374586"/>
            <a:chOff x="293518" y="1050245"/>
            <a:chExt cx="6199241" cy="374586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7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8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9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6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 3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파일을 읽어 배열로 만들기</a:t>
              </a:r>
              <a:endParaRPr lang="en-US" altLang="ko-KR" spc="1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모서리가 둥근 직사각형 9"/>
          <p:cNvSpPr/>
          <p:nvPr/>
        </p:nvSpPr>
        <p:spPr bwMode="auto">
          <a:xfrm>
            <a:off x="595200" y="1446828"/>
            <a:ext cx="6911214" cy="284749"/>
          </a:xfrm>
          <a:prstGeom prst="roundRect">
            <a:avLst/>
          </a:prstGeom>
          <a:solidFill>
            <a:srgbClr val="FFFF00">
              <a:alpha val="67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 file(string $filename[, </a:t>
            </a:r>
            <a:r>
              <a:rPr lang="en-US" altLang="ko-KR" sz="1200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2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$flags = 0 [, resource $context]])</a:t>
            </a:r>
            <a:endParaRPr lang="ko-KR" altLang="en-US" sz="12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33460" y="1771640"/>
            <a:ext cx="7847318" cy="10421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아래의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major.txt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파일처럼 구성된 파일에서 한 줄의 데이터를 이름과 전공으로 나누어 표현 할 때에는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explode()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readmajor.php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프로그램은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major.txt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읽고 이름과 전공을 분리하여 출력한 내용이다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 bwMode="auto">
          <a:xfrm>
            <a:off x="6553494" y="4363648"/>
            <a:ext cx="432048" cy="21602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40235" y="3167406"/>
            <a:ext cx="1212279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err="1" smtClean="0"/>
              <a:t>readmajor.php</a:t>
            </a:r>
            <a:endParaRPr lang="ko-KR" altLang="en-US" sz="1000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추가 실습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588224" y="481186"/>
            <a:ext cx="2465289" cy="34970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algn="r"/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20. </a:t>
            </a:r>
            <a:r>
              <a:rPr lang="ko-KR" altLang="en-US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파일</a:t>
            </a:r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(file)</a:t>
            </a:r>
            <a:r>
              <a:rPr lang="en-US" altLang="ko-KR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74551" y="4499247"/>
            <a:ext cx="217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Readmajor.php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120" y="3018021"/>
            <a:ext cx="3124689" cy="12927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6194841" y="2906541"/>
            <a:ext cx="114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major.txt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639"/>
    </mc:Choice>
    <mc:Fallback xmlns="">
      <p:transition spd="slow" advTm="110639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540009" y="1484784"/>
            <a:ext cx="7488375" cy="118925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업로드</a:t>
            </a: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메일 또는 원서 접수에서 텍스트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사진 등 멀티미디어 파일 업로드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업로드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폼 설계 고려사항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15616" y="2749458"/>
          <a:ext cx="6624736" cy="2436114"/>
        </p:xfrm>
        <a:graphic>
          <a:graphicData uri="http://schemas.openxmlformats.org/drawingml/2006/table">
            <a:tbl>
              <a:tblPr/>
              <a:tblGrid>
                <a:gridCol w="6624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72853">
                <a:tc>
                  <a:txBody>
                    <a:bodyPr/>
                    <a:lstStyle/>
                    <a:p>
                      <a:pPr marL="720000" indent="-180000">
                        <a:lnSpc>
                          <a:spcPct val="100000"/>
                        </a:lnSpc>
                        <a:spcBef>
                          <a:spcPts val="500"/>
                        </a:spcBef>
                        <a:buClrTx/>
                        <a:buNone/>
                      </a:pPr>
                      <a:endParaRPr lang="en-US" altLang="ko-KR" sz="12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-180000">
                        <a:lnSpc>
                          <a:spcPct val="100000"/>
                        </a:lnSpc>
                        <a:spcBef>
                          <a:spcPts val="500"/>
                        </a:spcBef>
                        <a:buClrTx/>
                        <a:buFont typeface="Arial" pitchFamily="34" charset="0"/>
                        <a:buChar char="•"/>
                      </a:pP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&lt;form &gt; 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태그에 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method=“post” </a:t>
                      </a:r>
                      <a:r>
                        <a:rPr lang="en-US" altLang="ko-KR" sz="1200" b="1" dirty="0" err="1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enctype</a:t>
                      </a:r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="multipart/form-data"</a:t>
                      </a:r>
                      <a:r>
                        <a:rPr lang="ko-KR" altLang="en-US" sz="12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지정</a:t>
                      </a:r>
                      <a:endParaRPr lang="en-US" altLang="ko-KR" sz="12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-180000">
                        <a:lnSpc>
                          <a:spcPct val="100000"/>
                        </a:lnSpc>
                        <a:spcBef>
                          <a:spcPts val="500"/>
                        </a:spcBef>
                        <a:buClrTx/>
                        <a:buFont typeface="Arial" pitchFamily="34" charset="0"/>
                        <a:buChar char="•"/>
                      </a:pPr>
                      <a:endParaRPr lang="en-US" altLang="ko-KR" sz="12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-180000">
                        <a:lnSpc>
                          <a:spcPct val="100000"/>
                        </a:lnSpc>
                        <a:spcBef>
                          <a:spcPts val="500"/>
                        </a:spcBef>
                        <a:buClrTx/>
                        <a:buFont typeface="Arial" pitchFamily="34" charset="0"/>
                        <a:buChar char="•"/>
                      </a:pP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 파일크기 제한하는 숨겨진 필드 제공</a:t>
                      </a:r>
                      <a:endParaRPr lang="en-US" altLang="ko-KR" sz="12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-180000">
                        <a:lnSpc>
                          <a:spcPct val="100000"/>
                        </a:lnSpc>
                        <a:spcBef>
                          <a:spcPts val="500"/>
                        </a:spcBef>
                        <a:buClrTx/>
                        <a:buSzPct val="60000"/>
                        <a:buFont typeface="Arial" pitchFamily="34" charset="0"/>
                        <a:buNone/>
                      </a:pP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&lt;input </a:t>
                      </a:r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type="hidden" name="MAX_FILE_SIZE"</a:t>
                      </a:r>
                      <a:r>
                        <a:rPr lang="ko-KR" altLang="en-US" sz="12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 = "2048000“&gt;</a:t>
                      </a:r>
                    </a:p>
                    <a:p>
                      <a:pPr marL="0" indent="-180000">
                        <a:lnSpc>
                          <a:spcPct val="100000"/>
                        </a:lnSpc>
                        <a:spcBef>
                          <a:spcPts val="500"/>
                        </a:spcBef>
                        <a:buClrTx/>
                        <a:buSzPct val="60000"/>
                        <a:buFont typeface="Arial" pitchFamily="34" charset="0"/>
                        <a:buNone/>
                      </a:pPr>
                      <a:endParaRPr lang="en-US" altLang="ko-KR" sz="12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-180000">
                        <a:lnSpc>
                          <a:spcPct val="100000"/>
                        </a:lnSpc>
                        <a:spcBef>
                          <a:spcPts val="500"/>
                        </a:spcBef>
                        <a:buClrTx/>
                        <a:buFont typeface="Arial" pitchFamily="34" charset="0"/>
                        <a:buChar char="•"/>
                      </a:pP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 필드 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속성을 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"file”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지정</a:t>
                      </a:r>
                      <a:endParaRPr lang="en-US" altLang="ko-KR" sz="12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-180000">
                        <a:lnSpc>
                          <a:spcPct val="100000"/>
                        </a:lnSpc>
                        <a:spcBef>
                          <a:spcPts val="500"/>
                        </a:spcBef>
                        <a:buClrTx/>
                        <a:buSzPct val="60000"/>
                        <a:buFont typeface="Arial" pitchFamily="34" charset="0"/>
                        <a:buNone/>
                      </a:pP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&lt;input </a:t>
                      </a:r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type="file"</a:t>
                      </a:r>
                      <a:r>
                        <a:rPr lang="ko-KR" altLang="en-US" sz="12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name="</a:t>
                      </a:r>
                      <a:r>
                        <a:rPr lang="en-US" altLang="ko-KR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upload_file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“&gt;</a:t>
                      </a:r>
                    </a:p>
                    <a:p>
                      <a:pPr marL="0" indent="-180000">
                        <a:lnSpc>
                          <a:spcPct val="100000"/>
                        </a:lnSpc>
                        <a:spcBef>
                          <a:spcPts val="500"/>
                        </a:spcBef>
                        <a:buClrTx/>
                        <a:buSzPct val="60000"/>
                        <a:buFont typeface="Arial" pitchFamily="34" charset="0"/>
                        <a:buNone/>
                      </a:pP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 속성은 업로드 파일 참조할 때 키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($_FILES)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사용</a:t>
                      </a:r>
                    </a:p>
                    <a:p>
                      <a:pPr marL="0" marR="0" indent="-18000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467544" y="980728"/>
            <a:ext cx="6199241" cy="374586"/>
            <a:chOff x="293518" y="1050245"/>
            <a:chExt cx="6199241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4.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파일 업로드</a:t>
              </a:r>
              <a:endParaRPr lang="en-US" altLang="ko-KR" spc="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추가 실습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588224" y="481186"/>
            <a:ext cx="2465289" cy="34970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algn="r"/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20. </a:t>
            </a:r>
            <a:r>
              <a:rPr lang="ko-KR" altLang="en-US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파일</a:t>
            </a:r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(file)</a:t>
            </a:r>
            <a:r>
              <a:rPr lang="en-US" altLang="ko-KR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67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671"/>
    </mc:Choice>
    <mc:Fallback xmlns="">
      <p:transition spd="slow" advTm="13167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675973" y="1550195"/>
            <a:ext cx="7489527" cy="1511821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400" b="1" kern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b="1" kern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파일 시스템</a:t>
            </a:r>
            <a:r>
              <a:rPr lang="en-US" altLang="ko-KR" sz="1400" b="1" kern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(file system)</a:t>
            </a:r>
            <a:r>
              <a:rPr lang="ko-KR" altLang="en-US" sz="1400" b="1" kern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개요</a:t>
            </a:r>
            <a:endParaRPr lang="en-US" altLang="ko-KR" sz="1400" b="1" kern="0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전송 데이터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서버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저장⋅관리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요청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적합한 형태로 가공 처리 응답 서비스</a:t>
            </a:r>
          </a:p>
          <a:p>
            <a:pPr marL="720000">
              <a:lnSpc>
                <a:spcPct val="150000"/>
              </a:lnSpc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예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학사 정보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전자상거래 시스템 구매내역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은행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입⋅출금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거래 내역 등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_x79790648" descr="EMB00001b78628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233514"/>
            <a:ext cx="4008438" cy="2571750"/>
          </a:xfrm>
          <a:prstGeom prst="rect">
            <a:avLst/>
          </a:prstGeom>
          <a:noFill/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81097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(file)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67544" y="980728"/>
            <a:ext cx="6199241" cy="374586"/>
            <a:chOff x="293518" y="1050245"/>
            <a:chExt cx="6199241" cy="37458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1.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파일 시스템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</a:t>
              </a:r>
              <a:r>
                <a:rPr lang="en-US" altLang="ko-KR" b="1" kern="0" dirty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file </a:t>
              </a:r>
              <a:r>
                <a:rPr lang="en-US" altLang="ko-KR" b="1" kern="0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system)</a:t>
              </a:r>
              <a:endParaRPr lang="en-US" altLang="ko-KR" spc="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196062" y="3861048"/>
            <a:ext cx="2652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0000" algn="dist">
              <a:buClr>
                <a:schemeClr val="tx2"/>
              </a:buClr>
            </a:pPr>
            <a:r>
              <a:rPr lang="ko-KR" altLang="en-US" sz="1400" b="1" kern="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저장 ⋅관리</a:t>
            </a:r>
            <a:endParaRPr lang="en-US" altLang="ko-KR" sz="1400" b="1" kern="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algn="dist">
              <a:buClr>
                <a:schemeClr val="tx2"/>
              </a:buClr>
            </a:pPr>
            <a:r>
              <a:rPr lang="ko-KR" altLang="en-US" sz="1400" b="1" kern="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이용한 </a:t>
            </a:r>
            <a:r>
              <a:rPr lang="ko-KR" altLang="en-US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정보처리</a:t>
            </a:r>
            <a:endParaRPr lang="ko-KR" altLang="en-US" sz="1400" b="1" kern="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18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99"/>
    </mc:Choice>
    <mc:Fallback xmlns="">
      <p:transition spd="slow" advTm="79599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539552" y="1421383"/>
            <a:ext cx="6840760" cy="4887937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업로드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업로드 파일 정보</a:t>
            </a:r>
            <a:r>
              <a:rPr lang="en-US" altLang="ko-KR" sz="14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($_FILES </a:t>
            </a:r>
            <a:r>
              <a:rPr lang="ko-KR" altLang="en-US" sz="1400" b="1" kern="0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연관배열</a:t>
            </a:r>
            <a:r>
              <a:rPr lang="en-US" altLang="ko-KR" sz="14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업로드 </a:t>
            </a:r>
            <a:r>
              <a:rPr lang="ko-KR" altLang="en-US" sz="1400" b="1" kern="0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오류코드</a:t>
            </a:r>
            <a:r>
              <a:rPr lang="ko-KR" altLang="en-US" sz="14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와 상수</a:t>
            </a:r>
            <a:endParaRPr lang="en-US" altLang="ko-KR" sz="1400" b="1" kern="0" dirty="0" smtClean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87623" y="2014148"/>
          <a:ext cx="5257546" cy="1677924"/>
        </p:xfrm>
        <a:graphic>
          <a:graphicData uri="http://schemas.openxmlformats.org/drawingml/2006/table">
            <a:tbl>
              <a:tblPr/>
              <a:tblGrid>
                <a:gridCol w="2413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연관배열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$_FILES[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upload_file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]["name"]</a:t>
                      </a:r>
                      <a:endParaRPr lang="en-US" sz="10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업로드된 파일 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$_FILES[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upload_file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]["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tmp_name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"]</a:t>
                      </a:r>
                      <a:endParaRPr lang="en-US" sz="10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서버에 임시 저장된 경로와 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$_FILES[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upload_file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]["type"]</a:t>
                      </a:r>
                      <a:endParaRPr lang="en-US" sz="10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업로드된 파일의 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MIME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$_FILES[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upload_file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]["size"]</a:t>
                      </a:r>
                      <a:endParaRPr lang="en-US" sz="10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업로드된 파일의 크기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(byte)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$_FILES[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upload_file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]["error"]</a:t>
                      </a:r>
                      <a:endParaRPr lang="en-US" sz="10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 오류로 오류 코드 또는 메시지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205317" y="4293096"/>
          <a:ext cx="5616624" cy="1872207"/>
        </p:xfrm>
        <a:graphic>
          <a:graphicData uri="http://schemas.openxmlformats.org/drawingml/2006/table">
            <a:tbl>
              <a:tblPr/>
              <a:tblGrid>
                <a:gridCol w="2306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7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오류코드와 상수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UPLOAD_ERR_OK, 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0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 오류 없음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UPLOAD_ERR_INI_SIZE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      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업로드한 파일이 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php.ini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파일의 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upload_max_filesize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크다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UPLOAD_ERR_FORM_SIZE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  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업로드한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파일이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 Form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MAX_FILE_SIZE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크다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UPLOAD_ERR_PARTIAL, 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3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파일의 일부분만 업로드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UPLOAD_ERR_NO_FILE, 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4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 된 파일이 없음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467544" y="980728"/>
            <a:ext cx="6199241" cy="374586"/>
            <a:chOff x="293518" y="1050245"/>
            <a:chExt cx="6199241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4.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파일 업로드</a:t>
              </a:r>
              <a:endParaRPr lang="en-US" altLang="ko-KR" spc="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추가 실습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588224" y="481186"/>
            <a:ext cx="2465289" cy="34970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algn="r"/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20. </a:t>
            </a:r>
            <a:r>
              <a:rPr lang="ko-KR" altLang="en-US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파일</a:t>
            </a:r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(file)</a:t>
            </a:r>
            <a:r>
              <a:rPr lang="en-US" altLang="ko-KR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168"/>
    </mc:Choice>
    <mc:Fallback xmlns="">
      <p:transition spd="slow" advTm="182168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539553" y="1449451"/>
            <a:ext cx="7488832" cy="4859869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buSzPct val="60000"/>
              <a:buFont typeface="Wingdings" pitchFamily="2" charset="2"/>
              <a:buChar char="l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업로드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업로드 폼 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034491" y="3499826"/>
          <a:ext cx="6686380" cy="2809494"/>
        </p:xfrm>
        <a:graphic>
          <a:graphicData uri="http://schemas.openxmlformats.org/drawingml/2006/table">
            <a:tbl>
              <a:tblPr/>
              <a:tblGrid>
                <a:gridCol w="367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8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00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2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3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4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5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6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7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8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9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10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11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12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13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14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&lt;html&gt;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&lt;head&gt;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&lt;title&gt;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업로드 폼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file_upload.html)&lt;/title&gt;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&lt;/head&gt;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&lt;body&gt;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&lt;form name="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upload_form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method="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post"enctype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="multipart/form-data" action="</a:t>
                      </a:r>
                      <a:r>
                        <a:rPr lang="en-US" sz="10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file_upload.php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"&gt;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&lt;input type="hidden" name="MAX_FILE_SIZE" value = "2048000"&gt;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&lt;p&gt;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 파일을 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선택하시오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!&lt;/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p&gt;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&lt;p&gt;&lt;input type="file" name="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upload_file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"&gt;&lt;/p&gt;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&lt;p&gt;&lt;input type="submit" value="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파일업로드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"&gt;&lt;/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p&gt;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&lt;/form&gt;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&lt;/body&gt;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&lt;/html&gt;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467544" y="980728"/>
            <a:ext cx="6199241" cy="374586"/>
            <a:chOff x="293518" y="1050245"/>
            <a:chExt cx="6199241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4.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파일 업로드</a:t>
              </a:r>
              <a:endParaRPr lang="en-US" altLang="ko-KR" spc="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3" name="_x80688672" descr="EMB00001b7862e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91100" y="1946147"/>
            <a:ext cx="2798572" cy="1531086"/>
          </a:xfrm>
          <a:prstGeom prst="rect">
            <a:avLst/>
          </a:prstGeom>
          <a:noFill/>
        </p:spPr>
      </p:pic>
      <p:sp>
        <p:nvSpPr>
          <p:cNvPr id="14" name="오른쪽 화살표 13"/>
          <p:cNvSpPr/>
          <p:nvPr/>
        </p:nvSpPr>
        <p:spPr bwMode="auto">
          <a:xfrm>
            <a:off x="4164013" y="2420888"/>
            <a:ext cx="479995" cy="504056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81" y="1980748"/>
            <a:ext cx="3247432" cy="14482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추가 실습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6588224" y="481186"/>
            <a:ext cx="2465289" cy="34970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algn="r"/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20. </a:t>
            </a:r>
            <a:r>
              <a:rPr lang="ko-KR" altLang="en-US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파일</a:t>
            </a:r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(file)</a:t>
            </a:r>
            <a:r>
              <a:rPr lang="en-US" altLang="ko-KR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8438" y="3519484"/>
            <a:ext cx="1413436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file_upload.html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6867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03"/>
    </mc:Choice>
    <mc:Fallback xmlns="">
      <p:transition spd="slow" advTm="60103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99565" y="1642511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강의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3" name="Group 28"/>
          <p:cNvGrpSpPr>
            <a:grpSpLocks/>
          </p:cNvGrpSpPr>
          <p:nvPr/>
        </p:nvGrpSpPr>
        <p:grpSpPr bwMode="auto">
          <a:xfrm>
            <a:off x="324991" y="2335306"/>
            <a:ext cx="8136246" cy="832947"/>
            <a:chOff x="233" y="948"/>
            <a:chExt cx="4912" cy="568"/>
          </a:xfrm>
        </p:grpSpPr>
        <p:pic>
          <p:nvPicPr>
            <p:cNvPr id="14" name="Picture 11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948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1882" y="1094"/>
              <a:ext cx="3263" cy="288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en-US" altLang="ko-KR" dirty="0" smtClean="0">
                  <a:latin typeface="HY헤드라인M" pitchFamily="18" charset="-127"/>
                  <a:ea typeface="HY헤드라인M" pitchFamily="18" charset="-127"/>
                </a:rPr>
                <a:t>XAMPP </a:t>
              </a:r>
              <a:r>
                <a:rPr lang="ko-KR" altLang="en-US" dirty="0" smtClean="0">
                  <a:latin typeface="HY헤드라인M" pitchFamily="18" charset="-127"/>
                  <a:ea typeface="HY헤드라인M" pitchFamily="18" charset="-127"/>
                </a:rPr>
                <a:t>플랫폼</a:t>
              </a:r>
              <a:endParaRPr lang="ko-KR" altLang="en-US" b="0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16" name="Group 29"/>
          <p:cNvGrpSpPr>
            <a:grpSpLocks/>
          </p:cNvGrpSpPr>
          <p:nvPr/>
        </p:nvGrpSpPr>
        <p:grpSpPr bwMode="auto">
          <a:xfrm>
            <a:off x="324992" y="3100109"/>
            <a:ext cx="7930852" cy="832947"/>
            <a:chOff x="233" y="1451"/>
            <a:chExt cx="4788" cy="568"/>
          </a:xfrm>
        </p:grpSpPr>
        <p:pic>
          <p:nvPicPr>
            <p:cNvPr id="17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en-US" altLang="ko-KR" sz="1600" dirty="0" smtClean="0">
                  <a:latin typeface="HY헤드라인M" pitchFamily="18" charset="-127"/>
                  <a:ea typeface="HY헤드라인M" pitchFamily="18" charset="-127"/>
                </a:rPr>
                <a:t>XAMPP </a:t>
              </a:r>
              <a:r>
                <a:rPr lang="ko-KR" altLang="en-US" sz="1600" dirty="0" smtClean="0">
                  <a:latin typeface="HY헤드라인M" pitchFamily="18" charset="-127"/>
                  <a:ea typeface="HY헤드라인M" pitchFamily="18" charset="-127"/>
                </a:rPr>
                <a:t>설치 </a:t>
              </a:r>
              <a:endParaRPr lang="ko-KR" altLang="en-US" sz="1600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43629" y="2528634"/>
            <a:ext cx="599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4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04062" y="3299508"/>
            <a:ext cx="599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4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grpSp>
        <p:nvGrpSpPr>
          <p:cNvPr id="21" name="Group 29"/>
          <p:cNvGrpSpPr>
            <a:grpSpLocks/>
          </p:cNvGrpSpPr>
          <p:nvPr/>
        </p:nvGrpSpPr>
        <p:grpSpPr bwMode="auto">
          <a:xfrm>
            <a:off x="385564" y="3861048"/>
            <a:ext cx="7930852" cy="832947"/>
            <a:chOff x="233" y="1451"/>
            <a:chExt cx="4788" cy="568"/>
          </a:xfrm>
        </p:grpSpPr>
        <p:pic>
          <p:nvPicPr>
            <p:cNvPr id="22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en-US" altLang="ko-KR" sz="1600" dirty="0" smtClean="0">
                  <a:latin typeface="HY헤드라인M" pitchFamily="18" charset="-127"/>
                  <a:ea typeface="HY헤드라인M" pitchFamily="18" charset="-127"/>
                </a:rPr>
                <a:t>XAMPP </a:t>
              </a:r>
              <a:r>
                <a:rPr lang="ko-KR" altLang="en-US" sz="1600" dirty="0" smtClean="0">
                  <a:latin typeface="HY헤드라인M" pitchFamily="18" charset="-127"/>
                  <a:ea typeface="HY헤드라인M" pitchFamily="18" charset="-127"/>
                </a:rPr>
                <a:t>활용 </a:t>
              </a:r>
              <a:endParaRPr lang="ko-KR" altLang="en-US" sz="1600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264634" y="4060447"/>
            <a:ext cx="599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3.</a:t>
            </a:r>
            <a:endParaRPr lang="en-US" altLang="ko-KR" sz="24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grpSp>
        <p:nvGrpSpPr>
          <p:cNvPr id="25" name="Group 29"/>
          <p:cNvGrpSpPr>
            <a:grpSpLocks/>
          </p:cNvGrpSpPr>
          <p:nvPr/>
        </p:nvGrpSpPr>
        <p:grpSpPr bwMode="auto">
          <a:xfrm>
            <a:off x="395536" y="4612277"/>
            <a:ext cx="7930852" cy="832947"/>
            <a:chOff x="233" y="1451"/>
            <a:chExt cx="4788" cy="568"/>
          </a:xfrm>
        </p:grpSpPr>
        <p:pic>
          <p:nvPicPr>
            <p:cNvPr id="26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1600" dirty="0" smtClean="0">
                  <a:latin typeface="HY헤드라인M" pitchFamily="18" charset="-127"/>
                  <a:ea typeface="HY헤드라인M" pitchFamily="18" charset="-127"/>
                </a:rPr>
                <a:t>윈도우 </a:t>
              </a:r>
              <a:r>
                <a:rPr lang="en-US" altLang="ko-KR" sz="1600" dirty="0" smtClean="0">
                  <a:latin typeface="HY헤드라인M" pitchFamily="18" charset="-127"/>
                  <a:ea typeface="HY헤드라인M" pitchFamily="18" charset="-127"/>
                </a:rPr>
                <a:t>shell </a:t>
              </a:r>
              <a:r>
                <a:rPr lang="ko-KR" altLang="en-US" sz="1600" dirty="0" smtClean="0">
                  <a:latin typeface="HY헤드라인M" pitchFamily="18" charset="-127"/>
                  <a:ea typeface="HY헤드라인M" pitchFamily="18" charset="-127"/>
                </a:rPr>
                <a:t>실습 </a:t>
              </a:r>
              <a:endParaRPr lang="ko-KR" altLang="en-US" sz="1600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74606" y="4811676"/>
            <a:ext cx="599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4.</a:t>
            </a:r>
            <a:endParaRPr lang="en-US" altLang="ko-KR" sz="24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10. XAMPP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플랫폼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6588224" y="481186"/>
            <a:ext cx="2465289" cy="34970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algn="r"/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21. XAMPP</a:t>
            </a:r>
            <a:endParaRPr lang="ko-KR" altLang="en-US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4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141"/>
    </mc:Choice>
    <mc:Fallback xmlns="">
      <p:transition spd="slow" advTm="305141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445" y="1554393"/>
            <a:ext cx="391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XAMPP </a:t>
            </a:r>
            <a:r>
              <a:rPr lang="ko-KR" altLang="en-US" dirty="0"/>
              <a:t>아파치 </a:t>
            </a:r>
            <a:r>
              <a:rPr lang="en-US" altLang="ko-KR" dirty="0"/>
              <a:t>+ </a:t>
            </a:r>
            <a:r>
              <a:rPr lang="en-US" altLang="ko-KR" dirty="0" err="1"/>
              <a:t>MariaDB</a:t>
            </a:r>
            <a:r>
              <a:rPr lang="en-US" altLang="ko-KR" dirty="0"/>
              <a:t> + PHP + </a:t>
            </a:r>
            <a:r>
              <a:rPr lang="ko-KR" altLang="en-US" dirty="0" smtClean="0"/>
              <a:t>펄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1445" y="1937464"/>
            <a:ext cx="7890995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XAMPP :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인기 있는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PHP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환경이다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XAMPP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MariaDB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PHP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포함하는 완전 무료이며 설치하기 쉬운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Apache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배포판이다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XAMPP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오픈 소스 패키지는 설치 및 사용이 매우 쉽도록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설정되었다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007" y="2810566"/>
            <a:ext cx="7704855" cy="1384995"/>
          </a:xfrm>
          <a:prstGeom prst="rect">
            <a:avLst/>
          </a:prstGeom>
          <a:solidFill>
            <a:srgbClr val="FFFF00">
              <a:alpha val="51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</a:t>
            </a:r>
          </a:p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Bitnami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XAMPP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WordPress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설치할 수 있는 무료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올인원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도구를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제공한다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이러한 소프트웨어 목록은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Bitnami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패키지로 제공합니다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오퍼링에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언급된 각 상표는 해당 회사의 소유이며 이러한 상표의 사용은 제휴 또는 보증을 의미하지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않는다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소프트웨어는 하나 이상의 오픈 소스 라이센스에 따라 귀하에게 라이센스가 부여되며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VMware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있는 그대로 소프트웨어를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제공한다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5" y="4329999"/>
            <a:ext cx="2944544" cy="18328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21974" y="4372104"/>
            <a:ext cx="4997923" cy="1477328"/>
          </a:xfrm>
          <a:prstGeom prst="rect">
            <a:avLst/>
          </a:prstGeom>
          <a:solidFill>
            <a:schemeClr val="tx2">
              <a:lumMod val="50000"/>
              <a:lumOff val="50000"/>
              <a:alpha val="99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Microsoft Azure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Google Cloud Platform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 및 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Amazon Web Services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를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 사용 하여 </a:t>
            </a:r>
            <a:r>
              <a:rPr lang="ko-KR" alt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클라우드에서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XAMPP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 를 실행하는 방법에 대한 심층적인 자습서를 제공하는 것으로 시작 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합니다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또한 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WordPress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애플리케이션을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XAMPP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에서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Amazon Web Services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의 </a:t>
            </a:r>
            <a:r>
              <a:rPr lang="ko-KR" alt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고가용성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 프로덕션 준비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WordPress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배포로 마이그레이션할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 수 </a:t>
            </a:r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93182" y="980728"/>
            <a:ext cx="6199241" cy="374586"/>
            <a:chOff x="293518" y="1050245"/>
            <a:chExt cx="6199241" cy="374586"/>
          </a:xfrm>
        </p:grpSpPr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 1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 XAMPP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개념</a:t>
              </a:r>
              <a:endParaRPr lang="en-US" altLang="ko-KR" spc="1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10. XAMPP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플랫폼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6588224" y="481186"/>
            <a:ext cx="2465289" cy="34970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algn="r"/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21. XAMPP</a:t>
            </a:r>
            <a:endParaRPr lang="ko-KR" altLang="en-US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17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378"/>
    </mc:Choice>
    <mc:Fallback xmlns="">
      <p:transition spd="slow" advTm="187378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407924"/>
            <a:ext cx="748883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XAMPP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 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 - XAMPP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이름은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크로스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플램폼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A(Apache),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M(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MariaDB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P(PHP), P(Perl)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약어이다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XAMPP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PHP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환경에 가장 인기 있고 오프라인 환경인 로컬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PC(=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개인이 소유하고 있는 컴퓨터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환경에서 웹 개발을 할 때 사용하는 소프트웨어이다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1132" y="2848084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윈도우에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XAMPP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설치하기</a:t>
            </a:r>
          </a:p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https://www.apachefriends.org/index.html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에 접속한다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55043" y="4149861"/>
            <a:ext cx="24453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https://annajang.tistory.com/12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1" y="3496156"/>
            <a:ext cx="4608512" cy="274115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93182" y="980728"/>
            <a:ext cx="6199241" cy="374586"/>
            <a:chOff x="293518" y="1050245"/>
            <a:chExt cx="6199241" cy="37458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 2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 XAMPP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설치</a:t>
              </a:r>
              <a:endParaRPr lang="en-US" altLang="ko-KR" spc="1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10. XAMPP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플랫폼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588224" y="481186"/>
            <a:ext cx="2465289" cy="34970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algn="r"/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21. XAMPP</a:t>
            </a:r>
            <a:endParaRPr lang="ko-KR" altLang="en-US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47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011"/>
    </mc:Choice>
    <mc:Fallback xmlns="">
      <p:transition spd="slow" advTm="144011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465039"/>
            <a:ext cx="7851829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OS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맞는 걸 선택해서 다운로드버튼을 누른다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 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윈도우환경에서 설치하는 것이기 때문에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XAMPP for Windows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클릭하면 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 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완료 후 설치파일을 실행시켜준다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폴더에서 해당 파일 더블클릭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 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아래의 순서대로 </a:t>
            </a:r>
            <a:r>
              <a:rPr lang="ko-KR" altLang="en-US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진행한다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버전이 업그레이드 되면서 상이한 부분이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있을 수 있음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096264"/>
            <a:ext cx="4924425" cy="1476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3608" y="4849415"/>
            <a:ext cx="5279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더블클릭 후 아래와 같은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문구창이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나오면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OK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눌러준다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93182" y="980728"/>
            <a:ext cx="6199241" cy="374586"/>
            <a:chOff x="293518" y="1050245"/>
            <a:chExt cx="6199241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 2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 XAMPP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설치</a:t>
              </a:r>
              <a:endParaRPr lang="en-US" altLang="ko-KR" spc="1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10. XAMPP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플랫폼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588224" y="481186"/>
            <a:ext cx="2465289" cy="34970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algn="r"/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21. XAMPP</a:t>
            </a:r>
            <a:endParaRPr lang="ko-KR" altLang="en-US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74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49"/>
    </mc:Choice>
    <mc:Fallback xmlns="">
      <p:transition spd="slow" advTm="61349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568393"/>
            <a:ext cx="3921744" cy="33061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556792"/>
            <a:ext cx="3888432" cy="3317723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 bwMode="auto">
          <a:xfrm>
            <a:off x="4427984" y="2780928"/>
            <a:ext cx="504056" cy="720080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3091543" y="4450606"/>
            <a:ext cx="661851" cy="460502"/>
          </a:xfrm>
          <a:custGeom>
            <a:avLst/>
            <a:gdLst>
              <a:gd name="connsiteX0" fmla="*/ 418011 w 661851"/>
              <a:gd name="connsiteY0" fmla="*/ 722812 h 722812"/>
              <a:gd name="connsiteX1" fmla="*/ 322217 w 661851"/>
              <a:gd name="connsiteY1" fmla="*/ 705395 h 722812"/>
              <a:gd name="connsiteX2" fmla="*/ 226423 w 661851"/>
              <a:gd name="connsiteY2" fmla="*/ 696686 h 722812"/>
              <a:gd name="connsiteX3" fmla="*/ 191588 w 661851"/>
              <a:gd name="connsiteY3" fmla="*/ 679269 h 722812"/>
              <a:gd name="connsiteX4" fmla="*/ 121920 w 661851"/>
              <a:gd name="connsiteY4" fmla="*/ 635726 h 722812"/>
              <a:gd name="connsiteX5" fmla="*/ 87086 w 661851"/>
              <a:gd name="connsiteY5" fmla="*/ 609600 h 722812"/>
              <a:gd name="connsiteX6" fmla="*/ 43543 w 661851"/>
              <a:gd name="connsiteY6" fmla="*/ 539932 h 722812"/>
              <a:gd name="connsiteX7" fmla="*/ 8708 w 661851"/>
              <a:gd name="connsiteY7" fmla="*/ 478972 h 722812"/>
              <a:gd name="connsiteX8" fmla="*/ 0 w 661851"/>
              <a:gd name="connsiteY8" fmla="*/ 418012 h 722812"/>
              <a:gd name="connsiteX9" fmla="*/ 8708 w 661851"/>
              <a:gd name="connsiteY9" fmla="*/ 287383 h 722812"/>
              <a:gd name="connsiteX10" fmla="*/ 26126 w 661851"/>
              <a:gd name="connsiteY10" fmla="*/ 252549 h 722812"/>
              <a:gd name="connsiteX11" fmla="*/ 43543 w 661851"/>
              <a:gd name="connsiteY11" fmla="*/ 226423 h 722812"/>
              <a:gd name="connsiteX12" fmla="*/ 95794 w 661851"/>
              <a:gd name="connsiteY12" fmla="*/ 165463 h 722812"/>
              <a:gd name="connsiteX13" fmla="*/ 121920 w 661851"/>
              <a:gd name="connsiteY13" fmla="*/ 148046 h 722812"/>
              <a:gd name="connsiteX14" fmla="*/ 174171 w 661851"/>
              <a:gd name="connsiteY14" fmla="*/ 95795 h 722812"/>
              <a:gd name="connsiteX15" fmla="*/ 217714 w 661851"/>
              <a:gd name="connsiteY15" fmla="*/ 69669 h 722812"/>
              <a:gd name="connsiteX16" fmla="*/ 261257 w 661851"/>
              <a:gd name="connsiteY16" fmla="*/ 52252 h 722812"/>
              <a:gd name="connsiteX17" fmla="*/ 296091 w 661851"/>
              <a:gd name="connsiteY17" fmla="*/ 26126 h 722812"/>
              <a:gd name="connsiteX18" fmla="*/ 330926 w 661851"/>
              <a:gd name="connsiteY18" fmla="*/ 17418 h 722812"/>
              <a:gd name="connsiteX19" fmla="*/ 383177 w 661851"/>
              <a:gd name="connsiteY19" fmla="*/ 0 h 722812"/>
              <a:gd name="connsiteX20" fmla="*/ 487680 w 661851"/>
              <a:gd name="connsiteY20" fmla="*/ 8709 h 722812"/>
              <a:gd name="connsiteX21" fmla="*/ 539931 w 661851"/>
              <a:gd name="connsiteY21" fmla="*/ 34835 h 722812"/>
              <a:gd name="connsiteX22" fmla="*/ 574766 w 661851"/>
              <a:gd name="connsiteY22" fmla="*/ 52252 h 722812"/>
              <a:gd name="connsiteX23" fmla="*/ 600891 w 661851"/>
              <a:gd name="connsiteY23" fmla="*/ 78378 h 722812"/>
              <a:gd name="connsiteX24" fmla="*/ 653143 w 661851"/>
              <a:gd name="connsiteY24" fmla="*/ 121920 h 722812"/>
              <a:gd name="connsiteX25" fmla="*/ 661851 w 661851"/>
              <a:gd name="connsiteY25" fmla="*/ 148046 h 722812"/>
              <a:gd name="connsiteX26" fmla="*/ 653143 w 661851"/>
              <a:gd name="connsiteY26" fmla="*/ 217715 h 722812"/>
              <a:gd name="connsiteX27" fmla="*/ 635726 w 661851"/>
              <a:gd name="connsiteY27" fmla="*/ 243840 h 722812"/>
              <a:gd name="connsiteX28" fmla="*/ 609600 w 661851"/>
              <a:gd name="connsiteY28" fmla="*/ 287383 h 722812"/>
              <a:gd name="connsiteX29" fmla="*/ 583474 w 661851"/>
              <a:gd name="connsiteY29" fmla="*/ 339635 h 722812"/>
              <a:gd name="connsiteX30" fmla="*/ 522514 w 661851"/>
              <a:gd name="connsiteY30" fmla="*/ 426720 h 722812"/>
              <a:gd name="connsiteX31" fmla="*/ 496388 w 661851"/>
              <a:gd name="connsiteY31" fmla="*/ 452846 h 722812"/>
              <a:gd name="connsiteX32" fmla="*/ 487680 w 661851"/>
              <a:gd name="connsiteY32" fmla="*/ 478972 h 722812"/>
              <a:gd name="connsiteX33" fmla="*/ 435428 w 661851"/>
              <a:gd name="connsiteY33" fmla="*/ 539932 h 722812"/>
              <a:gd name="connsiteX34" fmla="*/ 418011 w 661851"/>
              <a:gd name="connsiteY34" fmla="*/ 557349 h 72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61851" h="722812">
                <a:moveTo>
                  <a:pt x="418011" y="722812"/>
                </a:moveTo>
                <a:cubicBezTo>
                  <a:pt x="390501" y="717310"/>
                  <a:pt x="349288" y="708580"/>
                  <a:pt x="322217" y="705395"/>
                </a:cubicBezTo>
                <a:cubicBezTo>
                  <a:pt x="290374" y="701649"/>
                  <a:pt x="258354" y="699589"/>
                  <a:pt x="226423" y="696686"/>
                </a:cubicBezTo>
                <a:cubicBezTo>
                  <a:pt x="214811" y="690880"/>
                  <a:pt x="202936" y="685574"/>
                  <a:pt x="191588" y="679269"/>
                </a:cubicBezTo>
                <a:cubicBezTo>
                  <a:pt x="173295" y="669106"/>
                  <a:pt x="140967" y="649331"/>
                  <a:pt x="121920" y="635726"/>
                </a:cubicBezTo>
                <a:cubicBezTo>
                  <a:pt x="110109" y="627290"/>
                  <a:pt x="97349" y="619863"/>
                  <a:pt x="87086" y="609600"/>
                </a:cubicBezTo>
                <a:cubicBezTo>
                  <a:pt x="59333" y="581847"/>
                  <a:pt x="61939" y="572125"/>
                  <a:pt x="43543" y="539932"/>
                </a:cubicBezTo>
                <a:cubicBezTo>
                  <a:pt x="-5704" y="453748"/>
                  <a:pt x="61356" y="584262"/>
                  <a:pt x="8708" y="478972"/>
                </a:cubicBezTo>
                <a:cubicBezTo>
                  <a:pt x="5805" y="458652"/>
                  <a:pt x="0" y="438538"/>
                  <a:pt x="0" y="418012"/>
                </a:cubicBezTo>
                <a:cubicBezTo>
                  <a:pt x="0" y="374372"/>
                  <a:pt x="1902" y="330489"/>
                  <a:pt x="8708" y="287383"/>
                </a:cubicBezTo>
                <a:cubicBezTo>
                  <a:pt x="10733" y="274560"/>
                  <a:pt x="19685" y="263820"/>
                  <a:pt x="26126" y="252549"/>
                </a:cubicBezTo>
                <a:cubicBezTo>
                  <a:pt x="31319" y="243462"/>
                  <a:pt x="37460" y="234940"/>
                  <a:pt x="43543" y="226423"/>
                </a:cubicBezTo>
                <a:cubicBezTo>
                  <a:pt x="60502" y="202680"/>
                  <a:pt x="73453" y="184080"/>
                  <a:pt x="95794" y="165463"/>
                </a:cubicBezTo>
                <a:cubicBezTo>
                  <a:pt x="103835" y="158763"/>
                  <a:pt x="114097" y="155000"/>
                  <a:pt x="121920" y="148046"/>
                </a:cubicBezTo>
                <a:cubicBezTo>
                  <a:pt x="140330" y="131682"/>
                  <a:pt x="153050" y="108468"/>
                  <a:pt x="174171" y="95795"/>
                </a:cubicBezTo>
                <a:cubicBezTo>
                  <a:pt x="188685" y="87086"/>
                  <a:pt x="202574" y="77239"/>
                  <a:pt x="217714" y="69669"/>
                </a:cubicBezTo>
                <a:cubicBezTo>
                  <a:pt x="231696" y="62678"/>
                  <a:pt x="247592" y="59844"/>
                  <a:pt x="261257" y="52252"/>
                </a:cubicBezTo>
                <a:cubicBezTo>
                  <a:pt x="273945" y="45203"/>
                  <a:pt x="283109" y="32617"/>
                  <a:pt x="296091" y="26126"/>
                </a:cubicBezTo>
                <a:cubicBezTo>
                  <a:pt x="306796" y="20773"/>
                  <a:pt x="319462" y="20857"/>
                  <a:pt x="330926" y="17418"/>
                </a:cubicBezTo>
                <a:cubicBezTo>
                  <a:pt x="348511" y="12142"/>
                  <a:pt x="383177" y="0"/>
                  <a:pt x="383177" y="0"/>
                </a:cubicBezTo>
                <a:cubicBezTo>
                  <a:pt x="418011" y="2903"/>
                  <a:pt x="453032" y="4089"/>
                  <a:pt x="487680" y="8709"/>
                </a:cubicBezTo>
                <a:cubicBezTo>
                  <a:pt x="513713" y="12180"/>
                  <a:pt x="517594" y="22071"/>
                  <a:pt x="539931" y="34835"/>
                </a:cubicBezTo>
                <a:cubicBezTo>
                  <a:pt x="551203" y="41276"/>
                  <a:pt x="563154" y="46446"/>
                  <a:pt x="574766" y="52252"/>
                </a:cubicBezTo>
                <a:cubicBezTo>
                  <a:pt x="583474" y="60961"/>
                  <a:pt x="591430" y="70494"/>
                  <a:pt x="600891" y="78378"/>
                </a:cubicBezTo>
                <a:cubicBezTo>
                  <a:pt x="673653" y="139014"/>
                  <a:pt x="576798" y="45578"/>
                  <a:pt x="653143" y="121920"/>
                </a:cubicBezTo>
                <a:cubicBezTo>
                  <a:pt x="656046" y="130629"/>
                  <a:pt x="661851" y="138866"/>
                  <a:pt x="661851" y="148046"/>
                </a:cubicBezTo>
                <a:cubicBezTo>
                  <a:pt x="661851" y="171450"/>
                  <a:pt x="659301" y="195136"/>
                  <a:pt x="653143" y="217715"/>
                </a:cubicBezTo>
                <a:cubicBezTo>
                  <a:pt x="650389" y="227812"/>
                  <a:pt x="641273" y="234965"/>
                  <a:pt x="635726" y="243840"/>
                </a:cubicBezTo>
                <a:cubicBezTo>
                  <a:pt x="626755" y="258194"/>
                  <a:pt x="617705" y="272523"/>
                  <a:pt x="609600" y="287383"/>
                </a:cubicBezTo>
                <a:cubicBezTo>
                  <a:pt x="600275" y="304478"/>
                  <a:pt x="593286" y="322814"/>
                  <a:pt x="583474" y="339635"/>
                </a:cubicBezTo>
                <a:cubicBezTo>
                  <a:pt x="574348" y="355279"/>
                  <a:pt x="537792" y="408896"/>
                  <a:pt x="522514" y="426720"/>
                </a:cubicBezTo>
                <a:cubicBezTo>
                  <a:pt x="514499" y="436071"/>
                  <a:pt x="505097" y="444137"/>
                  <a:pt x="496388" y="452846"/>
                </a:cubicBezTo>
                <a:cubicBezTo>
                  <a:pt x="493485" y="461555"/>
                  <a:pt x="492234" y="471002"/>
                  <a:pt x="487680" y="478972"/>
                </a:cubicBezTo>
                <a:cubicBezTo>
                  <a:pt x="477197" y="497318"/>
                  <a:pt x="452273" y="525894"/>
                  <a:pt x="435428" y="539932"/>
                </a:cubicBezTo>
                <a:cubicBezTo>
                  <a:pt x="412596" y="558959"/>
                  <a:pt x="397254" y="557349"/>
                  <a:pt x="418011" y="557349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05403" y="5157192"/>
            <a:ext cx="3575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PHP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개발에 필요한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Apache, MySQL, PHP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항목만 선택한다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필요시 </a:t>
            </a:r>
            <a:r>
              <a:rPr lang="en-US" altLang="ko-KR" sz="10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phpMyAdmin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선택한다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126414"/>
            <a:ext cx="154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Next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누른다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93182" y="980728"/>
            <a:ext cx="6199241" cy="374586"/>
            <a:chOff x="293518" y="1050245"/>
            <a:chExt cx="6199241" cy="374586"/>
          </a:xfrm>
        </p:grpSpPr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 2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 XAMPP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설치</a:t>
              </a:r>
              <a:endParaRPr lang="en-US" altLang="ko-KR" spc="1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10. XAMPP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플랫폼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6588224" y="481186"/>
            <a:ext cx="2465289" cy="34970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algn="r"/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21. XAMPP</a:t>
            </a:r>
            <a:endParaRPr lang="ko-KR" altLang="en-US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25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52"/>
    </mc:Choice>
    <mc:Fallback xmlns="">
      <p:transition spd="slow" advTm="57252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6049" y="4869160"/>
            <a:ext cx="3675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설치할 폴더를 선택한다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기본적으로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드라이브에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xampp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폴더가 생성된다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47822"/>
            <a:ext cx="3656256" cy="31053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848" y="1589469"/>
            <a:ext cx="3565600" cy="29196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52750" y="4725144"/>
            <a:ext cx="3675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XAMPP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관해 자세한 정보를 확인할 건지를 물어봄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체크하면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XAMPP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안내 페이지가 열린다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체크하지 않고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NEXT 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확인이 필요하신 분은 눌러서 확인해보세요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오른쪽 화살표 6"/>
          <p:cNvSpPr/>
          <p:nvPr/>
        </p:nvSpPr>
        <p:spPr bwMode="auto">
          <a:xfrm>
            <a:off x="4427984" y="2780928"/>
            <a:ext cx="504056" cy="720080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93182" y="980728"/>
            <a:ext cx="6199241" cy="374586"/>
            <a:chOff x="293518" y="1050245"/>
            <a:chExt cx="6199241" cy="37458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 2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 XAMPP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설치</a:t>
              </a:r>
              <a:endParaRPr lang="en-US" altLang="ko-KR" spc="1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10. XAMPP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플랫폼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588224" y="481186"/>
            <a:ext cx="2465289" cy="34970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algn="r"/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21. XAMPP</a:t>
            </a:r>
            <a:endParaRPr lang="ko-KR" altLang="en-US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56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47"/>
    </mc:Choice>
    <mc:Fallback xmlns="">
      <p:transition spd="slow" advTm="59847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5" y="1535533"/>
            <a:ext cx="3631357" cy="3094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48064" y="4845980"/>
            <a:ext cx="367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중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064" y="1513923"/>
            <a:ext cx="3675911" cy="31160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4101" y="4880193"/>
            <a:ext cx="367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준비가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완료되었다는 내용</a:t>
            </a:r>
          </a:p>
        </p:txBody>
      </p:sp>
      <p:sp>
        <p:nvSpPr>
          <p:cNvPr id="7" name="오른쪽 화살표 6"/>
          <p:cNvSpPr/>
          <p:nvPr/>
        </p:nvSpPr>
        <p:spPr bwMode="auto">
          <a:xfrm>
            <a:off x="4427984" y="2973772"/>
            <a:ext cx="504056" cy="720080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93182" y="980728"/>
            <a:ext cx="6199241" cy="374586"/>
            <a:chOff x="293518" y="1050245"/>
            <a:chExt cx="6199241" cy="37458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 2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 XAMPP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설치</a:t>
              </a:r>
              <a:endParaRPr lang="en-US" altLang="ko-KR" spc="1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10. XAMPP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플랫폼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588224" y="481186"/>
            <a:ext cx="2465289" cy="34970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algn="r"/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21. XAMPP</a:t>
            </a:r>
            <a:endParaRPr lang="ko-KR" altLang="en-US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38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244"/>
    </mc:Choice>
    <mc:Fallback xmlns="">
      <p:transition spd="slow" advTm="49244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03" y="1513414"/>
            <a:ext cx="3697101" cy="30284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2493" y="4941168"/>
            <a:ext cx="3675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설치완료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~!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 패널 실행하겠느냐 물어봄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체크하고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Finish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2007927"/>
            <a:ext cx="2200275" cy="1685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48064" y="4261613"/>
            <a:ext cx="367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언어선택 창이 나오고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영어 선택 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Save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오른쪽 화살표 6"/>
          <p:cNvSpPr/>
          <p:nvPr/>
        </p:nvSpPr>
        <p:spPr bwMode="auto">
          <a:xfrm>
            <a:off x="4427984" y="2973772"/>
            <a:ext cx="504056" cy="720080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93182" y="980728"/>
            <a:ext cx="6199241" cy="374586"/>
            <a:chOff x="293518" y="1050245"/>
            <a:chExt cx="6199241" cy="37458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 2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 XAMPP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설치</a:t>
              </a:r>
              <a:endParaRPr lang="en-US" altLang="ko-KR" spc="1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10. XAMPP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플랫폼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588224" y="481186"/>
            <a:ext cx="2465289" cy="34970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algn="r"/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21. XAMPP</a:t>
            </a:r>
            <a:endParaRPr lang="ko-KR" altLang="en-US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577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079"/>
    </mc:Choice>
    <mc:Fallback xmlns="">
      <p:transition spd="slow" advTm="7107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569562" y="1605455"/>
            <a:ext cx="7660655" cy="1535513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400" b="1" kern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 b="1" kern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파일 시스템</a:t>
            </a:r>
            <a:r>
              <a:rPr lang="en-US" altLang="ko-KR" sz="1400" b="1" kern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(file system)</a:t>
            </a:r>
            <a:r>
              <a:rPr lang="ko-KR" altLang="en-US" sz="1400" b="1" kern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관련 용어와 개념</a:t>
            </a:r>
            <a:endParaRPr lang="en-US" altLang="ko-KR" sz="1400" b="1" kern="0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(field)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나타내는 최소 단위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(cf.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>
              <a:lnSpc>
                <a:spcPct val="150000"/>
              </a:lnSpc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레코드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(record)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서로 관련된 필드 집합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(file)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동일한 레코드 형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(record type)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레코드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레코드 인스턴스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집합</a:t>
            </a:r>
          </a:p>
          <a:p>
            <a:pPr marL="72000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_x38858424" descr="EMB00001b7862b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9003" y="3284984"/>
            <a:ext cx="4275125" cy="2662291"/>
          </a:xfrm>
          <a:prstGeom prst="rect">
            <a:avLst/>
          </a:prstGeom>
          <a:noFill/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81097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(file)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67544" y="980728"/>
            <a:ext cx="6199241" cy="374586"/>
            <a:chOff x="293518" y="1050245"/>
            <a:chExt cx="6199241" cy="374586"/>
          </a:xfrm>
        </p:grpSpPr>
        <p:grpSp>
          <p:nvGrpSpPr>
            <p:cNvPr id="1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1.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파일 시스템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</a:t>
              </a:r>
              <a:r>
                <a:rPr lang="en-US" altLang="ko-KR" b="1" kern="0" dirty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file </a:t>
              </a:r>
              <a:r>
                <a:rPr lang="en-US" altLang="ko-KR" b="1" kern="0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system)</a:t>
              </a:r>
              <a:endParaRPr lang="en-US" altLang="ko-KR" spc="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705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68"/>
    </mc:Choice>
    <mc:Fallback xmlns="">
      <p:transition spd="slow" advTm="91668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55" y="1656468"/>
            <a:ext cx="5239205" cy="34287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027" y="5199583"/>
            <a:ext cx="56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실행됨을 확인할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창이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XAMPP Apache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Start/Stop,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및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확인할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152460" y="2558641"/>
            <a:ext cx="913706" cy="288032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7" name="오른쪽 화살표 6"/>
          <p:cNvSpPr/>
          <p:nvPr/>
        </p:nvSpPr>
        <p:spPr bwMode="auto">
          <a:xfrm>
            <a:off x="6120172" y="2492896"/>
            <a:ext cx="144016" cy="360040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1988840"/>
            <a:ext cx="2315637" cy="14072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29918" y="343968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윈도우 셀 명령어 사용</a:t>
            </a:r>
            <a:endParaRPr lang="ko-KR" altLang="en-US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자유형 9"/>
          <p:cNvSpPr/>
          <p:nvPr/>
        </p:nvSpPr>
        <p:spPr bwMode="auto">
          <a:xfrm>
            <a:off x="3090069" y="2546927"/>
            <a:ext cx="879565" cy="661851"/>
          </a:xfrm>
          <a:custGeom>
            <a:avLst/>
            <a:gdLst>
              <a:gd name="connsiteX0" fmla="*/ 609600 w 879565"/>
              <a:gd name="connsiteY0" fmla="*/ 661851 h 661851"/>
              <a:gd name="connsiteX1" fmla="*/ 487680 w 879565"/>
              <a:gd name="connsiteY1" fmla="*/ 644434 h 661851"/>
              <a:gd name="connsiteX2" fmla="*/ 391885 w 879565"/>
              <a:gd name="connsiteY2" fmla="*/ 627017 h 661851"/>
              <a:gd name="connsiteX3" fmla="*/ 357051 w 879565"/>
              <a:gd name="connsiteY3" fmla="*/ 609600 h 661851"/>
              <a:gd name="connsiteX4" fmla="*/ 322217 w 879565"/>
              <a:gd name="connsiteY4" fmla="*/ 600891 h 661851"/>
              <a:gd name="connsiteX5" fmla="*/ 296091 w 879565"/>
              <a:gd name="connsiteY5" fmla="*/ 583474 h 661851"/>
              <a:gd name="connsiteX6" fmla="*/ 261257 w 879565"/>
              <a:gd name="connsiteY6" fmla="*/ 566057 h 661851"/>
              <a:gd name="connsiteX7" fmla="*/ 235131 w 879565"/>
              <a:gd name="connsiteY7" fmla="*/ 557348 h 661851"/>
              <a:gd name="connsiteX8" fmla="*/ 182880 w 879565"/>
              <a:gd name="connsiteY8" fmla="*/ 522514 h 661851"/>
              <a:gd name="connsiteX9" fmla="*/ 156754 w 879565"/>
              <a:gd name="connsiteY9" fmla="*/ 513805 h 661851"/>
              <a:gd name="connsiteX10" fmla="*/ 69668 w 879565"/>
              <a:gd name="connsiteY10" fmla="*/ 452845 h 661851"/>
              <a:gd name="connsiteX11" fmla="*/ 43542 w 879565"/>
              <a:gd name="connsiteY11" fmla="*/ 435428 h 661851"/>
              <a:gd name="connsiteX12" fmla="*/ 0 w 879565"/>
              <a:gd name="connsiteY12" fmla="*/ 348342 h 661851"/>
              <a:gd name="connsiteX13" fmla="*/ 8708 w 879565"/>
              <a:gd name="connsiteY13" fmla="*/ 235131 h 661851"/>
              <a:gd name="connsiteX14" fmla="*/ 60960 w 879565"/>
              <a:gd name="connsiteY14" fmla="*/ 139337 h 661851"/>
              <a:gd name="connsiteX15" fmla="*/ 113211 w 879565"/>
              <a:gd name="connsiteY15" fmla="*/ 113211 h 661851"/>
              <a:gd name="connsiteX16" fmla="*/ 156754 w 879565"/>
              <a:gd name="connsiteY16" fmla="*/ 104502 h 661851"/>
              <a:gd name="connsiteX17" fmla="*/ 243840 w 879565"/>
              <a:gd name="connsiteY17" fmla="*/ 87085 h 661851"/>
              <a:gd name="connsiteX18" fmla="*/ 269965 w 879565"/>
              <a:gd name="connsiteY18" fmla="*/ 78377 h 661851"/>
              <a:gd name="connsiteX19" fmla="*/ 304800 w 879565"/>
              <a:gd name="connsiteY19" fmla="*/ 69668 h 661851"/>
              <a:gd name="connsiteX20" fmla="*/ 348342 w 879565"/>
              <a:gd name="connsiteY20" fmla="*/ 52251 h 661851"/>
              <a:gd name="connsiteX21" fmla="*/ 426720 w 879565"/>
              <a:gd name="connsiteY21" fmla="*/ 34834 h 661851"/>
              <a:gd name="connsiteX22" fmla="*/ 539931 w 879565"/>
              <a:gd name="connsiteY22" fmla="*/ 0 h 661851"/>
              <a:gd name="connsiteX23" fmla="*/ 644434 w 879565"/>
              <a:gd name="connsiteY23" fmla="*/ 8708 h 661851"/>
              <a:gd name="connsiteX24" fmla="*/ 679268 w 879565"/>
              <a:gd name="connsiteY24" fmla="*/ 52251 h 661851"/>
              <a:gd name="connsiteX25" fmla="*/ 705394 w 879565"/>
              <a:gd name="connsiteY25" fmla="*/ 78377 h 661851"/>
              <a:gd name="connsiteX26" fmla="*/ 766354 w 879565"/>
              <a:gd name="connsiteY26" fmla="*/ 165462 h 661851"/>
              <a:gd name="connsiteX27" fmla="*/ 783771 w 879565"/>
              <a:gd name="connsiteY27" fmla="*/ 182880 h 661851"/>
              <a:gd name="connsiteX28" fmla="*/ 818605 w 879565"/>
              <a:gd name="connsiteY28" fmla="*/ 235131 h 661851"/>
              <a:gd name="connsiteX29" fmla="*/ 836022 w 879565"/>
              <a:gd name="connsiteY29" fmla="*/ 261257 h 661851"/>
              <a:gd name="connsiteX30" fmla="*/ 870857 w 879565"/>
              <a:gd name="connsiteY30" fmla="*/ 304800 h 661851"/>
              <a:gd name="connsiteX31" fmla="*/ 879565 w 879565"/>
              <a:gd name="connsiteY31" fmla="*/ 348342 h 661851"/>
              <a:gd name="connsiteX32" fmla="*/ 853440 w 879565"/>
              <a:gd name="connsiteY32" fmla="*/ 444137 h 661851"/>
              <a:gd name="connsiteX33" fmla="*/ 836022 w 879565"/>
              <a:gd name="connsiteY33" fmla="*/ 461554 h 661851"/>
              <a:gd name="connsiteX34" fmla="*/ 809897 w 879565"/>
              <a:gd name="connsiteY34" fmla="*/ 513805 h 661851"/>
              <a:gd name="connsiteX35" fmla="*/ 801188 w 879565"/>
              <a:gd name="connsiteY35" fmla="*/ 539931 h 661851"/>
              <a:gd name="connsiteX36" fmla="*/ 731520 w 879565"/>
              <a:gd name="connsiteY36" fmla="*/ 600891 h 661851"/>
              <a:gd name="connsiteX37" fmla="*/ 705394 w 879565"/>
              <a:gd name="connsiteY37" fmla="*/ 627017 h 661851"/>
              <a:gd name="connsiteX38" fmla="*/ 661851 w 879565"/>
              <a:gd name="connsiteY38" fmla="*/ 661851 h 66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79565" h="661851">
                <a:moveTo>
                  <a:pt x="609600" y="661851"/>
                </a:moveTo>
                <a:cubicBezTo>
                  <a:pt x="522807" y="644492"/>
                  <a:pt x="611800" y="660983"/>
                  <a:pt x="487680" y="644434"/>
                </a:cubicBezTo>
                <a:cubicBezTo>
                  <a:pt x="454268" y="639979"/>
                  <a:pt x="424711" y="633582"/>
                  <a:pt x="391885" y="627017"/>
                </a:cubicBezTo>
                <a:cubicBezTo>
                  <a:pt x="380274" y="621211"/>
                  <a:pt x="369206" y="614158"/>
                  <a:pt x="357051" y="609600"/>
                </a:cubicBezTo>
                <a:cubicBezTo>
                  <a:pt x="345844" y="605397"/>
                  <a:pt x="333218" y="605606"/>
                  <a:pt x="322217" y="600891"/>
                </a:cubicBezTo>
                <a:cubicBezTo>
                  <a:pt x="312597" y="596768"/>
                  <a:pt x="305178" y="588667"/>
                  <a:pt x="296091" y="583474"/>
                </a:cubicBezTo>
                <a:cubicBezTo>
                  <a:pt x="284820" y="577033"/>
                  <a:pt x="273189" y="571171"/>
                  <a:pt x="261257" y="566057"/>
                </a:cubicBezTo>
                <a:cubicBezTo>
                  <a:pt x="252819" y="562441"/>
                  <a:pt x="243156" y="561806"/>
                  <a:pt x="235131" y="557348"/>
                </a:cubicBezTo>
                <a:cubicBezTo>
                  <a:pt x="216833" y="547182"/>
                  <a:pt x="202738" y="529134"/>
                  <a:pt x="182880" y="522514"/>
                </a:cubicBezTo>
                <a:cubicBezTo>
                  <a:pt x="174171" y="519611"/>
                  <a:pt x="164779" y="518263"/>
                  <a:pt x="156754" y="513805"/>
                </a:cubicBezTo>
                <a:cubicBezTo>
                  <a:pt x="120707" y="493779"/>
                  <a:pt x="101638" y="475681"/>
                  <a:pt x="69668" y="452845"/>
                </a:cubicBezTo>
                <a:cubicBezTo>
                  <a:pt x="61151" y="446761"/>
                  <a:pt x="52251" y="441234"/>
                  <a:pt x="43542" y="435428"/>
                </a:cubicBezTo>
                <a:cubicBezTo>
                  <a:pt x="2069" y="373218"/>
                  <a:pt x="13784" y="403485"/>
                  <a:pt x="0" y="348342"/>
                </a:cubicBezTo>
                <a:cubicBezTo>
                  <a:pt x="2903" y="310605"/>
                  <a:pt x="-58" y="271950"/>
                  <a:pt x="8708" y="235131"/>
                </a:cubicBezTo>
                <a:cubicBezTo>
                  <a:pt x="8725" y="235059"/>
                  <a:pt x="45061" y="155236"/>
                  <a:pt x="60960" y="139337"/>
                </a:cubicBezTo>
                <a:cubicBezTo>
                  <a:pt x="75150" y="125147"/>
                  <a:pt x="94323" y="117933"/>
                  <a:pt x="113211" y="113211"/>
                </a:cubicBezTo>
                <a:cubicBezTo>
                  <a:pt x="127571" y="109621"/>
                  <a:pt x="142394" y="108092"/>
                  <a:pt x="156754" y="104502"/>
                </a:cubicBezTo>
                <a:cubicBezTo>
                  <a:pt x="237813" y="84237"/>
                  <a:pt x="94501" y="108420"/>
                  <a:pt x="243840" y="87085"/>
                </a:cubicBezTo>
                <a:cubicBezTo>
                  <a:pt x="252548" y="84182"/>
                  <a:pt x="261139" y="80899"/>
                  <a:pt x="269965" y="78377"/>
                </a:cubicBezTo>
                <a:cubicBezTo>
                  <a:pt x="281474" y="75089"/>
                  <a:pt x="293445" y="73453"/>
                  <a:pt x="304800" y="69668"/>
                </a:cubicBezTo>
                <a:cubicBezTo>
                  <a:pt x="319630" y="64725"/>
                  <a:pt x="333311" y="56545"/>
                  <a:pt x="348342" y="52251"/>
                </a:cubicBezTo>
                <a:cubicBezTo>
                  <a:pt x="374076" y="44899"/>
                  <a:pt x="401175" y="42817"/>
                  <a:pt x="426720" y="34834"/>
                </a:cubicBezTo>
                <a:cubicBezTo>
                  <a:pt x="565345" y="-8486"/>
                  <a:pt x="416805" y="20520"/>
                  <a:pt x="539931" y="0"/>
                </a:cubicBezTo>
                <a:cubicBezTo>
                  <a:pt x="574765" y="2903"/>
                  <a:pt x="610158" y="1853"/>
                  <a:pt x="644434" y="8708"/>
                </a:cubicBezTo>
                <a:cubicBezTo>
                  <a:pt x="681890" y="16199"/>
                  <a:pt x="664012" y="29367"/>
                  <a:pt x="679268" y="52251"/>
                </a:cubicBezTo>
                <a:cubicBezTo>
                  <a:pt x="686100" y="62499"/>
                  <a:pt x="697833" y="68655"/>
                  <a:pt x="705394" y="78377"/>
                </a:cubicBezTo>
                <a:cubicBezTo>
                  <a:pt x="768729" y="159808"/>
                  <a:pt x="713489" y="102023"/>
                  <a:pt x="766354" y="165462"/>
                </a:cubicBezTo>
                <a:cubicBezTo>
                  <a:pt x="771610" y="171770"/>
                  <a:pt x="778845" y="176311"/>
                  <a:pt x="783771" y="182880"/>
                </a:cubicBezTo>
                <a:cubicBezTo>
                  <a:pt x="796330" y="199626"/>
                  <a:pt x="806994" y="217714"/>
                  <a:pt x="818605" y="235131"/>
                </a:cubicBezTo>
                <a:cubicBezTo>
                  <a:pt x="824411" y="243840"/>
                  <a:pt x="828621" y="253856"/>
                  <a:pt x="836022" y="261257"/>
                </a:cubicBezTo>
                <a:cubicBezTo>
                  <a:pt x="860841" y="286075"/>
                  <a:pt x="848886" y="271842"/>
                  <a:pt x="870857" y="304800"/>
                </a:cubicBezTo>
                <a:cubicBezTo>
                  <a:pt x="873760" y="319314"/>
                  <a:pt x="879565" y="333541"/>
                  <a:pt x="879565" y="348342"/>
                </a:cubicBezTo>
                <a:cubicBezTo>
                  <a:pt x="879565" y="385309"/>
                  <a:pt x="873368" y="414246"/>
                  <a:pt x="853440" y="444137"/>
                </a:cubicBezTo>
                <a:cubicBezTo>
                  <a:pt x="848885" y="450969"/>
                  <a:pt x="841828" y="455748"/>
                  <a:pt x="836022" y="461554"/>
                </a:cubicBezTo>
                <a:cubicBezTo>
                  <a:pt x="827314" y="478971"/>
                  <a:pt x="817806" y="496011"/>
                  <a:pt x="809897" y="513805"/>
                </a:cubicBezTo>
                <a:cubicBezTo>
                  <a:pt x="806169" y="522194"/>
                  <a:pt x="806524" y="532461"/>
                  <a:pt x="801188" y="539931"/>
                </a:cubicBezTo>
                <a:cubicBezTo>
                  <a:pt x="778609" y="571541"/>
                  <a:pt x="759587" y="576834"/>
                  <a:pt x="731520" y="600891"/>
                </a:cubicBezTo>
                <a:cubicBezTo>
                  <a:pt x="722169" y="608906"/>
                  <a:pt x="714855" y="619133"/>
                  <a:pt x="705394" y="627017"/>
                </a:cubicBezTo>
                <a:cubicBezTo>
                  <a:pt x="639479" y="681946"/>
                  <a:pt x="712523" y="611179"/>
                  <a:pt x="661851" y="661851"/>
                </a:cubicBezTo>
              </a:path>
            </a:pathLst>
          </a:custGeom>
          <a:noFill/>
          <a:ln w="127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93182" y="980728"/>
            <a:ext cx="6199241" cy="374586"/>
            <a:chOff x="293518" y="1050245"/>
            <a:chExt cx="6199241" cy="374586"/>
          </a:xfrm>
        </p:grpSpPr>
        <p:grpSp>
          <p:nvGrpSpPr>
            <p:cNvPr id="12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 2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 XAMPP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설치</a:t>
              </a:r>
              <a:endParaRPr lang="en-US" altLang="ko-KR" spc="1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10. XAMPP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플랫폼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6588224" y="481186"/>
            <a:ext cx="2465289" cy="34970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algn="r"/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21. XAMPP</a:t>
            </a:r>
            <a:endParaRPr lang="ko-KR" altLang="en-US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98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929"/>
    </mc:Choice>
    <mc:Fallback xmlns="">
      <p:transition spd="slow" advTm="105929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08436"/>
            <a:ext cx="8136904" cy="307674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자유형 4"/>
          <p:cNvSpPr/>
          <p:nvPr/>
        </p:nvSpPr>
        <p:spPr bwMode="auto">
          <a:xfrm>
            <a:off x="2123728" y="1864420"/>
            <a:ext cx="1567543" cy="696685"/>
          </a:xfrm>
          <a:custGeom>
            <a:avLst/>
            <a:gdLst>
              <a:gd name="connsiteX0" fmla="*/ 653143 w 1567543"/>
              <a:gd name="connsiteY0" fmla="*/ 618308 h 696685"/>
              <a:gd name="connsiteX1" fmla="*/ 304800 w 1567543"/>
              <a:gd name="connsiteY1" fmla="*/ 609600 h 696685"/>
              <a:gd name="connsiteX2" fmla="*/ 226423 w 1567543"/>
              <a:gd name="connsiteY2" fmla="*/ 592182 h 696685"/>
              <a:gd name="connsiteX3" fmla="*/ 191589 w 1567543"/>
              <a:gd name="connsiteY3" fmla="*/ 566057 h 696685"/>
              <a:gd name="connsiteX4" fmla="*/ 174171 w 1567543"/>
              <a:gd name="connsiteY4" fmla="*/ 548640 h 696685"/>
              <a:gd name="connsiteX5" fmla="*/ 148046 w 1567543"/>
              <a:gd name="connsiteY5" fmla="*/ 531222 h 696685"/>
              <a:gd name="connsiteX6" fmla="*/ 130629 w 1567543"/>
              <a:gd name="connsiteY6" fmla="*/ 505097 h 696685"/>
              <a:gd name="connsiteX7" fmla="*/ 60960 w 1567543"/>
              <a:gd name="connsiteY7" fmla="*/ 435428 h 696685"/>
              <a:gd name="connsiteX8" fmla="*/ 34834 w 1567543"/>
              <a:gd name="connsiteY8" fmla="*/ 409302 h 696685"/>
              <a:gd name="connsiteX9" fmla="*/ 0 w 1567543"/>
              <a:gd name="connsiteY9" fmla="*/ 357051 h 696685"/>
              <a:gd name="connsiteX10" fmla="*/ 8709 w 1567543"/>
              <a:gd name="connsiteY10" fmla="*/ 261257 h 696685"/>
              <a:gd name="connsiteX11" fmla="*/ 34834 w 1567543"/>
              <a:gd name="connsiteY11" fmla="*/ 235131 h 696685"/>
              <a:gd name="connsiteX12" fmla="*/ 87086 w 1567543"/>
              <a:gd name="connsiteY12" fmla="*/ 209005 h 696685"/>
              <a:gd name="connsiteX13" fmla="*/ 148046 w 1567543"/>
              <a:gd name="connsiteY13" fmla="*/ 174171 h 696685"/>
              <a:gd name="connsiteX14" fmla="*/ 182880 w 1567543"/>
              <a:gd name="connsiteY14" fmla="*/ 165462 h 696685"/>
              <a:gd name="connsiteX15" fmla="*/ 209006 w 1567543"/>
              <a:gd name="connsiteY15" fmla="*/ 148045 h 696685"/>
              <a:gd name="connsiteX16" fmla="*/ 269966 w 1567543"/>
              <a:gd name="connsiteY16" fmla="*/ 121920 h 696685"/>
              <a:gd name="connsiteX17" fmla="*/ 322217 w 1567543"/>
              <a:gd name="connsiteY17" fmla="*/ 113211 h 696685"/>
              <a:gd name="connsiteX18" fmla="*/ 461554 w 1567543"/>
              <a:gd name="connsiteY18" fmla="*/ 60960 h 696685"/>
              <a:gd name="connsiteX19" fmla="*/ 505097 w 1567543"/>
              <a:gd name="connsiteY19" fmla="*/ 43542 h 696685"/>
              <a:gd name="connsiteX20" fmla="*/ 609600 w 1567543"/>
              <a:gd name="connsiteY20" fmla="*/ 26125 h 696685"/>
              <a:gd name="connsiteX21" fmla="*/ 748937 w 1567543"/>
              <a:gd name="connsiteY21" fmla="*/ 8708 h 696685"/>
              <a:gd name="connsiteX22" fmla="*/ 809897 w 1567543"/>
              <a:gd name="connsiteY22" fmla="*/ 0 h 696685"/>
              <a:gd name="connsiteX23" fmla="*/ 1297577 w 1567543"/>
              <a:gd name="connsiteY23" fmla="*/ 8708 h 696685"/>
              <a:gd name="connsiteX24" fmla="*/ 1323703 w 1567543"/>
              <a:gd name="connsiteY24" fmla="*/ 17417 h 696685"/>
              <a:gd name="connsiteX25" fmla="*/ 1384663 w 1567543"/>
              <a:gd name="connsiteY25" fmla="*/ 26125 h 696685"/>
              <a:gd name="connsiteX26" fmla="*/ 1436914 w 1567543"/>
              <a:gd name="connsiteY26" fmla="*/ 43542 h 696685"/>
              <a:gd name="connsiteX27" fmla="*/ 1489166 w 1567543"/>
              <a:gd name="connsiteY27" fmla="*/ 78377 h 696685"/>
              <a:gd name="connsiteX28" fmla="*/ 1541417 w 1567543"/>
              <a:gd name="connsiteY28" fmla="*/ 130628 h 696685"/>
              <a:gd name="connsiteX29" fmla="*/ 1567543 w 1567543"/>
              <a:gd name="connsiteY29" fmla="*/ 182880 h 696685"/>
              <a:gd name="connsiteX30" fmla="*/ 1558834 w 1567543"/>
              <a:gd name="connsiteY30" fmla="*/ 252548 h 696685"/>
              <a:gd name="connsiteX31" fmla="*/ 1532709 w 1567543"/>
              <a:gd name="connsiteY31" fmla="*/ 287382 h 696685"/>
              <a:gd name="connsiteX32" fmla="*/ 1471749 w 1567543"/>
              <a:gd name="connsiteY32" fmla="*/ 348342 h 696685"/>
              <a:gd name="connsiteX33" fmla="*/ 1410789 w 1567543"/>
              <a:gd name="connsiteY33" fmla="*/ 426720 h 696685"/>
              <a:gd name="connsiteX34" fmla="*/ 1393371 w 1567543"/>
              <a:gd name="connsiteY34" fmla="*/ 452845 h 696685"/>
              <a:gd name="connsiteX35" fmla="*/ 1280160 w 1567543"/>
              <a:gd name="connsiteY35" fmla="*/ 505097 h 696685"/>
              <a:gd name="connsiteX36" fmla="*/ 1219200 w 1567543"/>
              <a:gd name="connsiteY36" fmla="*/ 531222 h 696685"/>
              <a:gd name="connsiteX37" fmla="*/ 1114697 w 1567543"/>
              <a:gd name="connsiteY37" fmla="*/ 600891 h 696685"/>
              <a:gd name="connsiteX38" fmla="*/ 1079863 w 1567543"/>
              <a:gd name="connsiteY38" fmla="*/ 627017 h 696685"/>
              <a:gd name="connsiteX39" fmla="*/ 1027611 w 1567543"/>
              <a:gd name="connsiteY39" fmla="*/ 661851 h 696685"/>
              <a:gd name="connsiteX40" fmla="*/ 1001486 w 1567543"/>
              <a:gd name="connsiteY40" fmla="*/ 679268 h 696685"/>
              <a:gd name="connsiteX41" fmla="*/ 966651 w 1567543"/>
              <a:gd name="connsiteY41" fmla="*/ 687977 h 696685"/>
              <a:gd name="connsiteX42" fmla="*/ 862149 w 1567543"/>
              <a:gd name="connsiteY42" fmla="*/ 696685 h 69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567543" h="696685">
                <a:moveTo>
                  <a:pt x="653143" y="618308"/>
                </a:moveTo>
                <a:lnTo>
                  <a:pt x="304800" y="609600"/>
                </a:lnTo>
                <a:cubicBezTo>
                  <a:pt x="291353" y="609002"/>
                  <a:pt x="241791" y="596024"/>
                  <a:pt x="226423" y="592182"/>
                </a:cubicBezTo>
                <a:cubicBezTo>
                  <a:pt x="214812" y="583474"/>
                  <a:pt x="202739" y="575349"/>
                  <a:pt x="191589" y="566057"/>
                </a:cubicBezTo>
                <a:cubicBezTo>
                  <a:pt x="185281" y="560801"/>
                  <a:pt x="180582" y="553769"/>
                  <a:pt x="174171" y="548640"/>
                </a:cubicBezTo>
                <a:cubicBezTo>
                  <a:pt x="165998" y="542102"/>
                  <a:pt x="156754" y="537028"/>
                  <a:pt x="148046" y="531222"/>
                </a:cubicBezTo>
                <a:cubicBezTo>
                  <a:pt x="142240" y="522514"/>
                  <a:pt x="137521" y="512974"/>
                  <a:pt x="130629" y="505097"/>
                </a:cubicBezTo>
                <a:lnTo>
                  <a:pt x="60960" y="435428"/>
                </a:lnTo>
                <a:cubicBezTo>
                  <a:pt x="52251" y="426719"/>
                  <a:pt x="41666" y="419549"/>
                  <a:pt x="34834" y="409302"/>
                </a:cubicBezTo>
                <a:lnTo>
                  <a:pt x="0" y="357051"/>
                </a:lnTo>
                <a:cubicBezTo>
                  <a:pt x="2903" y="325120"/>
                  <a:pt x="-99" y="292086"/>
                  <a:pt x="8709" y="261257"/>
                </a:cubicBezTo>
                <a:cubicBezTo>
                  <a:pt x="12092" y="249415"/>
                  <a:pt x="25373" y="243015"/>
                  <a:pt x="34834" y="235131"/>
                </a:cubicBezTo>
                <a:cubicBezTo>
                  <a:pt x="72268" y="203936"/>
                  <a:pt x="47812" y="228642"/>
                  <a:pt x="87086" y="209005"/>
                </a:cubicBezTo>
                <a:cubicBezTo>
                  <a:pt x="137622" y="183736"/>
                  <a:pt x="86969" y="197075"/>
                  <a:pt x="148046" y="174171"/>
                </a:cubicBezTo>
                <a:cubicBezTo>
                  <a:pt x="159253" y="169968"/>
                  <a:pt x="171269" y="168365"/>
                  <a:pt x="182880" y="165462"/>
                </a:cubicBezTo>
                <a:cubicBezTo>
                  <a:pt x="191589" y="159656"/>
                  <a:pt x="199919" y="153238"/>
                  <a:pt x="209006" y="148045"/>
                </a:cubicBezTo>
                <a:cubicBezTo>
                  <a:pt x="225952" y="138361"/>
                  <a:pt x="249979" y="126362"/>
                  <a:pt x="269966" y="121920"/>
                </a:cubicBezTo>
                <a:cubicBezTo>
                  <a:pt x="287203" y="118090"/>
                  <a:pt x="304800" y="116114"/>
                  <a:pt x="322217" y="113211"/>
                </a:cubicBezTo>
                <a:cubicBezTo>
                  <a:pt x="417441" y="65599"/>
                  <a:pt x="266817" y="138859"/>
                  <a:pt x="461554" y="60960"/>
                </a:cubicBezTo>
                <a:cubicBezTo>
                  <a:pt x="476068" y="55154"/>
                  <a:pt x="489880" y="47123"/>
                  <a:pt x="505097" y="43542"/>
                </a:cubicBezTo>
                <a:cubicBezTo>
                  <a:pt x="539473" y="35453"/>
                  <a:pt x="574971" y="33050"/>
                  <a:pt x="609600" y="26125"/>
                </a:cubicBezTo>
                <a:cubicBezTo>
                  <a:pt x="696179" y="8810"/>
                  <a:pt x="613284" y="23781"/>
                  <a:pt x="748937" y="8708"/>
                </a:cubicBezTo>
                <a:cubicBezTo>
                  <a:pt x="769338" y="6441"/>
                  <a:pt x="789577" y="2903"/>
                  <a:pt x="809897" y="0"/>
                </a:cubicBezTo>
                <a:lnTo>
                  <a:pt x="1297577" y="8708"/>
                </a:lnTo>
                <a:cubicBezTo>
                  <a:pt x="1306752" y="9019"/>
                  <a:pt x="1314701" y="15617"/>
                  <a:pt x="1323703" y="17417"/>
                </a:cubicBezTo>
                <a:cubicBezTo>
                  <a:pt x="1343831" y="21442"/>
                  <a:pt x="1364343" y="23222"/>
                  <a:pt x="1384663" y="26125"/>
                </a:cubicBezTo>
                <a:cubicBezTo>
                  <a:pt x="1402080" y="31931"/>
                  <a:pt x="1423933" y="30560"/>
                  <a:pt x="1436914" y="43542"/>
                </a:cubicBezTo>
                <a:cubicBezTo>
                  <a:pt x="1463511" y="70140"/>
                  <a:pt x="1446987" y="57288"/>
                  <a:pt x="1489166" y="78377"/>
                </a:cubicBezTo>
                <a:cubicBezTo>
                  <a:pt x="1506583" y="95794"/>
                  <a:pt x="1533628" y="107261"/>
                  <a:pt x="1541417" y="130628"/>
                </a:cubicBezTo>
                <a:cubicBezTo>
                  <a:pt x="1553436" y="166683"/>
                  <a:pt x="1545034" y="149116"/>
                  <a:pt x="1567543" y="182880"/>
                </a:cubicBezTo>
                <a:cubicBezTo>
                  <a:pt x="1564640" y="206103"/>
                  <a:pt x="1566235" y="230346"/>
                  <a:pt x="1558834" y="252548"/>
                </a:cubicBezTo>
                <a:cubicBezTo>
                  <a:pt x="1554244" y="266317"/>
                  <a:pt x="1541145" y="275571"/>
                  <a:pt x="1532709" y="287382"/>
                </a:cubicBezTo>
                <a:cubicBezTo>
                  <a:pt x="1500361" y="332669"/>
                  <a:pt x="1531667" y="300407"/>
                  <a:pt x="1471749" y="348342"/>
                </a:cubicBezTo>
                <a:cubicBezTo>
                  <a:pt x="1455739" y="412380"/>
                  <a:pt x="1475648" y="361862"/>
                  <a:pt x="1410789" y="426720"/>
                </a:cubicBezTo>
                <a:cubicBezTo>
                  <a:pt x="1403388" y="434121"/>
                  <a:pt x="1401945" y="446843"/>
                  <a:pt x="1393371" y="452845"/>
                </a:cubicBezTo>
                <a:cubicBezTo>
                  <a:pt x="1337185" y="492175"/>
                  <a:pt x="1331274" y="479540"/>
                  <a:pt x="1280160" y="505097"/>
                </a:cubicBezTo>
                <a:cubicBezTo>
                  <a:pt x="1220021" y="535166"/>
                  <a:pt x="1291695" y="513099"/>
                  <a:pt x="1219200" y="531222"/>
                </a:cubicBezTo>
                <a:cubicBezTo>
                  <a:pt x="1164149" y="586276"/>
                  <a:pt x="1265298" y="487938"/>
                  <a:pt x="1114697" y="600891"/>
                </a:cubicBezTo>
                <a:cubicBezTo>
                  <a:pt x="1103086" y="609600"/>
                  <a:pt x="1091754" y="618694"/>
                  <a:pt x="1079863" y="627017"/>
                </a:cubicBezTo>
                <a:cubicBezTo>
                  <a:pt x="1062714" y="639021"/>
                  <a:pt x="1045028" y="650240"/>
                  <a:pt x="1027611" y="661851"/>
                </a:cubicBezTo>
                <a:cubicBezTo>
                  <a:pt x="1018903" y="667657"/>
                  <a:pt x="1011640" y="676730"/>
                  <a:pt x="1001486" y="679268"/>
                </a:cubicBezTo>
                <a:cubicBezTo>
                  <a:pt x="989874" y="682171"/>
                  <a:pt x="978528" y="686492"/>
                  <a:pt x="966651" y="687977"/>
                </a:cubicBezTo>
                <a:cubicBezTo>
                  <a:pt x="931966" y="692313"/>
                  <a:pt x="862149" y="696685"/>
                  <a:pt x="862149" y="696685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93182" y="980728"/>
            <a:ext cx="6199241" cy="374586"/>
            <a:chOff x="293518" y="1050245"/>
            <a:chExt cx="6199241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 3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 XAMPP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활용</a:t>
              </a:r>
              <a:endParaRPr lang="en-US" altLang="ko-KR" spc="1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10. XAMPP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플랫폼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588224" y="481186"/>
            <a:ext cx="2465289" cy="34970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algn="r"/>
            <a:r>
              <a:rPr lang="en-US" altLang="ko-KR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21. XAMPP</a:t>
            </a:r>
            <a:endParaRPr lang="ko-KR" altLang="en-US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491880" y="2561105"/>
            <a:ext cx="1368152" cy="435847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cxnSp>
        <p:nvCxnSpPr>
          <p:cNvPr id="16" name="직선 화살표 연결선 15"/>
          <p:cNvCxnSpPr>
            <a:endCxn id="4" idx="1"/>
          </p:cNvCxnSpPr>
          <p:nvPr/>
        </p:nvCxnSpPr>
        <p:spPr bwMode="auto">
          <a:xfrm flipV="1">
            <a:off x="1403648" y="2779029"/>
            <a:ext cx="2088232" cy="1586075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05293" y="1515405"/>
            <a:ext cx="790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sz="14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xampp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플랫폼은 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c&gt;</a:t>
            </a:r>
            <a:r>
              <a:rPr lang="en-US" altLang="ko-KR" sz="14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xampp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4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htdocs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폴더에 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class1,class2</a:t>
            </a:r>
            <a:r>
              <a:rPr lang="ko-KR" altLang="en-US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 </a:t>
            </a:r>
            <a:r>
              <a:rPr lang="ko-KR" altLang="en-US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4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5281463"/>
            <a:ext cx="790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그동안 실습해온 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class1</a:t>
            </a:r>
            <a:r>
              <a:rPr lang="ko-KR" altLang="en-US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프로그램을 </a:t>
            </a:r>
            <a:r>
              <a:rPr lang="ko-KR" altLang="en-US" sz="14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부라우져를</a:t>
            </a:r>
            <a:r>
              <a:rPr lang="ko-KR" altLang="en-US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통하여 실행해 본다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75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243"/>
    </mc:Choice>
    <mc:Fallback xmlns="">
      <p:transition spd="slow" advTm="15624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544760" y="1464628"/>
            <a:ext cx="8065591" cy="1172283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400" b="1" kern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400" b="1" kern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파일 관련 함수 정의</a:t>
            </a: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입⋅출력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파일의 복사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 변경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속성 정보 등 관련 함수 중심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추가적 내용 매뉴얼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(http://www.php.net/manual/en/index.php)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참조</a:t>
            </a: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392296"/>
              </p:ext>
            </p:extLst>
          </p:nvPr>
        </p:nvGraphicFramePr>
        <p:xfrm>
          <a:off x="1043608" y="2708920"/>
          <a:ext cx="6552728" cy="3410424"/>
        </p:xfrm>
        <a:graphic>
          <a:graphicData uri="http://schemas.openxmlformats.org/drawingml/2006/table">
            <a:tbl>
              <a:tblPr/>
              <a:tblGrid>
                <a:gridCol w="1531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이름</a:t>
                      </a: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fopen</a:t>
                      </a: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열기</a:t>
                      </a: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8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fclose</a:t>
                      </a: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닫기</a:t>
                      </a: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fwrite</a:t>
                      </a: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 레코드 저장</a:t>
                      </a: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7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fput</a:t>
                      </a: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 레코드 저장</a:t>
                      </a: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6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fread</a:t>
                      </a: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부터 일정한 길이</a:t>
                      </a:r>
                      <a:r>
                        <a:rPr lang="en-US" altLang="ko-KR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(length) </a:t>
                      </a:r>
                      <a:r>
                        <a:rPr lang="ko-KR" alt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읽기</a:t>
                      </a: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6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fgets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부터 일정한 길이</a:t>
                      </a:r>
                      <a:r>
                        <a:rPr lang="en-US" altLang="ko-KR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(length-1) </a:t>
                      </a:r>
                      <a:r>
                        <a:rPr lang="ko-KR" alt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한 줄</a:t>
                      </a:r>
                      <a:r>
                        <a:rPr lang="en-US" altLang="ko-KR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라인</a:t>
                      </a:r>
                      <a:r>
                        <a:rPr lang="en-US" altLang="ko-KR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읽기</a:t>
                      </a: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5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fgetc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파일로부터 하나의 문자 읽기</a:t>
                      </a: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85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feof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파일의 끝</a:t>
                      </a:r>
                      <a:r>
                        <a:rPr lang="en-US" altLang="ko-KR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EOF : End Of File) </a:t>
                      </a:r>
                      <a:r>
                        <a:rPr lang="ko-KR" alt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94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file_exists</a:t>
                      </a: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지정한 위치에 파일의 존재 여부 확인</a:t>
                      </a: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03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unlink</a:t>
                      </a: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삭제</a:t>
                      </a: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3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file_exist</a:t>
                      </a: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파일의 존재 여부 확인</a:t>
                      </a: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22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copy</a:t>
                      </a: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파일의 복사</a:t>
                      </a: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72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rename</a:t>
                      </a: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이름 변경</a:t>
                      </a: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1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is_*</a:t>
                      </a: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파일의 속성 정보</a:t>
                      </a:r>
                      <a:r>
                        <a:rPr lang="en-US" altLang="ko-KR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디렉토리</a:t>
                      </a:r>
                      <a:r>
                        <a:rPr lang="en-US" altLang="ko-KR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읽기가능</a:t>
                      </a:r>
                      <a:r>
                        <a:rPr lang="en-US" altLang="ko-KR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쓰기가능</a:t>
                      </a:r>
                      <a:r>
                        <a:rPr lang="en-US" altLang="ko-KR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실행가능</a:t>
                      </a:r>
                      <a:r>
                        <a:rPr lang="en-US" altLang="ko-KR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1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filesize</a:t>
                      </a: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파일의 크기 정보</a:t>
                      </a:r>
                      <a:r>
                        <a:rPr lang="en-US" altLang="ko-KR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(byte)</a:t>
                      </a: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83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move_uploaded_file</a:t>
                      </a: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웹서버의</a:t>
                      </a: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임시 저장된 업로드 파일을 지정 위치로 이동</a:t>
                      </a:r>
                    </a:p>
                  </a:txBody>
                  <a:tcPr marL="55368" marR="55368" marT="15308" marB="153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81097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(file)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67544" y="980728"/>
            <a:ext cx="6199241" cy="374586"/>
            <a:chOff x="293518" y="1050245"/>
            <a:chExt cx="6199241" cy="374586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1.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파일 시스템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</a:t>
              </a:r>
              <a:r>
                <a:rPr lang="en-US" altLang="ko-KR" b="1" kern="0" dirty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file </a:t>
              </a:r>
              <a:r>
                <a:rPr lang="en-US" altLang="ko-KR" b="1" kern="0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system)</a:t>
              </a:r>
              <a:endParaRPr lang="en-US" altLang="ko-KR" spc="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28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154"/>
    </mc:Choice>
    <mc:Fallback xmlns="">
      <p:transition spd="slow" advTm="10715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536725" y="1556792"/>
            <a:ext cx="8471888" cy="4248472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처리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파일처리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프로그래밍 과정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① 파일 열기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(file open)</a:t>
            </a: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②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읽기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(file read/write)</a:t>
            </a: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③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닫기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(file close)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열기</a:t>
            </a: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fopen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파일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원격 파일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(URL)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파일모드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열기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성공 파일과 리소스 형 파일 포인터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실패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Char char="-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파일이름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($filename) 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저장된 위치 경로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(path)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파일이름 지정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00000">
              <a:buSzPct val="60000"/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경로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유닉스 환경 슬래시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(‘/’),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윈도우 환경 역 슬래시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(‘\’)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이중 표기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00000">
              <a:buSzPct val="60000"/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이름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의미있는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이름 작명 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</a:t>
            </a: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액세스 모드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($mode)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지정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847771"/>
              </p:ext>
            </p:extLst>
          </p:nvPr>
        </p:nvGraphicFramePr>
        <p:xfrm>
          <a:off x="1061889" y="3933056"/>
          <a:ext cx="5112568" cy="360040"/>
        </p:xfrm>
        <a:graphic>
          <a:graphicData uri="http://schemas.openxmlformats.org/drawingml/2006/table">
            <a:tbl>
              <a:tblPr/>
              <a:tblGrid>
                <a:gridCol w="5112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resource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fopen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</a:t>
                      </a:r>
                      <a:r>
                        <a:rPr lang="en-US" sz="1000" i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string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$filename,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string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$mode[, </a:t>
                      </a:r>
                      <a:r>
                        <a:rPr lang="en-US" sz="1000" i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boolean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$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use_include_path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] ... 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81097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(file)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처리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7544" y="980728"/>
            <a:ext cx="6199241" cy="374586"/>
            <a:chOff x="293518" y="1050245"/>
            <a:chExt cx="6199241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2.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파일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(file)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처리</a:t>
              </a:r>
              <a:endParaRPr lang="en-US" altLang="ko-KR" spc="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Google Shape;143;p4"/>
          <p:cNvSpPr txBox="1"/>
          <p:nvPr/>
        </p:nvSpPr>
        <p:spPr>
          <a:xfrm>
            <a:off x="2411760" y="3442846"/>
            <a:ext cx="5526261" cy="383826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fopen</a:t>
            </a:r>
            <a:r>
              <a:rPr lang="en-US" sz="1400" b="1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mode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12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660"/>
    </mc:Choice>
    <mc:Fallback xmlns="">
      <p:transition spd="slow" advTm="13466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611560" y="1556792"/>
            <a:ext cx="7344816" cy="4248472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00000">
              <a:buSzPct val="60000"/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※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액세스 모드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$filename = "data.dat";</a:t>
            </a: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$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fp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fopen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($filename,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"r"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ko-KR" altLang="en-US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$</a:t>
            </a:r>
            <a:r>
              <a:rPr lang="en-US" altLang="ko-KR" sz="14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fp</a:t>
            </a:r>
            <a:r>
              <a:rPr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4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fopen</a:t>
            </a:r>
            <a:r>
              <a:rPr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("data.dat", </a:t>
            </a:r>
            <a:r>
              <a:rPr lang="en-US" altLang="ko-KR" sz="1400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"r"</a:t>
            </a:r>
            <a:r>
              <a:rPr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247343"/>
              </p:ext>
            </p:extLst>
          </p:nvPr>
        </p:nvGraphicFramePr>
        <p:xfrm>
          <a:off x="1517016" y="1844823"/>
          <a:ext cx="5935304" cy="2540246"/>
        </p:xfrm>
        <a:graphic>
          <a:graphicData uri="http://schemas.openxmlformats.org/drawingml/2006/table">
            <a:tbl>
              <a:tblPr/>
              <a:tblGrid>
                <a:gridCol w="1071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액세스 모드</a:t>
                      </a:r>
                      <a:endParaRPr lang="ko-KR" altLang="en-US" sz="11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1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9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읽기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전용으로 파일 열기 후 파일 포인터는 파일의 처음에 위치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만일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파일이 존재하면 내용 읽기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없으면 오류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9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r+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읽고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쓰기로 파일 열기 외 ‘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r’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동일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2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전용으로 파일 열기 후 파일 포인터는 파일의 처음에 위치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만일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파일이 존재하면 내용 삭제 후 쓰기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없으면 파일을 생성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9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w+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읽고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쓰기로 파일 열기 외 ‘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w’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동일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2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전용으로 파일 열기 후 파일 포인터는 파일의 끝에 위치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만일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파일이 존재하면 끝에 추가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없으면 파일을 생성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9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a+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읽고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쓰기로 파일 열기 외 ‘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a’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동일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81097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(file)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처리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7544" y="980728"/>
            <a:ext cx="6199241" cy="374586"/>
            <a:chOff x="293518" y="1050245"/>
            <a:chExt cx="6199241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2.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파일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(file)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처리</a:t>
              </a:r>
              <a:endParaRPr lang="en-US" altLang="ko-KR" spc="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438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681"/>
    </mc:Choice>
    <mc:Fallback xmlns="">
      <p:transition spd="slow" advTm="10168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596608" y="1556791"/>
            <a:ext cx="8239708" cy="4336867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fclose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62850" lvl="1"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  <a:sym typeface="Gulim"/>
              </a:rPr>
              <a:t>파일 포인터가 가리키는 파일을 닫음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62850" indent="-285750">
              <a:buFont typeface="Wingdings" panose="05000000000000000000" pitchFamily="2" charset="2"/>
              <a:buChar char="ü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사용 후 열린 파일 닫기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성공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true,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실패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</a:p>
          <a:p>
            <a:pPr marL="720000"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예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fclose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fp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파일처리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오류 제어</a:t>
            </a: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예상하지 못한 오류 발생 경우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경고나 치명적인 오류 메시지 출력 후 실행 중단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오류제어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루틴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(error handling routine)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오류발생 제어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습관적 고려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디버깅 용이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신뢰성 향상 등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존재 않거나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권한 없는 경우 열기 등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MySQL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서버와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연결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질의 처리 후 등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266257"/>
              </p:ext>
            </p:extLst>
          </p:nvPr>
        </p:nvGraphicFramePr>
        <p:xfrm>
          <a:off x="4860032" y="1898854"/>
          <a:ext cx="2518867" cy="272923"/>
        </p:xfrm>
        <a:graphic>
          <a:graphicData uri="http://schemas.openxmlformats.org/drawingml/2006/table">
            <a:tbl>
              <a:tblPr/>
              <a:tblGrid>
                <a:gridCol w="251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9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 err="1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boolean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바탕"/>
                          <a:ea typeface="바탕"/>
                        </a:rPr>
                        <a:t>fclose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(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resource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$handle 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81097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(file)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처리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7544" y="980728"/>
            <a:ext cx="6199241" cy="374586"/>
            <a:chOff x="293518" y="1050245"/>
            <a:chExt cx="6199241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2.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파일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(file)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처리</a:t>
              </a:r>
              <a:endParaRPr lang="en-US" altLang="ko-KR" spc="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Google Shape;150;p5"/>
          <p:cNvSpPr txBox="1"/>
          <p:nvPr/>
        </p:nvSpPr>
        <p:spPr>
          <a:xfrm>
            <a:off x="1043608" y="2231504"/>
            <a:ext cx="7200800" cy="4318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1400" b="1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r>
              <a:rPr lang="en-US" sz="1400" b="1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filepointer</a:t>
            </a:r>
            <a:r>
              <a:rPr lang="en-US" sz="14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067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688"/>
    </mc:Choice>
    <mc:Fallback xmlns="">
      <p:transition spd="slow" advTm="8468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569562" y="1477293"/>
            <a:ext cx="7567614" cy="238489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file_exists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위치 경로에 대상 파일 존재 여부 확인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존재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true,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부재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파일 생성</a:t>
            </a: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fopen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액세스 모드 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w’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a’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지정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fopen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fclose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546681"/>
              </p:ext>
            </p:extLst>
          </p:nvPr>
        </p:nvGraphicFramePr>
        <p:xfrm>
          <a:off x="1115616" y="1844824"/>
          <a:ext cx="4439285" cy="590550"/>
        </p:xfrm>
        <a:graphic>
          <a:graphicData uri="http://schemas.openxmlformats.org/drawingml/2006/table">
            <a:tbl>
              <a:tblPr/>
              <a:tblGrid>
                <a:gridCol w="443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2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i="1" dirty="0" smtClean="0">
                        <a:solidFill>
                          <a:srgbClr val="000000"/>
                        </a:solidFill>
                        <a:latin typeface="바탕"/>
                        <a:ea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 err="1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boolean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file_exists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(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string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$filename 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553574"/>
              </p:ext>
            </p:extLst>
          </p:nvPr>
        </p:nvGraphicFramePr>
        <p:xfrm>
          <a:off x="1001837" y="4006748"/>
          <a:ext cx="4218235" cy="2324100"/>
        </p:xfrm>
        <a:graphic>
          <a:graphicData uri="http://schemas.openxmlformats.org/drawingml/2006/table">
            <a:tbl>
              <a:tblPr/>
              <a:tblGrid>
                <a:gridCol w="29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9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85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2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3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4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5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6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7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8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9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10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11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&lt;?PHP</a:t>
                      </a:r>
                      <a:endParaRPr lang="en-US" sz="105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file_fopen_fclose.php</a:t>
                      </a:r>
                      <a:endParaRPr lang="en-US" sz="105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05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열기와 </a:t>
                      </a:r>
                      <a:r>
                        <a:rPr lang="ko-KR" altLang="en-US" sz="105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닫기</a:t>
                      </a:r>
                      <a:endParaRPr lang="en-US" altLang="ko-KR" sz="105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filename = "fopen_fclose.dat";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05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열기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fp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fopen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($filename, "</a:t>
                      </a:r>
                      <a:r>
                        <a:rPr lang="en-US" sz="1050" b="1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");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05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닫기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fclose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($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fp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?&gt;</a:t>
                      </a:r>
                      <a:endParaRPr lang="en-US" sz="105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_x74813720" descr="EMB000003981a7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162" y="4008000"/>
            <a:ext cx="3111513" cy="2213882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181097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(file)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처리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67544" y="980728"/>
            <a:ext cx="6199241" cy="374586"/>
            <a:chOff x="293518" y="1050245"/>
            <a:chExt cx="6199241" cy="37458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2.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파일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(file) 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처리</a:t>
              </a:r>
              <a:endParaRPr lang="en-US" altLang="ko-KR" spc="100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55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626"/>
    </mc:Choice>
    <mc:Fallback xmlns="">
      <p:transition spd="slow" advTm="10362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23595</TotalTime>
  <Words>3603</Words>
  <Application>Microsoft Office PowerPoint</Application>
  <PresentationFormat>화면 슬라이드 쇼(4:3)</PresentationFormat>
  <Paragraphs>681</Paragraphs>
  <Slides>41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5" baseType="lpstr">
      <vt:lpstr>HY견고딕</vt:lpstr>
      <vt:lpstr>HY견명조</vt:lpstr>
      <vt:lpstr>HY그래픽</vt:lpstr>
      <vt:lpstr>HY헤드라인M</vt:lpstr>
      <vt:lpstr>굴림</vt:lpstr>
      <vt:lpstr>굴림</vt:lpstr>
      <vt:lpstr>굴림체</vt:lpstr>
      <vt:lpstr>맑은 고딕</vt:lpstr>
      <vt:lpstr>바탕</vt:lpstr>
      <vt:lpstr>Arial</vt:lpstr>
      <vt:lpstr>Courier New</vt:lpstr>
      <vt:lpstr>Trebuchet MS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강원대 컴퓨터과학과 데이터베이스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통신이력 데이터에 기반한 교우관계 분석</dc:title>
  <dc:creator>odysseus1</dc:creator>
  <cp:lastModifiedBy>gsyoo21</cp:lastModifiedBy>
  <cp:revision>630</cp:revision>
  <cp:lastPrinted>2017-04-11T15:09:30Z</cp:lastPrinted>
  <dcterms:created xsi:type="dcterms:W3CDTF">2005-10-17T01:51:46Z</dcterms:created>
  <dcterms:modified xsi:type="dcterms:W3CDTF">2021-10-30T04:55:56Z</dcterms:modified>
</cp:coreProperties>
</file>