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706" r:id="rId2"/>
  </p:sldMasterIdLst>
  <p:notesMasterIdLst>
    <p:notesMasterId r:id="rId52"/>
  </p:notesMasterIdLst>
  <p:handoutMasterIdLst>
    <p:handoutMasterId r:id="rId53"/>
  </p:handoutMasterIdLst>
  <p:sldIdLst>
    <p:sldId id="450" r:id="rId3"/>
    <p:sldId id="484" r:id="rId4"/>
    <p:sldId id="554" r:id="rId5"/>
    <p:sldId id="555" r:id="rId6"/>
    <p:sldId id="556" r:id="rId7"/>
    <p:sldId id="557" r:id="rId8"/>
    <p:sldId id="558" r:id="rId9"/>
    <p:sldId id="559" r:id="rId10"/>
    <p:sldId id="560" r:id="rId11"/>
    <p:sldId id="553" r:id="rId12"/>
    <p:sldId id="561" r:id="rId13"/>
    <p:sldId id="562" r:id="rId14"/>
    <p:sldId id="564" r:id="rId15"/>
    <p:sldId id="565" r:id="rId16"/>
    <p:sldId id="566" r:id="rId17"/>
    <p:sldId id="567" r:id="rId18"/>
    <p:sldId id="568" r:id="rId19"/>
    <p:sldId id="569" r:id="rId20"/>
    <p:sldId id="570" r:id="rId21"/>
    <p:sldId id="572" r:id="rId22"/>
    <p:sldId id="573" r:id="rId23"/>
    <p:sldId id="574" r:id="rId24"/>
    <p:sldId id="575" r:id="rId25"/>
    <p:sldId id="576" r:id="rId26"/>
    <p:sldId id="577" r:id="rId27"/>
    <p:sldId id="578" r:id="rId28"/>
    <p:sldId id="579" r:id="rId29"/>
    <p:sldId id="580" r:id="rId30"/>
    <p:sldId id="581" r:id="rId31"/>
    <p:sldId id="582" r:id="rId32"/>
    <p:sldId id="583" r:id="rId33"/>
    <p:sldId id="584" r:id="rId34"/>
    <p:sldId id="585" r:id="rId35"/>
    <p:sldId id="586" r:id="rId36"/>
    <p:sldId id="587" r:id="rId37"/>
    <p:sldId id="589" r:id="rId38"/>
    <p:sldId id="590" r:id="rId39"/>
    <p:sldId id="591" r:id="rId40"/>
    <p:sldId id="592" r:id="rId41"/>
    <p:sldId id="593" r:id="rId42"/>
    <p:sldId id="594" r:id="rId43"/>
    <p:sldId id="595" r:id="rId44"/>
    <p:sldId id="596" r:id="rId45"/>
    <p:sldId id="597" r:id="rId46"/>
    <p:sldId id="598" r:id="rId47"/>
    <p:sldId id="599" r:id="rId48"/>
    <p:sldId id="600" r:id="rId49"/>
    <p:sldId id="601" r:id="rId50"/>
    <p:sldId id="602" r:id="rId51"/>
  </p:sldIdLst>
  <p:sldSz cx="9144000" cy="6858000" type="screen4x3"/>
  <p:notesSz cx="6877050" cy="10002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Trebuchet MS" pitchFamily="34" charset="0"/>
        <a:ea typeface="HY그래픽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2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CCFF33"/>
    <a:srgbClr val="99FFCC"/>
    <a:srgbClr val="006600"/>
    <a:srgbClr val="003366"/>
    <a:srgbClr val="CCFF99"/>
    <a:srgbClr val="FF0000"/>
    <a:srgbClr val="0033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16" autoAdjust="0"/>
    <p:restoredTop sz="95359" autoAdjust="0"/>
  </p:normalViewPr>
  <p:slideViewPr>
    <p:cSldViewPr>
      <p:cViewPr varScale="1">
        <p:scale>
          <a:sx n="110" d="100"/>
          <a:sy n="110" d="100"/>
        </p:scale>
        <p:origin x="21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3018" y="-114"/>
      </p:cViewPr>
      <p:guideLst>
        <p:guide orient="horz" pos="3152"/>
        <p:guide pos="21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6674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6674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108C6DA-FC8B-48C7-9AA6-1DD67E7D1F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0878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6674" y="0"/>
            <a:ext cx="2978769" cy="49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4997450" cy="3749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027" y="4750148"/>
            <a:ext cx="5500997" cy="4502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6674" y="9500295"/>
            <a:ext cx="2978769" cy="50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7" tIns="46179" rIns="92357" bIns="4617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23932D-FFFD-4CF7-B81E-784C8DF112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8093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Database </a:t>
            </a:r>
            <a:r>
              <a:rPr lang="ko-KR" altLang="en-US" sz="12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언어의 </a:t>
            </a:r>
            <a:r>
              <a:rPr lang="en-US" altLang="ko-KR" sz="12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종류</a:t>
            </a:r>
            <a:endParaRPr lang="en-US" altLang="ko-KR" sz="1200" b="1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DLL(Data Define Language)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관리 언어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creat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alter, drop)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DML(Data Management Language)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관리 언어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(select, insert, update, delete)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DCL(Data Control Language) :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권한관리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언어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(grant, revoke) 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23932D-FFFD-4CF7-B81E-784C8DF112E1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3268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CB187-C6B9-4079-896B-53D17437B074}" type="slidenum">
              <a:rPr lang="en-US" altLang="ko-KR">
                <a:solidFill>
                  <a:prstClr val="black"/>
                </a:solidFill>
              </a:rPr>
              <a:pPr/>
              <a:t>25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779463"/>
            <a:ext cx="5002212" cy="3752850"/>
          </a:xfrm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8000" y="4730796"/>
            <a:ext cx="5047405" cy="4492519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408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>
            <a:off x="6820592" y="428628"/>
            <a:ext cx="2323440" cy="6000768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35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kumimoji="0" lang="ko-KR" altLang="en-US" sz="1600" b="1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9446"/>
            <a:ext cx="777240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53948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A6F9FD78-F728-43E1-81EA-EF29135E1B1D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60A646FF-F248-4CA4-897C-51455FE2B46F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9A455613-B457-4A2C-B9E0-836A2AB5ED0C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C8B8ECD2-E2B4-4AE0-80DA-5DB65D6ED6C9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3420A616-EECD-4100-BE78-2654F3A9DAA6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E7E18F47-6DB7-4EA1-A27B-CA10DDBB5E7B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 dirty="0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6ECE3734-EE80-4503-8B84-20DBA518D8F8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F3CA6B02-A776-4C3A-BA76-19DD5D142D06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B9A414D9-AF33-456E-BE0B-B373B1BBE403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E33C774A-5C93-4BCB-983F-86ECDEBBE7FF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w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 flipH="1">
            <a:off x="-32" y="500042"/>
            <a:ext cx="2268129" cy="5929354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62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kumimoji="0" lang="ko-KR" altLang="en-US" sz="1600" b="1">
              <a:solidFill>
                <a:prstClr val="white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fld id="{6B92A161-3C7D-4938-A4BD-B9951294AB8B}" type="datetimeFigureOut">
              <a:rPr lang="en-US" b="1" smtClean="0">
                <a:solidFill>
                  <a:prstClr val="black">
                    <a:tint val="75000"/>
                  </a:prstClr>
                </a:solidFill>
                <a:ea typeface="굴림체" pitchFamily="49" charset="-127"/>
              </a:rPr>
              <a:pPr fontAlgn="ctr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</a:pPr>
              <a:t>11/3/2021</a:t>
            </a:fld>
            <a:endParaRPr lang="en-US" b="1">
              <a:solidFill>
                <a:prstClr val="black">
                  <a:tint val="75000"/>
                </a:prstClr>
              </a:solidFill>
              <a:ea typeface="굴림체" pitchFamily="49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b="1">
              <a:solidFill>
                <a:prstClr val="black">
                  <a:tint val="75000"/>
                </a:prstClr>
              </a:solidFill>
              <a:ea typeface="굴림체" pitchFamily="49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r>
              <a:rPr lang="en-US" altLang="ko-KR" b="1" smtClean="0">
                <a:solidFill>
                  <a:prstClr val="black">
                    <a:tint val="75000"/>
                  </a:prstClr>
                </a:solidFill>
                <a:ea typeface="굴림체" pitchFamily="49" charset="-127"/>
              </a:rPr>
              <a:t>Page </a:t>
            </a:r>
            <a:fld id="{536181E3-E560-4B82-803C-8343431BE99D}" type="slidenum">
              <a:rPr lang="en-US" altLang="ko-KR" b="1" smtClean="0">
                <a:solidFill>
                  <a:prstClr val="black">
                    <a:tint val="75000"/>
                  </a:prstClr>
                </a:solidFill>
                <a:ea typeface="굴림체" pitchFamily="49" charset="-127"/>
              </a:rPr>
              <a:pPr fontAlgn="ctr">
                <a:lnSpc>
                  <a:spcPct val="140000"/>
                </a:lnSpc>
                <a:spcBef>
                  <a:spcPct val="20000"/>
                </a:spcBef>
                <a:buClr>
                  <a:srgbClr val="660066"/>
                </a:buClr>
                <a:buFont typeface="Wingdings" pitchFamily="2" charset="2"/>
                <a:buChar char="v"/>
              </a:pPr>
              <a:t>‹#›</a:t>
            </a:fld>
            <a:endParaRPr lang="en-US" altLang="ko-KR" b="1">
              <a:solidFill>
                <a:prstClr val="black">
                  <a:tint val="75000"/>
                </a:prstClr>
              </a:solidFill>
              <a:ea typeface="굴림체" pitchFamily="49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18" r:id="rId12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mtClean="0">
          <a:ln w="11430">
            <a:solidFill>
              <a:schemeClr val="tx2">
                <a:shade val="25000"/>
                <a:alpha val="75000"/>
              </a:schemeClr>
            </a:solidFill>
          </a:ln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chemeClr val="tx2">
                  <a:shade val="90000"/>
                </a:schemeClr>
              </a:gs>
            </a:gsLst>
            <a:lin ang="5400000" scaled="0"/>
          </a:gradFill>
          <a:effectLst>
            <a:outerShdw blurRad="50800" dist="25400" dir="5460000" algn="tl" rotWithShape="0">
              <a:srgbClr val="000000">
                <a:alpha val="27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1052"/>
          <p:cNvSpPr>
            <a:spLocks noChangeArrowheads="1"/>
          </p:cNvSpPr>
          <p:nvPr userDrawn="1"/>
        </p:nvSpPr>
        <p:spPr bwMode="auto">
          <a:xfrm>
            <a:off x="11113" y="6532563"/>
            <a:ext cx="9132887" cy="3524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64013" y="6584950"/>
            <a:ext cx="8270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 sz="1200" b="0">
                <a:solidFill>
                  <a:schemeClr val="accent2"/>
                </a:solidFill>
                <a:ea typeface="+mn-ea"/>
              </a:defRPr>
            </a:lvl1pPr>
          </a:lstStyle>
          <a:p>
            <a:r>
              <a:rPr lang="en-US" altLang="ko-KR">
                <a:solidFill>
                  <a:srgbClr val="3333CC"/>
                </a:solidFill>
              </a:rPr>
              <a:t>Page </a:t>
            </a:r>
            <a:fld id="{536181E3-E560-4B82-803C-8343431BE99D}" type="slidenum">
              <a:rPr lang="en-US" altLang="ko-KR">
                <a:solidFill>
                  <a:srgbClr val="3333CC"/>
                </a:solidFill>
              </a:rPr>
              <a:pPr/>
              <a:t>‹#›</a:t>
            </a:fld>
            <a:endParaRPr lang="en-US" altLang="ko-KR">
              <a:solidFill>
                <a:srgbClr val="3333CC"/>
              </a:solidFill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750888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5098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1" name="Line 1057"/>
          <p:cNvSpPr>
            <a:spLocks noChangeShapeType="1"/>
          </p:cNvSpPr>
          <p:nvPr userDrawn="1"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2" name="AutoShape 1058"/>
          <p:cNvSpPr>
            <a:spLocks noChangeArrowheads="1"/>
          </p:cNvSpPr>
          <p:nvPr userDrawn="1"/>
        </p:nvSpPr>
        <p:spPr bwMode="auto">
          <a:xfrm>
            <a:off x="6516688" y="476250"/>
            <a:ext cx="2627312" cy="538163"/>
          </a:xfrm>
          <a:prstGeom prst="roundRect">
            <a:avLst>
              <a:gd name="adj" fmla="val 29204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3" name="Rectangle 1059"/>
          <p:cNvSpPr>
            <a:spLocks noChangeArrowheads="1"/>
          </p:cNvSpPr>
          <p:nvPr userDrawn="1"/>
        </p:nvSpPr>
        <p:spPr bwMode="auto">
          <a:xfrm>
            <a:off x="8316913" y="487363"/>
            <a:ext cx="827087" cy="2159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sp>
        <p:nvSpPr>
          <p:cNvPr id="2086" name="Rectangle 1062"/>
          <p:cNvSpPr>
            <a:spLocks noChangeArrowheads="1"/>
          </p:cNvSpPr>
          <p:nvPr userDrawn="1"/>
        </p:nvSpPr>
        <p:spPr bwMode="auto">
          <a:xfrm>
            <a:off x="165100" y="173038"/>
            <a:ext cx="6135688" cy="463550"/>
          </a:xfrm>
          <a:prstGeom prst="rect">
            <a:avLst/>
          </a:prstGeom>
          <a:solidFill>
            <a:srgbClr val="A6C7E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A6C7EC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fontAlgn="ctr">
              <a:lnSpc>
                <a:spcPct val="140000"/>
              </a:lnSpc>
              <a:spcBef>
                <a:spcPct val="20000"/>
              </a:spcBef>
              <a:buClr>
                <a:srgbClr val="660066"/>
              </a:buClr>
              <a:buFont typeface="Wingdings" pitchFamily="2" charset="2"/>
              <a:buChar char="v"/>
            </a:pPr>
            <a:endParaRPr lang="ko-KR" altLang="en-US" sz="1600" b="1">
              <a:solidFill>
                <a:srgbClr val="000000"/>
              </a:solidFill>
              <a:ea typeface="굴림체" pitchFamily="49" charset="-127"/>
            </a:endParaRPr>
          </a:p>
        </p:txBody>
      </p:sp>
      <p:pic>
        <p:nvPicPr>
          <p:cNvPr id="2087" name="Picture 1063" descr="PE01522_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6050" y="71438"/>
            <a:ext cx="536575" cy="6191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-87494"/>
            <a:ext cx="9144000" cy="6858000"/>
            <a:chOff x="0" y="0"/>
            <a:chExt cx="9144000" cy="6858000"/>
          </a:xfrm>
        </p:grpSpPr>
        <p:grpSp>
          <p:nvGrpSpPr>
            <p:cNvPr id="9" name="그룹 8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pic>
              <p:nvPicPr>
                <p:cNvPr id="2" name="Picture 2" descr="1226-2-1 copy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0" cy="6858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" name="Picture 12" descr="C:\Documents and Settings\샬라르\바탕 화면\아던트\[완료] KOEB\교육자료\bg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9779" y="1720057"/>
                  <a:ext cx="6384221" cy="46859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-8000"/>
                        </a14:imgEffect>
                        <a14:imgEffect>
                          <a14:brightnessContrast bright="-5000" contrast="2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385" y="352078"/>
                <a:ext cx="2238375" cy="62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4" name="TextBox 20"/>
            <p:cNvSpPr txBox="1">
              <a:spLocks noChangeArrowheads="1"/>
            </p:cNvSpPr>
            <p:nvPr/>
          </p:nvSpPr>
          <p:spPr bwMode="auto">
            <a:xfrm>
              <a:off x="4303400" y="6074676"/>
              <a:ext cx="439248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SzPct val="90000"/>
                <a:defRPr sz="1400" b="1">
                  <a:solidFill>
                    <a:srgbClr val="000000"/>
                  </a:solidFill>
                  <a:latin typeface="Optima" pitchFamily="2" charset="2"/>
                  <a:ea typeface="맑은 고딕" pitchFamily="50" charset="-127"/>
                </a:defRPr>
              </a:lvl9pPr>
            </a:lstStyle>
            <a:p>
              <a:pPr marL="292100" indent="-292100" algn="ctr" fontAlgn="ctr">
                <a:spcBef>
                  <a:spcPct val="10000"/>
                </a:spcBef>
                <a:buClr>
                  <a:srgbClr val="660066"/>
                </a:buClr>
                <a:buFont typeface="Wingdings" pitchFamily="2" charset="2"/>
                <a:buNone/>
                <a:tabLst>
                  <a:tab pos="292100" algn="l"/>
                  <a:tab pos="685800" algn="l"/>
                </a:tabLst>
              </a:pPr>
              <a:r>
                <a:rPr lang="ko-KR" alt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맑은 고딕" pitchFamily="50" charset="-127"/>
                </a:rPr>
                <a:t>컴퓨터공학과 유 갑상 교수</a:t>
              </a:r>
              <a:endParaRPr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endParaRPr>
            </a:p>
          </p:txBody>
        </p:sp>
      </p:grp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3442452" y="3002952"/>
            <a:ext cx="18990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600" dirty="0" smtClean="0">
                <a:latin typeface="맑은 고딕" pitchFamily="50" charset="-127"/>
              </a:rPr>
              <a:t>2021</a:t>
            </a:r>
            <a:r>
              <a:rPr lang="ko-KR" altLang="en-US" sz="1600" dirty="0" smtClean="0">
                <a:latin typeface="맑은 고딕" pitchFamily="50" charset="-127"/>
              </a:rPr>
              <a:t>년 </a:t>
            </a:r>
            <a:r>
              <a:rPr lang="en-US" altLang="ko-KR" sz="1600" dirty="0" smtClean="0">
                <a:latin typeface="맑은 고딕" pitchFamily="50" charset="-127"/>
              </a:rPr>
              <a:t>11</a:t>
            </a:r>
            <a:r>
              <a:rPr lang="ko-KR" altLang="en-US" sz="1600" dirty="0" smtClean="0">
                <a:latin typeface="맑은 고딕" pitchFamily="50" charset="-127"/>
              </a:rPr>
              <a:t>월</a:t>
            </a:r>
            <a:endParaRPr lang="ko-KR" altLang="en-US" sz="1600" dirty="0">
              <a:latin typeface="맑은 고딕" pitchFamily="50" charset="-127"/>
            </a:endParaRP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827584" y="1336537"/>
            <a:ext cx="71287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9pPr>
          </a:lstStyle>
          <a:p>
            <a:pPr marL="292100" indent="-292100" algn="ctr" fontAlgn="ctr">
              <a:spcBef>
                <a:spcPct val="10000"/>
              </a:spcBef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36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웹서버</a:t>
            </a:r>
            <a:r>
              <a:rPr lang="ko-KR" altLang="en-US" sz="3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 구축 프로그래밍</a:t>
            </a:r>
            <a:endParaRPr lang="en-US" altLang="ko-KR" sz="36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</a:endParaRPr>
          </a:p>
        </p:txBody>
      </p:sp>
      <p:sp>
        <p:nvSpPr>
          <p:cNvPr id="17" name="TextBox 20"/>
          <p:cNvSpPr txBox="1">
            <a:spLocks noChangeArrowheads="1"/>
          </p:cNvSpPr>
          <p:nvPr/>
        </p:nvSpPr>
        <p:spPr bwMode="auto">
          <a:xfrm>
            <a:off x="718861" y="1954298"/>
            <a:ext cx="71287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SzPct val="90000"/>
              <a:defRPr sz="1400" b="1">
                <a:solidFill>
                  <a:srgbClr val="000000"/>
                </a:solidFill>
                <a:latin typeface="Optima" pitchFamily="2" charset="2"/>
                <a:ea typeface="맑은 고딕" pitchFamily="50" charset="-127"/>
              </a:defRPr>
            </a:lvl9pPr>
          </a:lstStyle>
          <a:p>
            <a:pPr marL="292100" indent="-292100" algn="ctr" fontAlgn="ctr">
              <a:spcBef>
                <a:spcPct val="10000"/>
              </a:spcBef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(11. DB</a:t>
            </a:r>
            <a:r>
              <a:rPr lang="ko-KR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개론 및 </a:t>
            </a:r>
            <a:r>
              <a:rPr lang="en-US" altLang="ko-KR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MariaDB</a:t>
            </a:r>
            <a:r>
              <a:rPr lang="en-US" altLang="ko-K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)</a:t>
            </a:r>
            <a:endParaRPr lang="en-US" altLang="ko-KR" sz="2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3726074"/>
      </p:ext>
    </p:extLst>
  </p:cSld>
  <p:clrMapOvr>
    <a:masterClrMapping/>
  </p:clrMapOvr>
  <p:transition advTm="17073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323529" y="1209329"/>
            <a:ext cx="8136904" cy="4667944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1986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미국 국립표준연구소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(ANSI : American National Standards Institute)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국제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표준화기구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(ISO : International Standard Organization)</a:t>
            </a: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전문 지식 없이 데이터베이스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단순검색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목적으로 개발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질문과 응답 형식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정의어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(DDL),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조작어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(DML),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제어어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(DCL)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 포함 언어로 확장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6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82900">
              <a:buFontTx/>
              <a:buAutoNum type="arabicParenBoth"/>
            </a:pPr>
            <a:r>
              <a:rPr lang="en-US" altLang="ko-KR" sz="16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sz="16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1600" b="1" kern="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정의문</a:t>
            </a:r>
            <a:endParaRPr lang="en-US" altLang="ko-KR" sz="1600" b="1" kern="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indent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CREATE/DROP DATABASE : 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생성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en-US" altLang="ko-KR" sz="1400" kern="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 indent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CREATE/ALTER/DROP 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 : 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생성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en-US" altLang="ko-KR" sz="1400" b="1" kern="0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buNone/>
            </a:pPr>
            <a:endParaRPr lang="en-US" altLang="ko-KR" sz="16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스키마 생성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6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6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스키마 삭제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333018"/>
              </p:ext>
            </p:extLst>
          </p:nvPr>
        </p:nvGraphicFramePr>
        <p:xfrm>
          <a:off x="1187624" y="4293096"/>
          <a:ext cx="4439285" cy="493014"/>
        </p:xfrm>
        <a:graphic>
          <a:graphicData uri="http://schemas.openxmlformats.org/drawingml/2006/table">
            <a:tbl>
              <a:tblPr/>
              <a:tblGrid>
                <a:gridCol w="4439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2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0" spc="0" dirty="0" smtClean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CREATE 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{ DATABASE | SCHEMA }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데이터베이스이름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486991"/>
              </p:ext>
            </p:extLst>
          </p:nvPr>
        </p:nvGraphicFramePr>
        <p:xfrm>
          <a:off x="1187624" y="5192516"/>
          <a:ext cx="5112568" cy="493014"/>
        </p:xfrm>
        <a:graphic>
          <a:graphicData uri="http://schemas.openxmlformats.org/drawingml/2006/table">
            <a:tbl>
              <a:tblPr/>
              <a:tblGrid>
                <a:gridCol w="5112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2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0" spc="0" dirty="0" smtClean="0">
                        <a:solidFill>
                          <a:srgbClr val="000000"/>
                        </a:solidFill>
                        <a:effectLst/>
                        <a:latin typeface="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DROP 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{ DATABASE | SCHEMA }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데이터베이스이름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 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[ 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RESTRICT | CASCADE ] </a:t>
                      </a: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DBMS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39552" y="845051"/>
            <a:ext cx="6124549" cy="370091"/>
            <a:chOff x="385913" y="1054740"/>
            <a:chExt cx="6124549" cy="370091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SQL(Structured Query Language)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51. DBMS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개론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245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100"/>
    </mc:Choice>
    <mc:Fallback xmlns="">
      <p:transition spd="slow" advTm="1541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336610" y="1760761"/>
            <a:ext cx="8127479" cy="4188519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테이블 생성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테이블 변경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테이블 삭제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ko-KR" altLang="en-US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824945"/>
              </p:ext>
            </p:extLst>
          </p:nvPr>
        </p:nvGraphicFramePr>
        <p:xfrm>
          <a:off x="2771800" y="1861619"/>
          <a:ext cx="5400600" cy="1544574"/>
        </p:xfrm>
        <a:graphic>
          <a:graphicData uri="http://schemas.openxmlformats.org/drawingml/2006/table">
            <a:tbl>
              <a:tblPr/>
              <a:tblGrid>
                <a:gridCol w="54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97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 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테이블이름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{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열이름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데이터형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 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 ] [ DEFAULT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], }+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[ 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PRIMARY KEY (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열이름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]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{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 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 (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열이름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] }*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{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 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FOREIGN KEY (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열이름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REFERENCES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참조테이블이름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 (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열이름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]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[ 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 DELETE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 </a:t>
                      </a:r>
                      <a:r>
                        <a:rPr 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 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UPDATE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], ] }*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[ 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CONSTRAINT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열이름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[ 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 (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조건식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] ) </a:t>
                      </a:r>
                      <a:r>
                        <a:rPr lang="en-US" altLang="ko-KR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525019"/>
              </p:ext>
            </p:extLst>
          </p:nvPr>
        </p:nvGraphicFramePr>
        <p:xfrm>
          <a:off x="2762982" y="3789188"/>
          <a:ext cx="5418236" cy="767334"/>
        </p:xfrm>
        <a:graphic>
          <a:graphicData uri="http://schemas.openxmlformats.org/drawingml/2006/table">
            <a:tbl>
              <a:tblPr/>
              <a:tblGrid>
                <a:gridCol w="5418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69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ALTER 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테이블이름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 [ 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열이름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데이터형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[ 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], }+ |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 [ 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DROP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열이름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[ 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RESTRICT | CASCADE], }+ |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{ [ ALTER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열이름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[ 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DROP DEFAULT | SET DEFAULT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,}+ 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44699"/>
              </p:ext>
            </p:extLst>
          </p:nvPr>
        </p:nvGraphicFramePr>
        <p:xfrm>
          <a:off x="2754164" y="5102141"/>
          <a:ext cx="5418236" cy="584454"/>
        </p:xfrm>
        <a:graphic>
          <a:graphicData uri="http://schemas.openxmlformats.org/drawingml/2006/table">
            <a:tbl>
              <a:tblPr/>
              <a:tblGrid>
                <a:gridCol w="5418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2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DROP 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테이블이름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 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RESTRICT | CASCADE ] </a:t>
                      </a:r>
                      <a:r>
                        <a:rPr 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DBMS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39552" y="845051"/>
            <a:ext cx="6124549" cy="370091"/>
            <a:chOff x="385913" y="1054740"/>
            <a:chExt cx="6124549" cy="370091"/>
          </a:xfrm>
        </p:grpSpPr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3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SQL(Structured Query Language)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2332" y="1268760"/>
            <a:ext cx="254108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 SQL </a:t>
            </a:r>
            <a:r>
              <a:rPr lang="ko-KR" altLang="en-US" sz="14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1400" b="1" kern="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조작문</a:t>
            </a:r>
            <a:r>
              <a:rPr lang="en-US" altLang="ko-KR" sz="14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(DML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1" kern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51. DBMS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개론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850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627"/>
    </mc:Choice>
    <mc:Fallback xmlns="">
      <p:transition spd="slow" advTm="108627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559017"/>
              </p:ext>
            </p:extLst>
          </p:nvPr>
        </p:nvGraphicFramePr>
        <p:xfrm>
          <a:off x="1160612" y="1864171"/>
          <a:ext cx="4995564" cy="1042464"/>
        </p:xfrm>
        <a:graphic>
          <a:graphicData uri="http://schemas.openxmlformats.org/drawingml/2006/table">
            <a:tbl>
              <a:tblPr/>
              <a:tblGrid>
                <a:gridCol w="4995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424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SELECT :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검색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INSERT :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삽입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UPDATE :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갱신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DELETE : </a:t>
                      </a:r>
                      <a:r>
                        <a:rPr lang="ko-KR" altLang="en-US" sz="14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삭제</a:t>
                      </a:r>
                      <a:endParaRPr lang="en-US" sz="1400" b="1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DBMS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760546"/>
              </p:ext>
            </p:extLst>
          </p:nvPr>
        </p:nvGraphicFramePr>
        <p:xfrm>
          <a:off x="1187624" y="3087890"/>
          <a:ext cx="7397700" cy="3027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158">
                  <a:extLst>
                    <a:ext uri="{9D8B030D-6E8A-4147-A177-3AD203B41FA5}">
                      <a16:colId xmlns:a16="http://schemas.microsoft.com/office/drawing/2014/main" val="630041371"/>
                    </a:ext>
                  </a:extLst>
                </a:gridCol>
                <a:gridCol w="5041586">
                  <a:extLst>
                    <a:ext uri="{9D8B030D-6E8A-4147-A177-3AD203B41FA5}">
                      <a16:colId xmlns:a16="http://schemas.microsoft.com/office/drawing/2014/main" val="1378917211"/>
                    </a:ext>
                  </a:extLst>
                </a:gridCol>
                <a:gridCol w="700956">
                  <a:extLst>
                    <a:ext uri="{9D8B030D-6E8A-4147-A177-3AD203B41FA5}">
                      <a16:colId xmlns:a16="http://schemas.microsoft.com/office/drawing/2014/main" val="2991790978"/>
                    </a:ext>
                  </a:extLst>
                </a:gridCol>
              </a:tblGrid>
              <a:tr h="375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정의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 </a:t>
                      </a:r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 활용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82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삽입</a:t>
                      </a:r>
                      <a:endParaRPr lang="en-US" altLang="ko-KR" sz="1200" b="1" kern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INSERT INTO  </a:t>
                      </a: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테이블이름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 ( </a:t>
                      </a: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열이름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]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VALUES  { ( </a:t>
                      </a: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열값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, }+ 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18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검색</a:t>
                      </a:r>
                      <a:r>
                        <a:rPr lang="en-US" altLang="ko-KR" sz="1200" b="1" kern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endParaRPr lang="ko-KR" altLang="en-US" sz="1200" b="1" kern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   </a:t>
                      </a: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열이름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 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</a:t>
                      </a: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테이블이름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 WHERE  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조건식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63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검색</a:t>
                      </a:r>
                      <a:r>
                        <a:rPr lang="en-US" altLang="ko-KR" sz="1200" b="1" kern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(2)</a:t>
                      </a:r>
                      <a:endParaRPr lang="ko-KR" altLang="en-US" sz="1200" b="1" kern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[ ALL | DISTINCT ]  </a:t>
                      </a: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열이름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 </a:t>
                      </a:r>
                      <a:endParaRPr lang="en-US" altLang="ko-KR" sz="12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 </a:t>
                      </a: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테이블이름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 WHERE  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조건식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 GROUP BY </a:t>
                      </a: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열이름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 HAVING  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조건식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]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 ORDER BY </a:t>
                      </a: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열이름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 ASC | DESC ] ] ;</a:t>
                      </a:r>
                    </a:p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9559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갱신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UPDATE    </a:t>
                      </a: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테이블이름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 { </a:t>
                      </a: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열이름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</a:t>
                      </a: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산술식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[, ... ] }+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 WHERE  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조건식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6909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삭제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  FROM  </a:t>
                      </a:r>
                      <a:r>
                        <a:rPr lang="ko-KR" altLang="en-US" sz="1200" dirty="0" err="1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테이블이름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 WHERE   </a:t>
                      </a:r>
                      <a:r>
                        <a:rPr lang="ko-KR" altLang="en-US" sz="12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조건식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42291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9592" y="1394679"/>
            <a:ext cx="254108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 SQL </a:t>
            </a:r>
            <a:r>
              <a:rPr lang="ko-KR" altLang="en-US" sz="14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1400" b="1" kern="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조작문</a:t>
            </a:r>
            <a:r>
              <a:rPr lang="en-US" altLang="ko-KR" sz="1400" b="1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(DML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1" kern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39552" y="845051"/>
            <a:ext cx="6124549" cy="370091"/>
            <a:chOff x="385913" y="1054740"/>
            <a:chExt cx="6124549" cy="370091"/>
          </a:xfrm>
        </p:grpSpPr>
        <p:grpSp>
          <p:nvGrpSpPr>
            <p:cNvPr id="12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SQL(Structured Query Language)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51. DBMS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개론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441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614"/>
    </mc:Choice>
    <mc:Fallback xmlns="">
      <p:transition spd="slow" advTm="21961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686608"/>
              </p:ext>
            </p:extLst>
          </p:nvPr>
        </p:nvGraphicFramePr>
        <p:xfrm>
          <a:off x="1043608" y="2339876"/>
          <a:ext cx="7404595" cy="3306550"/>
        </p:xfrm>
        <a:graphic>
          <a:graphicData uri="http://schemas.openxmlformats.org/drawingml/2006/table">
            <a:tbl>
              <a:tblPr/>
              <a:tblGrid>
                <a:gridCol w="1211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1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413" marR="61413" marT="16979" marB="169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 Model</a:t>
                      </a:r>
                      <a:endParaRPr lang="en-US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413" marR="61413" marT="16979" marB="169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</a:t>
                      </a:r>
                      <a:endParaRPr 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413" marR="61413" marT="16979" marB="169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59">
                <a:tc rowSpan="4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용어적 차이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413" marR="61413" marT="16979" marB="169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릴레이션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relation)</a:t>
                      </a:r>
                    </a:p>
                  </a:txBody>
                  <a:tcPr marL="61413" marR="61413" marT="16979" marB="169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table)</a:t>
                      </a:r>
                    </a:p>
                  </a:txBody>
                  <a:tcPr marL="61413" marR="61413" marT="16979" marB="169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5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릴레이션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이름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relation name)</a:t>
                      </a:r>
                    </a:p>
                  </a:txBody>
                  <a:tcPr marL="61413" marR="61413" marT="16979" marB="169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이름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 name)</a:t>
                      </a:r>
                    </a:p>
                  </a:txBody>
                  <a:tcPr marL="61413" marR="61413" marT="16979" marB="169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애트리뷰트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attribute)</a:t>
                      </a:r>
                    </a:p>
                  </a:txBody>
                  <a:tcPr marL="61413" marR="61413" marT="16979" marB="169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column)</a:t>
                      </a:r>
                    </a:p>
                  </a:txBody>
                  <a:tcPr marL="61413" marR="61413" marT="16979" marB="169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1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튜플</a:t>
                      </a:r>
                      <a:r>
                        <a:rPr lang="en-US" altLang="ko-KR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tuple)</a:t>
                      </a:r>
                    </a:p>
                  </a:txBody>
                  <a:tcPr marL="61413" marR="61413" marT="16979" marB="169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row)</a:t>
                      </a:r>
                    </a:p>
                  </a:txBody>
                  <a:tcPr marL="61413" marR="61413" marT="16979" marB="169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159"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개념적 차이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1413" marR="61413" marT="16979" marB="169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애트리뷰트와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튜플의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순서 없음</a:t>
                      </a:r>
                    </a:p>
                  </a:txBody>
                  <a:tcPr marL="61413" marR="61413" marT="16979" marB="169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열과 행의 순서 있음</a:t>
                      </a:r>
                    </a:p>
                  </a:txBody>
                  <a:tcPr marL="61413" marR="61413" marT="16979" marB="169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1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 불허</a:t>
                      </a:r>
                    </a:p>
                  </a:txBody>
                  <a:tcPr marL="61413" marR="61413" marT="16979" marB="169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 허용</a:t>
                      </a:r>
                    </a:p>
                  </a:txBody>
                  <a:tcPr marL="61413" marR="61413" marT="16979" marB="169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키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 </a:t>
                      </a: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허용하지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않음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참조되는 테이블의 기본 키만 외래 키</a:t>
                      </a:r>
                    </a:p>
                  </a:txBody>
                  <a:tcPr marL="61413" marR="61413" marT="16979" marB="169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키 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 </a:t>
                      </a: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허용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참조되는 테이블의 후보 키도 외래 키 가능</a:t>
                      </a:r>
                    </a:p>
                  </a:txBody>
                  <a:tcPr marL="61413" marR="61413" marT="16979" marB="1697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DBMS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394679"/>
            <a:ext cx="214834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(3) R-Model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  <a:endParaRPr lang="en-US" altLang="ko-KR" sz="1400" b="1" kern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39552" y="845051"/>
            <a:ext cx="6124549" cy="370091"/>
            <a:chOff x="385913" y="1054740"/>
            <a:chExt cx="6124549" cy="370091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SQL(Structured Query Language)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25461" y="1825380"/>
            <a:ext cx="4386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관계형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(R-Model)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모델과 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용어적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개념적 차이</a:t>
            </a:r>
            <a:endParaRPr lang="ko-KR" altLang="en-US" sz="1400" dirty="0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51. DBMS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개론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508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612"/>
    </mc:Choice>
    <mc:Fallback xmlns="">
      <p:transition spd="slow" advTm="156612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4" name="_x77962144" descr="EMB00000ce84ee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975" y="1947574"/>
            <a:ext cx="2747913" cy="3281626"/>
          </a:xfrm>
          <a:prstGeom prst="rect">
            <a:avLst/>
          </a:prstGeom>
          <a:noFill/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데이터베이스 설계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4162" y="1363841"/>
            <a:ext cx="196239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 RDBMS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단계</a:t>
            </a:r>
            <a:endParaRPr lang="en-US" altLang="ko-KR" sz="1400" b="1" kern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39552" y="845051"/>
            <a:ext cx="6124549" cy="370091"/>
            <a:chOff x="385913" y="1054740"/>
            <a:chExt cx="6124549" cy="370091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데이터베이스 설계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 flipH="1">
            <a:off x="814162" y="5534298"/>
            <a:ext cx="2484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1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DB</a:t>
            </a:r>
            <a:r>
              <a:rPr lang="ko-KR" altLang="en-US" sz="11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절차</a:t>
            </a:r>
            <a:endParaRPr lang="ko-KR" altLang="en-US" sz="11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07904" y="2127233"/>
            <a:ext cx="47649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indent="-342900">
              <a:lnSpc>
                <a:spcPct val="150000"/>
              </a:lnSpc>
              <a:buAutoNum type="arabicParenR"/>
            </a:pP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개념적 </a:t>
            </a:r>
            <a:r>
              <a:rPr lang="ko-KR" altLang="en-US" sz="1400" b="1" kern="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r>
              <a:rPr lang="en-US" altLang="ko-KR" sz="1400" b="1" kern="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(conceptual design) </a:t>
            </a:r>
            <a:endParaRPr lang="en-US" altLang="ko-KR" sz="1400" b="1" kern="0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>
              <a:lnSpc>
                <a:spcPct val="150000"/>
              </a:lnSpc>
            </a:pP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입장에서 현실세계 표현한 개념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>
              <a:lnSpc>
                <a:spcPct val="150000"/>
              </a:lnSpc>
            </a:pP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개체 타입과 개체 타입들 간 관계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825750" indent="-285750">
              <a:lnSpc>
                <a:spcPct val="150000"/>
              </a:lnSpc>
              <a:spcBef>
                <a:spcPts val="300"/>
              </a:spcBef>
              <a:buFontTx/>
              <a:buChar char="-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설계 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표현 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E-R 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다이어그램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5750" indent="-285750">
              <a:lnSpc>
                <a:spcPct val="150000"/>
              </a:lnSpc>
              <a:spcBef>
                <a:spcPts val="300"/>
              </a:spcBef>
              <a:buFontTx/>
              <a:buChar char="-"/>
            </a:pP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>
              <a:lnSpc>
                <a:spcPct val="150000"/>
              </a:lnSpc>
            </a:pP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논리적 </a:t>
            </a:r>
            <a:r>
              <a:rPr lang="ko-KR" altLang="en-US" sz="1400" b="1" kern="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r>
              <a:rPr lang="en-US" altLang="ko-KR" sz="1400" b="1" kern="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(logical design)</a:t>
            </a:r>
          </a:p>
          <a:p>
            <a:pPr marL="540000">
              <a:lnSpc>
                <a:spcPct val="150000"/>
              </a:lnSpc>
              <a:spcBef>
                <a:spcPts val="300"/>
              </a:spcBef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저장장치 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 데이터베이스의 논리적 구조 표현한 논리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레코드 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타입과 레코드 타입들 간 관계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540000">
              <a:lnSpc>
                <a:spcPct val="150000"/>
              </a:lnSpc>
              <a:spcBef>
                <a:spcPts val="300"/>
              </a:spcBef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종속적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(DBMS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따라 특정 논리적 데이터 모델만 지원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51. DBMS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개론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24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606"/>
    </mc:Choice>
    <mc:Fallback xmlns="">
      <p:transition spd="slow" advTm="18660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814162" y="1749849"/>
            <a:ext cx="8127231" cy="1491888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00">
              <a:lnSpc>
                <a:spcPct val="150000"/>
              </a:lnSpc>
              <a:buClr>
                <a:srgbClr val="000000"/>
              </a:buClr>
              <a:buSzPct val="60000"/>
              <a:buFont typeface="Wingdings" pitchFamily="2" charset="2"/>
              <a:buChar char="l"/>
              <a:defRPr/>
            </a:pP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개체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(E-R : Entity-Relationship model) 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1976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Peter Chen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고안한 도형 표현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설계 도구로 활용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현실세계 정확하게 이해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표현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구현할 특정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고려하지 않고 독립적으로 설계한 사용자 중심 개념적 모델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4071" y="3360793"/>
            <a:ext cx="5558209" cy="2243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데이터베이스 설계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4162" y="1363841"/>
            <a:ext cx="118814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 E-R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endParaRPr lang="en-US" altLang="ko-KR" sz="1400" b="1" kern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3158249" y="5723344"/>
            <a:ext cx="2484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1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8. ER </a:t>
            </a:r>
            <a:r>
              <a:rPr lang="ko-KR" altLang="en-US" sz="11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다이어그램 구성요소</a:t>
            </a:r>
            <a:endParaRPr lang="ko-KR" altLang="en-US" sz="11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39552" y="845051"/>
            <a:ext cx="6124549" cy="370091"/>
            <a:chOff x="385913" y="1054740"/>
            <a:chExt cx="6124549" cy="370091"/>
          </a:xfrm>
        </p:grpSpPr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데이터베이스 설계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51. DBMS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개론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58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596"/>
    </mc:Choice>
    <mc:Fallback xmlns="">
      <p:transition spd="slow" advTm="89596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057422"/>
              </p:ext>
            </p:extLst>
          </p:nvPr>
        </p:nvGraphicFramePr>
        <p:xfrm>
          <a:off x="1187625" y="2100932"/>
          <a:ext cx="5458774" cy="1498854"/>
        </p:xfrm>
        <a:graphic>
          <a:graphicData uri="http://schemas.openxmlformats.org/drawingml/2006/table">
            <a:tbl>
              <a:tblPr/>
              <a:tblGrid>
                <a:gridCol w="5458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295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kern="0" spc="0" dirty="0" smtClean="0">
                        <a:solidFill>
                          <a:srgbClr val="000000"/>
                        </a:solidFill>
                        <a:effectLst/>
                        <a:ea typeface="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&lt; </a:t>
                      </a: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전자상거래 시스템 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&gt;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ea typeface="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smtClean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개체 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: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고객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,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상품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관계 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: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고객은 여러 상품을 구매할 수 있고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,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상품은 여러 고객에게 판매될 수 있다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(</a:t>
                      </a:r>
                      <a:r>
                        <a:rPr lang="en-US" altLang="ko-KR" sz="1000" b="1" kern="0" spc="0" dirty="0" err="1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n:m</a:t>
                      </a:r>
                      <a:r>
                        <a:rPr lang="en-US" altLang="ko-KR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고객정보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: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아이디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비밀번호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이름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성별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전화번호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주소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댓글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,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가입일 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상품정보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: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상품코드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상품이름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단가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,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공급자코드 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판매정보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: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아이디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상품코드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주문번호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판매일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/>
                        </a:rPr>
                        <a:t>,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수량 등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ea typeface="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_x159132400" descr="EMB00000adc70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09837"/>
            <a:ext cx="5112568" cy="223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데이터베이스 설계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1"/>
          <p:cNvSpPr txBox="1">
            <a:spLocks/>
          </p:cNvSpPr>
          <p:nvPr/>
        </p:nvSpPr>
        <p:spPr bwMode="auto">
          <a:xfrm>
            <a:off x="4164013" y="6584950"/>
            <a:ext cx="8270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ctr" rtl="0" fontAlgn="base" latin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sz="1200" b="0" kern="1200">
                <a:solidFill>
                  <a:schemeClr val="accent2"/>
                </a:solidFill>
                <a:latin typeface="Trebuchet MS" pitchFamily="34" charset="0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rebuchet MS" pitchFamily="34" charset="0"/>
                <a:ea typeface="HY그래픽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rebuchet MS" pitchFamily="34" charset="0"/>
                <a:ea typeface="HY그래픽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rebuchet MS" pitchFamily="34" charset="0"/>
                <a:ea typeface="HY그래픽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rebuchet MS" pitchFamily="34" charset="0"/>
                <a:ea typeface="HY그래픽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Trebuchet MS" pitchFamily="34" charset="0"/>
                <a:ea typeface="HY그래픽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Trebuchet MS" pitchFamily="34" charset="0"/>
                <a:ea typeface="HY그래픽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Trebuchet MS" pitchFamily="34" charset="0"/>
                <a:ea typeface="HY그래픽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Trebuchet MS" pitchFamily="34" charset="0"/>
                <a:ea typeface="HY그래픽" pitchFamily="18" charset="-127"/>
                <a:cs typeface="+mn-cs"/>
              </a:defRPr>
            </a:lvl9pPr>
          </a:lstStyle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4162" y="1363841"/>
            <a:ext cx="118814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 E-R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endParaRPr lang="en-US" altLang="ko-KR" sz="1400" b="1" kern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39552" y="845051"/>
            <a:ext cx="6124549" cy="370091"/>
            <a:chOff x="385913" y="1054740"/>
            <a:chExt cx="6124549" cy="370091"/>
          </a:xfrm>
        </p:grpSpPr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3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데이터베이스 설계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043608" y="1755701"/>
            <a:ext cx="3821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요구분석</a:t>
            </a:r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명세서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(requirement specification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3266719" y="6025126"/>
            <a:ext cx="1556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1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9. ER </a:t>
            </a:r>
            <a:r>
              <a:rPr lang="ko-KR" altLang="en-US" sz="11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endParaRPr lang="ko-KR" altLang="en-US" sz="11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51. DBMS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개론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07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098"/>
    </mc:Choice>
    <mc:Fallback xmlns="">
      <p:transition spd="slow" advTm="138098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13841" y="1349375"/>
            <a:ext cx="8730159" cy="4815929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7100" indent="0">
              <a:lnSpc>
                <a:spcPct val="150000"/>
              </a:lnSpc>
              <a:buClr>
                <a:srgbClr val="000000"/>
              </a:buClr>
              <a:buSzPct val="60000"/>
              <a:buNone/>
              <a:defRPr/>
            </a:pP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(3) E-R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모델을 관계 데이터 모델로 변환</a:t>
            </a: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E-R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DBMS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독립적인 사용자 중심 개념적 모델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관계 데이터 모델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종속적인 컴퓨터 중심 논리적 모델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스키마 변환하는 기본 원칙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개체와 관계를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표현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lnSpc>
                <a:spcPct val="150000"/>
              </a:lnSpc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- E-R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모델의 개체 타입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관계 타입은 관계 데이터 모델의 개체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관계 릴레이션으로 변환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lnSpc>
                <a:spcPct val="150000"/>
              </a:lnSpc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- E-R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모델의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애트리뷰트는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관계 데이터 모델의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애트리뷰트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표현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lnSpc>
                <a:spcPct val="150000"/>
              </a:lnSpc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관계 타입은 관계에 연관된 개체 타입의 기본 키를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애트리뷰트로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갖는 관계 릴레이션으로 변환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lnSpc>
                <a:spcPct val="150000"/>
              </a:lnSpc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관계 타입이 속성을 갖는 경우 관계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릴레이션에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포함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ko-KR" altLang="en-US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_x159135120" descr="EMB00000adc701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36912"/>
            <a:ext cx="4543425" cy="94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데이터베이스 설계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39552" y="845051"/>
            <a:ext cx="6124549" cy="370091"/>
            <a:chOff x="385913" y="1054740"/>
            <a:chExt cx="6124549" cy="370091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데이터베이스 설계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51. DBMS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개론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44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99"/>
    </mc:Choice>
    <mc:Fallback xmlns="">
      <p:transition spd="slow" advTm="120099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655241" y="1412776"/>
            <a:ext cx="8236719" cy="4176464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7100" indent="0">
              <a:lnSpc>
                <a:spcPct val="150000"/>
              </a:lnSpc>
              <a:buClr>
                <a:srgbClr val="000000"/>
              </a:buClr>
              <a:buSzPct val="60000"/>
              <a:buNone/>
              <a:defRPr/>
            </a:pP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(4) E-R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모델을 관계 데이터 모델로 변환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관계 데이터 모델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관계 데이터 모델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lnSpc>
                <a:spcPct val="150000"/>
              </a:lnSpc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고객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성별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댓글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가입일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540000" indent="0">
              <a:lnSpc>
                <a:spcPct val="150000"/>
              </a:lnSpc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상품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u="sng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상품코드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상품이름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단가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공급자코드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540000" indent="0">
              <a:lnSpc>
                <a:spcPct val="150000"/>
              </a:lnSpc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판매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u="sng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상품코드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판매일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ko-KR" altLang="en-US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289216"/>
              </p:ext>
            </p:extLst>
          </p:nvPr>
        </p:nvGraphicFramePr>
        <p:xfrm>
          <a:off x="1259632" y="2204864"/>
          <a:ext cx="6253024" cy="1398270"/>
        </p:xfrm>
        <a:graphic>
          <a:graphicData uri="http://schemas.openxmlformats.org/drawingml/2006/table">
            <a:tbl>
              <a:tblPr/>
              <a:tblGrid>
                <a:gridCol w="514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1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7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67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1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67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8884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고객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ea typeface="바탕"/>
                        </a:rPr>
                        <a:t>아이디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비밀번호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성별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전화번호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주소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댓글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가입일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8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931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상품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sng" kern="0" spc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ea typeface="바탕"/>
                        </a:rPr>
                        <a:t>상품코드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상품이름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단가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공급자코드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8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884"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판매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sng" kern="0" spc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ea typeface="바탕"/>
                        </a:rPr>
                        <a:t>아이디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ea typeface="바탕"/>
                        </a:rPr>
                        <a:t>상품코드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주문번호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판매일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바탕"/>
                        </a:rPr>
                        <a:t>수량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데이터베이스 설계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39552" y="845051"/>
            <a:ext cx="6124549" cy="370091"/>
            <a:chOff x="385913" y="1054740"/>
            <a:chExt cx="6124549" cy="370091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데이터베이스 설계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51. DBMS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개론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444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084"/>
    </mc:Choice>
    <mc:Fallback xmlns="">
      <p:transition spd="slow" advTm="103084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19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258784"/>
              </p:ext>
            </p:extLst>
          </p:nvPr>
        </p:nvGraphicFramePr>
        <p:xfrm>
          <a:off x="640710" y="1856030"/>
          <a:ext cx="7519280" cy="4180177"/>
        </p:xfrm>
        <a:graphic>
          <a:graphicData uri="http://schemas.openxmlformats.org/drawingml/2006/table">
            <a:tbl>
              <a:tblPr/>
              <a:tblGrid>
                <a:gridCol w="1306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6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8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6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72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애트리뷰트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참조테이블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5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ebiz_DB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전자상거래 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113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고객테이블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cust_id</a:t>
                      </a: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varchar(10)</a:t>
                      </a: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null, PK</a:t>
                      </a: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아이디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113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cust_pw</a:t>
                      </a: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varchar(10)</a:t>
                      </a: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비밀번호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113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cust_name</a:t>
                      </a: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varchar(6)</a:t>
                      </a: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고객이름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113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cust_sex</a:t>
                      </a: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char(1)</a:t>
                      </a: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성별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113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cust_tel_no </a:t>
                      </a: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varchar(13)</a:t>
                      </a: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고객전화번호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113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cust_addr</a:t>
                      </a: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varchar(50)</a:t>
                      </a: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고객주소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113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cust_msg</a:t>
                      </a: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varchar(100)</a:t>
                      </a: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113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cust_enter_date</a:t>
                      </a: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가입일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113">
                <a:tc rowSpan="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Product</a:t>
                      </a: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상품테이블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prod_code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char(10)</a:t>
                      </a: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null, PK</a:t>
                      </a: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상품코드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113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prod_name</a:t>
                      </a: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varchar(30)</a:t>
                      </a: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상품이름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113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prod_cost</a:t>
                      </a: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상품단가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4510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supp_code</a:t>
                      </a: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varchar(15)</a:t>
                      </a: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null, FK</a:t>
                      </a: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Supplier</a:t>
                      </a: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공급자코드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113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Sale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판매테이블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order_no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null, PK</a:t>
                      </a: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주문번호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113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cust_id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varchar(10)</a:t>
                      </a: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null, PK</a:t>
                      </a: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Customer</a:t>
                      </a: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고객아이디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113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prod_code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char(10)</a:t>
                      </a: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null</a:t>
                      </a: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</a:t>
                      </a: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상품코드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113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sale_date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판매일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0113"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sale_qty</a:t>
                      </a: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판매수량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284" marR="57284" marT="15837" marB="1583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4" name="Rectangle 2051"/>
          <p:cNvSpPr txBox="1">
            <a:spLocks noChangeArrowheads="1"/>
          </p:cNvSpPr>
          <p:nvPr/>
        </p:nvSpPr>
        <p:spPr>
          <a:xfrm>
            <a:off x="395536" y="1381530"/>
            <a:ext cx="5617319" cy="316731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08000" indent="0"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전자상거래 데이터베이스 스키마 설계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ebiz_DB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데이터베이스 설계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39552" y="845051"/>
            <a:ext cx="6124549" cy="370091"/>
            <a:chOff x="385913" y="1054740"/>
            <a:chExt cx="6124549" cy="370091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데이터베이스 설계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51. DBMS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개론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355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126"/>
    </mc:Choice>
    <mc:Fallback xmlns="">
      <p:transition spd="slow" advTm="25612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96194" y="2353141"/>
            <a:ext cx="8136246" cy="832947"/>
            <a:chOff x="233" y="948"/>
            <a:chExt cx="4912" cy="568"/>
          </a:xfrm>
        </p:grpSpPr>
        <p:pic>
          <p:nvPicPr>
            <p:cNvPr id="4" name="Picture 11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948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AutoShape 16"/>
            <p:cNvSpPr>
              <a:spLocks noChangeArrowheads="1"/>
            </p:cNvSpPr>
            <p:nvPr/>
          </p:nvSpPr>
          <p:spPr bwMode="auto">
            <a:xfrm>
              <a:off x="1882" y="1094"/>
              <a:ext cx="3263" cy="288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 algn="l">
                <a:defRPr/>
              </a:pPr>
              <a:r>
                <a:rPr lang="en-US" altLang="ko-KR" sz="20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DBMS </a:t>
              </a:r>
              <a:r>
                <a:rPr lang="ko-KR" altLang="en-US" sz="20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개요</a:t>
              </a:r>
              <a:endParaRPr lang="ko-KR" altLang="en-US" sz="2000" b="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396195" y="3117944"/>
            <a:ext cx="7930852" cy="832947"/>
            <a:chOff x="233" y="1451"/>
            <a:chExt cx="4788" cy="568"/>
          </a:xfrm>
        </p:grpSpPr>
        <p:pic>
          <p:nvPicPr>
            <p:cNvPr id="7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ko-KR" altLang="en-US" sz="20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데이터베이스 설계</a:t>
              </a:r>
              <a:endParaRPr lang="ko-KR" altLang="en-US" sz="20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214832" y="2571442"/>
            <a:ext cx="599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1.</a:t>
            </a:r>
            <a:endParaRPr lang="en-US" altLang="ko-KR" sz="20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94981" y="3314752"/>
            <a:ext cx="544740" cy="440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2.</a:t>
            </a:r>
            <a:endParaRPr lang="en-US" altLang="ko-KR" sz="20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DBMS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개론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63848" y="1565237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교시 강의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51. DBMS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개론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144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596"/>
    </mc:Choice>
    <mc:Fallback xmlns="">
      <p:transition spd="slow" advTm="20159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468202" y="2209125"/>
            <a:ext cx="8136246" cy="832947"/>
            <a:chOff x="233" y="948"/>
            <a:chExt cx="4912" cy="568"/>
          </a:xfrm>
        </p:grpSpPr>
        <p:pic>
          <p:nvPicPr>
            <p:cNvPr id="4" name="Picture 11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948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AutoShape 16"/>
            <p:cNvSpPr>
              <a:spLocks noChangeArrowheads="1"/>
            </p:cNvSpPr>
            <p:nvPr/>
          </p:nvSpPr>
          <p:spPr bwMode="auto">
            <a:xfrm>
              <a:off x="1882" y="1094"/>
              <a:ext cx="3263" cy="288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 algn="l">
                <a:defRPr/>
              </a:pPr>
              <a:r>
                <a:rPr lang="en-US" altLang="ko-KR" sz="20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SQL </a:t>
              </a:r>
              <a:r>
                <a:rPr lang="ko-KR" altLang="en-US" sz="20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개요</a:t>
              </a:r>
              <a:endParaRPr lang="ko-KR" altLang="en-US" sz="2000" b="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471378" y="2955404"/>
            <a:ext cx="7930852" cy="832947"/>
            <a:chOff x="233" y="1451"/>
            <a:chExt cx="4788" cy="568"/>
          </a:xfrm>
        </p:grpSpPr>
        <p:pic>
          <p:nvPicPr>
            <p:cNvPr id="7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en-US" altLang="ko-KR" sz="20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DB </a:t>
              </a:r>
              <a:r>
                <a:rPr lang="ko-KR" altLang="en-US" sz="20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연동 기술</a:t>
              </a:r>
              <a:endParaRPr lang="ko-KR" altLang="en-US" sz="20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286840" y="2429392"/>
            <a:ext cx="599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1.</a:t>
            </a:r>
            <a:endParaRPr lang="en-US" altLang="ko-KR" sz="20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47273" y="3190741"/>
            <a:ext cx="599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2.</a:t>
            </a:r>
            <a:endParaRPr lang="en-US" altLang="ko-KR" sz="20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DBMS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" name="Group 29"/>
          <p:cNvGrpSpPr>
            <a:grpSpLocks/>
          </p:cNvGrpSpPr>
          <p:nvPr/>
        </p:nvGrpSpPr>
        <p:grpSpPr bwMode="auto">
          <a:xfrm>
            <a:off x="528775" y="3748181"/>
            <a:ext cx="7930852" cy="832947"/>
            <a:chOff x="233" y="1451"/>
            <a:chExt cx="4788" cy="568"/>
          </a:xfrm>
        </p:grpSpPr>
        <p:pic>
          <p:nvPicPr>
            <p:cNvPr id="24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en-US" altLang="ko-KR" sz="20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SQL </a:t>
              </a:r>
              <a:r>
                <a:rPr lang="ko-KR" altLang="en-US" sz="20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활용</a:t>
              </a:r>
              <a:endParaRPr lang="ko-KR" altLang="en-US" sz="20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407845" y="3964994"/>
            <a:ext cx="599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3.</a:t>
            </a:r>
            <a:endParaRPr lang="en-US" altLang="ko-KR" sz="20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21. MySQL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63848" y="1565237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교시 강의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9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644"/>
    </mc:Choice>
    <mc:Fallback xmlns="">
      <p:transition spd="slow" advTm="90644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683568" y="1268761"/>
            <a:ext cx="7777559" cy="1587578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endParaRPr lang="ko-KR" altLang="en-US" sz="1400" b="1" kern="0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플랫폼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운영체제나 웹 서버 등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지원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표준 데이터베이스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질의어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지원 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오픈소스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프리웨어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성능 안정성 우수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buNone/>
            </a:pP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 데이터 형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(number type)</a:t>
            </a:r>
            <a:endParaRPr lang="ko-KR" altLang="en-US" sz="1400" b="1" kern="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259632" y="2947778"/>
          <a:ext cx="6840065" cy="2803092"/>
        </p:xfrm>
        <a:graphic>
          <a:graphicData uri="http://schemas.openxmlformats.org/drawingml/2006/table">
            <a:tbl>
              <a:tblPr/>
              <a:tblGrid>
                <a:gridCol w="1671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8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5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표시범위 및 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TINYINT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-128∼127(unsigned 0∼255), 1byte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SMALLINT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-32768∼32767(unsigned 0∼65535), 2byte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MEDIUMINT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-8388608∼8388607(</a:t>
                      </a:r>
                      <a:r>
                        <a:rPr 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unsigned 0∼16777215), 3byte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INTEGER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-2147483648 ∼ 2147483647(</a:t>
                      </a:r>
                      <a:r>
                        <a:rPr 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unsigned 0∼4294967295), 4byte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9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BIGINT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-9223372036854775808∼</a:t>
                      </a: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9223372036854775807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1" kern="10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unsigned </a:t>
                      </a:r>
                      <a:r>
                        <a:rPr 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0∼18446744073709551615), 8byte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43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FLOAT(M, D)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단정도 부동 소수점</a:t>
                      </a:r>
                      <a:r>
                        <a:rPr lang="en-US" altLang="ko-KR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000" b="1" kern="10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4byte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0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-3.402823466E+38</a:t>
                      </a: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∼</a:t>
                      </a:r>
                      <a:r>
                        <a:rPr lang="en-US" altLang="ko-KR" sz="1000" b="1" kern="10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3.402823466E+38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43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DOUBLE(M, D)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배정도 부동 소수점</a:t>
                      </a:r>
                      <a:r>
                        <a:rPr lang="en-US" altLang="ko-KR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8byte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-1.79769313486231517E+308</a:t>
                      </a: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∼</a:t>
                      </a:r>
                      <a:r>
                        <a:rPr lang="en-US" altLang="ko-KR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1.79769313486231517E+308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5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DECIMAL(M,D)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539552" y="845051"/>
            <a:ext cx="6124549" cy="370091"/>
            <a:chOff x="385913" y="1054740"/>
            <a:chExt cx="6124549" cy="370091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MySQL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개념정리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MySQL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21. MySQL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38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214"/>
    </mc:Choice>
    <mc:Fallback xmlns="">
      <p:transition spd="slow" advTm="148214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23753" y="1349375"/>
            <a:ext cx="8036679" cy="4815929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77100" indent="0">
              <a:buNone/>
            </a:pP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데이터 형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(text type)</a:t>
            </a: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buNone/>
            </a:pP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날짜와 시간 데이터 형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(date type)</a:t>
            </a:r>
            <a:endParaRPr lang="ko-KR" altLang="en-US" sz="1400" b="1" kern="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079612" y="1668934"/>
          <a:ext cx="7056784" cy="2516886"/>
        </p:xfrm>
        <a:graphic>
          <a:graphicData uri="http://schemas.openxmlformats.org/drawingml/2006/table">
            <a:tbl>
              <a:tblPr/>
              <a:tblGrid>
                <a:gridCol w="2367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0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표시범위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CHAR(M)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고정길이 문자열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VARCHAR(M)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가변길이 문자열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MEDIUMINT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-8388608∼8388607(</a:t>
                      </a:r>
                      <a:r>
                        <a:rPr 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unsigned 0∼16777215), 3byte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TINYBLOB/TINYTEXT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문자 저장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BLOB : Binary Large Object)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BLOB/TEXT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65535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문자 저장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MEDIUMBLOB/MEDIUMTEXT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16777215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문자 저장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LONGBLOB/LONGTEXT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4294967295(4Giga)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문자 저장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02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ENUM(val1, val2, ... , etc.)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열거한 리스트 값으로 제한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108604" y="4490239"/>
          <a:ext cx="7128792" cy="1677924"/>
        </p:xfrm>
        <a:graphic>
          <a:graphicData uri="http://schemas.openxmlformats.org/drawingml/2006/table">
            <a:tbl>
              <a:tblPr/>
              <a:tblGrid>
                <a:gridCol w="174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6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12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표시범위 및 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1000-01-01∼9999-12-31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(YYYY-MM-DD)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1000-01-01 00:00:00∼9999-12-31 </a:t>
                      </a:r>
                      <a:r>
                        <a:rPr lang="en-US" sz="1000" b="1" kern="10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23:59:59</a:t>
                      </a: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(YYYY-MM-DD 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HH:MM:SS)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TIMESTAMP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1970-01-01 00:00:00∼</a:t>
                      </a:r>
                      <a:r>
                        <a:rPr lang="en-US" sz="10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2037(YYYY-MM-DD 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HH:MM:SS)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-839:59:59 ∼ 838:59:59(HH:MM:SS)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1901 ∼ 2155(YYYY, YY)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539552" y="845051"/>
            <a:ext cx="6124549" cy="370091"/>
            <a:chOff x="385913" y="1054740"/>
            <a:chExt cx="6124549" cy="370091"/>
          </a:xfrm>
        </p:grpSpPr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SQL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개념정리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SQL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21. MySQL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49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66"/>
    </mc:Choice>
    <mc:Fallback xmlns="">
      <p:transition spd="slow" advTm="64266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00744" y="1384294"/>
            <a:ext cx="8353623" cy="4853018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7100" indent="0">
              <a:lnSpc>
                <a:spcPct val="150000"/>
              </a:lnSpc>
              <a:buClr>
                <a:srgbClr val="000000"/>
              </a:buClr>
              <a:buSzPct val="60000"/>
              <a:buNone/>
              <a:defRPr/>
            </a:pP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1) SQL 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콘솔에서 데이터베이스 사용</a:t>
            </a:r>
            <a:endParaRPr lang="en-US" altLang="ko-KR" sz="1400" b="1" kern="0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lnSpc>
                <a:spcPct val="150000"/>
              </a:lnSpc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명령 프롬프트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(‘</a:t>
            </a:r>
            <a:r>
              <a:rPr lang="en-US" altLang="ko-KR" sz="1400" b="1" kern="0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&gt;_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’)</a:t>
            </a:r>
          </a:p>
          <a:p>
            <a:pPr marL="540000" indent="0">
              <a:lnSpc>
                <a:spcPct val="150000"/>
              </a:lnSpc>
              <a:buNone/>
            </a:pP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마리아 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프롬프트 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(‘</a:t>
            </a:r>
            <a:r>
              <a:rPr lang="en-US" altLang="ko-KR" sz="1400" b="1" kern="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MariaDB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&gt;_ ’)</a:t>
            </a:r>
          </a:p>
          <a:p>
            <a:pPr marL="540000" indent="0">
              <a:lnSpc>
                <a:spcPct val="150000"/>
              </a:lnSpc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데이터베이스관련 명령어 또는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질의어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입력 실행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lnSpc>
                <a:spcPct val="150000"/>
              </a:lnSpc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명령문 끝 세미콜론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(‘;’),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(F1, F3),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방향 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←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↑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↓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</a:p>
          <a:p>
            <a:pPr marL="540000" indent="0">
              <a:lnSpc>
                <a:spcPct val="150000"/>
              </a:lnSpc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lnSpc>
                <a:spcPct val="150000"/>
              </a:lnSpc>
              <a:buFontTx/>
              <a:buNone/>
            </a:pP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lnSpc>
                <a:spcPct val="150000"/>
              </a:lnSpc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lnSpc>
                <a:spcPct val="150000"/>
              </a:lnSpc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④ MySQL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콘솔 종료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lnSpc>
                <a:spcPct val="150000"/>
              </a:lnSpc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- “exit”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“quit”</a:t>
            </a: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ko-KR" altLang="en-US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403648" y="3284984"/>
          <a:ext cx="6624736" cy="1715262"/>
        </p:xfrm>
        <a:graphic>
          <a:graphicData uri="http://schemas.openxmlformats.org/drawingml/2006/table">
            <a:tbl>
              <a:tblPr/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1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 databases;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목록 출력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4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 </a:t>
                      </a:r>
                      <a:r>
                        <a:rPr 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database_name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목록 중 사용하려는 특정 데이터베이스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관련 함수 중 </a:t>
                      </a:r>
                      <a:r>
                        <a:rPr lang="en-US" altLang="ko-KR" sz="12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mysqli_select_db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함수와 동일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8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 tables;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내 생성된 테이블 목록 출력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ribe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table_name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테이블의 구조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스키마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539552" y="845051"/>
            <a:ext cx="6124549" cy="370091"/>
            <a:chOff x="385913" y="1054740"/>
            <a:chExt cx="6124549" cy="370091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SQL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콘솔 명령어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SQL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21. MySQL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34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207"/>
    </mc:Choice>
    <mc:Fallback xmlns="">
      <p:transition spd="slow" advTm="182207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83568" y="1700808"/>
          <a:ext cx="7356760" cy="4196126"/>
        </p:xfrm>
        <a:graphic>
          <a:graphicData uri="http://schemas.openxmlformats.org/drawingml/2006/table">
            <a:tbl>
              <a:tblPr/>
              <a:tblGrid>
                <a:gridCol w="1884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3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 이름</a:t>
                      </a: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명</a:t>
                      </a: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5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mysqli_connect</a:t>
                      </a: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및 데이터베이스 연결</a:t>
                      </a: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5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mysqli_close</a:t>
                      </a: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연결 종료</a:t>
                      </a: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5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mysqli_connect_errno</a:t>
                      </a: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연결 </a:t>
                      </a:r>
                      <a:r>
                        <a:rPr lang="ko-KR" altLang="en-US" sz="105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오류코드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리턴</a:t>
                      </a: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5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mysqli_connect_error</a:t>
                      </a: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연결 </a:t>
                      </a:r>
                      <a:r>
                        <a:rPr lang="ko-KR" altLang="en-US" sz="105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오류메시지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리턴</a:t>
                      </a: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5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mysqli_select_db</a:t>
                      </a: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사용 중인 데이터베이스 변경</a:t>
                      </a: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5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mysqli_query</a:t>
                      </a: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 </a:t>
                      </a:r>
                      <a:r>
                        <a:rPr lang="ko-KR" altLang="en-US" sz="105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질의문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실행과 실행 결과 리턴</a:t>
                      </a: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5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mysqli_errno</a:t>
                      </a: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호출한 </a:t>
                      </a:r>
                      <a:r>
                        <a:rPr lang="en-US" altLang="ko-KR" sz="105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mysqli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함수에 대한 </a:t>
                      </a:r>
                      <a:r>
                        <a:rPr lang="ko-KR" altLang="en-US" sz="105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오류코드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리턴</a:t>
                      </a: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5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mysqli_error</a:t>
                      </a: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호출한 </a:t>
                      </a:r>
                      <a:r>
                        <a:rPr lang="en-US" altLang="ko-KR" sz="105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mysqli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함수에 대한 </a:t>
                      </a:r>
                      <a:r>
                        <a:rPr lang="ko-KR" altLang="en-US" sz="105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오류메시지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리턴</a:t>
                      </a: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5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mysqli_free_result</a:t>
                      </a: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 </a:t>
                      </a:r>
                      <a:r>
                        <a:rPr lang="ko-KR" altLang="en-US" sz="105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질의문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(select)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결과 메모리 공간 해제</a:t>
                      </a: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5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mysqli_real_query</a:t>
                      </a: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 </a:t>
                      </a:r>
                      <a:r>
                        <a:rPr lang="ko-KR" altLang="en-US" sz="105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질의문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실행</a:t>
                      </a: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5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mysqli_store_result</a:t>
                      </a: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레코드 집합 리턴</a:t>
                      </a: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5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mysqli_use_result</a:t>
                      </a: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레코드 집합 조회</a:t>
                      </a: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5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mysqli_num_rows()</a:t>
                      </a: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검색된 레코드 집합의 레코드 수 리턴</a:t>
                      </a: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55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mysqli_num_fields()</a:t>
                      </a: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검색된 레코드 집합의 필드 수 리턴</a:t>
                      </a: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5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mysqli_fetch_array()</a:t>
                      </a: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검색된 레코드 집합으로 </a:t>
                      </a:r>
                      <a:r>
                        <a:rPr lang="ko-KR" altLang="en-US" sz="105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부터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하나의 레코드를 인덱스배열과 연관배열로 리턴</a:t>
                      </a: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55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mysqli_fetch_row()</a:t>
                      </a: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검색된 레코드 집합으로 </a:t>
                      </a:r>
                      <a:r>
                        <a:rPr lang="ko-KR" altLang="en-US" sz="105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부터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하나의 레코드를 인덱스배열로 리턴</a:t>
                      </a: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55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mysqli_fetch_assoc()</a:t>
                      </a: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검색된 레코드 집합으로 </a:t>
                      </a:r>
                      <a:r>
                        <a:rPr lang="ko-KR" altLang="en-US" sz="105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부터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하나의 레코드를 연관배열로 리턴</a:t>
                      </a: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55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mysqli_data_seek()</a:t>
                      </a: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검색된 레코드 집합의 레코드 포인터를 특정 위치로 이동</a:t>
                      </a: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558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mysqli_affected_rows</a:t>
                      </a: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 </a:t>
                      </a:r>
                      <a:r>
                        <a:rPr lang="ko-KR" altLang="en-US" sz="105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질의문</a:t>
                      </a:r>
                      <a:r>
                        <a:rPr lang="en-US" altLang="ko-KR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(insert, update, delete)</a:t>
                      </a: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의해 적용된 레코드 수 리턴</a:t>
                      </a:r>
                    </a:p>
                  </a:txBody>
                  <a:tcPr marL="61416" marR="61416" marT="16980" marB="1698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96184" y="1301444"/>
            <a:ext cx="2169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SQL </a:t>
            </a:r>
            <a:r>
              <a:rPr lang="ko-KR" altLang="en-US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콘솔 명령어 정리</a:t>
            </a:r>
            <a:endParaRPr lang="ko-KR" altLang="en-US" sz="14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35511" y="860107"/>
            <a:ext cx="6124549" cy="355037"/>
            <a:chOff x="381872" y="1069796"/>
            <a:chExt cx="6124549" cy="355037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395536" y="1069796"/>
              <a:ext cx="6097223" cy="355037"/>
              <a:chOff x="129" y="652"/>
              <a:chExt cx="8638" cy="283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381872" y="1084670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SQL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콘솔 명령어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SQL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21. MySQL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146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106"/>
    </mc:Choice>
    <mc:Fallback xmlns="">
      <p:transition spd="slow" advTm="234106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Page </a:t>
            </a:r>
            <a:fld id="{7D133BE9-71FC-4015-AD1D-584B94376FAD}" type="slidenum">
              <a:rPr lang="en-US" altLang="ko-KR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pPr/>
              <a:t>25</a:t>
            </a:fld>
            <a:endParaRPr lang="en-US" altLang="ko-KR">
              <a:solidFill>
                <a:srgbClr val="3333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DB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연동 기술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Google Shape;138;p3"/>
          <p:cNvSpPr txBox="1">
            <a:spLocks/>
          </p:cNvSpPr>
          <p:nvPr/>
        </p:nvSpPr>
        <p:spPr>
          <a:xfrm>
            <a:off x="683568" y="1628800"/>
            <a:ext cx="7772400" cy="3511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altLang="ko-KR" sz="16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SQL(</a:t>
            </a:r>
            <a:r>
              <a:rPr lang="en-US" altLang="ko-KR" sz="1600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Structured Query Language)</a:t>
            </a:r>
            <a:endParaRPr lang="ko-KR" altLang="en-US" sz="1600" kern="0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데이터베이스에서 정보를 얻거나 갱신하기 위한 표준화된 언어</a:t>
            </a:r>
            <a:endParaRPr lang="en-US" altLang="ko-KR" sz="1600" kern="0" dirty="0" smtClean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  <a:sym typeface="Times New Roman"/>
            </a:endParaRPr>
          </a:p>
          <a:p>
            <a:pPr lvl="1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lang="ko-KR" altLang="en-US" sz="16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altLang="ko-KR" sz="16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DML</a:t>
            </a:r>
            <a:r>
              <a:rPr lang="en-US" altLang="ko-KR" sz="16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(Data </a:t>
            </a:r>
            <a:r>
              <a:rPr lang="en-US" altLang="ko-KR" sz="1600" b="1" kern="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Manipulation Language) </a:t>
            </a:r>
            <a:r>
              <a:rPr lang="en-US" altLang="ko-KR" sz="16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DB </a:t>
            </a:r>
            <a:r>
              <a:rPr lang="ko-KR" altLang="en-US" sz="16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조작 언어</a:t>
            </a:r>
            <a:endParaRPr lang="ko-KR" altLang="en-US" sz="1600" kern="0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SELECT :  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검색 조건에 맞는 데이터를 선택</a:t>
            </a:r>
            <a:endParaRPr lang="ko-KR" altLang="en-US" sz="16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INSERT :  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새로운 데이터를 삽입</a:t>
            </a:r>
            <a:endParaRPr lang="ko-KR" altLang="en-US" sz="16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UPDATE :  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기존의 데이터를 수정</a:t>
            </a:r>
            <a:endParaRPr lang="ko-KR" altLang="en-US" sz="16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DELETE :  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기존의 데이터를 삭제</a:t>
            </a:r>
            <a:endParaRPr lang="ko-KR" altLang="en-US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27748" y="959772"/>
            <a:ext cx="6124549" cy="370091"/>
            <a:chOff x="385913" y="1054740"/>
            <a:chExt cx="6124549" cy="370091"/>
          </a:xfrm>
        </p:grpSpPr>
        <p:grpSp>
          <p:nvGrpSpPr>
            <p:cNvPr id="23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5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en-US" altLang="ko-KR" sz="16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DB </a:t>
              </a:r>
              <a:r>
                <a:rPr lang="ko-KR" altLang="en-US" sz="16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조작 언어</a:t>
              </a:r>
              <a:endParaRPr lang="ko-KR" altLang="en-US" sz="16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21. MySQL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6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571"/>
    </mc:Choice>
    <mc:Fallback xmlns="">
      <p:transition spd="slow" advTm="100571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aphicFrame>
        <p:nvGraphicFramePr>
          <p:cNvPr id="3" name="Google Shape;146;p4"/>
          <p:cNvGraphicFramePr/>
          <p:nvPr>
            <p:extLst/>
          </p:nvPr>
        </p:nvGraphicFramePr>
        <p:xfrm>
          <a:off x="1043608" y="2564904"/>
          <a:ext cx="6336705" cy="33529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83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3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3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  <a:sym typeface="Times New Roman"/>
                        </a:rPr>
                        <a:t>name</a:t>
                      </a:r>
                      <a:endParaRPr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  <a:sym typeface="Times New Roman"/>
                        </a:rPr>
                        <a:t>price</a:t>
                      </a:r>
                      <a:endParaRPr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  <a:sym typeface="Times New Roman"/>
                        </a:rPr>
                        <a:t>color</a:t>
                      </a:r>
                      <a:endParaRPr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  <a:sym typeface="Times New Roman"/>
                        </a:rPr>
                        <a:t>country</a:t>
                      </a:r>
                      <a:endParaRPr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</a:rPr>
                        <a:t>Apple</a:t>
                      </a:r>
                    </a:p>
                  </a:txBody>
                  <a:tcPr marL="64770" marR="64770" marT="17907" marB="17907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  <a:sym typeface="Times New Roman"/>
                        </a:rPr>
                        <a:t>10</a:t>
                      </a:r>
                      <a:endParaRPr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</a:rPr>
                        <a:t>Red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</a:rPr>
                        <a:t>Korea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5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</a:rPr>
                        <a:t>Pear</a:t>
                      </a:r>
                    </a:p>
                  </a:txBody>
                  <a:tcPr marL="64770" marR="64770" marT="17907" marB="17907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  <a:sym typeface="Times New Roman"/>
                        </a:rPr>
                        <a:t>20</a:t>
                      </a:r>
                      <a:endParaRPr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</a:rPr>
                        <a:t>Yellow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</a:rPr>
                        <a:t>Korea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5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</a:rPr>
                        <a:t>Peach</a:t>
                      </a:r>
                    </a:p>
                  </a:txBody>
                  <a:tcPr marL="64770" marR="64770" marT="17907" marB="17907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  <a:sym typeface="Times New Roman"/>
                        </a:rPr>
                        <a:t>30</a:t>
                      </a:r>
                      <a:endParaRPr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</a:rPr>
                        <a:t>Pink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</a:rPr>
                        <a:t>Korea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5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</a:rPr>
                        <a:t>Watermelon</a:t>
                      </a:r>
                    </a:p>
                  </a:txBody>
                  <a:tcPr marL="64770" marR="64770" marT="17907" marB="17907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  <a:sym typeface="Times New Roman"/>
                        </a:rPr>
                        <a:t>40</a:t>
                      </a:r>
                      <a:endParaRPr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</a:rPr>
                        <a:t>Green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</a:rPr>
                        <a:t>Korea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5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</a:rPr>
                        <a:t>Persimmon</a:t>
                      </a:r>
                    </a:p>
                  </a:txBody>
                  <a:tcPr marL="64770" marR="64770" marT="17907" marB="17907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  <a:sym typeface="Times New Roman"/>
                        </a:rPr>
                        <a:t>50</a:t>
                      </a:r>
                      <a:endParaRPr sz="140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</a:rPr>
                        <a:t>Orange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</a:rPr>
                        <a:t>Korea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5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</a:rPr>
                        <a:t>Tomato</a:t>
                      </a:r>
                    </a:p>
                  </a:txBody>
                  <a:tcPr marL="64770" marR="64770" marT="17907" marB="17907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  <a:sym typeface="Times New Roman"/>
                        </a:rPr>
                        <a:t>60</a:t>
                      </a:r>
                      <a:endParaRPr sz="140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</a:rPr>
                        <a:t>Red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</a:rPr>
                        <a:t>USA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5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</a:rPr>
                        <a:t>Banana</a:t>
                      </a:r>
                    </a:p>
                  </a:txBody>
                  <a:tcPr marL="64770" marR="64770" marT="17907" marB="17907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  <a:sym typeface="Times New Roman"/>
                        </a:rPr>
                        <a:t>70</a:t>
                      </a:r>
                      <a:endParaRPr sz="140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</a:rPr>
                        <a:t>Yellow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</a:rPr>
                        <a:t>Indonesia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5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</a:rPr>
                        <a:t>Kiwi</a:t>
                      </a:r>
                    </a:p>
                  </a:txBody>
                  <a:tcPr marL="64770" marR="64770" marT="17907" marB="17907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  <a:sym typeface="Times New Roman"/>
                        </a:rPr>
                        <a:t>80</a:t>
                      </a:r>
                      <a:endParaRPr sz="140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</a:rPr>
                        <a:t>Green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</a:rPr>
                        <a:t>New Zealand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5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</a:rPr>
                        <a:t>Pineapple</a:t>
                      </a:r>
                    </a:p>
                  </a:txBody>
                  <a:tcPr marL="64770" marR="64770" marT="17907" marB="17907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  <a:sym typeface="Times New Roman"/>
                        </a:rPr>
                        <a:t>90</a:t>
                      </a:r>
                      <a:endParaRPr sz="140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</a:rPr>
                        <a:t>Green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</a:rPr>
                        <a:t>Indonesia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5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</a:rPr>
                        <a:t>Jujube</a:t>
                      </a:r>
                    </a:p>
                  </a:txBody>
                  <a:tcPr marL="64770" marR="64770" marT="17907" marB="17907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  <a:sym typeface="Times New Roman"/>
                        </a:rPr>
                        <a:t>100</a:t>
                      </a:r>
                      <a:endParaRPr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</a:rPr>
                        <a:t>Green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helvetica" pitchFamily="34" charset="0"/>
                        </a:rPr>
                        <a:t>China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DB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연동 기술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7685" y="1750040"/>
            <a:ext cx="3479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6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fruit </a:t>
            </a:r>
            <a:r>
              <a:rPr lang="ko-KR" altLang="en-US" sz="1600" b="1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테이블을</a:t>
            </a:r>
            <a:r>
              <a:rPr lang="en-US" altLang="ko-KR" sz="1600" b="1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 </a:t>
            </a:r>
            <a:r>
              <a:rPr lang="ko-KR" altLang="en-US" sz="1600" b="1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생성해 보도록 한다</a:t>
            </a:r>
            <a:r>
              <a:rPr lang="en-US" altLang="ko-KR" sz="1600" b="1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.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27748" y="959772"/>
            <a:ext cx="6124549" cy="370091"/>
            <a:chOff x="385913" y="1054740"/>
            <a:chExt cx="6124549" cy="370091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pPr lvl="0"/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en-US" altLang="ko-KR" sz="16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/>
                  <a:sym typeface="Times New Roman"/>
                </a:rPr>
                <a:t>fruit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/>
                  <a:sym typeface="Times New Roman"/>
                </a:rPr>
                <a:t>테이블 생성</a:t>
              </a:r>
              <a:endPara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21. MySQL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232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602"/>
    </mc:Choice>
    <mc:Fallback xmlns="">
      <p:transition spd="slow" advTm="126602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25" name="Google Shape;153;p5"/>
          <p:cNvSpPr txBox="1">
            <a:spLocks/>
          </p:cNvSpPr>
          <p:nvPr/>
        </p:nvSpPr>
        <p:spPr>
          <a:xfrm>
            <a:off x="611560" y="1484784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altLang="ko-KR" sz="1600" b="1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SELECT</a:t>
            </a:r>
            <a:endParaRPr lang="ko-KR" altLang="en-US" sz="16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특정 테이블에서 데이터를 검색할 때 사용</a:t>
            </a:r>
            <a:endParaRPr lang="ko-KR" altLang="en-US" sz="16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13335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lang="ko-KR" altLang="en-US" sz="1600" kern="0" dirty="0" smtClean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  <a:sym typeface="Times New Roman"/>
            </a:endParaRPr>
          </a:p>
          <a:p>
            <a:pPr lvl="1" indent="-13335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lang="ko-KR" altLang="en-US" sz="1600" kern="0" dirty="0" smtClean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  <a:sym typeface="Times New Roman"/>
            </a:endParaRPr>
          </a:p>
          <a:p>
            <a:pPr lvl="1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fruit 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테이블을 사용하여 색깔</a:t>
            </a: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(color)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이 빨간색인 과일의 이름</a:t>
            </a: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(name)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과 가격</a:t>
            </a: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(price)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를 가져오는 문장</a:t>
            </a:r>
            <a:endParaRPr lang="ko-KR" altLang="en-US" sz="16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SQL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에서 특정 데이터가 문자열로 되어 있으면 작은 따옴표</a:t>
            </a: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(‘)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로 묶어 주어야 하며 숫자는 작은 따옴표로 묶지 않고 그냥 사용</a:t>
            </a:r>
            <a:endParaRPr lang="ko-KR" altLang="en-US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Google Shape;154;p5"/>
          <p:cNvSpPr txBox="1"/>
          <p:nvPr/>
        </p:nvSpPr>
        <p:spPr>
          <a:xfrm>
            <a:off x="1174156" y="2420913"/>
            <a:ext cx="7056784" cy="503237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500"/>
              <a:buFont typeface="Courier New"/>
              <a:buNone/>
            </a:pPr>
            <a:r>
              <a:rPr lang="en-US" sz="1600" b="1" i="0" u="none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SELECT</a:t>
            </a:r>
            <a:r>
              <a:rPr lang="en-US" sz="1600" b="1" i="0" u="none">
                <a:solidFill>
                  <a:schemeClr val="l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name, price </a:t>
            </a:r>
            <a:r>
              <a:rPr lang="en-US" sz="1600" b="1" i="0" u="none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FROM</a:t>
            </a:r>
            <a:r>
              <a:rPr lang="en-US" sz="1600" b="1" i="0" u="none">
                <a:solidFill>
                  <a:schemeClr val="l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fruit </a:t>
            </a:r>
            <a:r>
              <a:rPr lang="en-US" sz="1600" b="1" i="0" u="none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WHERE</a:t>
            </a:r>
            <a:r>
              <a:rPr lang="en-US" sz="1600" b="1" i="0" u="none">
                <a:solidFill>
                  <a:schemeClr val="l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color = ‘빨간색’;</a:t>
            </a:r>
            <a:endParaRPr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7" name="Google Shape;155;p5"/>
          <p:cNvGraphicFramePr/>
          <p:nvPr>
            <p:extLst/>
          </p:nvPr>
        </p:nvGraphicFramePr>
        <p:xfrm>
          <a:off x="1475136" y="4869185"/>
          <a:ext cx="4413250" cy="125354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0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  <a:sym typeface="Times New Roman"/>
                        </a:rPr>
                        <a:t>name</a:t>
                      </a:r>
                      <a:endParaRPr sz="16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  <a:sym typeface="Times New Roman"/>
                        </a:rPr>
                        <a:t>price</a:t>
                      </a:r>
                      <a:endParaRPr sz="16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Apple</a:t>
                      </a:r>
                    </a:p>
                  </a:txBody>
                  <a:tcPr marL="64770" marR="64770" marT="17907" marB="17907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  <a:sym typeface="Times New Roman"/>
                        </a:rPr>
                        <a:t>10</a:t>
                      </a:r>
                      <a:endParaRPr sz="16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Tomato</a:t>
                      </a:r>
                    </a:p>
                  </a:txBody>
                  <a:tcPr marL="64770" marR="64770" marT="17907" marB="17907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  <a:sym typeface="Times New Roman"/>
                        </a:rPr>
                        <a:t>60</a:t>
                      </a:r>
                      <a:endParaRPr sz="16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527748" y="959772"/>
            <a:ext cx="6124549" cy="370091"/>
            <a:chOff x="385913" y="1054740"/>
            <a:chExt cx="6124549" cy="370091"/>
          </a:xfrm>
        </p:grpSpPr>
        <p:grpSp>
          <p:nvGrpSpPr>
            <p:cNvPr id="29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32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0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SQL : SELCET</a:t>
              </a:r>
              <a:endParaRPr lang="ko-KR" altLang="en-US" sz="16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DB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연동 기술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21. MySQL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920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582"/>
    </mc:Choice>
    <mc:Fallback xmlns="">
      <p:transition spd="slow" advTm="95582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44" name="Google Shape;162;p6"/>
          <p:cNvSpPr txBox="1">
            <a:spLocks/>
          </p:cNvSpPr>
          <p:nvPr/>
        </p:nvSpPr>
        <p:spPr>
          <a:xfrm>
            <a:off x="683568" y="1484784"/>
            <a:ext cx="7772400" cy="417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altLang="ko-KR" sz="1600" b="1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INSERT</a:t>
            </a:r>
            <a:endParaRPr lang="ko-KR" altLang="en-US" sz="16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특정 테이블에 데이터를 삽입할 때 사용</a:t>
            </a:r>
            <a:endParaRPr lang="ko-KR" altLang="en-US" sz="16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13335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lang="ko-KR" altLang="en-US" sz="1600" kern="0" dirty="0" smtClean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  <a:sym typeface="Times New Roman"/>
            </a:endParaRPr>
          </a:p>
          <a:p>
            <a:pPr lvl="1" indent="-13335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lang="ko-KR" altLang="en-US" sz="1600" kern="0" dirty="0" smtClean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  <a:sym typeface="Times New Roman"/>
            </a:endParaRPr>
          </a:p>
          <a:p>
            <a:pPr lvl="1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fruit 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테이블에 이름은 멜론이고 가격은 </a:t>
            </a: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110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원</a:t>
            </a: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, 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색깔은 초록색이며 원산지는 한국인 데이터를 삽입</a:t>
            </a:r>
            <a:endParaRPr lang="ko-KR" altLang="en-US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Google Shape;163;p6"/>
          <p:cNvSpPr txBox="1"/>
          <p:nvPr/>
        </p:nvSpPr>
        <p:spPr>
          <a:xfrm>
            <a:off x="1390650" y="2349178"/>
            <a:ext cx="6565726" cy="503237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0000"/>
              </a:lnSpc>
              <a:buClr>
                <a:srgbClr val="FF3300"/>
              </a:buClr>
              <a:buSzPts val="1500"/>
            </a:pPr>
            <a:r>
              <a:rPr lang="en-US" sz="1600" b="1" i="0" u="none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INSERT INTO</a:t>
            </a:r>
            <a:r>
              <a:rPr lang="en-US" sz="1600" b="1" i="0" u="none" dirty="0" smtClean="0">
                <a:solidFill>
                  <a:schemeClr val="l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fruit </a:t>
            </a:r>
            <a:r>
              <a:rPr lang="en-US" sz="1600" b="1" i="0" u="none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VALUES</a:t>
            </a:r>
            <a:r>
              <a:rPr lang="en-US" sz="1600" b="1" dirty="0">
                <a:solidFill>
                  <a:schemeClr val="l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(‘Melon', 110, 'Green', 'Korea’);</a:t>
            </a: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6" name="Google Shape;164;p6"/>
          <p:cNvGraphicFramePr/>
          <p:nvPr>
            <p:extLst/>
          </p:nvPr>
        </p:nvGraphicFramePr>
        <p:xfrm>
          <a:off x="1613706" y="4138699"/>
          <a:ext cx="5927700" cy="936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8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  <a:sym typeface="Times New Roman"/>
                        </a:rPr>
                        <a:t>name</a:t>
                      </a:r>
                      <a:endParaRPr sz="16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  <a:sym typeface="Times New Roman"/>
                        </a:rPr>
                        <a:t>price</a:t>
                      </a:r>
                      <a:endParaRPr sz="16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  <a:sym typeface="Times New Roman"/>
                        </a:rPr>
                        <a:t>color</a:t>
                      </a:r>
                      <a:endParaRPr sz="16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  <a:sym typeface="Times New Roman"/>
                        </a:rPr>
                        <a:t>country</a:t>
                      </a:r>
                      <a:endParaRPr sz="160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Melon</a:t>
                      </a:r>
                    </a:p>
                  </a:txBody>
                  <a:tcPr marL="64770" marR="64770" marT="17907" marB="17907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110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Green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Korea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DB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연동 기술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21. MySQL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27748" y="959772"/>
            <a:ext cx="6124549" cy="370091"/>
            <a:chOff x="385913" y="1054740"/>
            <a:chExt cx="6124549" cy="370091"/>
          </a:xfrm>
        </p:grpSpPr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SQL : INSERT</a:t>
              </a:r>
              <a:endParaRPr lang="ko-KR" altLang="en-US" sz="16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864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568"/>
    </mc:Choice>
    <mc:Fallback xmlns="">
      <p:transition spd="slow" advTm="49568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29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Google Shape;171;p7"/>
          <p:cNvSpPr txBox="1">
            <a:spLocks/>
          </p:cNvSpPr>
          <p:nvPr/>
        </p:nvSpPr>
        <p:spPr>
          <a:xfrm>
            <a:off x="611560" y="1412776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altLang="ko-KR" sz="1600" b="1" kern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UPDATE</a:t>
            </a:r>
            <a:endParaRPr lang="ko-KR" altLang="en-US" sz="1600" kern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ko-KR" altLang="en-US" sz="1600" kern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특정 테이블에서 데이터를 수정할 때 사용</a:t>
            </a:r>
            <a:endParaRPr lang="ko-KR" altLang="en-US" sz="1600" kern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13335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lang="ko-KR" altLang="en-US" sz="1600" kern="0" smtClean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  <a:sym typeface="Times New Roman"/>
            </a:endParaRPr>
          </a:p>
          <a:p>
            <a:pPr lvl="1" indent="-13335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lang="ko-KR" altLang="en-US" sz="1600" kern="0" smtClean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  <a:sym typeface="Times New Roman"/>
            </a:endParaRPr>
          </a:p>
          <a:p>
            <a:pPr lvl="1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altLang="ko-KR" sz="1600" kern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fruit </a:t>
            </a:r>
            <a:r>
              <a:rPr lang="ko-KR" altLang="en-US" sz="1600" kern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테이블에서 이름</a:t>
            </a:r>
            <a:r>
              <a:rPr lang="en-US" altLang="ko-KR" sz="1600" kern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(name)</a:t>
            </a:r>
            <a:r>
              <a:rPr lang="ko-KR" altLang="en-US" sz="1600" kern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이 멜론인 데이터를 가격</a:t>
            </a:r>
            <a:r>
              <a:rPr lang="en-US" altLang="ko-KR" sz="1600" kern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(price)</a:t>
            </a:r>
            <a:r>
              <a:rPr lang="ko-KR" altLang="en-US" sz="1600" kern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은 </a:t>
            </a:r>
            <a:r>
              <a:rPr lang="en-US" altLang="ko-KR" sz="1600" kern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120</a:t>
            </a:r>
            <a:r>
              <a:rPr lang="ko-KR" altLang="en-US" sz="1600" kern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으로</a:t>
            </a:r>
            <a:r>
              <a:rPr lang="en-US" altLang="ko-KR" sz="1600" kern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, </a:t>
            </a:r>
            <a:r>
              <a:rPr lang="ko-KR" altLang="en-US" sz="1600" kern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원산지</a:t>
            </a:r>
            <a:r>
              <a:rPr lang="en-US" altLang="ko-KR" sz="1600" kern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(country)</a:t>
            </a:r>
            <a:r>
              <a:rPr lang="ko-KR" altLang="en-US" sz="1600" kern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는 일본으로 수정</a:t>
            </a:r>
            <a:endParaRPr lang="ko-KR" altLang="en-US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Google Shape;172;p7"/>
          <p:cNvSpPr txBox="1"/>
          <p:nvPr/>
        </p:nvSpPr>
        <p:spPr>
          <a:xfrm>
            <a:off x="1039916" y="2276376"/>
            <a:ext cx="7276500" cy="503237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FF3300"/>
              </a:buClr>
              <a:buSzPts val="1500"/>
            </a:pPr>
            <a:r>
              <a:rPr lang="en-US" sz="1600" b="1" i="0" u="none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UPDATE</a:t>
            </a:r>
            <a:r>
              <a:rPr lang="en-US" sz="1600" b="1" i="0" u="none" dirty="0" smtClean="0">
                <a:solidFill>
                  <a:schemeClr val="l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fruit </a:t>
            </a:r>
            <a:r>
              <a:rPr lang="en-US" sz="1600" b="1" i="0" u="none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SET</a:t>
            </a:r>
            <a:r>
              <a:rPr lang="en-US" sz="1600" b="1" dirty="0" smtClean="0">
                <a:solidFill>
                  <a:schemeClr val="l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price=120, country='Japan‘ </a:t>
            </a:r>
            <a:r>
              <a:rPr lang="en-US" sz="1600" b="1" i="0" u="none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WHERE</a:t>
            </a:r>
            <a:r>
              <a:rPr lang="en-US" sz="1600" b="1" dirty="0" smtClean="0">
                <a:solidFill>
                  <a:schemeClr val="l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name</a:t>
            </a:r>
            <a:r>
              <a:rPr lang="en-US" sz="1600" b="1" dirty="0">
                <a:solidFill>
                  <a:schemeClr val="l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='Melon';</a:t>
            </a: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Google Shape;173;p7"/>
          <p:cNvGraphicFramePr/>
          <p:nvPr>
            <p:extLst/>
          </p:nvPr>
        </p:nvGraphicFramePr>
        <p:xfrm>
          <a:off x="1403648" y="4032944"/>
          <a:ext cx="5927700" cy="1003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8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1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  <a:sym typeface="Times New Roman"/>
                        </a:rPr>
                        <a:t>name</a:t>
                      </a:r>
                      <a:endParaRPr sz="16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  <a:sym typeface="Times New Roman"/>
                        </a:rPr>
                        <a:t>price</a:t>
                      </a:r>
                      <a:endParaRPr sz="16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  <a:sym typeface="Times New Roman"/>
                        </a:rPr>
                        <a:t>color</a:t>
                      </a:r>
                      <a:endParaRPr sz="1600" dirty="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helvetica" pitchFamily="34" charset="0"/>
                          <a:ea typeface="Times New Roman"/>
                          <a:cs typeface="helvetica" pitchFamily="34" charset="0"/>
                          <a:sym typeface="Times New Roman"/>
                        </a:rPr>
                        <a:t>country</a:t>
                      </a:r>
                      <a:endParaRPr sz="1600">
                        <a:latin typeface="helvetica" pitchFamily="34" charset="0"/>
                        <a:cs typeface="helvetica" pitchFamily="34" charset="0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melon</a:t>
                      </a:r>
                    </a:p>
                  </a:txBody>
                  <a:tcPr marL="64770" marR="64770" marT="17907" marB="17907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120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green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cs typeface="helvetica" pitchFamily="34" charset="0"/>
                        </a:rPr>
                        <a:t>Japan</a:t>
                      </a:r>
                    </a:p>
                  </a:txBody>
                  <a:tcPr marL="64770" marR="64770" marT="17907" marB="17907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DB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연동 기술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21. MySQL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27748" y="959772"/>
            <a:ext cx="6124549" cy="370091"/>
            <a:chOff x="385913" y="1054740"/>
            <a:chExt cx="6124549" cy="370091"/>
          </a:xfrm>
        </p:grpSpPr>
        <p:grpSp>
          <p:nvGrpSpPr>
            <p:cNvPr id="22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4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SQL : UPDATE</a:t>
              </a:r>
              <a:endParaRPr lang="ko-KR" altLang="en-US" sz="16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751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079"/>
    </mc:Choice>
    <mc:Fallback xmlns="">
      <p:transition spd="slow" advTm="4707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4" name="_x78248784" descr="EMB00000ce84f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082749"/>
            <a:ext cx="4824536" cy="2931279"/>
          </a:xfrm>
          <a:prstGeom prst="rect">
            <a:avLst/>
          </a:prstGeom>
          <a:noFill/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DBMS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11560" y="796377"/>
            <a:ext cx="6124549" cy="370091"/>
            <a:chOff x="385913" y="1054740"/>
            <a:chExt cx="6124549" cy="370091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DBMS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Rectangle 2051"/>
          <p:cNvSpPr txBox="1">
            <a:spLocks noChangeArrowheads="1"/>
          </p:cNvSpPr>
          <p:nvPr/>
        </p:nvSpPr>
        <p:spPr>
          <a:xfrm>
            <a:off x="678034" y="1290035"/>
            <a:ext cx="7588647" cy="1745035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16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6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시스템 개요</a:t>
            </a:r>
            <a:endParaRPr lang="en-US" altLang="ko-KR" sz="16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전송 데이터</a:t>
            </a: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서버에 </a:t>
            </a:r>
            <a:r>
              <a:rPr lang="ko-KR" altLang="en-US" sz="16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저장⋅관리</a:t>
            </a:r>
            <a:endParaRPr lang="en-US" altLang="ko-KR" sz="16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요청</a:t>
            </a: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적합한 형태로 가공 처리 응답 서비스</a:t>
            </a:r>
            <a:endParaRPr lang="en-US" altLang="ko-KR" sz="16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 규모가 커지고 데이터 양 폭발적 증가 </a:t>
            </a:r>
            <a:endParaRPr lang="en-US" altLang="ko-KR" sz="16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Clr>
                <a:schemeClr val="tx2"/>
              </a:buClr>
              <a:buFont typeface="Arial" pitchFamily="34" charset="0"/>
              <a:buChar char="•"/>
            </a:pPr>
            <a:r>
              <a:rPr lang="ko-KR" altLang="en-US" sz="16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저장 ⋅관리</a:t>
            </a:r>
            <a:endParaRPr lang="en-US" altLang="ko-KR" sz="1600" b="1" kern="0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Clr>
                <a:schemeClr val="tx2"/>
              </a:buClr>
              <a:buFont typeface="Arial" pitchFamily="34" charset="0"/>
              <a:buChar char="•"/>
            </a:pPr>
            <a:r>
              <a:rPr lang="ko-KR" altLang="en-US" sz="16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이용한 정보처리</a:t>
            </a:r>
            <a:endParaRPr lang="en-US" altLang="ko-KR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3743983" y="6090848"/>
            <a:ext cx="2484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1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1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웹에서의 </a:t>
            </a:r>
            <a:r>
              <a:rPr lang="en-US" altLang="ko-KR" sz="11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1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endParaRPr lang="ko-KR" altLang="en-US" sz="11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51. DBMS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개론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07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614"/>
    </mc:Choice>
    <mc:Fallback xmlns="">
      <p:transition spd="slow" advTm="146614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0" name="Google Shape;180;p8"/>
          <p:cNvSpPr txBox="1">
            <a:spLocks/>
          </p:cNvSpPr>
          <p:nvPr/>
        </p:nvSpPr>
        <p:spPr>
          <a:xfrm>
            <a:off x="755576" y="1556792"/>
            <a:ext cx="7772400" cy="3320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altLang="ko-KR" sz="1600" b="1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DELETE</a:t>
            </a:r>
            <a:endParaRPr lang="ko-KR" altLang="en-US" sz="16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특정 테이블에서 데이터를 지울 때 사용</a:t>
            </a:r>
            <a:endParaRPr lang="ko-KR" altLang="en-US" sz="16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14605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lang="ko-KR" altLang="en-US" sz="1600" kern="0" dirty="0" smtClean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  <a:sym typeface="Times New Roman"/>
            </a:endParaRPr>
          </a:p>
          <a:p>
            <a:pPr lvl="1" indent="-14605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lang="ko-KR" altLang="en-US" sz="1600" kern="0" dirty="0" smtClean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  <a:sym typeface="Times New Roman"/>
            </a:endParaRPr>
          </a:p>
          <a:p>
            <a:pPr lvl="1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fruit 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테이블에서 이름</a:t>
            </a: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(name)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이 멜론인 데이터를 삭제</a:t>
            </a:r>
            <a:endParaRPr lang="ko-KR" altLang="en-US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Google Shape;181;p8"/>
          <p:cNvSpPr txBox="1"/>
          <p:nvPr/>
        </p:nvSpPr>
        <p:spPr>
          <a:xfrm>
            <a:off x="1349224" y="2459912"/>
            <a:ext cx="7028422" cy="503237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0000"/>
              </a:lnSpc>
              <a:buClr>
                <a:srgbClr val="FF3300"/>
              </a:buClr>
              <a:buSzPts val="1500"/>
            </a:pPr>
            <a:r>
              <a:rPr lang="en-US" sz="1600" b="1" i="0" u="none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DELETE FROM</a:t>
            </a:r>
            <a:r>
              <a:rPr lang="en-US" sz="1600" b="1" i="0" u="none" dirty="0" smtClean="0">
                <a:solidFill>
                  <a:schemeClr val="l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fruit </a:t>
            </a:r>
            <a:r>
              <a:rPr lang="en-US" sz="1600" b="1" i="0" u="none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WHERE</a:t>
            </a:r>
            <a:r>
              <a:rPr lang="en-US" sz="1600" b="1" dirty="0">
                <a:solidFill>
                  <a:schemeClr val="l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name=‘Melon’;</a:t>
            </a: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DB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연동 기술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21. MySQL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27748" y="959772"/>
            <a:ext cx="6124549" cy="370091"/>
            <a:chOff x="385913" y="1054740"/>
            <a:chExt cx="6124549" cy="370091"/>
          </a:xfrm>
        </p:grpSpPr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SQL : DELETE</a:t>
              </a:r>
              <a:endParaRPr lang="ko-KR" altLang="en-US" sz="16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839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66"/>
    </mc:Choice>
    <mc:Fallback xmlns="">
      <p:transition spd="slow" advTm="27066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755576" y="163512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SQL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활용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Google Shape;188;p9"/>
          <p:cNvSpPr txBox="1">
            <a:spLocks/>
          </p:cNvSpPr>
          <p:nvPr/>
        </p:nvSpPr>
        <p:spPr>
          <a:xfrm>
            <a:off x="611560" y="1484784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1600" b="1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MySQL </a:t>
            </a:r>
            <a:r>
              <a:rPr lang="ko-KR" altLang="en-US" sz="1600" b="1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사용 순서</a:t>
            </a:r>
            <a:endParaRPr lang="ko-KR" altLang="en-US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Google Shape;189;p9"/>
          <p:cNvGrpSpPr/>
          <p:nvPr/>
        </p:nvGrpSpPr>
        <p:grpSpPr>
          <a:xfrm>
            <a:off x="903660" y="2059459"/>
            <a:ext cx="5129212" cy="431800"/>
            <a:chOff x="521" y="1207"/>
            <a:chExt cx="3231" cy="272"/>
          </a:xfrm>
        </p:grpSpPr>
        <p:sp>
          <p:nvSpPr>
            <p:cNvPr id="6" name="Google Shape;190;p9"/>
            <p:cNvSpPr txBox="1"/>
            <p:nvPr/>
          </p:nvSpPr>
          <p:spPr>
            <a:xfrm>
              <a:off x="521" y="1207"/>
              <a:ext cx="1724" cy="272"/>
            </a:xfrm>
            <a:prstGeom prst="rect">
              <a:avLst/>
            </a:prstGeom>
            <a:solidFill>
              <a:srgbClr val="CCFFCC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ourier New"/>
                <a:buNone/>
              </a:pPr>
              <a:r>
                <a:rPr lang="en-US" sz="1600" b="1" i="0" u="none">
                  <a:solidFill>
                    <a:schemeClr val="l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/>
                  <a:sym typeface="Courier New"/>
                </a:rPr>
                <a:t>mysqli_connect()</a:t>
              </a:r>
              <a:endParaRPr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Google Shape;191;p9"/>
            <p:cNvSpPr txBox="1"/>
            <p:nvPr/>
          </p:nvSpPr>
          <p:spPr>
            <a:xfrm>
              <a:off x="2472" y="1207"/>
              <a:ext cx="1280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/>
                  <a:sym typeface="Times New Roman"/>
                </a:rPr>
                <a:t>데이터베이스 접속</a:t>
              </a:r>
              <a:endParaRPr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" name="Google Shape;197;p9"/>
          <p:cNvGrpSpPr/>
          <p:nvPr/>
        </p:nvGrpSpPr>
        <p:grpSpPr>
          <a:xfrm>
            <a:off x="903660" y="2509244"/>
            <a:ext cx="4748212" cy="820738"/>
            <a:chOff x="521" y="2050"/>
            <a:chExt cx="2991" cy="517"/>
          </a:xfrm>
        </p:grpSpPr>
        <p:sp>
          <p:nvSpPr>
            <p:cNvPr id="9" name="Google Shape;198;p9"/>
            <p:cNvSpPr txBox="1"/>
            <p:nvPr/>
          </p:nvSpPr>
          <p:spPr>
            <a:xfrm>
              <a:off x="521" y="2295"/>
              <a:ext cx="1724" cy="272"/>
            </a:xfrm>
            <a:prstGeom prst="rect">
              <a:avLst/>
            </a:prstGeom>
            <a:solidFill>
              <a:srgbClr val="CCFFCC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ourier New"/>
                <a:buNone/>
              </a:pPr>
              <a:r>
                <a:rPr lang="en-US" sz="1600" b="1" i="0" u="none">
                  <a:solidFill>
                    <a:schemeClr val="l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/>
                  <a:sym typeface="Courier New"/>
                </a:rPr>
                <a:t>mysqli_query()</a:t>
              </a:r>
              <a:endParaRPr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Google Shape;199;p9"/>
            <p:cNvSpPr txBox="1"/>
            <p:nvPr/>
          </p:nvSpPr>
          <p:spPr>
            <a:xfrm>
              <a:off x="2472" y="2296"/>
              <a:ext cx="1040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/>
                  <a:sym typeface="Times New Roman"/>
                </a:rPr>
                <a:t>SQL 명령 실행</a:t>
              </a:r>
              <a:endParaRPr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Google Shape;200;p9"/>
            <p:cNvSpPr/>
            <p:nvPr/>
          </p:nvSpPr>
          <p:spPr>
            <a:xfrm>
              <a:off x="1247" y="2069"/>
              <a:ext cx="272" cy="18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CC00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Google Shape;201;p9"/>
            <p:cNvSpPr txBox="1"/>
            <p:nvPr/>
          </p:nvSpPr>
          <p:spPr>
            <a:xfrm rot="5400000">
              <a:off x="1293" y="2050"/>
              <a:ext cx="136" cy="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endParaRPr>
            </a:p>
          </p:txBody>
        </p:sp>
      </p:grpSp>
      <p:grpSp>
        <p:nvGrpSpPr>
          <p:cNvPr id="13" name="Google Shape;202;p9"/>
          <p:cNvGrpSpPr/>
          <p:nvPr/>
        </p:nvGrpSpPr>
        <p:grpSpPr>
          <a:xfrm>
            <a:off x="903660" y="3382368"/>
            <a:ext cx="5972175" cy="812800"/>
            <a:chOff x="521" y="2600"/>
            <a:chExt cx="3762" cy="512"/>
          </a:xfrm>
        </p:grpSpPr>
        <p:sp>
          <p:nvSpPr>
            <p:cNvPr id="14" name="Google Shape;203;p9"/>
            <p:cNvSpPr txBox="1"/>
            <p:nvPr/>
          </p:nvSpPr>
          <p:spPr>
            <a:xfrm>
              <a:off x="521" y="2840"/>
              <a:ext cx="1724" cy="272"/>
            </a:xfrm>
            <a:prstGeom prst="rect">
              <a:avLst/>
            </a:prstGeom>
            <a:solidFill>
              <a:srgbClr val="CCFFCC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ourier New"/>
                <a:buNone/>
              </a:pPr>
              <a:r>
                <a:rPr lang="en-US" sz="1600" b="1" i="0" u="none">
                  <a:solidFill>
                    <a:schemeClr val="l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/>
                  <a:sym typeface="Courier New"/>
                </a:rPr>
                <a:t>mysqli_fetch_row()</a:t>
              </a:r>
              <a:endParaRPr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Google Shape;204;p9"/>
            <p:cNvSpPr txBox="1"/>
            <p:nvPr/>
          </p:nvSpPr>
          <p:spPr>
            <a:xfrm>
              <a:off x="2472" y="2840"/>
              <a:ext cx="1811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/>
                  <a:sym typeface="Times New Roman"/>
                </a:rPr>
                <a:t>실행 결과를 한 행씩 가져옴</a:t>
              </a:r>
              <a:endParaRPr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Google Shape;205;p9"/>
            <p:cNvSpPr/>
            <p:nvPr/>
          </p:nvSpPr>
          <p:spPr>
            <a:xfrm>
              <a:off x="1247" y="2614"/>
              <a:ext cx="272" cy="18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CC00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Google Shape;206;p9"/>
            <p:cNvSpPr txBox="1"/>
            <p:nvPr/>
          </p:nvSpPr>
          <p:spPr>
            <a:xfrm rot="5400000">
              <a:off x="1293" y="2600"/>
              <a:ext cx="136" cy="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endParaRPr>
            </a:p>
          </p:txBody>
        </p:sp>
      </p:grpSp>
      <p:grpSp>
        <p:nvGrpSpPr>
          <p:cNvPr id="18" name="Google Shape;207;p9"/>
          <p:cNvGrpSpPr/>
          <p:nvPr/>
        </p:nvGrpSpPr>
        <p:grpSpPr>
          <a:xfrm>
            <a:off x="903660" y="4255493"/>
            <a:ext cx="6519861" cy="804862"/>
            <a:chOff x="521" y="3150"/>
            <a:chExt cx="4107" cy="507"/>
          </a:xfrm>
        </p:grpSpPr>
        <p:sp>
          <p:nvSpPr>
            <p:cNvPr id="19" name="Google Shape;208;p9"/>
            <p:cNvSpPr txBox="1"/>
            <p:nvPr/>
          </p:nvSpPr>
          <p:spPr>
            <a:xfrm>
              <a:off x="521" y="3385"/>
              <a:ext cx="1724" cy="272"/>
            </a:xfrm>
            <a:prstGeom prst="rect">
              <a:avLst/>
            </a:prstGeom>
            <a:solidFill>
              <a:srgbClr val="CCFFCC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buClr>
                  <a:schemeClr val="lt2"/>
                </a:buClr>
                <a:buSzPts val="1600"/>
              </a:pPr>
              <a:r>
                <a:rPr lang="en-US" sz="1600" b="1" dirty="0" err="1">
                  <a:solidFill>
                    <a:schemeClr val="l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/>
                  <a:sym typeface="Courier New"/>
                </a:rPr>
                <a:t>mysqli_free_result</a:t>
              </a:r>
              <a:r>
                <a:rPr lang="en-US" sz="1600" b="1" dirty="0">
                  <a:solidFill>
                    <a:schemeClr val="l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/>
                  <a:sym typeface="Courier New"/>
                </a:rPr>
                <a:t>()</a:t>
              </a:r>
              <a:endParaRPr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Google Shape;209;p9"/>
            <p:cNvSpPr txBox="1"/>
            <p:nvPr/>
          </p:nvSpPr>
          <p:spPr>
            <a:xfrm>
              <a:off x="2472" y="3385"/>
              <a:ext cx="2156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>
                <a:buClr>
                  <a:schemeClr val="dk1"/>
                </a:buClr>
                <a:buSzPts val="1800"/>
              </a:pPr>
              <a:r>
                <a:rPr lang="ko-KR" altLang="en-US" sz="1600" b="1" dirty="0" smtClean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/>
                  <a:sym typeface="Times New Roman"/>
                </a:rPr>
                <a:t>메모리에 </a:t>
              </a:r>
              <a:r>
                <a:rPr lang="ko-KR" altLang="en-US" sz="1600" b="1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/>
                  <a:sym typeface="Times New Roman"/>
                </a:rPr>
                <a:t>저장된 </a:t>
              </a:r>
              <a:r>
                <a:rPr lang="en-US" altLang="ko-KR" sz="1600" b="1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/>
                  <a:sym typeface="Times New Roman"/>
                </a:rPr>
                <a:t>result</a:t>
              </a:r>
              <a:r>
                <a:rPr lang="ko-KR" altLang="en-US" sz="1600" b="1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/>
                  <a:sym typeface="Times New Roman"/>
                </a:rPr>
                <a:t>값을 </a:t>
              </a:r>
              <a:r>
                <a:rPr lang="ko-KR" altLang="en-US" sz="1600" b="1" dirty="0" smtClean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/>
                  <a:sym typeface="Times New Roman"/>
                </a:rPr>
                <a:t>비움</a:t>
              </a:r>
              <a:endParaRPr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Google Shape;210;p9"/>
            <p:cNvSpPr/>
            <p:nvPr/>
          </p:nvSpPr>
          <p:spPr>
            <a:xfrm>
              <a:off x="1247" y="3158"/>
              <a:ext cx="272" cy="18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CC00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Google Shape;211;p9"/>
            <p:cNvSpPr txBox="1"/>
            <p:nvPr/>
          </p:nvSpPr>
          <p:spPr>
            <a:xfrm rot="5400000">
              <a:off x="1293" y="3150"/>
              <a:ext cx="136" cy="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endParaRPr>
            </a:p>
          </p:txBody>
        </p:sp>
      </p:grpSp>
      <p:grpSp>
        <p:nvGrpSpPr>
          <p:cNvPr id="23" name="Google Shape;207;p9"/>
          <p:cNvGrpSpPr/>
          <p:nvPr/>
        </p:nvGrpSpPr>
        <p:grpSpPr>
          <a:xfrm>
            <a:off x="918377" y="5113689"/>
            <a:ext cx="5634037" cy="804862"/>
            <a:chOff x="521" y="3150"/>
            <a:chExt cx="3549" cy="507"/>
          </a:xfrm>
        </p:grpSpPr>
        <p:sp>
          <p:nvSpPr>
            <p:cNvPr id="24" name="Google Shape;208;p9"/>
            <p:cNvSpPr txBox="1"/>
            <p:nvPr/>
          </p:nvSpPr>
          <p:spPr>
            <a:xfrm>
              <a:off x="521" y="3385"/>
              <a:ext cx="1724" cy="272"/>
            </a:xfrm>
            <a:prstGeom prst="rect">
              <a:avLst/>
            </a:prstGeom>
            <a:solidFill>
              <a:srgbClr val="CCFFCC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ourier New"/>
                <a:buNone/>
              </a:pPr>
              <a:r>
                <a:rPr lang="en-US" sz="1600" b="1" i="0" u="none" dirty="0" err="1">
                  <a:solidFill>
                    <a:schemeClr val="l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/>
                  <a:sym typeface="Courier New"/>
                </a:rPr>
                <a:t>mysqli_close</a:t>
              </a:r>
              <a:r>
                <a:rPr lang="en-US" sz="1600" b="1" i="0" u="none" dirty="0">
                  <a:solidFill>
                    <a:schemeClr val="l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/>
                  <a:sym typeface="Courier New"/>
                </a:rPr>
                <a:t>()</a:t>
              </a:r>
              <a:endParaRPr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Google Shape;209;p9"/>
            <p:cNvSpPr txBox="1"/>
            <p:nvPr/>
          </p:nvSpPr>
          <p:spPr>
            <a:xfrm>
              <a:off x="2472" y="3385"/>
              <a:ext cx="1598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/>
                  <a:sym typeface="Times New Roman"/>
                </a:rPr>
                <a:t>데이터베이스 접속 해제</a:t>
              </a:r>
              <a:endParaRPr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Google Shape;210;p9"/>
            <p:cNvSpPr/>
            <p:nvPr/>
          </p:nvSpPr>
          <p:spPr>
            <a:xfrm>
              <a:off x="1247" y="3158"/>
              <a:ext cx="272" cy="18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CC00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Google Shape;211;p9"/>
            <p:cNvSpPr txBox="1"/>
            <p:nvPr/>
          </p:nvSpPr>
          <p:spPr>
            <a:xfrm rot="5400000">
              <a:off x="1293" y="3150"/>
              <a:ext cx="136" cy="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27748" y="959772"/>
            <a:ext cx="6124549" cy="370091"/>
            <a:chOff x="385913" y="1054740"/>
            <a:chExt cx="6124549" cy="370091"/>
          </a:xfrm>
        </p:grpSpPr>
        <p:grpSp>
          <p:nvGrpSpPr>
            <p:cNvPr id="29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31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0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MYSQL </a:t>
              </a:r>
              <a:r>
                <a:rPr lang="ko-KR" altLang="en-US" sz="1600" b="1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사용순서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21. MySQL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43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069"/>
    </mc:Choice>
    <mc:Fallback xmlns="">
      <p:transition spd="slow" advTm="64069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Google Shape;218;p10"/>
          <p:cNvSpPr txBox="1">
            <a:spLocks/>
          </p:cNvSpPr>
          <p:nvPr/>
        </p:nvSpPr>
        <p:spPr>
          <a:xfrm>
            <a:off x="539552" y="1412776"/>
            <a:ext cx="7772400" cy="4536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altLang="ko-KR" sz="1600" b="1" kern="0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mysqli_connect</a:t>
            </a:r>
            <a:r>
              <a:rPr lang="ko-KR" altLang="en-US" sz="1600" b="1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 </a:t>
            </a:r>
            <a:r>
              <a:rPr lang="en-US" altLang="ko-KR" sz="1600" b="1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(From PHP 5)</a:t>
            </a:r>
            <a:endParaRPr lang="ko-KR" altLang="en-US" sz="16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-19050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lang="ko-KR" altLang="en-US" sz="1600" b="1" kern="0" dirty="0" smtClean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  <a:sym typeface="Times New Roman"/>
            </a:endParaRPr>
          </a:p>
          <a:p>
            <a:pPr indent="-19050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lang="ko-KR" altLang="en-US" sz="1600" b="1" kern="0" dirty="0" smtClean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  <a:sym typeface="Times New Roman"/>
            </a:endParaRPr>
          </a:p>
          <a:p>
            <a:pPr lvl="1" indent="-14605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lang="ko-KR" altLang="en-US" sz="1600" kern="0" dirty="0" smtClean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  <a:sym typeface="Times New Roman"/>
            </a:endParaRPr>
          </a:p>
          <a:p>
            <a:pPr lvl="1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MySQL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이 설치된 </a:t>
            </a: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hostname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에 접근하여 </a:t>
            </a: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username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과 </a:t>
            </a: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password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를 통해 </a:t>
            </a: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MySQL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에 로그인</a:t>
            </a:r>
          </a:p>
          <a:p>
            <a:pPr lvl="1">
              <a:lnSpc>
                <a:spcPct val="150000"/>
              </a:lnSpc>
              <a:spcBef>
                <a:spcPts val="440"/>
              </a:spcBef>
              <a:buSzPts val="2200"/>
              <a:buFont typeface="Times New Roman"/>
              <a:buChar char="•"/>
            </a:pP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</a:t>
            </a:r>
            <a:r>
              <a:rPr lang="en-US" altLang="ko-KR" sz="160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dbname</a:t>
            </a:r>
            <a:r>
              <a:rPr lang="ko-KR" altLang="en-US" sz="160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접속</a:t>
            </a:r>
          </a:p>
          <a:p>
            <a:pPr lvl="1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성공하면 </a:t>
            </a: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Server 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연결을 나타내는 </a:t>
            </a: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object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를 리턴</a:t>
            </a:r>
            <a:endParaRPr lang="ko-KR" altLang="en-US" sz="16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altLang="ko-KR" sz="1600" kern="0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mysqli_close</a:t>
            </a: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() 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를 호출하지 않아도 스크립트의 실행이 끝나면 자동으로 </a:t>
            </a: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close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됨</a:t>
            </a:r>
            <a:endParaRPr lang="ko-KR" altLang="en-US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Google Shape;219;p10"/>
          <p:cNvSpPr txBox="1"/>
          <p:nvPr/>
        </p:nvSpPr>
        <p:spPr>
          <a:xfrm>
            <a:off x="899915" y="1917601"/>
            <a:ext cx="6984453" cy="1008062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Courier New"/>
              <a:buNone/>
            </a:pPr>
            <a:r>
              <a:rPr lang="en-US" sz="1600" b="1" i="0" u="none" dirty="0" err="1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mysqli</a:t>
            </a:r>
            <a:r>
              <a:rPr lang="en-US" sz="1600" b="1" i="0" u="none" dirty="0">
                <a:solidFill>
                  <a:schemeClr val="l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</a:t>
            </a:r>
            <a:r>
              <a:rPr lang="en-US" sz="1600" b="1" i="0" u="none" dirty="0" err="1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mysql</a:t>
            </a:r>
            <a:r>
              <a:rPr lang="en-US" sz="1600" b="1" dirty="0" err="1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i</a:t>
            </a:r>
            <a:r>
              <a:rPr lang="en-US" sz="1600" b="1" i="0" u="none" dirty="0" err="1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_connect</a:t>
            </a:r>
            <a:r>
              <a:rPr lang="en-US" sz="1600" b="1" i="0" u="none" dirty="0">
                <a:solidFill>
                  <a:schemeClr val="l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(</a:t>
            </a: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spcBef>
                <a:spcPts val="300"/>
              </a:spcBef>
              <a:buClr>
                <a:schemeClr val="lt2"/>
              </a:buClr>
              <a:buSzPts val="1500"/>
            </a:pPr>
            <a:r>
              <a:rPr lang="en-US" sz="1600" b="1" i="0" u="none" dirty="0" smtClean="0">
                <a:solidFill>
                  <a:schemeClr val="l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   [</a:t>
            </a:r>
            <a:r>
              <a:rPr lang="en-US" sz="16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string hostname, string username, </a:t>
            </a:r>
            <a:r>
              <a:rPr lang="en-US" sz="16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string </a:t>
            </a:r>
            <a:r>
              <a:rPr lang="en-US" sz="16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password</a:t>
            </a:r>
            <a:r>
              <a:rPr lang="en-US" sz="16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,</a:t>
            </a:r>
          </a:p>
          <a:p>
            <a:pPr lvl="0">
              <a:spcBef>
                <a:spcPts val="300"/>
              </a:spcBef>
              <a:buClr>
                <a:schemeClr val="lt2"/>
              </a:buClr>
              <a:buSzPts val="1500"/>
            </a:pPr>
            <a:r>
              <a:rPr lang="en-US" sz="16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</a:t>
            </a:r>
            <a:r>
              <a:rPr lang="en-US" sz="16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string </a:t>
            </a:r>
            <a:r>
              <a:rPr lang="en-US" sz="1600" b="1" dirty="0" err="1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dbname</a:t>
            </a:r>
            <a:r>
              <a:rPr lang="en-US" sz="1600" b="1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[, string port [, string socket</a:t>
            </a:r>
            <a:r>
              <a:rPr lang="en-US" sz="1600" b="1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]])</a:t>
            </a: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27748" y="959772"/>
            <a:ext cx="6124549" cy="370091"/>
            <a:chOff x="385913" y="1054740"/>
            <a:chExt cx="6124549" cy="370091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MYSQL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사용법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755576" y="163512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SQL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활용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21. MySQL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905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910"/>
    </mc:Choice>
    <mc:Fallback xmlns="">
      <p:transition spd="slow" advTm="6291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Google Shape;250;p14"/>
          <p:cNvSpPr txBox="1">
            <a:spLocks/>
          </p:cNvSpPr>
          <p:nvPr/>
        </p:nvSpPr>
        <p:spPr>
          <a:xfrm>
            <a:off x="683568" y="1412776"/>
            <a:ext cx="7772400" cy="4032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altLang="ko-KR" sz="1600" b="1" kern="0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mysqli_query</a:t>
            </a:r>
            <a:r>
              <a:rPr lang="ko-KR" altLang="en-US" sz="1600" b="1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 </a:t>
            </a:r>
            <a:r>
              <a:rPr lang="en-US" altLang="ko-KR" sz="1600" b="1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(From PHP 5)</a:t>
            </a:r>
            <a:endParaRPr lang="ko-KR" altLang="en-US" sz="16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14605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lang="ko-KR" altLang="en-US" sz="1600" kern="0" dirty="0" smtClean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  <a:sym typeface="Times New Roman"/>
            </a:endParaRPr>
          </a:p>
          <a:p>
            <a:pPr lvl="1" indent="-14605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lang="ko-KR" altLang="en-US" sz="1600" kern="0" dirty="0" smtClean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  <a:sym typeface="Times New Roman"/>
            </a:endParaRPr>
          </a:p>
          <a:p>
            <a:pPr lvl="1" indent="-14605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lang="ko-KR" altLang="en-US" sz="1600" kern="0" dirty="0" smtClean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  <a:sym typeface="Times New Roman"/>
            </a:endParaRPr>
          </a:p>
          <a:p>
            <a:pPr lvl="1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현재 활성화된 데이터베이스</a:t>
            </a: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(link)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에서 </a:t>
            </a: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query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를 실행</a:t>
            </a:r>
            <a:endParaRPr lang="ko-KR" altLang="en-US" sz="16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link </a:t>
            </a:r>
            <a:r>
              <a:rPr lang="ko-KR" altLang="en-US" sz="1600" kern="0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파라미터는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 </a:t>
            </a:r>
            <a:r>
              <a:rPr lang="en-US" altLang="ko-KR" sz="1600" kern="0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mysqli_connect</a:t>
            </a: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() 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함수의 </a:t>
            </a:r>
            <a:r>
              <a:rPr lang="ko-KR" altLang="en-US" sz="1600" kern="0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리턴값임</a:t>
            </a:r>
            <a:endParaRPr lang="ko-KR" altLang="en-US" sz="16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SELECT, SHOW, DESCRIBE, EXPLAIN 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쿼리에 성공하면 </a:t>
            </a:r>
            <a:r>
              <a:rPr lang="en-US" altLang="ko-KR" sz="1600" kern="0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mysqli_result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 객체를</a:t>
            </a: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, 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그 외의 쿼리에 성공하면 </a:t>
            </a: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TRUE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를</a:t>
            </a: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, 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실패하면 </a:t>
            </a: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FALSE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를 리턴</a:t>
            </a:r>
            <a:endParaRPr lang="ko-KR" altLang="en-US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Google Shape;251;p14"/>
          <p:cNvSpPr txBox="1"/>
          <p:nvPr/>
        </p:nvSpPr>
        <p:spPr>
          <a:xfrm>
            <a:off x="1043931" y="1989038"/>
            <a:ext cx="6768429" cy="792162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Courier New"/>
              <a:buNone/>
            </a:pPr>
            <a:r>
              <a:rPr lang="en-US" sz="1600" b="1" i="0" u="none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resource</a:t>
            </a:r>
            <a:r>
              <a:rPr lang="en-US" sz="1600" b="1" i="0" u="none" dirty="0">
                <a:solidFill>
                  <a:schemeClr val="l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</a:t>
            </a:r>
            <a:r>
              <a:rPr lang="en-US" sz="1600" b="1" i="0" u="none" dirty="0" err="1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mysq</a:t>
            </a:r>
            <a:r>
              <a:rPr lang="en-US" sz="1600" b="1" dirty="0" err="1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li</a:t>
            </a:r>
            <a:r>
              <a:rPr lang="en-US" sz="1600" b="1" i="0" u="none" dirty="0" err="1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_query</a:t>
            </a:r>
            <a:r>
              <a:rPr lang="en-US" sz="1600" b="1" i="0" u="none" dirty="0">
                <a:solidFill>
                  <a:schemeClr val="l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(</a:t>
            </a:r>
            <a:r>
              <a:rPr lang="en-US" sz="1600" b="1" i="0" u="none" dirty="0" err="1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mysqli</a:t>
            </a:r>
            <a:r>
              <a:rPr lang="en-US" sz="1600" b="1" i="0" u="none" dirty="0">
                <a:solidFill>
                  <a:schemeClr val="l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</a:t>
            </a:r>
            <a:r>
              <a:rPr lang="en-US" sz="1600" b="1" i="0" u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link,</a:t>
            </a:r>
            <a:r>
              <a:rPr lang="en-US" sz="1600" b="1" i="0" u="none" dirty="0">
                <a:solidFill>
                  <a:schemeClr val="l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</a:t>
            </a:r>
            <a:r>
              <a:rPr lang="en-US" sz="1600" b="1" i="0" u="none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string</a:t>
            </a:r>
            <a:r>
              <a:rPr lang="en-US" sz="1600" b="1" i="0" u="none" dirty="0">
                <a:solidFill>
                  <a:schemeClr val="l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</a:t>
            </a:r>
            <a:r>
              <a:rPr lang="en-US" sz="1600" b="1" i="0" u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query</a:t>
            </a: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Courier New"/>
              <a:buNone/>
            </a:pPr>
            <a:r>
              <a:rPr lang="en-US" sz="1600" b="1" i="0" u="none" dirty="0">
                <a:solidFill>
                  <a:schemeClr val="l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	[, </a:t>
            </a:r>
            <a:r>
              <a:rPr lang="en-US" sz="1600" b="1" i="0" u="none" dirty="0" err="1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int</a:t>
            </a:r>
            <a:r>
              <a:rPr lang="en-US" sz="1600" b="1" i="0" u="none" dirty="0">
                <a:solidFill>
                  <a:schemeClr val="l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</a:t>
            </a:r>
            <a:r>
              <a:rPr lang="en-US" sz="1600" b="1" i="0" u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resultmode</a:t>
            </a:r>
            <a:r>
              <a:rPr lang="en-US" sz="1600" b="1" i="0" u="none" dirty="0">
                <a:solidFill>
                  <a:schemeClr val="l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])</a:t>
            </a: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27748" y="959772"/>
            <a:ext cx="6124549" cy="370091"/>
            <a:chOff x="385913" y="1054740"/>
            <a:chExt cx="6124549" cy="370091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MYSQL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사용법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755576" y="163512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SQL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활용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21. MySQL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939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085"/>
    </mc:Choice>
    <mc:Fallback xmlns="">
      <p:transition spd="slow" advTm="29085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Google Shape;266;p16"/>
          <p:cNvSpPr txBox="1">
            <a:spLocks/>
          </p:cNvSpPr>
          <p:nvPr/>
        </p:nvSpPr>
        <p:spPr>
          <a:xfrm>
            <a:off x="691356" y="1341061"/>
            <a:ext cx="7772400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altLang="ko-KR" sz="1600" b="1" kern="0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mysqli_fetch_row</a:t>
            </a:r>
            <a:r>
              <a:rPr lang="ko-KR" altLang="en-US" sz="1600" b="1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 </a:t>
            </a:r>
            <a:r>
              <a:rPr lang="en-US" altLang="ko-KR" sz="1600" b="1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(From PHP 5)</a:t>
            </a:r>
            <a:endParaRPr lang="ko-KR" altLang="en-US" sz="16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14605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lang="ko-KR" altLang="en-US" sz="1600" kern="0" dirty="0" smtClean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  <a:sym typeface="Times New Roman"/>
            </a:endParaRPr>
          </a:p>
          <a:p>
            <a:pPr lvl="1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result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로부터 결과값을 배열로 리턴</a:t>
            </a:r>
            <a:endParaRPr lang="ko-KR" altLang="en-US" sz="16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이 함수를 계속 호출하게 되면 </a:t>
            </a: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result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로부터 다음 </a:t>
            </a: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row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를 읽어 옴</a:t>
            </a:r>
            <a:endParaRPr lang="ko-KR" altLang="en-US" sz="160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더 이상 읽어 올 </a:t>
            </a: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row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가 없으면 </a:t>
            </a: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NULL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을 리턴</a:t>
            </a:r>
            <a:endParaRPr lang="en-US" altLang="ko-KR" sz="1600" kern="0" dirty="0" smtClean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  <a:sym typeface="Times New Roman"/>
            </a:endParaRPr>
          </a:p>
          <a:p>
            <a:pPr lvl="1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lang="en-US" altLang="ko-KR" sz="1600" kern="0" dirty="0" smtClean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  <a:sym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altLang="ko-KR" sz="16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mysqli_free_result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14605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lang="ko-KR" altLang="en-US" sz="1600" kern="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  <a:sym typeface="Times New Roman"/>
            </a:endParaRPr>
          </a:p>
          <a:p>
            <a:pPr lvl="1">
              <a:lnSpc>
                <a:spcPct val="150000"/>
              </a:lnSpc>
              <a:spcBef>
                <a:spcPts val="440"/>
              </a:spcBef>
              <a:buSzPts val="2200"/>
              <a:buFont typeface="Times New Roman"/>
              <a:buChar char="•"/>
            </a:pP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메모리에 저장된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비우는 함수</a:t>
            </a:r>
          </a:p>
          <a:p>
            <a:pPr lvl="1">
              <a:lnSpc>
                <a:spcPct val="150000"/>
              </a:lnSpc>
              <a:spcBef>
                <a:spcPts val="440"/>
              </a:spcBef>
              <a:buSzPts val="2200"/>
              <a:buFont typeface="Times New Roman"/>
              <a:buChar char="•"/>
            </a:pP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result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객체가 더 이상 사용되지 않을 때 꼭 </a:t>
            </a:r>
            <a:r>
              <a:rPr lang="en-US" altLang="ko-KR" sz="16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mysqli_free_result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함수를 이용하여 결과를 비워줘야 함</a:t>
            </a:r>
          </a:p>
          <a:p>
            <a:pPr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lang="en-US" altLang="ko-KR" sz="1600" kern="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  <a:sym typeface="Times New Roman"/>
            </a:endParaRPr>
          </a:p>
          <a:p>
            <a:pPr lvl="1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lang="ko-KR" altLang="en-US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Google Shape;267;p16"/>
          <p:cNvSpPr txBox="1"/>
          <p:nvPr/>
        </p:nvSpPr>
        <p:spPr>
          <a:xfrm>
            <a:off x="1049299" y="1772816"/>
            <a:ext cx="6481029" cy="432048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Courier New"/>
              <a:buNone/>
            </a:pPr>
            <a:r>
              <a:rPr lang="en-US" sz="1600" b="1" i="0" u="none" dirty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mixed</a:t>
            </a:r>
            <a:r>
              <a:rPr lang="en-US" sz="1600" b="1" i="0" u="none" dirty="0">
                <a:solidFill>
                  <a:schemeClr val="l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</a:t>
            </a:r>
            <a:r>
              <a:rPr lang="en-US" sz="1600" b="1" i="0" u="none" dirty="0" err="1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mysqli_fetch_row</a:t>
            </a:r>
            <a:r>
              <a:rPr lang="en-US" sz="1600" b="1" i="0" u="none" dirty="0">
                <a:solidFill>
                  <a:schemeClr val="l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(</a:t>
            </a:r>
            <a:r>
              <a:rPr lang="en-US" sz="1600" b="1" i="0" u="none" dirty="0" err="1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mysqli_result</a:t>
            </a:r>
            <a:r>
              <a:rPr lang="en-US" sz="1600" b="1" i="0" u="none" dirty="0">
                <a:solidFill>
                  <a:schemeClr val="l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</a:t>
            </a:r>
            <a:r>
              <a:rPr lang="en-US" sz="1600" b="1" i="0" u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result</a:t>
            </a:r>
            <a:r>
              <a:rPr lang="en-US" sz="1600" b="1" i="0" u="none" dirty="0">
                <a:solidFill>
                  <a:schemeClr val="l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)</a:t>
            </a: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27748" y="959772"/>
            <a:ext cx="6124549" cy="370091"/>
            <a:chOff x="385913" y="1054740"/>
            <a:chExt cx="6124549" cy="370091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MYSQL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사용법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Google Shape;267;p16"/>
          <p:cNvSpPr txBox="1"/>
          <p:nvPr/>
        </p:nvSpPr>
        <p:spPr>
          <a:xfrm>
            <a:off x="1067108" y="4221088"/>
            <a:ext cx="6480894" cy="505469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8000"/>
              </a:buClr>
              <a:buSzPts val="1500"/>
            </a:pPr>
            <a:r>
              <a:rPr lang="en-US" sz="1600" b="1" i="0" u="none" dirty="0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mixed</a:t>
            </a:r>
            <a:r>
              <a:rPr lang="en-US" sz="1600" b="1" i="0" u="none" dirty="0" smtClean="0">
                <a:solidFill>
                  <a:schemeClr val="l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mysqli_free_result</a:t>
            </a:r>
            <a:r>
              <a:rPr lang="en-US" sz="1600" b="1" i="0" u="none" dirty="0" smtClean="0">
                <a:solidFill>
                  <a:schemeClr val="l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(</a:t>
            </a:r>
            <a:r>
              <a:rPr lang="en-US" sz="1600" b="1" i="0" u="none" dirty="0" err="1" smtClean="0">
                <a:solidFill>
                  <a:srgbClr val="008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mysqli_result</a:t>
            </a:r>
            <a:r>
              <a:rPr lang="en-US" sz="1600" b="1" i="0" u="none" dirty="0" smtClean="0">
                <a:solidFill>
                  <a:schemeClr val="l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 </a:t>
            </a:r>
            <a:r>
              <a:rPr lang="en-US" sz="1600" b="1" i="0" u="none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result</a:t>
            </a:r>
            <a:r>
              <a:rPr lang="en-US" sz="1600" b="1" i="0" u="none" dirty="0" smtClean="0">
                <a:solidFill>
                  <a:schemeClr val="l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)</a:t>
            </a: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755576" y="163512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SQL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활용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21. MySQL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447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585"/>
    </mc:Choice>
    <mc:Fallback xmlns="">
      <p:transition spd="slow" advTm="68585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Google Shape;266;p16"/>
          <p:cNvSpPr txBox="1">
            <a:spLocks/>
          </p:cNvSpPr>
          <p:nvPr/>
        </p:nvSpPr>
        <p:spPr>
          <a:xfrm>
            <a:off x="691356" y="1412776"/>
            <a:ext cx="7772400" cy="290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altLang="ko-KR" sz="1600" b="1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mysqli_close</a:t>
            </a:r>
            <a:r>
              <a:rPr lang="ko-KR" altLang="en-US" sz="1600" b="1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 </a:t>
            </a:r>
            <a:r>
              <a:rPr lang="en-US" altLang="ko-KR" sz="16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(From PHP 5)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14605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lang="ko-KR" altLang="en-US" sz="16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  <a:sym typeface="Times New Roman"/>
            </a:endParaRPr>
          </a:p>
          <a:p>
            <a:pPr lvl="1" indent="-14605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lang="ko-KR" altLang="en-US" sz="16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  <a:sym typeface="Times New Roman"/>
            </a:endParaRPr>
          </a:p>
          <a:p>
            <a:pPr lvl="1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altLang="ko-KR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link</a:t>
            </a:r>
            <a:r>
              <a:rPr lang="ko-KR" alt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로 연결된 데이터베이스를 닫음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ko-KR" alt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성공하면 </a:t>
            </a:r>
            <a:r>
              <a:rPr lang="en-US" altLang="ko-KR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TRUE, </a:t>
            </a:r>
            <a:r>
              <a:rPr lang="ko-KR" alt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실패하면 </a:t>
            </a:r>
            <a:r>
              <a:rPr lang="en-US" altLang="ko-KR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FALSE</a:t>
            </a:r>
            <a:r>
              <a:rPr lang="ko-KR" altLang="en-US" sz="16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를 리턴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lang="en-US" altLang="ko-KR" sz="1600" kern="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  <a:sym typeface="Times New Roman"/>
            </a:endParaRPr>
          </a:p>
          <a:p>
            <a:pPr lvl="1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lang="ko-KR" altLang="en-US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27748" y="959772"/>
            <a:ext cx="6124549" cy="370091"/>
            <a:chOff x="385913" y="1054740"/>
            <a:chExt cx="6124549" cy="370091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MYSQL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사용법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Google Shape;283;p18"/>
          <p:cNvSpPr txBox="1"/>
          <p:nvPr/>
        </p:nvSpPr>
        <p:spPr>
          <a:xfrm>
            <a:off x="1085168" y="1912033"/>
            <a:ext cx="6511168" cy="504825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500"/>
              <a:buFont typeface="Courier New"/>
              <a:buNone/>
            </a:pP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mysqli_close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500" b="1" i="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mysqli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n-US" sz="1500" b="1" i="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755576" y="163512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3. SQL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활용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21. MySQL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757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64"/>
    </mc:Choice>
    <mc:Fallback xmlns="">
      <p:transition spd="slow" advTm="38064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468202" y="2209125"/>
            <a:ext cx="8136246" cy="832947"/>
            <a:chOff x="233" y="948"/>
            <a:chExt cx="4912" cy="568"/>
          </a:xfrm>
        </p:grpSpPr>
        <p:pic>
          <p:nvPicPr>
            <p:cNvPr id="4" name="Picture 11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948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AutoShape 16"/>
            <p:cNvSpPr>
              <a:spLocks noChangeArrowheads="1"/>
            </p:cNvSpPr>
            <p:nvPr/>
          </p:nvSpPr>
          <p:spPr bwMode="auto">
            <a:xfrm>
              <a:off x="1882" y="1094"/>
              <a:ext cx="3263" cy="288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 algn="l">
                <a:defRPr/>
              </a:pPr>
              <a:r>
                <a:rPr lang="ko-KR" altLang="en-US" sz="20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마리아 </a:t>
              </a:r>
              <a:r>
                <a:rPr lang="en-US" altLang="ko-KR" sz="20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DB </a:t>
              </a:r>
              <a:r>
                <a:rPr lang="ko-KR" altLang="en-US" sz="20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개요</a:t>
              </a:r>
              <a:r>
                <a:rPr lang="en-US" altLang="ko-KR" sz="20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  </a:t>
              </a:r>
              <a:endParaRPr lang="ko-KR" altLang="en-US" sz="2000" b="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468203" y="2973928"/>
            <a:ext cx="7930852" cy="832947"/>
            <a:chOff x="233" y="1451"/>
            <a:chExt cx="4788" cy="568"/>
          </a:xfrm>
        </p:grpSpPr>
        <p:pic>
          <p:nvPicPr>
            <p:cNvPr id="7" name="Picture 12" descr="01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3" y="1451"/>
              <a:ext cx="4788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AutoShape 17"/>
            <p:cNvSpPr>
              <a:spLocks noChangeArrowheads="1"/>
            </p:cNvSpPr>
            <p:nvPr/>
          </p:nvSpPr>
          <p:spPr bwMode="auto">
            <a:xfrm>
              <a:off x="1882" y="1589"/>
              <a:ext cx="2915" cy="309"/>
            </a:xfrm>
            <a:prstGeom prst="roundRect">
              <a:avLst>
                <a:gd name="adj" fmla="val 16667"/>
              </a:avLst>
            </a:prstGeom>
            <a:noFill/>
            <a:ln w="9525">
              <a:noFill/>
              <a:round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en-US" altLang="ko-KR" sz="20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Maria DB </a:t>
              </a:r>
              <a:r>
                <a:rPr lang="ko-KR" altLang="en-US" sz="2000" dirty="0" smtClean="0">
                  <a:solidFill>
                    <a:srgbClr val="000066"/>
                  </a:solidFill>
                  <a:latin typeface="HY헤드라인M" pitchFamily="18" charset="-127"/>
                  <a:ea typeface="HY헤드라인M" pitchFamily="18" charset="-127"/>
                </a:rPr>
                <a:t>실습</a:t>
              </a:r>
              <a:endParaRPr lang="ko-KR" altLang="en-US" sz="2000" dirty="0">
                <a:solidFill>
                  <a:srgbClr val="000066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286840" y="2429392"/>
            <a:ext cx="599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1.</a:t>
            </a:r>
            <a:endParaRPr lang="en-US" altLang="ko-KR" sz="20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47273" y="3190741"/>
            <a:ext cx="599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2.</a:t>
            </a:r>
            <a:endParaRPr lang="en-US" altLang="ko-KR" sz="2000" dirty="0" smtClean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DBMS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63848" y="1565237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교시 강의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257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77"/>
    </mc:Choice>
    <mc:Fallback xmlns="">
      <p:transition spd="slow" advTm="55577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755576" y="163512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마리아 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27748" y="959772"/>
            <a:ext cx="6124549" cy="370091"/>
            <a:chOff x="385913" y="1054740"/>
            <a:chExt cx="6124549" cy="370091"/>
          </a:xfrm>
        </p:grpSpPr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7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6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Maria DB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Google Shape;138;p3"/>
          <p:cNvSpPr txBox="1">
            <a:spLocks/>
          </p:cNvSpPr>
          <p:nvPr/>
        </p:nvSpPr>
        <p:spPr>
          <a:xfrm>
            <a:off x="691356" y="1497109"/>
            <a:ext cx="7772400" cy="3511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altLang="ko-KR" sz="16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Maria DB </a:t>
            </a:r>
            <a:r>
              <a:rPr lang="ko-KR" altLang="en-US" sz="16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태동 배경</a:t>
            </a:r>
            <a:endParaRPr lang="ko-KR" altLang="en-US" sz="1600" kern="0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ü"/>
            </a:pP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MySQL </a:t>
            </a:r>
            <a:r>
              <a:rPr lang="ko-KR" altLang="en-US" sz="1600" kern="0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개발자중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 </a:t>
            </a:r>
            <a:r>
              <a:rPr lang="ko-KR" altLang="en-US" sz="1600" kern="0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몬티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 </a:t>
            </a:r>
            <a:r>
              <a:rPr lang="ko-KR" altLang="en-US" sz="1600" kern="0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와드니어스</a:t>
            </a: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(Monty </a:t>
            </a:r>
            <a:r>
              <a:rPr lang="en-US" altLang="ko-KR" sz="1600" kern="0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Widenius</a:t>
            </a: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)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가 개발</a:t>
            </a:r>
            <a:endParaRPr lang="en-US" altLang="ko-KR" sz="1600" kern="0" dirty="0" smtClean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  <a:sym typeface="Times New Roman"/>
            </a:endParaRPr>
          </a:p>
          <a:p>
            <a:pPr lvl="1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ü"/>
            </a:pP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MySQL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과 동일한 소스코드 기반으로 </a:t>
            </a: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2009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년 발표</a:t>
            </a:r>
            <a:endParaRPr lang="en-US" altLang="ko-KR" sz="1600" kern="0" dirty="0" smtClean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  <a:sym typeface="Times New Roman"/>
            </a:endParaRPr>
          </a:p>
          <a:p>
            <a:pPr lvl="1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ü"/>
            </a:pP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Maria DB 10.X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부터 새로운 버전 체계 부여</a:t>
            </a:r>
            <a:endParaRPr lang="en-US" altLang="ko-KR" sz="1600" kern="0" dirty="0" smtClean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  <a:sym typeface="Times New Roman"/>
            </a:endParaRPr>
          </a:p>
          <a:p>
            <a:pPr lvl="1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ü"/>
            </a:pP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MySQL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과</a:t>
            </a: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 </a:t>
            </a:r>
            <a:r>
              <a:rPr lang="en-US" altLang="ko-KR" sz="1600" kern="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Maria </a:t>
            </a: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DB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는 서로 호환되며</a:t>
            </a: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, 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동일한 </a:t>
            </a: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API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활용</a:t>
            </a:r>
            <a:endParaRPr lang="en-US" altLang="ko-KR" sz="1600" kern="0" dirty="0" smtClean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  <a:sym typeface="Times New Roman"/>
            </a:endParaRPr>
          </a:p>
          <a:p>
            <a:pPr lvl="1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ü"/>
            </a:pP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MySQL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에서</a:t>
            </a: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 </a:t>
            </a:r>
            <a:r>
              <a:rPr lang="en-US" altLang="ko-KR" sz="1600" kern="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Maria </a:t>
            </a: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DB </a:t>
            </a:r>
            <a:r>
              <a:rPr lang="ko-KR" altLang="en-US" sz="1600" kern="0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변경시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 설정 변경 외에는 다른 조치가 필요 없음</a:t>
            </a:r>
            <a:endParaRPr lang="en-US" altLang="ko-KR" sz="1600" kern="0" dirty="0" smtClean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  <a:sym typeface="Times New Roman"/>
            </a:endParaRPr>
          </a:p>
          <a:p>
            <a:pPr lvl="1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ü"/>
            </a:pP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현재</a:t>
            </a: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, 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구글</a:t>
            </a: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,</a:t>
            </a:r>
            <a:r>
              <a:rPr lang="ko-KR" altLang="en-US" sz="1600" kern="0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위키디피아</a:t>
            </a:r>
            <a:r>
              <a:rPr lang="en-US" altLang="ko-KR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,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카카오 등에서 </a:t>
            </a:r>
            <a:r>
              <a:rPr lang="en-US" altLang="ko-KR" sz="1600" kern="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Maria DB </a:t>
            </a:r>
            <a:r>
              <a:rPr lang="ko-KR" altLang="en-US" sz="1600" kern="0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활용</a:t>
            </a:r>
            <a:endParaRPr lang="ko-KR" altLang="en-US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22. Maria DB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97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606"/>
    </mc:Choice>
    <mc:Fallback xmlns="">
      <p:transition spd="slow" advTm="173606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755576" y="163512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마리아 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22. Maria DB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Google Shape;188;p9"/>
          <p:cNvSpPr txBox="1">
            <a:spLocks/>
          </p:cNvSpPr>
          <p:nvPr/>
        </p:nvSpPr>
        <p:spPr>
          <a:xfrm>
            <a:off x="611560" y="1484784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16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Maria DB </a:t>
            </a:r>
            <a:r>
              <a:rPr lang="ko-KR" altLang="en-US" sz="16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사용 순서 </a:t>
            </a:r>
            <a:r>
              <a:rPr lang="en-US" altLang="ko-KR" sz="16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: MySQL</a:t>
            </a:r>
            <a:r>
              <a:rPr lang="ko-KR" altLang="en-US" sz="1600" b="1" kern="0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과 동일</a:t>
            </a:r>
            <a:endParaRPr lang="ko-KR" altLang="en-US" sz="1600" kern="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Google Shape;189;p9"/>
          <p:cNvGrpSpPr/>
          <p:nvPr/>
        </p:nvGrpSpPr>
        <p:grpSpPr>
          <a:xfrm>
            <a:off x="903660" y="2059459"/>
            <a:ext cx="5129212" cy="431800"/>
            <a:chOff x="521" y="1207"/>
            <a:chExt cx="3231" cy="272"/>
          </a:xfrm>
        </p:grpSpPr>
        <p:sp>
          <p:nvSpPr>
            <p:cNvPr id="14" name="Google Shape;190;p9"/>
            <p:cNvSpPr txBox="1"/>
            <p:nvPr/>
          </p:nvSpPr>
          <p:spPr>
            <a:xfrm>
              <a:off x="521" y="1207"/>
              <a:ext cx="1724" cy="272"/>
            </a:xfrm>
            <a:prstGeom prst="rect">
              <a:avLst/>
            </a:prstGeom>
            <a:solidFill>
              <a:srgbClr val="CCFFCC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ourier New"/>
                <a:buNone/>
              </a:pPr>
              <a:r>
                <a:rPr lang="en-US" sz="1600" b="1" i="0" u="none">
                  <a:solidFill>
                    <a:schemeClr val="l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/>
                  <a:sym typeface="Courier New"/>
                </a:rPr>
                <a:t>mysqli_connect()</a:t>
              </a:r>
              <a:endParaRPr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Google Shape;191;p9"/>
            <p:cNvSpPr txBox="1"/>
            <p:nvPr/>
          </p:nvSpPr>
          <p:spPr>
            <a:xfrm>
              <a:off x="2472" y="1207"/>
              <a:ext cx="1280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/>
                  <a:sym typeface="Times New Roman"/>
                </a:rPr>
                <a:t>데이터베이스 접속</a:t>
              </a:r>
              <a:endParaRPr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" name="Google Shape;197;p9"/>
          <p:cNvGrpSpPr/>
          <p:nvPr/>
        </p:nvGrpSpPr>
        <p:grpSpPr>
          <a:xfrm>
            <a:off x="903660" y="2509244"/>
            <a:ext cx="4748212" cy="820738"/>
            <a:chOff x="521" y="2050"/>
            <a:chExt cx="2991" cy="517"/>
          </a:xfrm>
        </p:grpSpPr>
        <p:sp>
          <p:nvSpPr>
            <p:cNvPr id="17" name="Google Shape;198;p9"/>
            <p:cNvSpPr txBox="1"/>
            <p:nvPr/>
          </p:nvSpPr>
          <p:spPr>
            <a:xfrm>
              <a:off x="521" y="2295"/>
              <a:ext cx="1724" cy="272"/>
            </a:xfrm>
            <a:prstGeom prst="rect">
              <a:avLst/>
            </a:prstGeom>
            <a:solidFill>
              <a:srgbClr val="CCFFCC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ourier New"/>
                <a:buNone/>
              </a:pPr>
              <a:r>
                <a:rPr lang="en-US" sz="1600" b="1" i="0" u="none">
                  <a:solidFill>
                    <a:schemeClr val="l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/>
                  <a:sym typeface="Courier New"/>
                </a:rPr>
                <a:t>mysqli_query()</a:t>
              </a:r>
              <a:endParaRPr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Google Shape;199;p9"/>
            <p:cNvSpPr txBox="1"/>
            <p:nvPr/>
          </p:nvSpPr>
          <p:spPr>
            <a:xfrm>
              <a:off x="2472" y="2296"/>
              <a:ext cx="1040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/>
                  <a:sym typeface="Times New Roman"/>
                </a:rPr>
                <a:t>SQL 명령 실행</a:t>
              </a:r>
              <a:endParaRPr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Google Shape;200;p9"/>
            <p:cNvSpPr/>
            <p:nvPr/>
          </p:nvSpPr>
          <p:spPr>
            <a:xfrm>
              <a:off x="1247" y="2069"/>
              <a:ext cx="272" cy="18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CC00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Google Shape;201;p9"/>
            <p:cNvSpPr txBox="1"/>
            <p:nvPr/>
          </p:nvSpPr>
          <p:spPr>
            <a:xfrm rot="5400000">
              <a:off x="1293" y="2050"/>
              <a:ext cx="136" cy="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endParaRPr>
            </a:p>
          </p:txBody>
        </p:sp>
      </p:grpSp>
      <p:grpSp>
        <p:nvGrpSpPr>
          <p:cNvPr id="21" name="Google Shape;202;p9"/>
          <p:cNvGrpSpPr/>
          <p:nvPr/>
        </p:nvGrpSpPr>
        <p:grpSpPr>
          <a:xfrm>
            <a:off x="903660" y="3382368"/>
            <a:ext cx="5972175" cy="812800"/>
            <a:chOff x="521" y="2600"/>
            <a:chExt cx="3762" cy="512"/>
          </a:xfrm>
        </p:grpSpPr>
        <p:sp>
          <p:nvSpPr>
            <p:cNvPr id="22" name="Google Shape;203;p9"/>
            <p:cNvSpPr txBox="1"/>
            <p:nvPr/>
          </p:nvSpPr>
          <p:spPr>
            <a:xfrm>
              <a:off x="521" y="2840"/>
              <a:ext cx="1724" cy="272"/>
            </a:xfrm>
            <a:prstGeom prst="rect">
              <a:avLst/>
            </a:prstGeom>
            <a:solidFill>
              <a:srgbClr val="CCFFCC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ourier New"/>
                <a:buNone/>
              </a:pPr>
              <a:r>
                <a:rPr lang="en-US" sz="1600" b="1" i="0" u="none">
                  <a:solidFill>
                    <a:schemeClr val="l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/>
                  <a:sym typeface="Courier New"/>
                </a:rPr>
                <a:t>mysqli_fetch_row()</a:t>
              </a:r>
              <a:endParaRPr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Google Shape;204;p9"/>
            <p:cNvSpPr txBox="1"/>
            <p:nvPr/>
          </p:nvSpPr>
          <p:spPr>
            <a:xfrm>
              <a:off x="2472" y="2840"/>
              <a:ext cx="1811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/>
                  <a:sym typeface="Times New Roman"/>
                </a:rPr>
                <a:t>실행 결과를 한 행씩 가져옴</a:t>
              </a:r>
              <a:endParaRPr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Google Shape;205;p9"/>
            <p:cNvSpPr/>
            <p:nvPr/>
          </p:nvSpPr>
          <p:spPr>
            <a:xfrm>
              <a:off x="1247" y="2614"/>
              <a:ext cx="272" cy="18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CC00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Google Shape;206;p9"/>
            <p:cNvSpPr txBox="1"/>
            <p:nvPr/>
          </p:nvSpPr>
          <p:spPr>
            <a:xfrm rot="5400000">
              <a:off x="1293" y="2600"/>
              <a:ext cx="136" cy="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endParaRPr>
            </a:p>
          </p:txBody>
        </p:sp>
      </p:grpSp>
      <p:grpSp>
        <p:nvGrpSpPr>
          <p:cNvPr id="26" name="Google Shape;207;p9"/>
          <p:cNvGrpSpPr/>
          <p:nvPr/>
        </p:nvGrpSpPr>
        <p:grpSpPr>
          <a:xfrm>
            <a:off x="903660" y="4255493"/>
            <a:ext cx="6519861" cy="804862"/>
            <a:chOff x="521" y="3150"/>
            <a:chExt cx="4107" cy="507"/>
          </a:xfrm>
        </p:grpSpPr>
        <p:sp>
          <p:nvSpPr>
            <p:cNvPr id="27" name="Google Shape;208;p9"/>
            <p:cNvSpPr txBox="1"/>
            <p:nvPr/>
          </p:nvSpPr>
          <p:spPr>
            <a:xfrm>
              <a:off x="521" y="3385"/>
              <a:ext cx="1724" cy="272"/>
            </a:xfrm>
            <a:prstGeom prst="rect">
              <a:avLst/>
            </a:prstGeom>
            <a:solidFill>
              <a:srgbClr val="CCFFCC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buClr>
                  <a:schemeClr val="lt2"/>
                </a:buClr>
                <a:buSzPts val="1600"/>
              </a:pPr>
              <a:r>
                <a:rPr lang="en-US" sz="1600" b="1" dirty="0" err="1">
                  <a:solidFill>
                    <a:schemeClr val="l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/>
                  <a:sym typeface="Courier New"/>
                </a:rPr>
                <a:t>mysqli_free_result</a:t>
              </a:r>
              <a:r>
                <a:rPr lang="en-US" sz="1600" b="1" dirty="0">
                  <a:solidFill>
                    <a:schemeClr val="l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/>
                  <a:sym typeface="Courier New"/>
                </a:rPr>
                <a:t>()</a:t>
              </a:r>
              <a:endParaRPr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Google Shape;209;p9"/>
            <p:cNvSpPr txBox="1"/>
            <p:nvPr/>
          </p:nvSpPr>
          <p:spPr>
            <a:xfrm>
              <a:off x="2472" y="3385"/>
              <a:ext cx="2156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>
                <a:buClr>
                  <a:schemeClr val="dk1"/>
                </a:buClr>
                <a:buSzPts val="1800"/>
              </a:pPr>
              <a:r>
                <a:rPr lang="ko-KR" altLang="en-US" sz="1600" b="1" dirty="0" smtClean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/>
                  <a:sym typeface="Times New Roman"/>
                </a:rPr>
                <a:t>메모리에 </a:t>
              </a:r>
              <a:r>
                <a:rPr lang="ko-KR" altLang="en-US" sz="1600" b="1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/>
                  <a:sym typeface="Times New Roman"/>
                </a:rPr>
                <a:t>저장된 </a:t>
              </a:r>
              <a:r>
                <a:rPr lang="en-US" altLang="ko-KR" sz="1600" b="1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/>
                  <a:sym typeface="Times New Roman"/>
                </a:rPr>
                <a:t>result</a:t>
              </a:r>
              <a:r>
                <a:rPr lang="ko-KR" altLang="en-US" sz="1600" b="1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/>
                  <a:sym typeface="Times New Roman"/>
                </a:rPr>
                <a:t>값을 </a:t>
              </a:r>
              <a:r>
                <a:rPr lang="ko-KR" altLang="en-US" sz="1600" b="1" dirty="0" smtClean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/>
                  <a:sym typeface="Times New Roman"/>
                </a:rPr>
                <a:t>비움</a:t>
              </a:r>
              <a:endParaRPr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Google Shape;210;p9"/>
            <p:cNvSpPr/>
            <p:nvPr/>
          </p:nvSpPr>
          <p:spPr>
            <a:xfrm>
              <a:off x="1247" y="3158"/>
              <a:ext cx="272" cy="18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CC00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Google Shape;211;p9"/>
            <p:cNvSpPr txBox="1"/>
            <p:nvPr/>
          </p:nvSpPr>
          <p:spPr>
            <a:xfrm rot="5400000">
              <a:off x="1293" y="3150"/>
              <a:ext cx="136" cy="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endParaRPr>
            </a:p>
          </p:txBody>
        </p:sp>
      </p:grpSp>
      <p:grpSp>
        <p:nvGrpSpPr>
          <p:cNvPr id="31" name="Google Shape;207;p9"/>
          <p:cNvGrpSpPr/>
          <p:nvPr/>
        </p:nvGrpSpPr>
        <p:grpSpPr>
          <a:xfrm>
            <a:off x="918377" y="5113689"/>
            <a:ext cx="5634037" cy="804862"/>
            <a:chOff x="521" y="3150"/>
            <a:chExt cx="3549" cy="507"/>
          </a:xfrm>
        </p:grpSpPr>
        <p:sp>
          <p:nvSpPr>
            <p:cNvPr id="32" name="Google Shape;208;p9"/>
            <p:cNvSpPr txBox="1"/>
            <p:nvPr/>
          </p:nvSpPr>
          <p:spPr>
            <a:xfrm>
              <a:off x="521" y="3385"/>
              <a:ext cx="1724" cy="272"/>
            </a:xfrm>
            <a:prstGeom prst="rect">
              <a:avLst/>
            </a:prstGeom>
            <a:solidFill>
              <a:srgbClr val="CCFFCC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600"/>
                <a:buFont typeface="Courier New"/>
                <a:buNone/>
              </a:pPr>
              <a:r>
                <a:rPr lang="en-US" sz="1600" b="1" i="0" u="none" dirty="0" err="1">
                  <a:solidFill>
                    <a:schemeClr val="l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/>
                  <a:sym typeface="Courier New"/>
                </a:rPr>
                <a:t>mysqli_close</a:t>
              </a:r>
              <a:r>
                <a:rPr lang="en-US" sz="1600" b="1" i="0" u="none" dirty="0">
                  <a:solidFill>
                    <a:schemeClr val="lt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/>
                  <a:sym typeface="Courier New"/>
                </a:rPr>
                <a:t>()</a:t>
              </a:r>
              <a:endParaRPr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Google Shape;209;p9"/>
            <p:cNvSpPr txBox="1"/>
            <p:nvPr/>
          </p:nvSpPr>
          <p:spPr>
            <a:xfrm>
              <a:off x="2472" y="3385"/>
              <a:ext cx="1598" cy="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600" b="1" i="0" u="none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/>
                  <a:sym typeface="Times New Roman"/>
                </a:rPr>
                <a:t>데이터베이스 접속 해제</a:t>
              </a:r>
              <a:endParaRPr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Google Shape;210;p9"/>
            <p:cNvSpPr/>
            <p:nvPr/>
          </p:nvSpPr>
          <p:spPr>
            <a:xfrm>
              <a:off x="1247" y="3158"/>
              <a:ext cx="272" cy="18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CC00"/>
            </a:solidFill>
            <a:ln w="12700" cap="sq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Google Shape;211;p9"/>
            <p:cNvSpPr txBox="1"/>
            <p:nvPr/>
          </p:nvSpPr>
          <p:spPr>
            <a:xfrm rot="5400000">
              <a:off x="1293" y="3150"/>
              <a:ext cx="136" cy="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27748" y="959772"/>
            <a:ext cx="6124549" cy="370091"/>
            <a:chOff x="385913" y="1054740"/>
            <a:chExt cx="6124549" cy="370091"/>
          </a:xfrm>
        </p:grpSpPr>
        <p:grpSp>
          <p:nvGrpSpPr>
            <p:cNvPr id="43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45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4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Maria DB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187358" y="1488542"/>
            <a:ext cx="2633114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# </a:t>
            </a:r>
            <a:r>
              <a:rPr lang="en-US" altLang="ko-KR" sz="800" b="1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8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–u root –p 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enter password : </a:t>
            </a:r>
            <a:r>
              <a:rPr lang="en-US" altLang="ko-KR" sz="8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000000</a:t>
            </a:r>
          </a:p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있으면 입력하고 없으면 </a:t>
            </a:r>
            <a:r>
              <a:rPr lang="en-US" altLang="ko-KR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Enter key</a:t>
            </a:r>
            <a:r>
              <a:rPr lang="ko-KR" altLang="en-US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친다</a:t>
            </a:r>
            <a:r>
              <a:rPr lang="en-US" altLang="ko-KR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en-US" altLang="ko-KR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MariaDB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[(none)] &gt; </a:t>
            </a:r>
            <a:r>
              <a:rPr lang="en-US" altLang="ko-KR" sz="8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sz="8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 실습</a:t>
            </a:r>
            <a:r>
              <a:rPr lang="en-US" altLang="ko-KR" sz="8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8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25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097"/>
    </mc:Choice>
    <mc:Fallback xmlns="">
      <p:transition spd="slow" advTm="132097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39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755576" y="163512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마리아 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22. Maria DB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Rectangle 2051"/>
          <p:cNvSpPr txBox="1">
            <a:spLocks noChangeArrowheads="1"/>
          </p:cNvSpPr>
          <p:nvPr/>
        </p:nvSpPr>
        <p:spPr>
          <a:xfrm>
            <a:off x="400744" y="1384294"/>
            <a:ext cx="8353623" cy="4320133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02850" indent="-285750">
              <a:lnSpc>
                <a:spcPct val="150000"/>
              </a:lnSpc>
              <a:buClr>
                <a:srgbClr val="00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윈도우 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Shell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400" b="1" kern="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질의어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b="1" kern="0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lnSpc>
                <a:spcPct val="150000"/>
              </a:lnSpc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마리아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명령 프롬프트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MariaDB</a:t>
            </a:r>
            <a:r>
              <a:rPr lang="en-US" altLang="ko-KR" sz="1400" b="1" kern="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&gt;_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’)</a:t>
            </a:r>
          </a:p>
          <a:p>
            <a:pPr marL="540000" indent="0">
              <a:lnSpc>
                <a:spcPct val="150000"/>
              </a:lnSpc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데이터베이스관련 명령어 또는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질의어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입력 실행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lnSpc>
                <a:spcPct val="150000"/>
              </a:lnSpc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명령문 끝 세미콜론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</a:t>
            </a:r>
            <a:r>
              <a:rPr lang="en-US" altLang="ko-KR" sz="1400" b="1" kern="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’),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(F1, F3),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방향 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←</a:t>
            </a:r>
            <a:r>
              <a:rPr lang="en-US" altLang="ko-KR" sz="1400" b="1" kern="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↑</a:t>
            </a:r>
            <a:r>
              <a:rPr lang="en-US" altLang="ko-KR" sz="1400" b="1" kern="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sz="1400" b="1" kern="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↓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</a:p>
          <a:p>
            <a:pPr marL="540000" indent="0">
              <a:lnSpc>
                <a:spcPct val="150000"/>
              </a:lnSpc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lnSpc>
                <a:spcPct val="150000"/>
              </a:lnSpc>
              <a:buFontTx/>
              <a:buNone/>
            </a:pP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lnSpc>
                <a:spcPct val="150000"/>
              </a:lnSpc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lnSpc>
                <a:spcPct val="150000"/>
              </a:lnSpc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lnSpc>
                <a:spcPct val="150000"/>
              </a:lnSpc>
              <a:buFontTx/>
              <a:buNone/>
            </a:pP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- MySQL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콘솔 종료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 “exit”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“quit”</a:t>
            </a: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buFont typeface="Arial" pitchFamily="34" charset="0"/>
              <a:buChar char="•"/>
            </a:pPr>
            <a:endParaRPr lang="ko-KR" altLang="en-US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403648" y="2996952"/>
          <a:ext cx="6624736" cy="1715262"/>
        </p:xfrm>
        <a:graphic>
          <a:graphicData uri="http://schemas.openxmlformats.org/drawingml/2006/table">
            <a:tbl>
              <a:tblPr/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1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명령어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 databases;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목록 출력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4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 </a:t>
                      </a:r>
                      <a:r>
                        <a:rPr 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database_name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목록 중 사용하려는 특정 데이터베이스 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관련 함수 중 </a:t>
                      </a:r>
                      <a:r>
                        <a:rPr lang="en-US" altLang="ko-KR" sz="12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mysqli_select_db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함수와 동일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8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 tables;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 내 생성된 테이블 목록 출력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8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ribe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table_name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테이블의 구조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스키마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" name="그룹 12"/>
          <p:cNvGrpSpPr/>
          <p:nvPr/>
        </p:nvGrpSpPr>
        <p:grpSpPr>
          <a:xfrm>
            <a:off x="527748" y="959772"/>
            <a:ext cx="6124549" cy="370091"/>
            <a:chOff x="385913" y="1054740"/>
            <a:chExt cx="6124549" cy="370091"/>
          </a:xfrm>
        </p:grpSpPr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Maria DB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796135" y="1504843"/>
            <a:ext cx="2958231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# </a:t>
            </a:r>
            <a:r>
              <a:rPr lang="en-US" altLang="ko-KR" sz="800" b="1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8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–u root –p 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enter password : </a:t>
            </a:r>
            <a:r>
              <a:rPr lang="en-US" altLang="ko-KR" sz="8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000000</a:t>
            </a:r>
          </a:p>
          <a:p>
            <a:pPr>
              <a:lnSpc>
                <a:spcPct val="150000"/>
              </a:lnSpc>
            </a:pPr>
            <a:r>
              <a:rPr lang="ko-KR" altLang="en-US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있으면 입력하고 없으면 </a:t>
            </a:r>
            <a:r>
              <a:rPr lang="en-US" altLang="ko-KR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Enter key</a:t>
            </a:r>
            <a:r>
              <a:rPr lang="ko-KR" altLang="en-US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친다</a:t>
            </a:r>
            <a:r>
              <a:rPr lang="en-US" altLang="ko-KR" sz="8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en-US" altLang="ko-KR" sz="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MariaDB</a:t>
            </a:r>
            <a:r>
              <a:rPr lang="en-US" altLang="ko-KR" sz="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[(none)] &gt; </a:t>
            </a:r>
            <a:r>
              <a:rPr lang="en-US" altLang="ko-KR" sz="8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sz="8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 실습</a:t>
            </a:r>
            <a:r>
              <a:rPr lang="en-US" altLang="ko-KR" sz="8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8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220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638"/>
    </mc:Choice>
    <mc:Fallback xmlns="">
      <p:transition spd="slow" advTm="21563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687741" y="1287179"/>
            <a:ext cx="7705551" cy="2375917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80000" indent="0">
              <a:buSzPct val="60000"/>
              <a:buNone/>
            </a:pPr>
            <a:r>
              <a:rPr lang="en-US" altLang="ko-KR" sz="16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6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sz="16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문제점</a:t>
            </a:r>
            <a:endParaRPr lang="en-US" altLang="ko-KR" sz="1600" b="1" kern="0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종속성</a:t>
            </a:r>
            <a:endParaRPr lang="en-US" altLang="ko-KR" sz="1400" b="1" kern="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응용 프로그램과 데이터 파일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1:1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의존 관계 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파일의 구성 방법이나 접근 방법 변경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관련된 응용 프로그램 변경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1400" b="1" kern="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중복성</a:t>
            </a:r>
            <a:endParaRPr lang="en-US" altLang="ko-KR" sz="1400" b="1" kern="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동일한 내용 데이터가 여러 파일에 분산 중복 저장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 공간 낭비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갱신 요구에 부분 갱신으로 일관성 문제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무결성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보안성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공유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경제성 등 문제점</a:t>
            </a:r>
          </a:p>
          <a:p>
            <a:pPr marL="720000">
              <a:buFont typeface="Arial" pitchFamily="34" charset="0"/>
              <a:buChar char="•"/>
            </a:pP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ko-KR" altLang="en-US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_x77969480" descr="EMB00000ce84ee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529642"/>
            <a:ext cx="4553185" cy="2471827"/>
          </a:xfrm>
          <a:prstGeom prst="rect">
            <a:avLst/>
          </a:prstGeom>
          <a:noFill/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DBMS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11560" y="888755"/>
            <a:ext cx="6124549" cy="370091"/>
            <a:chOff x="385913" y="1054740"/>
            <a:chExt cx="6124549" cy="370091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DBMS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 flipH="1">
            <a:off x="3077586" y="6153695"/>
            <a:ext cx="2484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1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1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파일시스템 구조</a:t>
            </a:r>
            <a:endParaRPr lang="ko-KR" altLang="en-US" sz="11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51. DBMS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개론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769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95"/>
    </mc:Choice>
    <mc:Fallback xmlns="">
      <p:transition spd="slow" advTm="106095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40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30" y="2780928"/>
            <a:ext cx="4341570" cy="2308473"/>
          </a:xfrm>
          <a:prstGeom prst="rect">
            <a:avLst/>
          </a:prstGeom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55576" y="163512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마리아 </a:t>
            </a: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22. Maria DB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27748" y="959772"/>
            <a:ext cx="6124549" cy="370091"/>
            <a:chOff x="385913" y="1054740"/>
            <a:chExt cx="6124549" cy="370091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Maria DB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개요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12047" y="1520885"/>
            <a:ext cx="7704369" cy="697050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마리아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실습을 위하여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“sample”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이라는 데이터베이스를 생성하고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‘fruit‘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table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생성하여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실습하도록 한다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5777" y="2411596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fruit table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5076056" y="2780928"/>
          <a:ext cx="3600400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4098295128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6810848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64114358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427606804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color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country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09215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Varchar(20)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(10)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Varchar(20)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Varchar(20)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91098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Primary key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436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44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606"/>
    </mc:Choice>
    <mc:Fallback xmlns="">
      <p:transition spd="slow" advTm="100606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41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755576" y="163512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Maria DB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실습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22. Maria DB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1560" y="1407924"/>
            <a:ext cx="748883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XAMPP </a:t>
            </a:r>
            <a:r>
              <a:rPr lang="ko-KR" altLang="en-US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플랫폼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 - XAMPP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이름은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크로스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플램폼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A(Apache),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M(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MariaDB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P(PHP), P(Perl)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약어이다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XAMPP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PHP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환경에 가장 인기 있고 오프라인 환경인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로컬 환경에 자신의 서버를 구축하여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웹사이트를 구축하고자 할 때 사용하는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소프트웨어이다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18" y="2949414"/>
            <a:ext cx="3600400" cy="23562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/>
          <p:cNvSpPr txBox="1"/>
          <p:nvPr/>
        </p:nvSpPr>
        <p:spPr>
          <a:xfrm>
            <a:off x="899592" y="5570006"/>
            <a:ext cx="5689376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XAMPP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플랫폼에서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Shell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클릭하면 마리아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실행할 수 있으며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XAMPP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Apache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Start/Stop,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및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확인할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오른쪽 화살표 21"/>
          <p:cNvSpPr/>
          <p:nvPr/>
        </p:nvSpPr>
        <p:spPr bwMode="auto">
          <a:xfrm>
            <a:off x="4671314" y="3495885"/>
            <a:ext cx="275084" cy="360040"/>
          </a:xfrm>
          <a:prstGeom prst="rightArrow">
            <a:avLst/>
          </a:prstGeom>
          <a:solidFill>
            <a:schemeClr val="accent6"/>
          </a:solidFill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327" y="2989901"/>
            <a:ext cx="3171939" cy="19276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868144" y="4976025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윈도우 셀 명령어 사용</a:t>
            </a:r>
            <a:endParaRPr lang="ko-KR" altLang="en-US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자유형 24"/>
          <p:cNvSpPr/>
          <p:nvPr/>
        </p:nvSpPr>
        <p:spPr bwMode="auto">
          <a:xfrm>
            <a:off x="3970164" y="3518263"/>
            <a:ext cx="601836" cy="335313"/>
          </a:xfrm>
          <a:custGeom>
            <a:avLst/>
            <a:gdLst>
              <a:gd name="connsiteX0" fmla="*/ 305745 w 601836"/>
              <a:gd name="connsiteY0" fmla="*/ 322217 h 335313"/>
              <a:gd name="connsiteX1" fmla="*/ 9653 w 601836"/>
              <a:gd name="connsiteY1" fmla="*/ 226423 h 335313"/>
              <a:gd name="connsiteX2" fmla="*/ 53196 w 601836"/>
              <a:gd name="connsiteY2" fmla="*/ 104503 h 335313"/>
              <a:gd name="connsiteX3" fmla="*/ 70613 w 601836"/>
              <a:gd name="connsiteY3" fmla="*/ 78377 h 335313"/>
              <a:gd name="connsiteX4" fmla="*/ 122865 w 601836"/>
              <a:gd name="connsiteY4" fmla="*/ 52251 h 335313"/>
              <a:gd name="connsiteX5" fmla="*/ 183825 w 601836"/>
              <a:gd name="connsiteY5" fmla="*/ 17417 h 335313"/>
              <a:gd name="connsiteX6" fmla="*/ 253493 w 601836"/>
              <a:gd name="connsiteY6" fmla="*/ 8708 h 335313"/>
              <a:gd name="connsiteX7" fmla="*/ 314453 w 601836"/>
              <a:gd name="connsiteY7" fmla="*/ 0 h 335313"/>
              <a:gd name="connsiteX8" fmla="*/ 479916 w 601836"/>
              <a:gd name="connsiteY8" fmla="*/ 8708 h 335313"/>
              <a:gd name="connsiteX9" fmla="*/ 514750 w 601836"/>
              <a:gd name="connsiteY9" fmla="*/ 17417 h 335313"/>
              <a:gd name="connsiteX10" fmla="*/ 567002 w 601836"/>
              <a:gd name="connsiteY10" fmla="*/ 52251 h 335313"/>
              <a:gd name="connsiteX11" fmla="*/ 593127 w 601836"/>
              <a:gd name="connsiteY11" fmla="*/ 78377 h 335313"/>
              <a:gd name="connsiteX12" fmla="*/ 601836 w 601836"/>
              <a:gd name="connsiteY12" fmla="*/ 104503 h 335313"/>
              <a:gd name="connsiteX13" fmla="*/ 575710 w 601836"/>
              <a:gd name="connsiteY13" fmla="*/ 191588 h 335313"/>
              <a:gd name="connsiteX14" fmla="*/ 514750 w 601836"/>
              <a:gd name="connsiteY14" fmla="*/ 226423 h 335313"/>
              <a:gd name="connsiteX15" fmla="*/ 488625 w 601836"/>
              <a:gd name="connsiteY15" fmla="*/ 243840 h 335313"/>
              <a:gd name="connsiteX16" fmla="*/ 471207 w 601836"/>
              <a:gd name="connsiteY16" fmla="*/ 261257 h 335313"/>
              <a:gd name="connsiteX17" fmla="*/ 445082 w 601836"/>
              <a:gd name="connsiteY17" fmla="*/ 269966 h 335313"/>
              <a:gd name="connsiteX18" fmla="*/ 392830 w 601836"/>
              <a:gd name="connsiteY18" fmla="*/ 296091 h 335313"/>
              <a:gd name="connsiteX19" fmla="*/ 366705 w 601836"/>
              <a:gd name="connsiteY19" fmla="*/ 313508 h 335313"/>
              <a:gd name="connsiteX20" fmla="*/ 305745 w 601836"/>
              <a:gd name="connsiteY20" fmla="*/ 322217 h 33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01836" h="335313">
                <a:moveTo>
                  <a:pt x="305745" y="322217"/>
                </a:moveTo>
                <a:cubicBezTo>
                  <a:pt x="246236" y="307703"/>
                  <a:pt x="99551" y="278183"/>
                  <a:pt x="9653" y="226423"/>
                </a:cubicBezTo>
                <a:cubicBezTo>
                  <a:pt x="-25747" y="206041"/>
                  <a:pt x="47154" y="113566"/>
                  <a:pt x="53196" y="104503"/>
                </a:cubicBezTo>
                <a:cubicBezTo>
                  <a:pt x="59002" y="95794"/>
                  <a:pt x="61904" y="84183"/>
                  <a:pt x="70613" y="78377"/>
                </a:cubicBezTo>
                <a:cubicBezTo>
                  <a:pt x="145491" y="28459"/>
                  <a:pt x="50750" y="88309"/>
                  <a:pt x="122865" y="52251"/>
                </a:cubicBezTo>
                <a:cubicBezTo>
                  <a:pt x="148782" y="39292"/>
                  <a:pt x="153285" y="25052"/>
                  <a:pt x="183825" y="17417"/>
                </a:cubicBezTo>
                <a:cubicBezTo>
                  <a:pt x="206530" y="11741"/>
                  <a:pt x="230295" y="11801"/>
                  <a:pt x="253493" y="8708"/>
                </a:cubicBezTo>
                <a:lnTo>
                  <a:pt x="314453" y="0"/>
                </a:lnTo>
                <a:cubicBezTo>
                  <a:pt x="369607" y="2903"/>
                  <a:pt x="424893" y="3923"/>
                  <a:pt x="479916" y="8708"/>
                </a:cubicBezTo>
                <a:cubicBezTo>
                  <a:pt x="491840" y="9745"/>
                  <a:pt x="504358" y="11479"/>
                  <a:pt x="514750" y="17417"/>
                </a:cubicBezTo>
                <a:cubicBezTo>
                  <a:pt x="606067" y="69599"/>
                  <a:pt x="485440" y="25066"/>
                  <a:pt x="567002" y="52251"/>
                </a:cubicBezTo>
                <a:cubicBezTo>
                  <a:pt x="575710" y="60960"/>
                  <a:pt x="586296" y="68130"/>
                  <a:pt x="593127" y="78377"/>
                </a:cubicBezTo>
                <a:cubicBezTo>
                  <a:pt x="598219" y="86015"/>
                  <a:pt x="601836" y="95323"/>
                  <a:pt x="601836" y="104503"/>
                </a:cubicBezTo>
                <a:cubicBezTo>
                  <a:pt x="601836" y="137393"/>
                  <a:pt x="599318" y="167980"/>
                  <a:pt x="575710" y="191588"/>
                </a:cubicBezTo>
                <a:cubicBezTo>
                  <a:pt x="561561" y="205738"/>
                  <a:pt x="530694" y="217312"/>
                  <a:pt x="514750" y="226423"/>
                </a:cubicBezTo>
                <a:cubicBezTo>
                  <a:pt x="505663" y="231616"/>
                  <a:pt x="496798" y="237302"/>
                  <a:pt x="488625" y="243840"/>
                </a:cubicBezTo>
                <a:cubicBezTo>
                  <a:pt x="482214" y="248969"/>
                  <a:pt x="478248" y="257033"/>
                  <a:pt x="471207" y="261257"/>
                </a:cubicBezTo>
                <a:cubicBezTo>
                  <a:pt x="463336" y="265980"/>
                  <a:pt x="453292" y="265861"/>
                  <a:pt x="445082" y="269966"/>
                </a:cubicBezTo>
                <a:cubicBezTo>
                  <a:pt x="377566" y="303725"/>
                  <a:pt x="458488" y="274207"/>
                  <a:pt x="392830" y="296091"/>
                </a:cubicBezTo>
                <a:cubicBezTo>
                  <a:pt x="384122" y="301897"/>
                  <a:pt x="376269" y="309257"/>
                  <a:pt x="366705" y="313508"/>
                </a:cubicBezTo>
                <a:cubicBezTo>
                  <a:pt x="294656" y="345531"/>
                  <a:pt x="365254" y="336731"/>
                  <a:pt x="305745" y="322217"/>
                </a:cubicBezTo>
                <a:close/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527748" y="959772"/>
            <a:ext cx="6124549" cy="370091"/>
            <a:chOff x="385913" y="1054740"/>
            <a:chExt cx="6124549" cy="370091"/>
          </a:xfrm>
        </p:grpSpPr>
        <p:grpSp>
          <p:nvGrpSpPr>
            <p:cNvPr id="33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35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Maria DB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로그온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186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090"/>
    </mc:Choice>
    <mc:Fallback xmlns="">
      <p:transition spd="slow" advTm="17309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42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755576" y="163512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Maria DB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실습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22. Maria DB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29" y="2250973"/>
            <a:ext cx="3600400" cy="23466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599" y="4453802"/>
            <a:ext cx="3425393" cy="197840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100" y="2204864"/>
            <a:ext cx="3528393" cy="208278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9322" y="4725144"/>
            <a:ext cx="3960364" cy="11079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# </a:t>
            </a:r>
            <a:r>
              <a:rPr lang="en-US" altLang="ko-KR" sz="1100" b="1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1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–u root –p 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enter password : </a:t>
            </a:r>
            <a:r>
              <a:rPr lang="en-US" altLang="ko-KR" sz="11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000000</a:t>
            </a: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있으면 입력하고 없으면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Enter key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친다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en-US" altLang="ko-KR" sz="11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MariaDB</a:t>
            </a:r>
            <a:r>
              <a:rPr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[(none)] &gt; </a:t>
            </a:r>
            <a:r>
              <a:rPr lang="en-US" altLang="ko-KR" sz="11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sz="11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명령어 실습</a:t>
            </a:r>
            <a:r>
              <a:rPr lang="en-US" altLang="ko-KR" sz="11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100" b="1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555456" y="2708920"/>
            <a:ext cx="800520" cy="216024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97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cxnSp>
        <p:nvCxnSpPr>
          <p:cNvPr id="16" name="직선 화살표 연결선 15"/>
          <p:cNvCxnSpPr>
            <a:stCxn id="15" idx="3"/>
          </p:cNvCxnSpPr>
          <p:nvPr/>
        </p:nvCxnSpPr>
        <p:spPr bwMode="auto">
          <a:xfrm>
            <a:off x="4355976" y="2816932"/>
            <a:ext cx="576063" cy="0"/>
          </a:xfrm>
          <a:prstGeom prst="straightConnector1">
            <a:avLst/>
          </a:prstGeom>
          <a:noFill/>
          <a:ln w="12700" cap="flat" cmpd="sng" algn="ctr">
            <a:solidFill>
              <a:srgbClr val="80808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자유형 16"/>
          <p:cNvSpPr/>
          <p:nvPr/>
        </p:nvSpPr>
        <p:spPr bwMode="auto">
          <a:xfrm>
            <a:off x="4788024" y="2564904"/>
            <a:ext cx="1154644" cy="452584"/>
          </a:xfrm>
          <a:custGeom>
            <a:avLst/>
            <a:gdLst>
              <a:gd name="connsiteX0" fmla="*/ 969819 w 1154644"/>
              <a:gd name="connsiteY0" fmla="*/ 434109 h 452584"/>
              <a:gd name="connsiteX1" fmla="*/ 461819 w 1154644"/>
              <a:gd name="connsiteY1" fmla="*/ 452582 h 452584"/>
              <a:gd name="connsiteX2" fmla="*/ 434110 w 1154644"/>
              <a:gd name="connsiteY2" fmla="*/ 443345 h 452584"/>
              <a:gd name="connsiteX3" fmla="*/ 314037 w 1154644"/>
              <a:gd name="connsiteY3" fmla="*/ 434109 h 452584"/>
              <a:gd name="connsiteX4" fmla="*/ 240146 w 1154644"/>
              <a:gd name="connsiteY4" fmla="*/ 415636 h 452584"/>
              <a:gd name="connsiteX5" fmla="*/ 203200 w 1154644"/>
              <a:gd name="connsiteY5" fmla="*/ 406400 h 452584"/>
              <a:gd name="connsiteX6" fmla="*/ 166255 w 1154644"/>
              <a:gd name="connsiteY6" fmla="*/ 387927 h 452584"/>
              <a:gd name="connsiteX7" fmla="*/ 120073 w 1154644"/>
              <a:gd name="connsiteY7" fmla="*/ 378691 h 452584"/>
              <a:gd name="connsiteX8" fmla="*/ 92364 w 1154644"/>
              <a:gd name="connsiteY8" fmla="*/ 369454 h 452584"/>
              <a:gd name="connsiteX9" fmla="*/ 27710 w 1154644"/>
              <a:gd name="connsiteY9" fmla="*/ 350982 h 452584"/>
              <a:gd name="connsiteX10" fmla="*/ 0 w 1154644"/>
              <a:gd name="connsiteY10" fmla="*/ 295563 h 452584"/>
              <a:gd name="connsiteX11" fmla="*/ 9237 w 1154644"/>
              <a:gd name="connsiteY11" fmla="*/ 212436 h 452584"/>
              <a:gd name="connsiteX12" fmla="*/ 64655 w 1154644"/>
              <a:gd name="connsiteY12" fmla="*/ 157018 h 452584"/>
              <a:gd name="connsiteX13" fmla="*/ 129310 w 1154644"/>
              <a:gd name="connsiteY13" fmla="*/ 120072 h 452584"/>
              <a:gd name="connsiteX14" fmla="*/ 157019 w 1154644"/>
              <a:gd name="connsiteY14" fmla="*/ 101600 h 452584"/>
              <a:gd name="connsiteX15" fmla="*/ 230910 w 1154644"/>
              <a:gd name="connsiteY15" fmla="*/ 83127 h 452584"/>
              <a:gd name="connsiteX16" fmla="*/ 258619 w 1154644"/>
              <a:gd name="connsiteY16" fmla="*/ 73891 h 452584"/>
              <a:gd name="connsiteX17" fmla="*/ 295564 w 1154644"/>
              <a:gd name="connsiteY17" fmla="*/ 64654 h 452584"/>
              <a:gd name="connsiteX18" fmla="*/ 360219 w 1154644"/>
              <a:gd name="connsiteY18" fmla="*/ 27709 h 452584"/>
              <a:gd name="connsiteX19" fmla="*/ 424873 w 1154644"/>
              <a:gd name="connsiteY19" fmla="*/ 0 h 452584"/>
              <a:gd name="connsiteX20" fmla="*/ 563419 w 1154644"/>
              <a:gd name="connsiteY20" fmla="*/ 9236 h 452584"/>
              <a:gd name="connsiteX21" fmla="*/ 600364 w 1154644"/>
              <a:gd name="connsiteY21" fmla="*/ 18472 h 452584"/>
              <a:gd name="connsiteX22" fmla="*/ 692728 w 1154644"/>
              <a:gd name="connsiteY22" fmla="*/ 27709 h 452584"/>
              <a:gd name="connsiteX23" fmla="*/ 720437 w 1154644"/>
              <a:gd name="connsiteY23" fmla="*/ 36945 h 452584"/>
              <a:gd name="connsiteX24" fmla="*/ 822037 w 1154644"/>
              <a:gd name="connsiteY24" fmla="*/ 55418 h 452584"/>
              <a:gd name="connsiteX25" fmla="*/ 914400 w 1154644"/>
              <a:gd name="connsiteY25" fmla="*/ 73891 h 452584"/>
              <a:gd name="connsiteX26" fmla="*/ 960582 w 1154644"/>
              <a:gd name="connsiteY26" fmla="*/ 83127 h 452584"/>
              <a:gd name="connsiteX27" fmla="*/ 1117600 w 1154644"/>
              <a:gd name="connsiteY27" fmla="*/ 92363 h 452584"/>
              <a:gd name="connsiteX28" fmla="*/ 1145310 w 1154644"/>
              <a:gd name="connsiteY28" fmla="*/ 101600 h 452584"/>
              <a:gd name="connsiteX29" fmla="*/ 1154546 w 1154644"/>
              <a:gd name="connsiteY29" fmla="*/ 129309 h 452584"/>
              <a:gd name="connsiteX30" fmla="*/ 1145310 w 1154644"/>
              <a:gd name="connsiteY30" fmla="*/ 304800 h 452584"/>
              <a:gd name="connsiteX31" fmla="*/ 1089891 w 1154644"/>
              <a:gd name="connsiteY31" fmla="*/ 332509 h 452584"/>
              <a:gd name="connsiteX32" fmla="*/ 1062182 w 1154644"/>
              <a:gd name="connsiteY32" fmla="*/ 350982 h 452584"/>
              <a:gd name="connsiteX33" fmla="*/ 1034473 w 1154644"/>
              <a:gd name="connsiteY33" fmla="*/ 360218 h 452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154644" h="452584">
                <a:moveTo>
                  <a:pt x="969819" y="434109"/>
                </a:moveTo>
                <a:lnTo>
                  <a:pt x="461819" y="452582"/>
                </a:lnTo>
                <a:cubicBezTo>
                  <a:pt x="452084" y="452750"/>
                  <a:pt x="443771" y="444553"/>
                  <a:pt x="434110" y="443345"/>
                </a:cubicBezTo>
                <a:cubicBezTo>
                  <a:pt x="394277" y="438366"/>
                  <a:pt x="354061" y="437188"/>
                  <a:pt x="314037" y="434109"/>
                </a:cubicBezTo>
                <a:lnTo>
                  <a:pt x="240146" y="415636"/>
                </a:lnTo>
                <a:lnTo>
                  <a:pt x="203200" y="406400"/>
                </a:lnTo>
                <a:cubicBezTo>
                  <a:pt x="190885" y="400242"/>
                  <a:pt x="179317" y="392281"/>
                  <a:pt x="166255" y="387927"/>
                </a:cubicBezTo>
                <a:cubicBezTo>
                  <a:pt x="151362" y="382963"/>
                  <a:pt x="135303" y="382499"/>
                  <a:pt x="120073" y="378691"/>
                </a:cubicBezTo>
                <a:cubicBezTo>
                  <a:pt x="110628" y="376330"/>
                  <a:pt x="101725" y="372129"/>
                  <a:pt x="92364" y="369454"/>
                </a:cubicBezTo>
                <a:cubicBezTo>
                  <a:pt x="11154" y="346251"/>
                  <a:pt x="94167" y="373134"/>
                  <a:pt x="27710" y="350982"/>
                </a:cubicBezTo>
                <a:cubicBezTo>
                  <a:pt x="18371" y="336974"/>
                  <a:pt x="0" y="314681"/>
                  <a:pt x="0" y="295563"/>
                </a:cubicBezTo>
                <a:cubicBezTo>
                  <a:pt x="0" y="267683"/>
                  <a:pt x="1038" y="239083"/>
                  <a:pt x="9237" y="212436"/>
                </a:cubicBezTo>
                <a:cubicBezTo>
                  <a:pt x="18683" y="181738"/>
                  <a:pt x="42111" y="173121"/>
                  <a:pt x="64655" y="157018"/>
                </a:cubicBezTo>
                <a:cubicBezTo>
                  <a:pt x="168867" y="82580"/>
                  <a:pt x="49377" y="160038"/>
                  <a:pt x="129310" y="120072"/>
                </a:cubicBezTo>
                <a:cubicBezTo>
                  <a:pt x="139239" y="115108"/>
                  <a:pt x="146587" y="105394"/>
                  <a:pt x="157019" y="101600"/>
                </a:cubicBezTo>
                <a:cubicBezTo>
                  <a:pt x="180879" y="92924"/>
                  <a:pt x="206824" y="91155"/>
                  <a:pt x="230910" y="83127"/>
                </a:cubicBezTo>
                <a:cubicBezTo>
                  <a:pt x="240146" y="80048"/>
                  <a:pt x="249258" y="76566"/>
                  <a:pt x="258619" y="73891"/>
                </a:cubicBezTo>
                <a:cubicBezTo>
                  <a:pt x="270825" y="70404"/>
                  <a:pt x="283678" y="69111"/>
                  <a:pt x="295564" y="64654"/>
                </a:cubicBezTo>
                <a:cubicBezTo>
                  <a:pt x="336169" y="49427"/>
                  <a:pt x="326109" y="47201"/>
                  <a:pt x="360219" y="27709"/>
                </a:cubicBezTo>
                <a:cubicBezTo>
                  <a:pt x="392178" y="9447"/>
                  <a:pt x="393785" y="10362"/>
                  <a:pt x="424873" y="0"/>
                </a:cubicBezTo>
                <a:cubicBezTo>
                  <a:pt x="471055" y="3079"/>
                  <a:pt x="517389" y="4391"/>
                  <a:pt x="563419" y="9236"/>
                </a:cubicBezTo>
                <a:cubicBezTo>
                  <a:pt x="576043" y="10565"/>
                  <a:pt x="587798" y="16677"/>
                  <a:pt x="600364" y="18472"/>
                </a:cubicBezTo>
                <a:cubicBezTo>
                  <a:pt x="630995" y="22848"/>
                  <a:pt x="661940" y="24630"/>
                  <a:pt x="692728" y="27709"/>
                </a:cubicBezTo>
                <a:cubicBezTo>
                  <a:pt x="701964" y="30788"/>
                  <a:pt x="710992" y="34584"/>
                  <a:pt x="720437" y="36945"/>
                </a:cubicBezTo>
                <a:cubicBezTo>
                  <a:pt x="753176" y="45130"/>
                  <a:pt x="789076" y="49238"/>
                  <a:pt x="822037" y="55418"/>
                </a:cubicBezTo>
                <a:cubicBezTo>
                  <a:pt x="852897" y="61204"/>
                  <a:pt x="883612" y="67733"/>
                  <a:pt x="914400" y="73891"/>
                </a:cubicBezTo>
                <a:cubicBezTo>
                  <a:pt x="929794" y="76970"/>
                  <a:pt x="944910" y="82205"/>
                  <a:pt x="960582" y="83127"/>
                </a:cubicBezTo>
                <a:lnTo>
                  <a:pt x="1117600" y="92363"/>
                </a:lnTo>
                <a:cubicBezTo>
                  <a:pt x="1126837" y="95442"/>
                  <a:pt x="1138425" y="94715"/>
                  <a:pt x="1145310" y="101600"/>
                </a:cubicBezTo>
                <a:cubicBezTo>
                  <a:pt x="1152194" y="108484"/>
                  <a:pt x="1154546" y="119573"/>
                  <a:pt x="1154546" y="129309"/>
                </a:cubicBezTo>
                <a:cubicBezTo>
                  <a:pt x="1154546" y="187887"/>
                  <a:pt x="1156271" y="247257"/>
                  <a:pt x="1145310" y="304800"/>
                </a:cubicBezTo>
                <a:cubicBezTo>
                  <a:pt x="1142524" y="319426"/>
                  <a:pt x="1099166" y="327871"/>
                  <a:pt x="1089891" y="332509"/>
                </a:cubicBezTo>
                <a:cubicBezTo>
                  <a:pt x="1079962" y="337474"/>
                  <a:pt x="1072111" y="346018"/>
                  <a:pt x="1062182" y="350982"/>
                </a:cubicBezTo>
                <a:cubicBezTo>
                  <a:pt x="1053474" y="355336"/>
                  <a:pt x="1034473" y="360218"/>
                  <a:pt x="1034473" y="360218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  <p:cxnSp>
        <p:nvCxnSpPr>
          <p:cNvPr id="18" name="직선 화살표 연결선 17"/>
          <p:cNvCxnSpPr>
            <a:stCxn id="17" idx="8"/>
            <a:endCxn id="14" idx="0"/>
          </p:cNvCxnSpPr>
          <p:nvPr/>
        </p:nvCxnSpPr>
        <p:spPr bwMode="auto">
          <a:xfrm flipH="1">
            <a:off x="2579504" y="2934358"/>
            <a:ext cx="2300884" cy="1790786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38412" y="1412776"/>
            <a:ext cx="82335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XAMPP Control Panel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띄워 윈도우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Shell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클릭한 후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#</a:t>
            </a:r>
            <a:r>
              <a:rPr lang="en-US" altLang="ko-KR" sz="14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–u root –p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입력하고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enter password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입력시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엔터키를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치면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MariaDB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콘솔로 전환된다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27748" y="959772"/>
            <a:ext cx="6124549" cy="370091"/>
            <a:chOff x="385913" y="1054740"/>
            <a:chExt cx="6124549" cy="370091"/>
          </a:xfrm>
        </p:grpSpPr>
        <p:grpSp>
          <p:nvGrpSpPr>
            <p:cNvPr id="39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41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Maria DB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266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107"/>
    </mc:Choice>
    <mc:Fallback xmlns="">
      <p:transition spd="slow" advTm="56107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43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6742" y="1412776"/>
            <a:ext cx="6641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같은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명령어를 이용하여 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sample”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데이터베이스를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생성한다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3967" y="1763906"/>
            <a:ext cx="7212409" cy="338554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형식 </a:t>
            </a:r>
            <a:r>
              <a:rPr lang="en-US" altLang="ko-KR" sz="16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CREATE DATABASE [IF NOT EXISTS] </a:t>
            </a:r>
            <a:r>
              <a:rPr lang="ko-KR" altLang="en-US" sz="1600" b="1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데이터베이스명</a:t>
            </a:r>
            <a:r>
              <a:rPr lang="en-US" altLang="ko-KR" sz="16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7295" y="3356610"/>
            <a:ext cx="3701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데이터베이스가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생성되었는지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확인한다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3967" y="3707740"/>
            <a:ext cx="7212409" cy="338554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형식 </a:t>
            </a:r>
            <a:r>
              <a:rPr lang="en-US" altLang="ko-KR" sz="16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SHOW DATABASE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sz="16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40" y="2189519"/>
            <a:ext cx="5772250" cy="64790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66" y="4123468"/>
            <a:ext cx="4071249" cy="2216691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527748" y="959772"/>
            <a:ext cx="6124549" cy="370091"/>
            <a:chOff x="385913" y="1054740"/>
            <a:chExt cx="6124549" cy="370091"/>
          </a:xfrm>
        </p:grpSpPr>
        <p:grpSp>
          <p:nvGrpSpPr>
            <p:cNvPr id="23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25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Maria DB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(DB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생성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755576" y="163512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Maria DB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실습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22. Maria DB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899592" y="5517232"/>
            <a:ext cx="864096" cy="21602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l" defTabSz="914400" rtl="0" eaLnBrk="1" fontAlgn="ctr" latinLnBrk="1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Tx/>
              <a:buFont typeface="Wingdings" pitchFamily="2" charset="2"/>
              <a:buChar char="v"/>
              <a:tabLst>
                <a:tab pos="292100" algn="l"/>
                <a:tab pos="685800" algn="l"/>
              </a:tabLst>
            </a:pPr>
            <a:endParaRPr kumimoji="1" lang="ko-KR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82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615"/>
    </mc:Choice>
    <mc:Fallback xmlns="">
      <p:transition spd="slow" advTm="154615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44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1" y="1432154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상품등록 테이블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(goods1)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생성 해본다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-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not null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 기술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94" y="1826274"/>
            <a:ext cx="4308570" cy="14975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62358" y="1811754"/>
            <a:ext cx="2938034" cy="553998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Not null</a:t>
            </a:r>
            <a:r>
              <a:rPr lang="ko-KR" altLang="en-US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널 </a:t>
            </a:r>
            <a:r>
              <a:rPr lang="ko-KR" altLang="en-US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허용하지 않겠다는 의미 </a:t>
            </a:r>
            <a:r>
              <a:rPr lang="ko-KR" altLang="en-US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10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입력시</a:t>
            </a:r>
            <a:r>
              <a:rPr lang="ko-KR" altLang="en-US" sz="10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빈 칸 허용 </a:t>
            </a:r>
            <a:r>
              <a:rPr lang="ko-KR" altLang="en-US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 함</a:t>
            </a:r>
            <a:r>
              <a:rPr lang="en-US" altLang="ko-KR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0545" y="3376831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상품등록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상품코드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g_code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기본키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지정작업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5115" y="3897978"/>
            <a:ext cx="7165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6)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생성한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테이블의 구조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확인작업 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형식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테이블명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691" y="4711654"/>
            <a:ext cx="4200555" cy="157638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36355" y="4711654"/>
            <a:ext cx="3030638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참고사항</a:t>
            </a:r>
            <a:r>
              <a:rPr lang="en-US" altLang="ko-KR" sz="12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테이블을 잘못 생성한 경우 </a:t>
            </a:r>
            <a:endParaRPr lang="ko-KR" altLang="en-US" sz="12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drop table </a:t>
            </a:r>
            <a:r>
              <a:rPr lang="ko-KR" altLang="en-US" sz="1200" b="1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테이블명</a:t>
            </a:r>
            <a:r>
              <a:rPr lang="en-US" altLang="ko-KR" sz="12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12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명령 </a:t>
            </a:r>
            <a:r>
              <a:rPr lang="ko-KR" altLang="en-US" sz="1200" b="1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이용하여 </a:t>
            </a:r>
            <a:endParaRPr lang="en-US" altLang="ko-KR" sz="1200" b="1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지워준다</a:t>
            </a:r>
            <a:r>
              <a:rPr lang="en-US" altLang="ko-KR" sz="12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2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27748" y="959772"/>
            <a:ext cx="6124549" cy="370091"/>
            <a:chOff x="385913" y="1054740"/>
            <a:chExt cx="6124549" cy="370091"/>
          </a:xfrm>
        </p:grpSpPr>
        <p:grpSp>
          <p:nvGrpSpPr>
            <p:cNvPr id="1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Maria DB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테이블 생성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55576" y="163512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Maria DB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실습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22. Maria DB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1361" y="4289427"/>
            <a:ext cx="7212409" cy="338554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형식 </a:t>
            </a:r>
            <a:r>
              <a:rPr lang="en-US" altLang="ko-KR" sz="16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600" b="1" dirty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 goods1; </a:t>
            </a:r>
            <a:endParaRPr lang="en-US" altLang="ko-KR" sz="16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024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586"/>
    </mc:Choice>
    <mc:Fallback xmlns="">
      <p:transition spd="slow" advTm="148586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Google Shape;308;p21"/>
          <p:cNvSpPr txBox="1"/>
          <p:nvPr/>
        </p:nvSpPr>
        <p:spPr>
          <a:xfrm>
            <a:off x="851762" y="1916833"/>
            <a:ext cx="7096324" cy="2065577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600"/>
              <a:buFont typeface="Courier New"/>
              <a:buNone/>
            </a:pPr>
            <a:r>
              <a:rPr lang="en-US" sz="16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dirty="0"/>
          </a:p>
          <a:p>
            <a:pPr marL="0" marR="0" lvl="0" indent="0" algn="l" rtl="0"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</a:pP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-US" sz="16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(20)</a:t>
            </a: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DEFAULT ‘’ NOT NULL,</a:t>
            </a:r>
            <a:endParaRPr dirty="0"/>
          </a:p>
          <a:p>
            <a:pPr marL="0" marR="0" lvl="0" indent="0" algn="l" rtl="0"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</a:pP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(10)</a:t>
            </a: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dirty="0"/>
          </a:p>
          <a:p>
            <a:pPr marL="0" marR="0" lvl="0" indent="0" algn="l" rtl="0"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</a:pP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-US" sz="16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(20)</a:t>
            </a: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dirty="0"/>
          </a:p>
          <a:p>
            <a:pPr marL="0" marR="0" lvl="0" indent="0" algn="l" rtl="0"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</a:pP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-US" sz="1600" b="1" i="0" u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(20)</a:t>
            </a: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dirty="0"/>
          </a:p>
          <a:p>
            <a:pPr marL="0" marR="0" lvl="0" indent="0" algn="l" rtl="0"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</a:pP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dirty="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</a:t>
            </a: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600" b="1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marR="0" lvl="0" indent="0" algn="l" rtl="0">
              <a:spcBef>
                <a:spcPts val="16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</a:pP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</p:txBody>
      </p:sp>
      <p:pic>
        <p:nvPicPr>
          <p:cNvPr id="4" name="_x308205528" descr="EMB00002b483b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40433"/>
            <a:ext cx="7120502" cy="190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55576" y="163512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Maria DB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실습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22. Maria DB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561" y="1432154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1) sample DB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fruit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테이블을 추가하여 작성하여 생성해 본다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27748" y="959772"/>
            <a:ext cx="6124549" cy="370091"/>
            <a:chOff x="385913" y="1054740"/>
            <a:chExt cx="6124549" cy="370091"/>
          </a:xfrm>
        </p:grpSpPr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테이블 생성 실습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28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587"/>
    </mc:Choice>
    <mc:Fallback xmlns="">
      <p:transition spd="slow" advTm="83587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Google Shape;334;p24"/>
          <p:cNvSpPr txBox="1">
            <a:spLocks/>
          </p:cNvSpPr>
          <p:nvPr/>
        </p:nvSpPr>
        <p:spPr>
          <a:xfrm>
            <a:off x="755576" y="1976576"/>
            <a:ext cx="6840760" cy="417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ko-KR" altLang="en-US" sz="1600" b="1" kern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테이블의 데이터 </a:t>
            </a:r>
            <a:r>
              <a:rPr lang="ko-KR" altLang="en-US" sz="1600" kern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lang="ko-KR" altLang="en-US" sz="1600" kern="0" smtClean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lang="ko-KR" altLang="en-US" sz="1600" kern="0" smtClean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lang="ko-KR" altLang="en-US" sz="1600" kern="0" smtClean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lang="ko-KR" altLang="en-US" sz="1600" kern="0" smtClean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lang="ko-KR" altLang="en-US" sz="1600" kern="0" smtClean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endParaRPr lang="ko-KR" altLang="en-US" sz="1600" kern="0" smtClean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ko-KR" altLang="en-US" sz="1600" kern="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모든 데이터 확인</a:t>
            </a:r>
            <a:endParaRPr lang="ko-KR" altLang="en-US" sz="1600" kern="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_x308205528" descr="EMB00002b483b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7" y="2264608"/>
            <a:ext cx="5915945" cy="108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_x308204808" descr="EMB00002b483b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72462"/>
            <a:ext cx="5688632" cy="154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22. Maria DB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5576" y="163512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Maria DB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실습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1459578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2) Fruit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개의 레코드를 삽입하여 확인해 본다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27748" y="959772"/>
            <a:ext cx="6124549" cy="370091"/>
            <a:chOff x="385913" y="1054740"/>
            <a:chExt cx="6124549" cy="370091"/>
          </a:xfrm>
        </p:grpSpPr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테이블 생성 실습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6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596"/>
    </mc:Choice>
    <mc:Fallback xmlns="">
      <p:transition spd="slow" advTm="211596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Google Shape;316;p22"/>
          <p:cNvSpPr txBox="1">
            <a:spLocks/>
          </p:cNvSpPr>
          <p:nvPr/>
        </p:nvSpPr>
        <p:spPr>
          <a:xfrm>
            <a:off x="395536" y="1484784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ko-KR" altLang="en-US" sz="1600" b="1" kern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  <a:sym typeface="Times New Roman"/>
              </a:rPr>
              <a:t>데이터베이스 내의 모든 테이블 보기</a:t>
            </a:r>
            <a:endParaRPr lang="ko-KR" altLang="en-US" sz="16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Google Shape;317;p22"/>
          <p:cNvSpPr txBox="1"/>
          <p:nvPr/>
        </p:nvSpPr>
        <p:spPr>
          <a:xfrm>
            <a:off x="759414" y="1891742"/>
            <a:ext cx="6840437" cy="298536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</a:pPr>
            <a:r>
              <a:rPr lang="en-US" sz="1600" b="1" i="0" u="none" dirty="0">
                <a:solidFill>
                  <a:schemeClr val="l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show </a:t>
            </a:r>
            <a:r>
              <a:rPr lang="en-US" sz="1600" b="1" i="0" u="none" dirty="0" smtClean="0">
                <a:solidFill>
                  <a:schemeClr val="l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/>
                <a:sym typeface="Courier New"/>
              </a:rPr>
              <a:t>tables;</a:t>
            </a:r>
            <a:endParaRPr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_x308205528" descr="EMB00002b483b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14" y="2301962"/>
            <a:ext cx="6696421" cy="179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_x308203688" descr="EMB00002b483be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86" y="4630669"/>
            <a:ext cx="5688310" cy="184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326;p23"/>
          <p:cNvSpPr txBox="1"/>
          <p:nvPr/>
        </p:nvSpPr>
        <p:spPr>
          <a:xfrm>
            <a:off x="792163" y="4264649"/>
            <a:ext cx="6979146" cy="310178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</a:pPr>
            <a:r>
              <a:rPr lang="en-US" sz="1600" b="1" i="0" u="none" dirty="0" err="1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lang="en-US" sz="1600" b="1" i="0" u="none" dirty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smtClean="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fruit;</a:t>
            </a:r>
            <a:endParaRPr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22. Maria DB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55576" y="163512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Maria DB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실습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27748" y="959772"/>
            <a:ext cx="6124549" cy="370091"/>
            <a:chOff x="385913" y="1054740"/>
            <a:chExt cx="6124549" cy="370091"/>
          </a:xfrm>
        </p:grpSpPr>
        <p:grpSp>
          <p:nvGrpSpPr>
            <p:cNvPr id="1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테이블 생성 실습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221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072"/>
    </mc:Choice>
    <mc:Fallback xmlns="">
      <p:transition spd="slow" advTm="56072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3568" y="1556792"/>
            <a:ext cx="7560840" cy="42934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&lt;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&lt;?PHP </a:t>
            </a:r>
          </a:p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$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conn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mysqli_connect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('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localhost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', '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root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',  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'', 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0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');</a:t>
            </a:r>
          </a:p>
          <a:p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mysqli_connect_errno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()) {</a:t>
            </a:r>
          </a:p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printf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("%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\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",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mysqli_connect_error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</a:p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exit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}</a:t>
            </a:r>
          </a:p>
          <a:p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query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"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select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*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from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fruit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where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price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&gt;= 10";</a:t>
            </a:r>
          </a:p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$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mysqli_query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$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conn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$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query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);</a:t>
            </a:r>
          </a:p>
          <a:p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"&lt;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table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border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=1&gt;&lt;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&gt;" . </a:t>
            </a:r>
          </a:p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"&lt;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&gt;" .</a:t>
            </a:r>
          </a:p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"&lt;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Price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&gt;" . </a:t>
            </a:r>
          </a:p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"&lt;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&gt;" .</a:t>
            </a:r>
          </a:p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"&lt;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Country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&gt;&lt;/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&gt;";</a:t>
            </a:r>
          </a:p>
          <a:p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while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$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row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mysqli_fetch_row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) {</a:t>
            </a:r>
          </a:p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"&lt;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&gt;&lt;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td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&gt;" . $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row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 . "&lt;/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td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&gt;" . </a:t>
            </a:r>
          </a:p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"&lt;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td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&gt;" . $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row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[1] . "&lt;/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td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&gt;" . </a:t>
            </a:r>
          </a:p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"&lt;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td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&gt;" . $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row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[2] . "&lt;/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td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&gt;" . </a:t>
            </a:r>
          </a:p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"&lt;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td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&gt;" . $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row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[3] . "&lt;/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td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&gt;&lt;/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&gt;";</a:t>
            </a:r>
          </a:p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}</a:t>
            </a:r>
          </a:p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"&lt;/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table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&gt;";</a:t>
            </a:r>
          </a:p>
          <a:p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mysqli_free_result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result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mysqli_close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($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conn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?&gt;</a:t>
            </a:r>
          </a:p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ko-KR" altLang="en-US" sz="10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&lt;/</a:t>
            </a:r>
            <a:r>
              <a:rPr lang="ko-KR" altLang="en-US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22. Maria DB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55576" y="163512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Maria DB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실습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27748" y="959772"/>
            <a:ext cx="6124549" cy="370091"/>
            <a:chOff x="385913" y="1054740"/>
            <a:chExt cx="6124549" cy="370091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테이블 생성 실습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4221088"/>
            <a:ext cx="3312368" cy="14786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507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667"/>
    </mc:Choice>
    <mc:Fallback xmlns="">
      <p:transition spd="slow" advTm="276667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49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5253" y="3477439"/>
            <a:ext cx="7992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table </a:t>
            </a:r>
            <a:r>
              <a:rPr lang="ko-KR" altLang="en-US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명령</a:t>
            </a:r>
            <a:endParaRPr lang="en-US" altLang="ko-KR" sz="1400" b="1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MaraiaDB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create 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 </a:t>
            </a:r>
            <a:r>
              <a:rPr lang="ko-KR" altLang="en-US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상품등록 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g_code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char(5) not null, </a:t>
            </a:r>
            <a:r>
              <a:rPr lang="en-US" altLang="ko-KR" sz="14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g_que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(4), </a:t>
            </a:r>
            <a:r>
              <a:rPr lang="en-US" altLang="ko-KR" sz="14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g_price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(8), </a:t>
            </a:r>
            <a:r>
              <a:rPr lang="en-US" altLang="ko-KR" sz="14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g_date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date, primary key(</a:t>
            </a:r>
            <a:r>
              <a:rPr lang="en-US" altLang="ko-KR" sz="1400" dirty="0" err="1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g_code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)); 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상품등록 테이블에서 </a:t>
            </a:r>
            <a:r>
              <a:rPr lang="ko-KR" altLang="en-US" sz="140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필드값과</a:t>
            </a:r>
            <a:r>
              <a:rPr lang="ko-KR" altLang="en-US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프라이머리 키 값을 지정한다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MaraiaDB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1400" dirty="0" err="1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</a:t>
            </a:r>
            <a:r>
              <a:rPr lang="ko-KR" altLang="en-US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상품등록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상품등록 테이블의 상세 내용을 보여준다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1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MaraiaDB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&gt;drop 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 </a:t>
            </a:r>
            <a:r>
              <a:rPr lang="ko-KR" altLang="en-US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상품등록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상품등록 테이블을 삭제한다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5253" y="4708301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table </a:t>
            </a:r>
            <a:r>
              <a:rPr lang="ko-KR" altLang="en-US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조작 명령어</a:t>
            </a:r>
            <a:endParaRPr lang="en-US" altLang="ko-KR" sz="1400" b="1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MaraiaDB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&gt;select * from goods; 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goods </a:t>
            </a:r>
            <a:r>
              <a:rPr lang="ko-KR" altLang="en-US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테이블의 구조를 보여준다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MaraiaDB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insert into goods values("00010","dddddd","2","12000");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MaraiaDB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insert into goods values("00011","</a:t>
            </a:r>
            <a:r>
              <a:rPr lang="ko-KR" altLang="en-US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책상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","12","13200");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2031133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Database </a:t>
            </a:r>
            <a:r>
              <a:rPr lang="ko-KR" altLang="en-US" sz="1400" b="1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명령</a:t>
            </a:r>
            <a:endParaRPr lang="en-US" altLang="ko-KR" sz="1400" b="1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MaraiaDB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show databases;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존재하는 데이터베이스 목록을 보여준다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1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MaraiaDB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&gt;create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database 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sample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데이터베이스를 생성한다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1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MaraiaDB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&gt;use 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sample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데이터베이스를 사용하겠다고 선언한다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1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MaraiaDB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&gt;drop </a:t>
            </a:r>
            <a:r>
              <a:rPr lang="en-US" altLang="ko-KR" sz="14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r>
              <a:rPr lang="en-US" altLang="ko-KR" sz="14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sample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데이터베이스를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삭제한다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1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MaraiaDB</a:t>
            </a:r>
            <a:r>
              <a:rPr lang="en-US" altLang="ko-KR" sz="14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&gt;status;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아파치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mysql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/client/conn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캐랙터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셑을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보여준다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93182" y="980728"/>
            <a:ext cx="6199241" cy="374586"/>
            <a:chOff x="293518" y="1050245"/>
            <a:chExt cx="6199241" cy="374586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293518" y="105024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spc="100" dirty="0" smtClean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5</a:t>
              </a:r>
              <a:r>
                <a:rPr lang="en-US" altLang="ko-KR" sz="1600" b="1" dirty="0" smtClean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b="1" dirty="0" smtClean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윈도우 </a:t>
              </a:r>
              <a:r>
                <a:rPr lang="en-US" altLang="ko-KR" sz="1600" b="1" dirty="0" smtClean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Shell </a:t>
              </a:r>
              <a:r>
                <a:rPr lang="ko-KR" altLang="en-US" sz="1600" b="1" dirty="0" smtClean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실습</a:t>
              </a:r>
              <a:endParaRPr lang="en-US" altLang="ko-KR" sz="1600" spc="10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95200" y="1542661"/>
            <a:ext cx="8233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7) DB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활용 차원 영역으로 다양한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콘솔 명령을 실습하여 체험적으로 익히도록 한다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755576" y="163512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2. Maria DB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실습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22. Maria DB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88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9627"/>
    </mc:Choice>
    <mc:Fallback xmlns="">
      <p:transition spd="slow" advTm="32962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5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549175" y="1263377"/>
            <a:ext cx="7335193" cy="1373535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7100" indent="0">
              <a:lnSpc>
                <a:spcPct val="150000"/>
              </a:lnSpc>
              <a:buSzPct val="60000"/>
              <a:buNone/>
            </a:pPr>
            <a:r>
              <a:rPr lang="en-US" altLang="ko-KR" sz="16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DDL(Data </a:t>
            </a:r>
            <a:r>
              <a:rPr lang="en-US" altLang="ko-KR" sz="1600" b="1" kern="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Definition </a:t>
            </a:r>
            <a:r>
              <a:rPr lang="en-US" altLang="ko-KR" sz="16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Language) : DB </a:t>
            </a:r>
            <a:r>
              <a:rPr lang="ko-KR" altLang="en-US" sz="16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 기능</a:t>
            </a:r>
            <a:endParaRPr lang="en-US" altLang="ko-KR" sz="1600" b="1" kern="0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lnSpc>
                <a:spcPct val="150000"/>
              </a:lnSpc>
              <a:buFontTx/>
              <a:buNone/>
            </a:pP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응용 프로그램과 데이터베이스 간 인터페이스 수단 제공</a:t>
            </a:r>
            <a:endParaRPr lang="en-US" altLang="ko-KR" sz="16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lnSpc>
                <a:spcPct val="150000"/>
              </a:lnSpc>
              <a:buFontTx/>
              <a:buNone/>
            </a:pP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저장 구조</a:t>
            </a: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액세스 방법 등 정의</a:t>
            </a:r>
            <a:endParaRPr lang="en-US" altLang="ko-KR" sz="16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_x78424440" descr="EMB00000ce84ee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7689" y="2852936"/>
            <a:ext cx="5832648" cy="2592288"/>
          </a:xfrm>
          <a:prstGeom prst="rect">
            <a:avLst/>
          </a:prstGeom>
          <a:noFill/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DBMS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39552" y="845051"/>
            <a:ext cx="6124549" cy="370091"/>
            <a:chOff x="385913" y="1054740"/>
            <a:chExt cx="6124549" cy="370091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DBMS(Data base management system)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 flipH="1">
            <a:off x="2921912" y="5530443"/>
            <a:ext cx="2484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1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DBMS </a:t>
            </a:r>
            <a:r>
              <a:rPr lang="ko-KR" altLang="en-US" sz="11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lang="ko-KR" altLang="en-US" sz="11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51. DBMS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개론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61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595"/>
    </mc:Choice>
    <mc:Fallback xmlns="">
      <p:transition spd="slow" advTm="8759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6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53651" y="1412776"/>
            <a:ext cx="8078789" cy="4176464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77100" indent="0">
              <a:buNone/>
            </a:pPr>
            <a:r>
              <a:rPr lang="en-US" altLang="ko-KR" sz="16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DML(Data </a:t>
            </a:r>
            <a:r>
              <a:rPr lang="en-US" altLang="ko-KR" sz="1600" b="1" kern="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Manipulation </a:t>
            </a:r>
            <a:r>
              <a:rPr lang="en-US" altLang="ko-KR" sz="16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Language) DBMS </a:t>
            </a:r>
            <a:r>
              <a:rPr lang="ko-KR" altLang="en-US" sz="16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조작 기능</a:t>
            </a:r>
            <a:endParaRPr lang="en-US" altLang="ko-KR" sz="1600" b="1" kern="0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사용자와 데이터베이스 간 인터페이스 수단 제공</a:t>
            </a:r>
            <a:endParaRPr lang="en-US" altLang="ko-KR" sz="16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접근 및 조작 기능</a:t>
            </a: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연산 </a:t>
            </a: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삽입</a:t>
            </a: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갱신</a:t>
            </a: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marL="377100" indent="0">
              <a:buNone/>
            </a:pPr>
            <a:endParaRPr lang="en-US" altLang="ko-KR" sz="1600" b="1" kern="0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77100" indent="0">
              <a:buNone/>
            </a:pPr>
            <a:r>
              <a:rPr lang="en-US" altLang="ko-KR" sz="16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</a:t>
            </a:r>
            <a:r>
              <a:rPr lang="ko-KR" altLang="en-US" sz="16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DCL(Data </a:t>
            </a:r>
            <a:r>
              <a:rPr lang="en-US" altLang="ko-KR" sz="1600" b="1" kern="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 </a:t>
            </a:r>
            <a:r>
              <a:rPr lang="en-US" altLang="ko-KR" sz="16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Language) DBMS </a:t>
            </a:r>
            <a:r>
              <a:rPr lang="ko-KR" altLang="en-US" sz="16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 기능</a:t>
            </a:r>
            <a:endParaRPr lang="en-US" altLang="ko-KR" sz="1600" b="1" kern="0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정확성</a:t>
            </a: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안정성 등 유지 기능</a:t>
            </a: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(DBA)</a:t>
            </a:r>
          </a:p>
          <a:p>
            <a:pPr marL="377100" indent="0">
              <a:buNone/>
            </a:pPr>
            <a:endParaRPr lang="en-US" altLang="ko-KR" sz="16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buFontTx/>
              <a:buNone/>
            </a:pP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</a:t>
            </a: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(database) : </a:t>
            </a: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집합</a:t>
            </a:r>
            <a:endParaRPr lang="en-US" altLang="ko-KR" sz="16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25750" indent="-285750">
              <a:buFontTx/>
              <a:buChar char="-"/>
            </a:pP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운영 데이터</a:t>
            </a: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(operational data), </a:t>
            </a: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통합 데이터</a:t>
            </a: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(integrated data)</a:t>
            </a:r>
          </a:p>
          <a:p>
            <a:pPr marL="540000" indent="0">
              <a:buNone/>
            </a:pP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공유 데이터</a:t>
            </a: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(shard data), </a:t>
            </a: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 데이터</a:t>
            </a: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(stored data)</a:t>
            </a: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집합</a:t>
            </a:r>
            <a:endParaRPr lang="en-US" altLang="ko-KR" sz="16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buNone/>
            </a:pPr>
            <a:endParaRPr lang="en-US" altLang="ko-KR" sz="16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※ </a:t>
            </a: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관리자</a:t>
            </a: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(DBA : </a:t>
            </a:r>
            <a:r>
              <a:rPr lang="en-US" altLang="ko-KR" sz="16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Administrator)</a:t>
            </a:r>
          </a:p>
          <a:p>
            <a:pPr marL="720000">
              <a:buFontTx/>
              <a:buNone/>
            </a:pP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설계</a:t>
            </a: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운영</a:t>
            </a: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유지보수 등 총괄 책임자</a:t>
            </a:r>
            <a:endParaRPr lang="en-US" altLang="ko-KR" sz="16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Tx/>
              <a:buNone/>
            </a:pP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- DDL,</a:t>
            </a: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DCL</a:t>
            </a: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 데이터베이스 정의 및 제어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DBMS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39552" y="845051"/>
            <a:ext cx="6124549" cy="370091"/>
            <a:chOff x="385913" y="1054740"/>
            <a:chExt cx="6124549" cy="370091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DBMS(Data base management system)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51. DBMS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개론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710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113"/>
    </mc:Choice>
    <mc:Fallback xmlns="">
      <p:transition spd="slow" advTm="11611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7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67544" y="1404864"/>
            <a:ext cx="7876679" cy="1811861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7100" indent="0">
              <a:buClr>
                <a:srgbClr val="000000"/>
              </a:buClr>
              <a:buSzPct val="60000"/>
              <a:buNone/>
              <a:defRPr/>
            </a:pPr>
            <a:r>
              <a:rPr lang="en-US" altLang="ko-KR" sz="16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RDBMS </a:t>
            </a:r>
            <a:r>
              <a:rPr lang="ko-KR" altLang="en-US" sz="16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</a:p>
          <a:p>
            <a:pPr marL="720000">
              <a:buFont typeface="Arial" pitchFamily="34" charset="0"/>
              <a:buChar char="•"/>
            </a:pP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1970</a:t>
            </a: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E. F. </a:t>
            </a:r>
            <a:r>
              <a:rPr lang="en-US" altLang="ko-KR" sz="16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Codd</a:t>
            </a: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제안한 관계 데이터 모델 기반</a:t>
            </a:r>
            <a:endParaRPr lang="en-US" altLang="ko-KR" sz="16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ko-KR" altLang="en-US" sz="16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</a:t>
            </a: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(relation) </a:t>
            </a: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테이블</a:t>
            </a: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(table) </a:t>
            </a: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lang="en-US" altLang="ko-KR" sz="16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buFontTx/>
              <a:buNone/>
            </a:pP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관점 데이터베이스의 개념적 구조 의미</a:t>
            </a:r>
            <a:endParaRPr lang="en-US" altLang="ko-KR" sz="16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r>
              <a:rPr lang="ko-KR" altLang="en-US" sz="16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릴레이션은</a:t>
            </a: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</a:t>
            </a: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스킴</a:t>
            </a: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(scheme)</a:t>
            </a: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z="16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</a:t>
            </a: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인스턴스</a:t>
            </a: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(instance)</a:t>
            </a: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구성</a:t>
            </a:r>
          </a:p>
          <a:p>
            <a:pPr marL="720000">
              <a:buFont typeface="Arial" pitchFamily="34" charset="0"/>
              <a:buChar char="•"/>
            </a:pP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데이터베이스는 데이터베이스 스키마</a:t>
            </a:r>
            <a:r>
              <a:rPr lang="en-US" altLang="ko-KR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(schema)</a:t>
            </a:r>
            <a:r>
              <a:rPr lang="ko-KR" altLang="en-US" sz="16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인스턴스 집합</a:t>
            </a:r>
            <a:endParaRPr lang="en-US" altLang="ko-KR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buFont typeface="Arial" pitchFamily="34" charset="0"/>
              <a:buChar char="•"/>
            </a:pPr>
            <a:endParaRPr lang="en-US" altLang="ko-KR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_x77306696" descr="EMB00000ce84ee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406447"/>
            <a:ext cx="6069342" cy="2232248"/>
          </a:xfrm>
          <a:prstGeom prst="rect">
            <a:avLst/>
          </a:prstGeom>
          <a:noFill/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DBMS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39552" y="845051"/>
            <a:ext cx="6124549" cy="370091"/>
            <a:chOff x="385913" y="1054740"/>
            <a:chExt cx="6124549" cy="370091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9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8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관계형 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DBMS(RDBMS)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 flipH="1">
            <a:off x="2764170" y="5697612"/>
            <a:ext cx="2484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1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1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성적 테이블 구조</a:t>
            </a:r>
            <a:endParaRPr lang="ko-KR" altLang="en-US" sz="11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51. DBMS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개론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2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080"/>
    </mc:Choice>
    <mc:Fallback xmlns="">
      <p:transition spd="slow" advTm="9208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8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67545" y="1259932"/>
            <a:ext cx="7848871" cy="2529108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7100" indent="0">
              <a:buClr>
                <a:srgbClr val="000000"/>
              </a:buClr>
              <a:buSzPct val="60000"/>
              <a:buNone/>
              <a:defRPr/>
            </a:pPr>
            <a:r>
              <a:rPr lang="en-US" altLang="ko-KR" sz="16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2) RDBMS </a:t>
            </a:r>
            <a:r>
              <a:rPr lang="ko-KR" altLang="en-US" sz="16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 및 개체</a:t>
            </a:r>
            <a:endParaRPr lang="en-US" altLang="ko-KR" sz="1600" b="1" kern="0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(attribute)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가장 작은 논리적 단위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개체의 특성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(properties)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표현하는 요소로서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각각의 속성은 영역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(domain)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 값들 중 하나의 값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개체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(entity)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속성들로 구성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단독 존재할 수 있으며 다른 것과 구별되는 객체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(object)</a:t>
            </a:r>
          </a:p>
          <a:p>
            <a:pPr marL="720000">
              <a:lnSpc>
                <a:spcPct val="150000"/>
              </a:lnSpc>
              <a:spcBef>
                <a:spcPts val="200"/>
              </a:spcBef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키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(primary key) 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 중 개체 인스턴스 유일하게 구분시켜주는 역할</a:t>
            </a:r>
            <a:endParaRPr lang="en-US" altLang="ko-KR" sz="1400" b="1" kern="0" dirty="0" smtClean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lnSpc>
                <a:spcPct val="150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ko-KR" altLang="en-US" sz="1400" b="1" kern="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개체타입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(entity type)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개체 정의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개체의 논리적 구조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이름과 속성들로 정의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20000">
              <a:lnSpc>
                <a:spcPct val="150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ko-KR" altLang="en-US" sz="1400" b="1" kern="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개체집합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(entity set)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동일 개체 타입에 대한 개체 인스턴스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(entity instance)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집합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spcBef>
                <a:spcPts val="200"/>
              </a:spcBef>
              <a:buFontTx/>
              <a:buNone/>
            </a:pPr>
            <a:endParaRPr lang="ko-KR" altLang="en-US" sz="1600" b="1" kern="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_x77969480" descr="EMB00000ce84ee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1774" y="3649407"/>
            <a:ext cx="3924362" cy="2268913"/>
          </a:xfrm>
          <a:prstGeom prst="rect">
            <a:avLst/>
          </a:prstGeom>
          <a:noFill/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DBMS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2663862" y="6047710"/>
            <a:ext cx="2484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1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1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논리적 구성요소</a:t>
            </a:r>
            <a:r>
              <a:rPr lang="en-US" altLang="ko-KR" sz="11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개체</a:t>
            </a:r>
            <a:r>
              <a:rPr lang="en-US" altLang="ko-KR" sz="11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39552" y="845051"/>
            <a:ext cx="6124549" cy="370091"/>
            <a:chOff x="385913" y="1054740"/>
            <a:chExt cx="6124549" cy="370091"/>
          </a:xfrm>
        </p:grpSpPr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관계형 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DBMS(RDBMS)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51. DBMS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개론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788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107"/>
    </mc:Choice>
    <mc:Fallback xmlns="">
      <p:transition spd="slow" advTm="10510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3333CC"/>
                </a:solidFill>
              </a:rPr>
              <a:t>Page </a:t>
            </a:r>
            <a:fld id="{B2E0AFF9-790E-4EDE-B53D-40F806A63927}" type="slidenum">
              <a:rPr lang="en-US" altLang="ko-KR" smtClean="0">
                <a:solidFill>
                  <a:srgbClr val="3333CC"/>
                </a:solidFill>
              </a:rPr>
              <a:pPr/>
              <a:t>9</a:t>
            </a:fld>
            <a:endParaRPr lang="en-US" altLang="ko-KR" dirty="0">
              <a:solidFill>
                <a:srgbClr val="3333CC"/>
              </a:solidFill>
            </a:endParaRPr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497524" y="1392997"/>
            <a:ext cx="7993583" cy="2663949"/>
          </a:xfrm>
          <a:prstGeom prst="rect">
            <a:avLst/>
          </a:prstGeom>
        </p:spPr>
        <p:txBody>
          <a:bodyPr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7100" indent="0">
              <a:buClr>
                <a:srgbClr val="000000"/>
              </a:buClr>
              <a:buSzPct val="60000"/>
              <a:buNone/>
              <a:defRPr/>
            </a:pPr>
            <a:r>
              <a:rPr lang="en-US" altLang="ko-KR" sz="1600" b="1" kern="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2</a:t>
            </a:r>
            <a:r>
              <a:rPr lang="en-US" altLang="ko-KR" sz="1600" b="1" kern="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RDBMS </a:t>
            </a:r>
            <a:r>
              <a:rPr lang="ko-KR" altLang="en-US" sz="1600" b="1" kern="0" dirty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 및 개체</a:t>
            </a:r>
            <a:endParaRPr lang="en-US" altLang="ko-KR" sz="1600" b="1" kern="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spcBef>
                <a:spcPts val="300"/>
              </a:spcBef>
              <a:buFont typeface="Arial" pitchFamily="34" charset="0"/>
              <a:buChar char="•"/>
            </a:pPr>
            <a:r>
              <a:rPr lang="ko-KR" altLang="en-US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(relationship)</a:t>
            </a:r>
          </a:p>
          <a:p>
            <a:pPr marL="540000" indent="0">
              <a:spcBef>
                <a:spcPts val="300"/>
              </a:spcBef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개체 집합 간 대응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(correspondence),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사상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(mapping)</a:t>
            </a:r>
          </a:p>
          <a:p>
            <a:pPr marL="540000" indent="0">
              <a:spcBef>
                <a:spcPts val="300"/>
              </a:spcBef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 관계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(attribute relationship),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개체 관계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(entity relationship)</a:t>
            </a:r>
          </a:p>
          <a:p>
            <a:pPr marL="720000">
              <a:spcBef>
                <a:spcPts val="300"/>
              </a:spcBef>
              <a:buFont typeface="Arial" pitchFamily="34" charset="0"/>
              <a:buChar char="•"/>
            </a:pPr>
            <a:r>
              <a:rPr lang="ko-KR" altLang="en-US" sz="1400" b="1" kern="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관계타입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(relationship type)</a:t>
            </a:r>
          </a:p>
          <a:p>
            <a:pPr marL="540000" indent="0">
              <a:spcBef>
                <a:spcPts val="300"/>
              </a:spcBef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관계 정의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관계의 논리적 구조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이름과 속성들로 정의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).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특수 형태의 개체 타입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0000" indent="0">
              <a:spcBef>
                <a:spcPts val="300"/>
              </a:spcBef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대 일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(1:1),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대 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(1:N),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 대 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(M:N)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관계</a:t>
            </a:r>
            <a:endParaRPr lang="en-US" altLang="ko-KR" sz="1400" b="1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20000">
              <a:spcBef>
                <a:spcPts val="300"/>
              </a:spcBef>
              <a:buFont typeface="Arial" pitchFamily="34" charset="0"/>
              <a:buChar char="•"/>
            </a:pPr>
            <a:r>
              <a:rPr lang="ko-KR" altLang="en-US" sz="1400" b="1" kern="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관계집합</a:t>
            </a:r>
            <a:r>
              <a:rPr lang="en-US" altLang="ko-KR" sz="1400" b="1" kern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(relationship set)</a:t>
            </a:r>
          </a:p>
          <a:p>
            <a:pPr marL="540000" indent="0">
              <a:spcBef>
                <a:spcPts val="300"/>
              </a:spcBef>
              <a:buFontTx/>
              <a:buNone/>
            </a:pP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동일 관계 타입의 관계 인스턴스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(relationship instance/</a:t>
            </a:r>
            <a:r>
              <a:rPr lang="en-US" altLang="ko-KR" sz="1400" b="1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occurence</a:t>
            </a:r>
            <a:r>
              <a:rPr lang="en-US" altLang="ko-KR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집합</a:t>
            </a:r>
            <a:endParaRPr lang="ko-KR" altLang="en-US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_x78239840" descr="EMB00000ce84e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808996"/>
            <a:ext cx="4450662" cy="2277964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1. DBMS </a:t>
            </a:r>
            <a:r>
              <a:rPr lang="ko-KR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39552" y="845051"/>
            <a:ext cx="6124549" cy="370091"/>
            <a:chOff x="385913" y="1054740"/>
            <a:chExt cx="6124549" cy="370091"/>
          </a:xfrm>
        </p:grpSpPr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395536" y="1054740"/>
              <a:ext cx="6097223" cy="370091"/>
              <a:chOff x="129" y="640"/>
              <a:chExt cx="8638" cy="295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129" y="652"/>
                <a:ext cx="8638" cy="274"/>
              </a:xfrm>
              <a:prstGeom prst="rect">
                <a:avLst/>
              </a:prstGeom>
              <a:gradFill rotWithShape="1">
                <a:gsLst>
                  <a:gs pos="0">
                    <a:srgbClr val="0070C0"/>
                  </a:gs>
                  <a:gs pos="40000">
                    <a:srgbClr val="CCFFFF"/>
                  </a:gs>
                  <a:gs pos="97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129" y="640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129" y="924"/>
                <a:ext cx="5456" cy="11"/>
              </a:xfrm>
              <a:prstGeom prst="rect">
                <a:avLst/>
              </a:prstGeom>
              <a:gradFill rotWithShape="1">
                <a:gsLst>
                  <a:gs pos="0">
                    <a:srgbClr val="F0F0F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sz="1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85913" y="1083635"/>
              <a:ext cx="61245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66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관계형 </a:t>
              </a:r>
              <a:r>
                <a:rPr lang="en-US" altLang="ko-KR" sz="16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DBMS(RDBMS)</a:t>
              </a:r>
              <a:endParaRPr lang="en-US" altLang="ko-KR" sz="1600" spc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 flipH="1">
            <a:off x="2663862" y="6047710"/>
            <a:ext cx="2484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1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11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논리적 구성요소</a:t>
            </a:r>
            <a:r>
              <a:rPr lang="en-US" altLang="ko-KR" sz="11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</a:t>
            </a:r>
            <a:r>
              <a:rPr lang="en-US" altLang="ko-KR" sz="1100" dirty="0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dirty="0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7415480" y="494378"/>
            <a:ext cx="1673201" cy="28814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36000" tIns="36000" rIns="36000" bIns="36000" anchor="ctr">
            <a:spAutoFit/>
          </a:bodyPr>
          <a:lstStyle/>
          <a:p>
            <a:pPr marL="292100" indent="-292100" algn="r" fontAlgn="ctr">
              <a:buClr>
                <a:srgbClr val="660066"/>
              </a:buClr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51. DBMS </a:t>
            </a:r>
            <a:r>
              <a:rPr lang="ko-KR" altLang="en-US" sz="1400" dirty="0" smtClean="0">
                <a:solidFill>
                  <a:srgbClr val="0000CC"/>
                </a:solidFill>
                <a:latin typeface="HY견고딕" pitchFamily="18" charset="-127"/>
                <a:ea typeface="HY견고딕" pitchFamily="18" charset="-127"/>
                <a:sym typeface="Wingdings" pitchFamily="2" charset="2"/>
              </a:rPr>
              <a:t>개론</a:t>
            </a:r>
            <a:endParaRPr lang="ko-KR" altLang="en-US" sz="1400" dirty="0">
              <a:solidFill>
                <a:srgbClr val="0000CC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250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598"/>
    </mc:Choice>
    <mc:Fallback xmlns="">
      <p:transition spd="slow" advTm="120598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연꽃 당초 무늬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19320</TotalTime>
  <Words>4402</Words>
  <Application>Microsoft Office PowerPoint</Application>
  <PresentationFormat>화면 슬라이드 쇼(4:3)</PresentationFormat>
  <Paragraphs>939</Paragraphs>
  <Slides>49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49</vt:i4>
      </vt:variant>
    </vt:vector>
  </HeadingPairs>
  <TitlesOfParts>
    <vt:vector size="67" baseType="lpstr">
      <vt:lpstr>HY견고딕</vt:lpstr>
      <vt:lpstr>HY견명조</vt:lpstr>
      <vt:lpstr>HY그래픽</vt:lpstr>
      <vt:lpstr>HY헤드라인M</vt:lpstr>
      <vt:lpstr>굴림</vt:lpstr>
      <vt:lpstr>굴림체</vt:lpstr>
      <vt:lpstr>맑은 고딕</vt:lpstr>
      <vt:lpstr>바탕</vt:lpstr>
      <vt:lpstr>Arial</vt:lpstr>
      <vt:lpstr>Cambria</vt:lpstr>
      <vt:lpstr>Courier New</vt:lpstr>
      <vt:lpstr>helvetica</vt:lpstr>
      <vt:lpstr>Times New Roman</vt:lpstr>
      <vt:lpstr>Trebuchet MS</vt:lpstr>
      <vt:lpstr>Wingdings</vt:lpstr>
      <vt:lpstr>Wingdings 2</vt:lpstr>
      <vt:lpstr>연꽃 당초 무늬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강원대 컴퓨터과학과 데이터베이스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통신이력 데이터에 기반한 교우관계 분석</dc:title>
  <dc:creator>odysseus1</dc:creator>
  <cp:lastModifiedBy>gsyoo21</cp:lastModifiedBy>
  <cp:revision>657</cp:revision>
  <cp:lastPrinted>2017-05-04T07:19:55Z</cp:lastPrinted>
  <dcterms:created xsi:type="dcterms:W3CDTF">2005-10-17T01:51:46Z</dcterms:created>
  <dcterms:modified xsi:type="dcterms:W3CDTF">2021-11-03T06:40:49Z</dcterms:modified>
</cp:coreProperties>
</file>