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47"/>
  </p:notesMasterIdLst>
  <p:handoutMasterIdLst>
    <p:handoutMasterId r:id="rId48"/>
  </p:handoutMasterIdLst>
  <p:sldIdLst>
    <p:sldId id="543" r:id="rId2"/>
    <p:sldId id="601" r:id="rId3"/>
    <p:sldId id="545" r:id="rId4"/>
    <p:sldId id="583" r:id="rId5"/>
    <p:sldId id="577" r:id="rId6"/>
    <p:sldId id="578" r:id="rId7"/>
    <p:sldId id="579" r:id="rId8"/>
    <p:sldId id="580" r:id="rId9"/>
    <p:sldId id="581" r:id="rId10"/>
    <p:sldId id="547" r:id="rId11"/>
    <p:sldId id="548" r:id="rId12"/>
    <p:sldId id="603" r:id="rId13"/>
    <p:sldId id="598" r:id="rId14"/>
    <p:sldId id="599" r:id="rId15"/>
    <p:sldId id="600" r:id="rId16"/>
    <p:sldId id="584" r:id="rId17"/>
    <p:sldId id="604" r:id="rId18"/>
    <p:sldId id="585" r:id="rId19"/>
    <p:sldId id="586" r:id="rId20"/>
    <p:sldId id="587" r:id="rId21"/>
    <p:sldId id="588" r:id="rId22"/>
    <p:sldId id="590" r:id="rId23"/>
    <p:sldId id="591" r:id="rId24"/>
    <p:sldId id="592" r:id="rId25"/>
    <p:sldId id="593" r:id="rId26"/>
    <p:sldId id="594" r:id="rId27"/>
    <p:sldId id="595" r:id="rId28"/>
    <p:sldId id="596" r:id="rId29"/>
    <p:sldId id="597" r:id="rId30"/>
    <p:sldId id="589" r:id="rId31"/>
    <p:sldId id="509" r:id="rId32"/>
    <p:sldId id="607" r:id="rId33"/>
    <p:sldId id="508" r:id="rId34"/>
    <p:sldId id="507" r:id="rId35"/>
    <p:sldId id="506" r:id="rId36"/>
    <p:sldId id="608" r:id="rId37"/>
    <p:sldId id="568" r:id="rId38"/>
    <p:sldId id="505" r:id="rId39"/>
    <p:sldId id="513" r:id="rId40"/>
    <p:sldId id="605" r:id="rId41"/>
    <p:sldId id="512" r:id="rId42"/>
    <p:sldId id="511" r:id="rId43"/>
    <p:sldId id="510" r:id="rId44"/>
    <p:sldId id="569" r:id="rId45"/>
    <p:sldId id="570" r:id="rId46"/>
  </p:sldIdLst>
  <p:sldSz cx="9144000" cy="6858000" type="screen4x3"/>
  <p:notesSz cx="6877050" cy="10002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2">
          <p15:clr>
            <a:srgbClr val="A4A3A4"/>
          </p15:clr>
        </p15:guide>
        <p15:guide id="2" pos="216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  <a:srgbClr val="CCFF33"/>
    <a:srgbClr val="99FFCC"/>
    <a:srgbClr val="003366"/>
    <a:srgbClr val="CCFF99"/>
    <a:srgbClr val="FF0000"/>
    <a:srgbClr val="0033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68" autoAdjust="0"/>
    <p:restoredTop sz="94424" autoAdjust="0"/>
  </p:normalViewPr>
  <p:slideViewPr>
    <p:cSldViewPr>
      <p:cViewPr varScale="1">
        <p:scale>
          <a:sx n="109" d="100"/>
          <a:sy n="109" d="100"/>
        </p:scale>
        <p:origin x="216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3018" y="-114"/>
      </p:cViewPr>
      <p:guideLst>
        <p:guide orient="horz" pos="3152"/>
        <p:guide pos="216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6674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6674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108C6DA-FC8B-48C7-9AA6-1DD67E7D1F6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0878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3T01:31:25.77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6674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4997450" cy="3749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027" y="4750148"/>
            <a:ext cx="5500997" cy="4502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6674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23932D-FFFD-4CF7-B81E-784C8DF112E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8093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A6F9FD78-F728-43E1-81EA-EF29135E1B1D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B9A414D9-AF33-456E-BE0B-B373B1BBE403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E33C774A-5C93-4BCB-983F-86ECDEBBE7FF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780669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60A646FF-F248-4CA4-897C-51455FE2B46F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9A455613-B457-4A2C-B9E0-836A2AB5ED0C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C8B8ECD2-E2B4-4AE0-80DA-5DB65D6ED6C9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3420A616-EECD-4100-BE78-2654F3A9DAA6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E7E18F47-6DB7-4EA1-A27B-CA10DDBB5E7B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 dirty="0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6ECE3734-EE80-4503-8B84-20DBA518D8F8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F3CA6B02-A776-4C3A-BA76-19DD5D142D06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1052"/>
          <p:cNvSpPr>
            <a:spLocks noChangeArrowheads="1"/>
          </p:cNvSpPr>
          <p:nvPr userDrawn="1"/>
        </p:nvSpPr>
        <p:spPr bwMode="auto">
          <a:xfrm>
            <a:off x="11113" y="6532563"/>
            <a:ext cx="9132887" cy="3524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64013" y="6584950"/>
            <a:ext cx="8270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accent2"/>
                </a:solidFill>
                <a:ea typeface="+mn-ea"/>
              </a:defRPr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536181E3-E560-4B82-803C-8343431BE99D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750888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100000">
                <a:srgbClr val="333399">
                  <a:gamma/>
                  <a:tint val="5098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1" name="Line 1057"/>
          <p:cNvSpPr>
            <a:spLocks noChangeShapeType="1"/>
          </p:cNvSpPr>
          <p:nvPr userDrawn="1"/>
        </p:nvSpPr>
        <p:spPr bwMode="auto">
          <a:xfrm>
            <a:off x="0" y="6524625"/>
            <a:ext cx="9144000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2" name="AutoShape 1058"/>
          <p:cNvSpPr>
            <a:spLocks noChangeArrowheads="1"/>
          </p:cNvSpPr>
          <p:nvPr userDrawn="1"/>
        </p:nvSpPr>
        <p:spPr bwMode="auto">
          <a:xfrm>
            <a:off x="6516688" y="476250"/>
            <a:ext cx="2627312" cy="538163"/>
          </a:xfrm>
          <a:prstGeom prst="roundRect">
            <a:avLst>
              <a:gd name="adj" fmla="val 29204"/>
            </a:avLst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3" name="Rectangle 1059"/>
          <p:cNvSpPr>
            <a:spLocks noChangeArrowheads="1"/>
          </p:cNvSpPr>
          <p:nvPr userDrawn="1"/>
        </p:nvSpPr>
        <p:spPr bwMode="auto">
          <a:xfrm>
            <a:off x="8316913" y="487363"/>
            <a:ext cx="827087" cy="2159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6" name="Rectangle 1062"/>
          <p:cNvSpPr>
            <a:spLocks noChangeArrowheads="1"/>
          </p:cNvSpPr>
          <p:nvPr userDrawn="1"/>
        </p:nvSpPr>
        <p:spPr bwMode="auto">
          <a:xfrm>
            <a:off x="165100" y="173038"/>
            <a:ext cx="6135688" cy="463550"/>
          </a:xfrm>
          <a:prstGeom prst="rect">
            <a:avLst/>
          </a:prstGeom>
          <a:solidFill>
            <a:srgbClr val="A6C7E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A6C7EC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pic>
        <p:nvPicPr>
          <p:cNvPr id="2087" name="Picture 1063" descr="PE01522_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6050" y="71438"/>
            <a:ext cx="536575" cy="6191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w3cschool.com/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customXml" Target="../ink/ink1.xml"/><Relationship Id="rId7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emf"/><Relationship Id="rId9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7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microsoft.com/office/2007/relationships/hdphoto" Target="../media/hdphoto7.wdp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microsoft.com/office/2007/relationships/hdphoto" Target="../media/hdphoto8.wdp"/><Relationship Id="rId7" Type="http://schemas.microsoft.com/office/2007/relationships/hdphoto" Target="../media/hdphoto10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microsoft.com/office/2007/relationships/hdphoto" Target="../media/hdphoto9.wdp"/><Relationship Id="rId4" Type="http://schemas.openxmlformats.org/officeDocument/2006/relationships/image" Target="../media/image44.png"/><Relationship Id="rId9" Type="http://schemas.microsoft.com/office/2007/relationships/hdphoto" Target="../media/hdphoto1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4.wdp"/><Relationship Id="rId4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9" name="그룹 8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pic>
              <p:nvPicPr>
                <p:cNvPr id="2" name="Picture 2" descr="1226-2-1 copy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4000" cy="6858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" name="Picture 12" descr="C:\Documents and Settings\샬라르\바탕 화면\아던트\[완료] KOEB\교육자료\bg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9779" y="1720057"/>
                  <a:ext cx="6384221" cy="46859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-8000"/>
                        </a14:imgEffect>
                        <a14:imgEffect>
                          <a14:brightnessContrast bright="-5000" contrast="2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3385" y="352078"/>
                <a:ext cx="2238375" cy="6286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4" name="TextBox 20"/>
            <p:cNvSpPr txBox="1">
              <a:spLocks noChangeArrowheads="1"/>
            </p:cNvSpPr>
            <p:nvPr/>
          </p:nvSpPr>
          <p:spPr bwMode="auto">
            <a:xfrm>
              <a:off x="4303400" y="6074676"/>
              <a:ext cx="439248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90000"/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90000"/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90000"/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90000"/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9pPr>
            </a:lstStyle>
            <a:p>
              <a:pPr marL="292100" indent="-292100" algn="ctr" fontAlgn="ctr">
                <a:spcBef>
                  <a:spcPct val="10000"/>
                </a:spcBef>
                <a:buClr>
                  <a:srgbClr val="660066"/>
                </a:buClr>
                <a:buFont typeface="Wingdings" pitchFamily="2" charset="2"/>
                <a:buNone/>
                <a:tabLst>
                  <a:tab pos="292100" algn="l"/>
                  <a:tab pos="685800" algn="l"/>
                </a:tabLst>
              </a:pPr>
              <a:r>
                <a:rPr lang="ko-KR" alt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</a:rPr>
                <a:t>컴퓨터공학과 유 갑상 교수</a:t>
              </a:r>
              <a:endPara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endParaRPr>
            </a:p>
          </p:txBody>
        </p:sp>
      </p:grpSp>
      <p:sp>
        <p:nvSpPr>
          <p:cNvPr id="5" name="TextBox 19"/>
          <p:cNvSpPr txBox="1">
            <a:spLocks noChangeArrowheads="1"/>
          </p:cNvSpPr>
          <p:nvPr/>
        </p:nvSpPr>
        <p:spPr bwMode="auto">
          <a:xfrm>
            <a:off x="3851920" y="3212976"/>
            <a:ext cx="18990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600" dirty="0" smtClean="0">
                <a:latin typeface="맑은 고딕" pitchFamily="50" charset="-127"/>
              </a:rPr>
              <a:t>2021</a:t>
            </a:r>
            <a:r>
              <a:rPr lang="ko-KR" altLang="en-US" sz="1600" dirty="0" smtClean="0">
                <a:latin typeface="맑은 고딕" pitchFamily="50" charset="-127"/>
              </a:rPr>
              <a:t>년 </a:t>
            </a:r>
            <a:r>
              <a:rPr lang="en-US" altLang="ko-KR" sz="1600" dirty="0" smtClean="0">
                <a:latin typeface="맑은 고딕" pitchFamily="50" charset="-127"/>
              </a:rPr>
              <a:t>10</a:t>
            </a:r>
            <a:r>
              <a:rPr lang="ko-KR" altLang="en-US" sz="1600" dirty="0" smtClean="0">
                <a:latin typeface="맑은 고딕" pitchFamily="50" charset="-127"/>
              </a:rPr>
              <a:t>월</a:t>
            </a:r>
            <a:endParaRPr lang="ko-KR" altLang="en-US" sz="1600" dirty="0">
              <a:latin typeface="맑은 고딕" pitchFamily="50" charset="-127"/>
            </a:endParaRPr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718861" y="1954298"/>
            <a:ext cx="71287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9pPr>
          </a:lstStyle>
          <a:p>
            <a:pPr marL="292100" indent="-292100" algn="ctr" fontAlgn="ctr">
              <a:spcBef>
                <a:spcPct val="10000"/>
              </a:spcBef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함수</a:t>
            </a:r>
            <a:r>
              <a:rPr lang="en-US" altLang="ko-KR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_function)</a:t>
            </a:r>
            <a:endParaRPr lang="en-US" altLang="ko-K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</a:endParaRPr>
          </a:p>
        </p:txBody>
      </p: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739004" y="1328134"/>
            <a:ext cx="71287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9pPr>
          </a:lstStyle>
          <a:p>
            <a:pPr marL="292100" indent="-292100" algn="ctr" fontAlgn="ctr">
              <a:spcBef>
                <a:spcPct val="10000"/>
              </a:spcBef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36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웹서버</a:t>
            </a:r>
            <a:r>
              <a:rPr lang="ko-KR" altLang="en-US" sz="36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 구축 프로그래밍</a:t>
            </a:r>
            <a:endParaRPr lang="en-US" altLang="ko-KR" sz="36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350789"/>
      </p:ext>
    </p:extLst>
  </p:cSld>
  <p:clrMapOvr>
    <a:masterClrMapping/>
  </p:clrMapOvr>
  <p:transition advTm="20633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683" y="4576804"/>
            <a:ext cx="3125341" cy="11432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10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52936"/>
            <a:ext cx="3891228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563519" y="1052736"/>
            <a:ext cx="6124549" cy="374586"/>
            <a:chOff x="393848" y="1050245"/>
            <a:chExt cx="6124549" cy="374586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5.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매개변수가 </a:t>
              </a:r>
              <a:r>
                <a:rPr lang="ko-KR" altLang="en-US" sz="1600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있는 함수 선언 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 bwMode="auto">
          <a:xfrm>
            <a:off x="539552" y="1625361"/>
            <a:ext cx="7926472" cy="795527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 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함수명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인수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인수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2…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인수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n); {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실행문장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}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인수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(argument)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호출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프로그램에 의해 함수에 전달되는 실제 값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63476" y="3190399"/>
            <a:ext cx="3200687" cy="246221"/>
          </a:xfrm>
          <a:prstGeom prst="rect">
            <a:avLst/>
          </a:prstGeom>
          <a:solidFill>
            <a:srgbClr val="FFFF00">
              <a:alpha val="62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태어난 </a:t>
            </a:r>
            <a:r>
              <a:rPr lang="ko-KR" altLang="en-US" sz="1000" dirty="0"/>
              <a:t>년도를 </a:t>
            </a:r>
            <a:r>
              <a:rPr lang="en-US" altLang="ko-KR" sz="1000" b="1" dirty="0"/>
              <a:t>12</a:t>
            </a:r>
            <a:r>
              <a:rPr lang="ko-KR" altLang="en-US" sz="1000" dirty="0"/>
              <a:t>로 나눈 결과를 </a:t>
            </a:r>
            <a:r>
              <a:rPr lang="en-US" altLang="ko-KR" sz="1000" b="1" dirty="0"/>
              <a:t>$</a:t>
            </a:r>
            <a:r>
              <a:rPr lang="en-US" altLang="ko-KR" sz="1000" b="1" dirty="0" err="1"/>
              <a:t>calc</a:t>
            </a:r>
            <a:r>
              <a:rPr lang="ko-KR" altLang="en-US" sz="1000" dirty="0"/>
              <a:t>에 저장 </a:t>
            </a:r>
            <a:endParaRPr lang="ko-KR" altLang="en-US" sz="1000" dirty="0">
              <a:solidFill>
                <a:srgbClr val="0000CC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23441" y="3470811"/>
            <a:ext cx="3200687" cy="246221"/>
          </a:xfrm>
          <a:prstGeom prst="rect">
            <a:avLst/>
          </a:prstGeom>
          <a:solidFill>
            <a:srgbClr val="FFFF00">
              <a:alpha val="62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함수를 </a:t>
            </a:r>
            <a:r>
              <a:rPr lang="ko-KR" altLang="en-US" sz="1000" dirty="0"/>
              <a:t>호출하면서 계산결과를 함께 함수에 전달 </a:t>
            </a:r>
            <a:endParaRPr lang="ko-KR" altLang="en-US" sz="1000" dirty="0">
              <a:solidFill>
                <a:srgbClr val="0000CC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87824" y="3933056"/>
            <a:ext cx="4680520" cy="246221"/>
          </a:xfrm>
          <a:prstGeom prst="rect">
            <a:avLst/>
          </a:prstGeom>
          <a:solidFill>
            <a:srgbClr val="FFFF00">
              <a:alpha val="62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변수명이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주 프로그램과 같을 필요는 없습니다</a:t>
            </a:r>
            <a:r>
              <a:rPr lang="en-US" altLang="ko-KR" sz="1000" b="1" dirty="0"/>
              <a:t>. $b</a:t>
            </a:r>
            <a:r>
              <a:rPr lang="ko-KR" altLang="en-US" sz="1000" dirty="0"/>
              <a:t>가 </a:t>
            </a:r>
            <a:r>
              <a:rPr lang="en-US" altLang="ko-KR" sz="1000" b="1" dirty="0"/>
              <a:t>$</a:t>
            </a:r>
            <a:r>
              <a:rPr lang="en-US" altLang="ko-KR" sz="1000" b="1" dirty="0" err="1"/>
              <a:t>calc</a:t>
            </a:r>
            <a:r>
              <a:rPr lang="en-US" altLang="ko-KR" sz="1000" b="1" dirty="0"/>
              <a:t> </a:t>
            </a:r>
            <a:r>
              <a:rPr lang="ko-KR" altLang="en-US" sz="1000" dirty="0"/>
              <a:t>값을 받게 </a:t>
            </a:r>
            <a:r>
              <a:rPr lang="ko-KR" altLang="en-US" sz="1000" dirty="0" smtClean="0"/>
              <a:t>된다</a:t>
            </a:r>
            <a:r>
              <a:rPr lang="en-US" altLang="ko-KR" sz="1000" dirty="0" smtClean="0"/>
              <a:t>.</a:t>
            </a:r>
            <a:r>
              <a:rPr lang="en-US" altLang="ko-KR" sz="1000" b="1" dirty="0" smtClean="0"/>
              <a:t> </a:t>
            </a:r>
            <a:endParaRPr lang="ko-KR" altLang="en-US" sz="1000" dirty="0">
              <a:solidFill>
                <a:srgbClr val="0000CC"/>
              </a:solidFill>
              <a:latin typeface="+mj-ea"/>
              <a:ea typeface="+mj-ea"/>
            </a:endParaRPr>
          </a:p>
        </p:txBody>
      </p:sp>
      <p:cxnSp>
        <p:nvCxnSpPr>
          <p:cNvPr id="17" name="직선 화살표 연결선 16"/>
          <p:cNvCxnSpPr/>
          <p:nvPr/>
        </p:nvCxnSpPr>
        <p:spPr bwMode="auto">
          <a:xfrm>
            <a:off x="2051720" y="3593921"/>
            <a:ext cx="576064" cy="267127"/>
          </a:xfrm>
          <a:prstGeom prst="straightConnector1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타원 17"/>
          <p:cNvSpPr/>
          <p:nvPr/>
        </p:nvSpPr>
        <p:spPr bwMode="auto">
          <a:xfrm>
            <a:off x="2557174" y="3727484"/>
            <a:ext cx="430650" cy="451793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25792" y="2858113"/>
            <a:ext cx="891823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12_2.php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568609" y="4576804"/>
            <a:ext cx="891823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12_2.html</a:t>
            </a:r>
            <a:endParaRPr lang="ko-KR" altLang="en-US" sz="1000" dirty="0"/>
          </a:p>
        </p:txBody>
      </p:sp>
      <p:sp>
        <p:nvSpPr>
          <p:cNvPr id="3" name="왼쪽 화살표 2"/>
          <p:cNvSpPr/>
          <p:nvPr/>
        </p:nvSpPr>
        <p:spPr bwMode="auto">
          <a:xfrm>
            <a:off x="4572000" y="4941168"/>
            <a:ext cx="648072" cy="576064"/>
          </a:xfrm>
          <a:prstGeom prst="lef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6820163" y="476672"/>
            <a:ext cx="232127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12.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함수개요와 생성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함수 개요와 생성방법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825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276"/>
    </mc:Choice>
    <mc:Fallback xmlns="">
      <p:transition spd="slow" advTm="19927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263" y="2769974"/>
            <a:ext cx="3250307" cy="11339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11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3957089" cy="343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563519" y="966182"/>
            <a:ext cx="6124549" cy="374586"/>
            <a:chOff x="393848" y="1050245"/>
            <a:chExt cx="6124549" cy="374586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5.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리턴 값이 </a:t>
              </a:r>
              <a:r>
                <a:rPr lang="ko-KR" altLang="en-US" sz="1600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존재하는 함수 선언 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 bwMode="auto">
          <a:xfrm>
            <a:off x="539552" y="1556792"/>
            <a:ext cx="7926472" cy="795527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호출한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곳에서 함수실행 결과값을 받아 다른 계산작업에 활용할 수 있도록 함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 </a:t>
            </a:r>
            <a:r>
              <a:rPr lang="ko-KR" altLang="en-US" sz="1400" b="1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함수명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인수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인수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2…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인수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n); { 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실행문장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return </a:t>
            </a:r>
            <a:r>
              <a:rPr lang="ko-KR" altLang="en-US" sz="1400" b="1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반환값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}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47865" y="3038763"/>
            <a:ext cx="1296144" cy="246221"/>
          </a:xfrm>
          <a:prstGeom prst="rect">
            <a:avLst/>
          </a:prstGeom>
          <a:solidFill>
            <a:srgbClr val="FFFF00">
              <a:alpha val="62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1. </a:t>
            </a: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</a:rPr>
              <a:t>함수호출 </a:t>
            </a:r>
            <a:endParaRPr lang="ko-KR" altLang="en-US" sz="10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71799" y="3717032"/>
            <a:ext cx="1872209" cy="246221"/>
          </a:xfrm>
          <a:prstGeom prst="rect">
            <a:avLst/>
          </a:prstGeom>
          <a:solidFill>
            <a:srgbClr val="FFFF00">
              <a:alpha val="62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1000" b="1" dirty="0">
                <a:latin typeface="HY견고딕" pitchFamily="18" charset="-127"/>
                <a:ea typeface="HY견고딕" pitchFamily="18" charset="-127"/>
              </a:rPr>
              <a:t>. $b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에 따른 </a:t>
            </a:r>
            <a:r>
              <a:rPr lang="en-US" altLang="ko-KR" sz="1000" b="1" dirty="0">
                <a:latin typeface="HY견고딕" pitchFamily="18" charset="-127"/>
                <a:ea typeface="HY견고딕" pitchFamily="18" charset="-127"/>
              </a:rPr>
              <a:t>switch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실행 </a:t>
            </a:r>
            <a:endParaRPr lang="ko-KR" altLang="en-US" sz="10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16382" y="4567396"/>
            <a:ext cx="4049642" cy="246221"/>
          </a:xfrm>
          <a:prstGeom prst="rect">
            <a:avLst/>
          </a:prstGeom>
          <a:solidFill>
            <a:srgbClr val="FFFF00">
              <a:alpha val="62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HY견고딕" pitchFamily="18" charset="-127"/>
                <a:ea typeface="HY견고딕" pitchFamily="18" charset="-127"/>
              </a:rPr>
              <a:t>3</a:t>
            </a:r>
            <a:r>
              <a:rPr lang="en-US" altLang="ko-KR" sz="1000" b="1" dirty="0"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실행결과에 따른 </a:t>
            </a:r>
            <a:r>
              <a:rPr lang="en-US" altLang="ko-KR" sz="1000" b="1" dirty="0">
                <a:latin typeface="HY견고딕" pitchFamily="18" charset="-127"/>
                <a:ea typeface="HY견고딕" pitchFamily="18" charset="-127"/>
              </a:rPr>
              <a:t>return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값을 가지고 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main</a:t>
            </a: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</a:rPr>
              <a:t> 프로그램으로 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돌아감 </a:t>
            </a:r>
            <a:endParaRPr lang="ko-KR" altLang="en-US" sz="10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6" name="직선 화살표 연결선 15"/>
          <p:cNvCxnSpPr>
            <a:stCxn id="15" idx="1"/>
          </p:cNvCxnSpPr>
          <p:nvPr/>
        </p:nvCxnSpPr>
        <p:spPr bwMode="auto">
          <a:xfrm flipH="1" flipV="1">
            <a:off x="2915816" y="3284984"/>
            <a:ext cx="1500566" cy="1405523"/>
          </a:xfrm>
          <a:prstGeom prst="straightConnector1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4496641" y="5157192"/>
            <a:ext cx="3735920" cy="246221"/>
          </a:xfrm>
          <a:prstGeom prst="rect">
            <a:avLst/>
          </a:prstGeom>
          <a:solidFill>
            <a:srgbClr val="FFFF00">
              <a:alpha val="62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HY견고딕" pitchFamily="18" charset="-127"/>
                <a:ea typeface="HY견고딕" pitchFamily="18" charset="-127"/>
              </a:rPr>
              <a:t>4</a:t>
            </a:r>
            <a:r>
              <a:rPr lang="en-US" altLang="ko-KR" sz="1000" b="1" dirty="0">
                <a:latin typeface="HY견고딕" pitchFamily="18" charset="-127"/>
                <a:ea typeface="HY견고딕" pitchFamily="18" charset="-127"/>
              </a:rPr>
              <a:t>. Echo 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문 실행하여 </a:t>
            </a: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</a:rPr>
              <a:t>리턴 값을 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출력 </a:t>
            </a:r>
            <a:endParaRPr lang="ko-KR" altLang="en-US" sz="10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1547664" y="4509120"/>
            <a:ext cx="792088" cy="181386"/>
          </a:xfrm>
          <a:prstGeom prst="rect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13818" y="2492896"/>
            <a:ext cx="903798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12_2.php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7865747" y="2769570"/>
            <a:ext cx="891823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12_2.html</a:t>
            </a:r>
            <a:endParaRPr lang="ko-KR" altLang="en-US" sz="1000" dirty="0"/>
          </a:p>
        </p:txBody>
      </p:sp>
      <p:sp>
        <p:nvSpPr>
          <p:cNvPr id="25" name="왼쪽 화살표 24"/>
          <p:cNvSpPr/>
          <p:nvPr/>
        </p:nvSpPr>
        <p:spPr bwMode="auto">
          <a:xfrm>
            <a:off x="4860032" y="3062972"/>
            <a:ext cx="648072" cy="576064"/>
          </a:xfrm>
          <a:prstGeom prst="lef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cxnSp>
        <p:nvCxnSpPr>
          <p:cNvPr id="26" name="직선 화살표 연결선 25"/>
          <p:cNvCxnSpPr>
            <a:stCxn id="18" idx="1"/>
          </p:cNvCxnSpPr>
          <p:nvPr/>
        </p:nvCxnSpPr>
        <p:spPr bwMode="auto">
          <a:xfrm flipH="1" flipV="1">
            <a:off x="2339752" y="4599813"/>
            <a:ext cx="2156889" cy="680490"/>
          </a:xfrm>
          <a:prstGeom prst="straightConnector1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6820163" y="476672"/>
            <a:ext cx="232127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12.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함수개요와 생성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함수 개요와 생성방법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178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363"/>
    </mc:Choice>
    <mc:Fallback xmlns="">
      <p:transition spd="slow" advTm="97363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3100" y="1875596"/>
            <a:ext cx="4104456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&lt;head&gt;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&lt;style&gt;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label {width:200px;color:#505050;font-size:1.2em}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div {width:600px;background:#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ddccaa;border:thin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#9390aa dashed;padding:3px}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&lt;/style&gt;</a:t>
            </a:r>
          </a:p>
          <a:p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&lt;/head&gt;</a:t>
            </a:r>
          </a:p>
          <a:p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&lt;body&gt;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&lt;h1&gt;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당신은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간지 중 무슨 띠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?&lt;/h1&gt;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&lt;form action="12_2.php" method="get"&gt;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&lt;div&gt;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&lt;label&gt;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태어난 년도 입력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&lt;/label&gt;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&lt;input type="text" name="birth"/&gt;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&lt;button&gt;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계산결과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&lt;/button&gt;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&lt;/div&gt;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&lt;/form&gt;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&lt;/body&gt;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932040" y="1875596"/>
            <a:ext cx="3888432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&lt;?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=$_GET["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birth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"];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calc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=$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% 12;</a:t>
            </a:r>
          </a:p>
          <a:p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echo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calc_jodiac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calc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calc_jodiac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switch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{ 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case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0:            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'원숭이 띠 입니다.';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case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1: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'닭 띠 입니다.';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case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2: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'개 띠 입니다.';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case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3: 	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'돼지 띠 입니다.';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case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4: 	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'쥐 띠 입니다.';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case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5: 	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return'소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띠 입니다.';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case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6: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'호랑이 띠 입니다.';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case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7: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'토끼 띠 입니다.';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case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8: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'용 띠 입니다.';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case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9: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'뱀 띠 입니다.';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case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10: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'말 띠 입니다.';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case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11: 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'양 띠 입니다.';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}</a:t>
            </a:r>
          </a:p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16674" y="1875596"/>
            <a:ext cx="903798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12_2.php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695182" y="1871622"/>
            <a:ext cx="891823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12_2.html</a:t>
            </a:r>
            <a:endParaRPr lang="ko-KR" altLang="en-US" sz="1000" dirty="0"/>
          </a:p>
        </p:txBody>
      </p:sp>
      <p:grpSp>
        <p:nvGrpSpPr>
          <p:cNvPr id="7" name="그룹 6"/>
          <p:cNvGrpSpPr/>
          <p:nvPr/>
        </p:nvGrpSpPr>
        <p:grpSpPr>
          <a:xfrm>
            <a:off x="563519" y="1052736"/>
            <a:ext cx="6124549" cy="374586"/>
            <a:chOff x="393848" y="1050245"/>
            <a:chExt cx="6124549" cy="374586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5.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프로그램 소스코드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820163" y="476672"/>
            <a:ext cx="232127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12.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함수개요와 생성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함수 개요와 생성방법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073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223"/>
    </mc:Choice>
    <mc:Fallback xmlns="">
      <p:transition spd="slow" advTm="66223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함수 실습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1628800"/>
            <a:ext cx="7707769" cy="42934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&lt;html&gt;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&lt;head&gt;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&lt;/head&gt;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&lt;body&gt;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&lt;form action="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12_func.php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 method="GET"&gt;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 &lt;h2&gt;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시작 값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:&lt;input type="text" name="start" placeholder="1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이상 입력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 ~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마지막 값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:&lt;input type="text" name="end" placeholder="100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미만 입력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 &lt;/h2&gt;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 &lt;button&gt;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결과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&lt;/button&gt;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 &lt;/form&gt;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&lt;/body&gt;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&lt;/html&gt;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20868" y="511962"/>
            <a:ext cx="1232645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실습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340768"/>
            <a:ext cx="4723805" cy="14419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750943" y="1340768"/>
            <a:ext cx="1241822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12_ex.html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5971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547"/>
    </mc:Choice>
    <mc:Fallback xmlns="">
      <p:transition spd="slow" advTm="62547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함수 실습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1466017"/>
            <a:ext cx="6228109" cy="427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&lt;?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php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$a=$_GET["start"];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$b=$_GET["end"];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$c=</a:t>
            </a:r>
            <a:r>
              <a:rPr lang="en-US" altLang="ko-KR" sz="16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calc_tot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($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a,$b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 if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($c&gt;5050)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 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echo 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허용범위초과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 else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echo "$c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는 허용범위에 해당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 function </a:t>
            </a:r>
            <a:r>
              <a:rPr lang="en-US" altLang="ko-KR" sz="16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calc_tot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($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,$et)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   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   $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tot=0;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for($i=$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;$i&lt;=$et;$i++)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   $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tot+=$i;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   return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$tot;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    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?&gt;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820868" y="511962"/>
            <a:ext cx="1232645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실습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1772816"/>
            <a:ext cx="3976092" cy="12635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7090246" y="1779883"/>
            <a:ext cx="1241822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12_func.php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5634398" y="3114091"/>
            <a:ext cx="1455848" cy="261610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</a:t>
            </a:r>
            <a:r>
              <a:rPr lang="ko-KR" altLang="en-US" sz="1100" dirty="0" smtClean="0"/>
              <a:t>과</a:t>
            </a:r>
            <a:r>
              <a:rPr lang="en-US" altLang="ko-KR" sz="1100" dirty="0" smtClean="0"/>
              <a:t> 100</a:t>
            </a:r>
            <a:r>
              <a:rPr lang="ko-KR" altLang="en-US" sz="1100" dirty="0" smtClean="0"/>
              <a:t>을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입력 결과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4250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740"/>
    </mc:Choice>
    <mc:Fallback xmlns="">
      <p:transition spd="slow" advTm="10374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99565" y="1642511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교시 강의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29580" y="2492896"/>
            <a:ext cx="7930852" cy="832947"/>
            <a:chOff x="233" y="1451"/>
            <a:chExt cx="4788" cy="568"/>
          </a:xfrm>
        </p:grpSpPr>
        <p:pic>
          <p:nvPicPr>
            <p:cNvPr id="5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함수의 개요 및 생성</a:t>
              </a:r>
              <a:endParaRPr lang="ko-KR" altLang="en-US" sz="25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519608" y="3284984"/>
            <a:ext cx="7930852" cy="832947"/>
            <a:chOff x="233" y="1451"/>
            <a:chExt cx="4788" cy="568"/>
          </a:xfrm>
        </p:grpSpPr>
        <p:pic>
          <p:nvPicPr>
            <p:cNvPr id="8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실습 </a:t>
              </a:r>
              <a:endParaRPr lang="ko-KR" altLang="en-US" sz="25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98678" y="3417708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2.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57180" y="2647759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1.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815975" y="216688"/>
            <a:ext cx="4548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매개변수</a:t>
            </a:r>
            <a:endParaRPr lang="ko-KR" alt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820163" y="476672"/>
            <a:ext cx="232127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교시 강의 안내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541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107"/>
    </mc:Choice>
    <mc:Fallback xmlns="">
      <p:transition spd="slow" advTm="30107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16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437173" y="1556793"/>
            <a:ext cx="8023259" cy="3816424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 전달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parameter passing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인자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인수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함수 호출과 정의 사이 정보전달 하는 수단으로 활용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 매개변수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가 매개변수 사용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정의 순서로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1:1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대응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(positional parameter passing)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이름 같을 필요 없음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kern="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 전달 방법</a:t>
            </a:r>
            <a:endParaRPr lang="en-US" altLang="ko-KR" sz="1400" b="1" kern="0" dirty="0" smtClean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값에 의한 호출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call by value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>
              <a:lnSpc>
                <a:spcPct val="150000"/>
              </a:lnSpc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참조에 의한 호출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call by reference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구분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내 정의된 변수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함수 내 지역변수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(local variable)</a:t>
            </a: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15975" y="216688"/>
            <a:ext cx="4548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매개변수 전달 및 변수 적용</a:t>
            </a:r>
            <a:endParaRPr lang="ko-KR" alt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820163" y="476672"/>
            <a:ext cx="232127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12.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함수개요와 생성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63519" y="966182"/>
            <a:ext cx="6124549" cy="374586"/>
            <a:chOff x="393848" y="1050245"/>
            <a:chExt cx="6124549" cy="374586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1.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매개변수 전달 방법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380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728"/>
    </mc:Choice>
    <mc:Fallback xmlns="">
      <p:transition spd="slow" advTm="112728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17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3120" y="1654120"/>
            <a:ext cx="78488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Call by value(</a:t>
            </a:r>
            <a:r>
              <a:rPr lang="ko-KR" altLang="en-US" sz="1400" b="1" u="sng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값에 의한 호출</a:t>
            </a:r>
            <a:r>
              <a:rPr lang="en-US" altLang="ko-KR" sz="1400" b="1" u="sng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인자로 받은 값을 복사하여 처리를 한다</a:t>
            </a:r>
            <a:r>
              <a:rPr lang="en-US" altLang="ko-KR" sz="1400" b="1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  <a:r>
              <a:rPr lang="en-US" altLang="ko-KR" sz="1400" b="1" u="sng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Call by reference(</a:t>
            </a:r>
            <a:r>
              <a:rPr lang="ko-KR" altLang="en-US" sz="1400" b="1" u="sng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참조에 의한 호출</a:t>
            </a:r>
            <a:r>
              <a:rPr lang="en-US" altLang="ko-KR" sz="1400" b="1" u="sng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인자로 받은 값의 주소를 참조하여 직접 값에 영향을 준다</a:t>
            </a:r>
            <a:r>
              <a:rPr lang="en-US" altLang="ko-KR" sz="1400" b="1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  <a:r>
              <a:rPr lang="ko-KR" altLang="en-US" sz="1400" b="1" u="sng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간단히 말해 값을 복사를 하여 처리를 하느냐</a:t>
            </a:r>
            <a:r>
              <a:rPr lang="en-US" altLang="ko-KR" sz="1400" b="1" u="sng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u="sng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아니면 직접 참조를 하느냐 차이인 것이다</a:t>
            </a:r>
            <a:r>
              <a:rPr lang="en-US" altLang="ko-KR" sz="1400" b="1" u="sng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solidFill>
                <a:srgbClr val="66666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1400" b="1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400" b="1" dirty="0">
              <a:solidFill>
                <a:srgbClr val="66666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 구조상 </a:t>
            </a:r>
            <a:r>
              <a:rPr lang="en-US" altLang="ko-KR" sz="1400" b="1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Call by value(</a:t>
            </a:r>
            <a:r>
              <a:rPr lang="ko-KR" altLang="en-US" sz="1400" b="1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값에 의한 호출</a:t>
            </a:r>
            <a:r>
              <a:rPr lang="en-US" altLang="ko-KR" sz="1400" b="1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하면 복사가 되기 때문에 </a:t>
            </a:r>
            <a:r>
              <a:rPr lang="ko-KR" altLang="en-US" sz="1400" b="1" dirty="0" err="1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메모리량이</a:t>
            </a:r>
            <a:r>
              <a:rPr lang="ko-KR" altLang="en-US" sz="1400" b="1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늘어난다</a:t>
            </a:r>
            <a:r>
              <a:rPr lang="en-US" altLang="ko-KR" sz="1400" b="1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요즘에는 기기의 성능이 좋아져서 상관이 없다지만 많은 계산이 들어간다면 과부하의 원인이 된다</a:t>
            </a:r>
            <a:r>
              <a:rPr lang="en-US" altLang="ko-KR" sz="1400" b="1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하지만 </a:t>
            </a:r>
            <a:r>
              <a:rPr lang="ko-KR" altLang="en-US" sz="1400" b="1" dirty="0" err="1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복사처리가</a:t>
            </a:r>
            <a:r>
              <a:rPr lang="ko-KR" altLang="en-US" sz="1400" b="1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되기 때문에 원래의 값은 영향을 받지 않아서 안전하다</a:t>
            </a:r>
            <a:r>
              <a:rPr lang="en-US" altLang="ko-KR" sz="1400" b="1" dirty="0" smtClean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400" b="1" dirty="0">
              <a:solidFill>
                <a:srgbClr val="66666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Call by value(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값에 의한 호출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장점 </a:t>
            </a:r>
            <a:r>
              <a:rPr lang="en-US" altLang="ko-KR" sz="1400" b="1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복사하여 처리하기 때문에 안전하다</a:t>
            </a:r>
            <a:r>
              <a:rPr lang="en-US" altLang="ko-KR" sz="1400" b="1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원래의 값이 보존이 된다</a:t>
            </a:r>
            <a:r>
              <a:rPr lang="en-US" altLang="ko-KR" sz="1400" b="1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단점 </a:t>
            </a:r>
            <a:r>
              <a:rPr lang="en-US" altLang="ko-KR" sz="1400" b="1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복사를 하기 때문에 메모리가 사용량이 늘어난다</a:t>
            </a:r>
            <a:r>
              <a:rPr lang="en-US" altLang="ko-KR" sz="1400" b="1" dirty="0" smtClean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rgbClr val="66666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Call by reference(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참조에 의한 호출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장점 </a:t>
            </a:r>
            <a:r>
              <a:rPr lang="en-US" altLang="ko-KR" sz="1400" b="1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복사하지 않고 직접 참조를 하기에 빠르다</a:t>
            </a:r>
            <a:r>
              <a:rPr lang="en-US" altLang="ko-KR" sz="1400" b="1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단점 </a:t>
            </a:r>
            <a:r>
              <a:rPr lang="en-US" altLang="ko-KR" sz="1400" b="1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직접 참조를 하기에 원래 값이 영향을 받는다</a:t>
            </a:r>
            <a:r>
              <a:rPr lang="en-US" altLang="ko-KR" sz="1400" b="1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ko-KR" altLang="en-US" sz="1400" b="1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리스크</a:t>
            </a:r>
            <a:r>
              <a:rPr lang="en-US" altLang="ko-KR" sz="1400" b="1" dirty="0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1" i="0" dirty="0">
              <a:solidFill>
                <a:srgbClr val="66666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15975" y="216688"/>
            <a:ext cx="4548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매개변수 전달 및 변수 적용</a:t>
            </a:r>
            <a:endParaRPr lang="ko-KR" alt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820163" y="476672"/>
            <a:ext cx="232127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12.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함수개요와 생성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63519" y="966182"/>
            <a:ext cx="6124549" cy="374586"/>
            <a:chOff x="393848" y="1050245"/>
            <a:chExt cx="6124549" cy="374586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1.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매개변수 전달 방법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034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133"/>
    </mc:Choice>
    <mc:Fallback xmlns="">
      <p:transition spd="slow" advTm="149133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18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535432" y="1402441"/>
            <a:ext cx="8209607" cy="1097855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7100" indent="0">
              <a:lnSpc>
                <a:spcPct val="150000"/>
              </a:lnSpc>
              <a:buClr>
                <a:srgbClr val="000000"/>
              </a:buClr>
              <a:buSzPct val="60000"/>
              <a:buNone/>
              <a:defRPr/>
            </a:pPr>
            <a:r>
              <a:rPr lang="ko-KR" altLang="en-US" sz="16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값에 의한 호출</a:t>
            </a:r>
            <a:r>
              <a:rPr lang="en-US" altLang="ko-KR" sz="1600" b="1" kern="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(call by value</a:t>
            </a:r>
            <a:r>
              <a:rPr lang="en-US" altLang="ko-KR" sz="16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b="1" kern="0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 매개변수로 변수의 값을 가 매개변수로 전달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내 정의 변수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밖 변수와 동일한 이름 사용하더라도 별개의 변수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상호 독립적 특성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indent="0">
              <a:lnSpc>
                <a:spcPct val="150000"/>
              </a:lnSpc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_x80255392" descr="EMB00001170064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780928"/>
            <a:ext cx="4492625" cy="3248165"/>
          </a:xfrm>
          <a:prstGeom prst="rect">
            <a:avLst/>
          </a:prstGeom>
          <a:noFill/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216688"/>
            <a:ext cx="4548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매개변수 전달 및 변수 적용</a:t>
            </a:r>
            <a:endParaRPr lang="ko-KR" alt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820163" y="476672"/>
            <a:ext cx="232127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12.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함수개요와 생성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63519" y="966182"/>
            <a:ext cx="6124549" cy="374586"/>
            <a:chOff x="393848" y="1050245"/>
            <a:chExt cx="6124549" cy="374586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1.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매개변수 전달 방법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502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273"/>
    </mc:Choice>
    <mc:Fallback xmlns="">
      <p:transition spd="slow" advTm="43273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19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437173" y="1367732"/>
            <a:ext cx="7815705" cy="773315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 전달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(parameter passing)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</a:p>
          <a:p>
            <a:pPr marL="360000">
              <a:lnSpc>
                <a:spcPct val="150000"/>
              </a:lnSpc>
              <a:buClr>
                <a:srgbClr val="000000"/>
              </a:buClr>
              <a:buSzPct val="60000"/>
              <a:buFont typeface="Wingdings" pitchFamily="2" charset="2"/>
              <a:buChar char="l"/>
              <a:defRPr/>
            </a:pPr>
            <a:r>
              <a:rPr lang="ko-KR" altLang="en-US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값에 의한 호출</a:t>
            </a:r>
            <a:r>
              <a:rPr lang="en-US" altLang="ko-KR" sz="1400" b="1" kern="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(call by value)</a:t>
            </a:r>
          </a:p>
          <a:p>
            <a:pPr marL="360000">
              <a:lnSpc>
                <a:spcPct val="150000"/>
              </a:lnSpc>
              <a:buClr>
                <a:srgbClr val="000000"/>
              </a:buClr>
              <a:buSzPct val="60000"/>
              <a:buFont typeface="Wingdings" pitchFamily="2" charset="2"/>
              <a:buChar char="l"/>
              <a:defRPr/>
            </a:pPr>
            <a:endParaRPr lang="ko-KR" altLang="en-US" sz="1400" b="1" kern="0" dirty="0" smtClean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340005"/>
              </p:ext>
            </p:extLst>
          </p:nvPr>
        </p:nvGraphicFramePr>
        <p:xfrm>
          <a:off x="683568" y="2348880"/>
          <a:ext cx="3240360" cy="3791154"/>
        </p:xfrm>
        <a:graphic>
          <a:graphicData uri="http://schemas.openxmlformats.org/drawingml/2006/table">
            <a:tbl>
              <a:tblPr/>
              <a:tblGrid>
                <a:gridCol w="289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0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406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20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39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40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41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42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43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44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45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46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47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01" marR="48601" marT="13437" marB="134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&lt;?PHP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function_call_by_value.php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 smtClean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함수 정의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값에 의한 호출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function 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add_fcn_3($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su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)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{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 $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su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= $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su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+ 10;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 echo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"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함수정의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\$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su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= ".$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su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."&lt;Br&gt;";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 return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su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}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 smtClean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함수 호출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-3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su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= 10;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echo "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함수호출 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\$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su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= ".$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su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."&lt;Br&gt;";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 smtClean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result_3 = 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add_fcn_3($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su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)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printf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("Result_call_3 = %s&lt;Br&gt;", $result_3);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 smtClean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echo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"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함수호출 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\$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su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= ".$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su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?&gt;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01" marR="48601" marT="13437" marB="134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_x188280592" descr="EMB00000abc1a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540" y="2708920"/>
            <a:ext cx="3589338" cy="273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15975" y="216688"/>
            <a:ext cx="4548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매개변수 전달 및 변수 적용</a:t>
            </a:r>
            <a:endParaRPr lang="ko-KR" alt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820163" y="476672"/>
            <a:ext cx="232127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12.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함수개요와 생성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63519" y="966182"/>
            <a:ext cx="6124549" cy="374586"/>
            <a:chOff x="393848" y="1050245"/>
            <a:chExt cx="6124549" cy="374586"/>
          </a:xfrm>
        </p:grpSpPr>
        <p:grpSp>
          <p:nvGrpSpPr>
            <p:cNvPr id="10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2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3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매개변수 전달 방법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828596" y="5892120"/>
            <a:ext cx="3259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https://www.w3schools.com/php/php_functions.asp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7093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120"/>
    </mc:Choice>
    <mc:Fallback xmlns="">
      <p:transition spd="slow" advTm="4012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99565" y="1642511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교시 강의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67944" y="4780940"/>
            <a:ext cx="3390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www.w3schools.com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개발자 사이트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Group 29"/>
          <p:cNvGrpSpPr>
            <a:grpSpLocks/>
          </p:cNvGrpSpPr>
          <p:nvPr/>
        </p:nvGrpSpPr>
        <p:grpSpPr bwMode="auto">
          <a:xfrm>
            <a:off x="529580" y="2492896"/>
            <a:ext cx="7930852" cy="832947"/>
            <a:chOff x="233" y="1451"/>
            <a:chExt cx="4788" cy="568"/>
          </a:xfrm>
        </p:grpSpPr>
        <p:pic>
          <p:nvPicPr>
            <p:cNvPr id="13" name="Picture 12" descr="01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함수의 개요 및 생성</a:t>
              </a:r>
              <a:endParaRPr lang="ko-KR" altLang="en-US" sz="25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519608" y="3284984"/>
            <a:ext cx="7930852" cy="832947"/>
            <a:chOff x="233" y="1451"/>
            <a:chExt cx="4788" cy="568"/>
          </a:xfrm>
        </p:grpSpPr>
        <p:pic>
          <p:nvPicPr>
            <p:cNvPr id="16" name="Picture 12" descr="01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실습 </a:t>
              </a:r>
              <a:endParaRPr lang="ko-KR" altLang="en-US" sz="25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398678" y="3417708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2.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57180" y="2647759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1.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함수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6660232" y="47667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교시 강의 안내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64013" y="5194677"/>
            <a:ext cx="3259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https://www.w3schools.com/php/php_ref_math.asp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6727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936"/>
    </mc:Choice>
    <mc:Fallback xmlns="">
      <p:transition spd="slow" advTm="156936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20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533358" y="1515366"/>
            <a:ext cx="8280920" cy="1949610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7100" indent="0">
              <a:lnSpc>
                <a:spcPct val="150000"/>
              </a:lnSpc>
              <a:buClr>
                <a:srgbClr val="000000"/>
              </a:buClr>
              <a:buSzPct val="60000"/>
              <a:buNone/>
              <a:defRPr/>
            </a:pPr>
            <a:r>
              <a:rPr lang="ko-KR" altLang="en-US" sz="16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참조에 의한 호출</a:t>
            </a:r>
            <a:r>
              <a:rPr lang="en-US" altLang="ko-KR" sz="1600" b="1" kern="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(call by reference)</a:t>
            </a:r>
            <a:endParaRPr lang="ko-KR" altLang="en-US" sz="1600" b="1" kern="0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매개변수 앞 참조 연산자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(‘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</a:p>
          <a:p>
            <a:pPr marL="377100" indent="0"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 매개변수로 변수의 메모리 주소를 가 매개변수로 전달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내 정의 변수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밖 변수와 상이한 이름 사용하더라도 동일한 변수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buNone/>
            </a:pP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주소에 의한 호출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(call by address)) </a:t>
            </a:r>
          </a:p>
          <a:p>
            <a:pPr marL="377100" indent="0"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오류 및 디버깅 문제 존재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_x80178968" descr="EMB00001170064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539" y="3501008"/>
            <a:ext cx="4498975" cy="2816225"/>
          </a:xfrm>
          <a:prstGeom prst="rect">
            <a:avLst/>
          </a:prstGeom>
          <a:noFill/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216688"/>
            <a:ext cx="4548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매개변수 전달 및 변수 적용</a:t>
            </a:r>
            <a:endParaRPr lang="ko-KR" alt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820163" y="476672"/>
            <a:ext cx="232127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12.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함수개요와 생성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63519" y="966182"/>
            <a:ext cx="6124549" cy="374586"/>
            <a:chOff x="393848" y="1050245"/>
            <a:chExt cx="6124549" cy="374586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매개변수 전달 방법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26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048"/>
    </mc:Choice>
    <mc:Fallback xmlns="">
      <p:transition spd="slow" advTm="71048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21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615611" y="1380694"/>
            <a:ext cx="7923890" cy="935757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 전달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(parameter passing)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</a:p>
          <a:p>
            <a:pPr marL="17100" indent="0">
              <a:lnSpc>
                <a:spcPct val="150000"/>
              </a:lnSpc>
              <a:buClr>
                <a:srgbClr val="000000"/>
              </a:buClr>
              <a:buSzPct val="60000"/>
              <a:buNone/>
              <a:defRPr/>
            </a:pPr>
            <a:r>
              <a:rPr lang="ko-KR" altLang="en-US" sz="1400" b="1" kern="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참조에 의한 호출</a:t>
            </a:r>
            <a:r>
              <a:rPr lang="en-US" altLang="ko-KR" sz="1400" b="1" kern="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(call by reference)</a:t>
            </a:r>
            <a:endParaRPr lang="ko-KR" altLang="en-US" sz="1400" b="1" kern="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00" indent="0">
              <a:lnSpc>
                <a:spcPct val="150000"/>
              </a:lnSpc>
              <a:buClr>
                <a:srgbClr val="000000"/>
              </a:buClr>
              <a:buSzPct val="60000"/>
              <a:buNone/>
              <a:defRPr/>
            </a:pPr>
            <a:endParaRPr lang="ko-KR" altLang="en-US" sz="1400" b="1" kern="0" dirty="0" smtClean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717376"/>
              </p:ext>
            </p:extLst>
          </p:nvPr>
        </p:nvGraphicFramePr>
        <p:xfrm>
          <a:off x="683568" y="2374150"/>
          <a:ext cx="3456384" cy="3791154"/>
        </p:xfrm>
        <a:graphic>
          <a:graphicData uri="http://schemas.openxmlformats.org/drawingml/2006/table">
            <a:tbl>
              <a:tblPr/>
              <a:tblGrid>
                <a:gridCol w="289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20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39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40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41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42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43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44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45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46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47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01" marR="48601" marT="13437" marB="134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&lt;?PHP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function_call_by_reference.php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 smtClean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함수 정의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참조에 의한 호출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function 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add_fcn_3</a:t>
                      </a:r>
                      <a:r>
                        <a:rPr lang="en-US" sz="1000" b="1" kern="0" spc="0" dirty="0">
                          <a:solidFill>
                            <a:srgbClr val="FF0000"/>
                          </a:solidFill>
                          <a:effectLst/>
                          <a:latin typeface="바탕"/>
                        </a:rPr>
                        <a:t>(&amp;$</a:t>
                      </a:r>
                      <a:r>
                        <a:rPr lang="en-US" sz="1000" b="1" kern="0" spc="0" dirty="0" err="1">
                          <a:solidFill>
                            <a:srgbClr val="FF0000"/>
                          </a:solidFill>
                          <a:effectLst/>
                          <a:latin typeface="바탕"/>
                        </a:rPr>
                        <a:t>su</a:t>
                      </a:r>
                      <a:r>
                        <a:rPr lang="en-US" sz="1000" b="1" kern="0" spc="0" dirty="0">
                          <a:solidFill>
                            <a:srgbClr val="FF0000"/>
                          </a:solidFill>
                          <a:effectLst/>
                          <a:latin typeface="바탕"/>
                        </a:rPr>
                        <a:t>)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{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 $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su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= $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su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+ 10;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 echo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"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함수정의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\$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su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= ".$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su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."&lt;Br&gt;";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 return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su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}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함수 호출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-3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num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= 10;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echo "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함수호출 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\$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num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= ".$num."&lt;Br&gt;";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 smtClean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result_3 = 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add_fcn_3($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num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)</a:t>
                      </a: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;</a:t>
                      </a:r>
                      <a:endParaRPr lang="en-US" sz="10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printf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("Result_call_3 = %s&lt;Br&gt;", $result_3);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 smtClean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echo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"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함수호출 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\$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num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= ".$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num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?&gt;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601" marR="48601" marT="13437" marB="134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_x179532200" descr="EMB00000abc1a6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782" y="2480685"/>
            <a:ext cx="3590925" cy="283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15975" y="216688"/>
            <a:ext cx="4548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매개변수 전달 및 변수 적용</a:t>
            </a:r>
            <a:endParaRPr lang="ko-KR" alt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820163" y="476672"/>
            <a:ext cx="232127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12.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함수개요와 생성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63519" y="966182"/>
            <a:ext cx="6124549" cy="374586"/>
            <a:chOff x="393848" y="1050245"/>
            <a:chExt cx="6124549" cy="374586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2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매개변수 전달 방법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828596" y="5892120"/>
            <a:ext cx="3259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https://www.w3schools.com/php/php_functions.asp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9335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05"/>
    </mc:Choice>
    <mc:Fallback xmlns="">
      <p:transition spd="slow" advTm="36805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534692" y="1518509"/>
            <a:ext cx="7993583" cy="4176117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7100" indent="0">
              <a:lnSpc>
                <a:spcPct val="150000"/>
              </a:lnSpc>
              <a:buClr>
                <a:srgbClr val="000000"/>
              </a:buClr>
              <a:buSzPct val="60000"/>
              <a:buNone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변수의 적용 범위와 정적 변수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r>
              <a:rPr lang="ko-KR" altLang="en-US" sz="1400" b="1" kern="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지역변수</a:t>
            </a:r>
            <a:r>
              <a:rPr lang="en-US" altLang="ko-KR" sz="1400" b="1" kern="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(local variable) </a:t>
            </a:r>
          </a:p>
          <a:p>
            <a:pPr marL="377100" indent="0">
              <a:lnSpc>
                <a:spcPct val="150000"/>
              </a:lnSpc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내 정의 변수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역할의 적용범위 정의된 함수 내 한정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밖 동일한 이름 변수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서로 독립적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r>
              <a:rPr lang="ko-KR" altLang="en-US" sz="1400" b="1" kern="0" dirty="0" err="1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전역변수</a:t>
            </a:r>
            <a:r>
              <a:rPr lang="en-US" altLang="ko-KR" sz="1400" b="1" kern="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(global variable) </a:t>
            </a:r>
          </a:p>
          <a:p>
            <a:pPr marL="377100" indent="0">
              <a:lnSpc>
                <a:spcPct val="150000"/>
              </a:lnSpc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밖 정의 변수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역할의 적용범위 전체 프로그램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내 사용할 수 없음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r>
              <a:rPr lang="ko-KR" altLang="en-US" sz="1400" b="1" kern="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슈퍼 </a:t>
            </a:r>
            <a:r>
              <a:rPr lang="ko-KR" altLang="en-US" sz="1400" b="1" kern="0" dirty="0" err="1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전역변수</a:t>
            </a:r>
            <a:r>
              <a:rPr lang="en-US" altLang="ko-KR" sz="1400" b="1" kern="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(super global variable)</a:t>
            </a:r>
          </a:p>
          <a:p>
            <a:pPr marL="377100" indent="0">
              <a:lnSpc>
                <a:spcPct val="150000"/>
              </a:lnSpc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범위 제약을 받지 않음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스크립트 사용 가능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15975" y="216688"/>
            <a:ext cx="4548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매개변수 전달 및 변수 적용</a:t>
            </a:r>
            <a:endParaRPr lang="ko-KR" alt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820163" y="476672"/>
            <a:ext cx="232127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12.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함수개요와 생성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63519" y="966182"/>
            <a:ext cx="6124549" cy="374586"/>
            <a:chOff x="393848" y="1050245"/>
            <a:chExt cx="6124549" cy="374586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3.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변수의 적용범위 및 정적 변수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12" name="_x80193144" descr="EMB00001170063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3326095"/>
            <a:ext cx="2952328" cy="290256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5776075" y="2958433"/>
            <a:ext cx="297238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변수의 적용범위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88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692"/>
    </mc:Choice>
    <mc:Fallback xmlns="">
      <p:transition spd="slow" advTm="94692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4" name="Rectangle 2051"/>
          <p:cNvSpPr txBox="1">
            <a:spLocks noChangeArrowheads="1"/>
          </p:cNvSpPr>
          <p:nvPr/>
        </p:nvSpPr>
        <p:spPr>
          <a:xfrm>
            <a:off x="578209" y="1480381"/>
            <a:ext cx="4752528" cy="1440160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00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내에서 함수 밖 전역 변수 참조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 전달 방법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내 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global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키워드 사용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슈퍼 전역 변수 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$GLOBALS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216688"/>
            <a:ext cx="4548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매개변수 전달 및 변수 적용</a:t>
            </a:r>
            <a:endParaRPr lang="ko-KR" alt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820163" y="476672"/>
            <a:ext cx="232127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12.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함수개요와 생성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63519" y="966182"/>
            <a:ext cx="6124549" cy="374586"/>
            <a:chOff x="393848" y="1050245"/>
            <a:chExt cx="6124549" cy="374586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3.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변수의 적용범위 및 정적 변수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008622"/>
              </p:ext>
            </p:extLst>
          </p:nvPr>
        </p:nvGraphicFramePr>
        <p:xfrm>
          <a:off x="4644008" y="1916832"/>
          <a:ext cx="3744416" cy="4311746"/>
        </p:xfrm>
        <a:graphic>
          <a:graphicData uri="http://schemas.openxmlformats.org/drawingml/2006/table">
            <a:tbl>
              <a:tblPr/>
              <a:tblGrid>
                <a:gridCol w="283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1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973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13" marR="58513" marT="16177" marB="16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&lt;?PHP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global_var_reference.php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내에서 전역변수 참조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변수의 적용범위 규칙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정의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-1(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global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 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global_fcn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{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global</a:t>
                      </a: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//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전역변수 참조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$</a:t>
                      </a:r>
                      <a:r>
                        <a:rPr 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</a:t>
                      </a: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$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+ 10;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echo 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함수정의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\$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".$var."&lt;Br&gt;";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return 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정의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-2($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GLOBALS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 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GLOBALS_fcn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{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$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$GLOBALS["</a:t>
                      </a:r>
                      <a:r>
                        <a:rPr 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</a:t>
                      </a: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"] 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+ 10; //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전역변수 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</a:t>
                      </a:r>
                      <a:endParaRPr lang="en-US" altLang="ko-KR" sz="9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echo 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함수정의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\$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".$var."&lt;Br&gt;";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return 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?&gt;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513" marR="58513" marT="16177" marB="16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4" name="_x179531480" descr="EMB00000abc1a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89" y="3636749"/>
            <a:ext cx="2822872" cy="192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24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96"/>
    </mc:Choice>
    <mc:Fallback xmlns="">
      <p:transition spd="slow" advTm="60596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613605" y="1415425"/>
            <a:ext cx="7272808" cy="1047959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77100" indent="0">
              <a:buNone/>
            </a:pPr>
            <a:r>
              <a:rPr lang="ko-KR" altLang="en-US" sz="1400" b="1" kern="0" dirty="0" err="1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정적변수</a:t>
            </a:r>
            <a:r>
              <a:rPr lang="en-US" altLang="ko-KR" sz="1400" b="1" kern="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(static variable)</a:t>
            </a:r>
          </a:p>
          <a:p>
            <a:pPr marL="377100" indent="0"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내에서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static’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키워드를 사용하여 변수를 정의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함수가 호출되어 실행을 종료하더라도 변수의 값을 유지하는 특성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역할의 적용범위는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지역변수와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마찬가지로 함수 내로 한정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56591"/>
              </p:ext>
            </p:extLst>
          </p:nvPr>
        </p:nvGraphicFramePr>
        <p:xfrm>
          <a:off x="971600" y="2662763"/>
          <a:ext cx="3744416" cy="3692755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2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56" marR="54356" marT="15028" marB="150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&lt;?PHP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static_variable.php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정적 변수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정의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-1(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 변수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local_fcn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{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$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call_count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//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 변수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$</a:t>
                      </a:r>
                      <a:r>
                        <a:rPr lang="en-US" sz="8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call_count</a:t>
                      </a: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$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call_count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+ 1;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echo 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함수정의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\$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call_count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".$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call_count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."&lt;Br&gt;";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return 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call_count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정의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-2(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정적 변수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 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static_fcn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{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static 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call_count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//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정적 변수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call_count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$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call_count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+ 1;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echo 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함수정의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\$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call_count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".$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call_count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."&lt;Br&gt;";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return 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call_count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356" marR="54356" marT="15028" marB="150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_x188281152" descr="EMB00000abc1a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414" y="3231171"/>
            <a:ext cx="3253308" cy="287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5975" y="216688"/>
            <a:ext cx="4548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매개변수 전달 및 변수 적용</a:t>
            </a:r>
            <a:endParaRPr lang="ko-KR" alt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820163" y="476672"/>
            <a:ext cx="232127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12.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함수개요와 생성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63519" y="966182"/>
            <a:ext cx="6124549" cy="374586"/>
            <a:chOff x="393848" y="1050245"/>
            <a:chExt cx="6124549" cy="374586"/>
          </a:xfrm>
        </p:grpSpPr>
        <p:grpSp>
          <p:nvGrpSpPr>
            <p:cNvPr id="10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2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3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3.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변수의 적용범위 및 정적 변수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869148" y="2670330"/>
            <a:ext cx="390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kern="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cf. </a:t>
            </a:r>
            <a:r>
              <a:rPr lang="ko-KR" altLang="en-US" sz="900" b="1" kern="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내 지역변수 </a:t>
            </a:r>
            <a:r>
              <a:rPr lang="en-US" altLang="ko-KR" sz="900" b="1" kern="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900" b="1" kern="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함수가 호출되어 실행되고 종료하면 그 값을 상실</a:t>
            </a:r>
          </a:p>
          <a:p>
            <a:endParaRPr lang="ko-KR" altLang="en-US" sz="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09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696"/>
    </mc:Choice>
    <mc:Fallback xmlns="">
      <p:transition spd="slow" advTm="44696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563519" y="1582272"/>
            <a:ext cx="7995096" cy="639539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0000">
              <a:buClr>
                <a:srgbClr val="000000"/>
              </a:buClr>
              <a:buSzPct val="60000"/>
              <a:buFont typeface="Wingdings" pitchFamily="2" charset="2"/>
              <a:buChar char="l"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이용한 데이터 처리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1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과목 성적처리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_x192328672" descr="EMB00000dd807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963" y="2485896"/>
            <a:ext cx="3125788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411635"/>
              </p:ext>
            </p:extLst>
          </p:nvPr>
        </p:nvGraphicFramePr>
        <p:xfrm>
          <a:off x="571203" y="2485896"/>
          <a:ext cx="3496741" cy="3386374"/>
        </p:xfrm>
        <a:graphic>
          <a:graphicData uri="http://schemas.openxmlformats.org/drawingml/2006/table">
            <a:tbl>
              <a:tblPr/>
              <a:tblGrid>
                <a:gridCol w="256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57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58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59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60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61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62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63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64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65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67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68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69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70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56" marR="33156" marT="9167" marB="91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&lt;?PHP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function_array2_sungjuk.php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차원 배열과 함수를 사용한 성적처리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 smtClean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성적배열 정의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student = array(array(100, 91, 90, 69),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              array(99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, 89, 81, 60),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              array(80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, 79, 70, 59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));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학생 성적처리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student = </a:t>
                      </a:r>
                      <a:r>
                        <a:rPr lang="en-US" sz="1000" b="1" kern="0" spc="0" dirty="0" err="1">
                          <a:solidFill>
                            <a:srgbClr val="FF0000"/>
                          </a:solidFill>
                          <a:effectLst/>
                          <a:latin typeface="바탕"/>
                        </a:rPr>
                        <a:t>compute_sungjuk</a:t>
                      </a:r>
                      <a:r>
                        <a:rPr lang="en-US" sz="1000" b="1" kern="0" spc="0" dirty="0">
                          <a:solidFill>
                            <a:schemeClr val="tx2"/>
                          </a:solidFill>
                          <a:effectLst/>
                          <a:latin typeface="바탕"/>
                        </a:rPr>
                        <a:t>($student</a:t>
                      </a:r>
                      <a:r>
                        <a:rPr lang="en-US" sz="1000" b="1" kern="0" spc="0" dirty="0" smtClean="0">
                          <a:solidFill>
                            <a:schemeClr val="tx2"/>
                          </a:solidFill>
                          <a:effectLst/>
                          <a:latin typeface="바탕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성적처리 결과 출력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echo "&lt;pre&gt;";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err="1">
                          <a:solidFill>
                            <a:srgbClr val="FF0000"/>
                          </a:solidFill>
                          <a:effectLst/>
                          <a:latin typeface="바탕"/>
                        </a:rPr>
                        <a:t>print_sungjuk</a:t>
                      </a:r>
                      <a:r>
                        <a:rPr lang="en-US" sz="1000" b="1" kern="0" spc="0" dirty="0">
                          <a:solidFill>
                            <a:schemeClr val="tx2"/>
                          </a:solidFill>
                          <a:effectLst/>
                          <a:latin typeface="바탕"/>
                        </a:rPr>
                        <a:t>($student);</a:t>
                      </a:r>
                      <a:endParaRPr lang="en-US" sz="1000" b="1" kern="0" spc="0" dirty="0">
                        <a:solidFill>
                          <a:schemeClr val="tx2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echo "&lt;/pre&gt;";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?&gt;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56" marR="33156" marT="9167" marB="91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_x186871520" descr="EMB000016382ec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56" y="4270389"/>
            <a:ext cx="3629025" cy="173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5975" y="216688"/>
            <a:ext cx="4548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매개변수 전달 및 변수 적용</a:t>
            </a:r>
            <a:endParaRPr lang="ko-KR" alt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820163" y="476672"/>
            <a:ext cx="232127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12.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함수개요와 생성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63519" y="966182"/>
            <a:ext cx="6124549" cy="374586"/>
            <a:chOff x="393848" y="1050245"/>
            <a:chExt cx="6124549" cy="374586"/>
          </a:xfrm>
        </p:grpSpPr>
        <p:grpSp>
          <p:nvGrpSpPr>
            <p:cNvPr id="10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2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3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4.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함수 이용 데이터 처리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279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069"/>
    </mc:Choice>
    <mc:Fallback xmlns="">
      <p:transition spd="slow" advTm="68069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26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418856" y="1725539"/>
            <a:ext cx="4225152" cy="1937764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가변함수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variable functions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80000" indent="0">
              <a:lnSpc>
                <a:spcPct val="150000"/>
              </a:lnSpc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변수에 함수 이름을 할당하고 변수 이름 다음에 괄호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(‘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)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붙여 사용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0">
              <a:lnSpc>
                <a:spcPct val="150000"/>
              </a:lnSpc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동적으로 함수를 호출할 경우에 유용하게 사용</a:t>
            </a:r>
          </a:p>
          <a:p>
            <a:pPr marL="180000" indent="0">
              <a:lnSpc>
                <a:spcPct val="150000"/>
              </a:lnSpc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cf.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가변변수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375609"/>
              </p:ext>
            </p:extLst>
          </p:nvPr>
        </p:nvGraphicFramePr>
        <p:xfrm>
          <a:off x="4985538" y="1727904"/>
          <a:ext cx="3600400" cy="411598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598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4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5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6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7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8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9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14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15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16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17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 smtClean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20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21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22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26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27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28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&lt;?PHP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function_variable_fcn.php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 smtClean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함수 정의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(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값에 의한 호출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)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function add_fcn_1($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su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) {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 $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su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= $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su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+ 10;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}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function add_fcn_2($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su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) {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 $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su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= $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su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+ 10;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 return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;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}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function add_fcn_3($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su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) {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 $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su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= $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su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+ 10;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 return 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su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;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}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 smtClean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함수 호출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-1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call_fcn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= "add_fcn_1";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call_fcn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($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su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); </a:t>
                      </a:r>
                      <a:r>
                        <a:rPr 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             </a:t>
                      </a: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add_fcn_1($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su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)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함수 호출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함수 호출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-2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call_fcn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= "add_fcn_2";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call_fcn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($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su</a:t>
                      </a:r>
                      <a:r>
                        <a:rPr 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);               </a:t>
                      </a: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//add_fcn_2($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su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)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함수 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호출</a:t>
                      </a:r>
                      <a:endParaRPr lang="en-US" altLang="ko-KR" sz="800" kern="0" spc="0" dirty="0" smtClean="0">
                        <a:solidFill>
                          <a:srgbClr val="000000"/>
                        </a:solidFill>
                        <a:effectLst/>
                        <a:ea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216688"/>
            <a:ext cx="4548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매개변수 전달 및 변수 적용</a:t>
            </a:r>
            <a:endParaRPr lang="ko-KR" alt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820163" y="476672"/>
            <a:ext cx="232127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12.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함수개요와 생성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63519" y="966182"/>
            <a:ext cx="6124549" cy="374586"/>
            <a:chOff x="393848" y="1050245"/>
            <a:chExt cx="6124549" cy="374586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4.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함수 이용 데이터 처리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296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498"/>
    </mc:Choice>
    <mc:Fallback xmlns="">
      <p:transition spd="slow" advTm="52498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27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395536" y="1484784"/>
            <a:ext cx="8641655" cy="3888085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재사용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(reuse)</a:t>
            </a:r>
          </a:p>
          <a:p>
            <a:pPr marL="720000"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작성된 소스코드 다시 활용</a:t>
            </a:r>
          </a:p>
          <a:p>
            <a:pPr marL="720000"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프로그래머 공동 프로젝트 수행</a:t>
            </a:r>
          </a:p>
          <a:p>
            <a:pPr marL="720000"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개발기간 최소화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개발비용 감소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신뢰성 향상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일관성 유지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유지보수 비용 절감 등 장점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include()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require()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include_once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require_once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</a:p>
          <a:p>
            <a:pPr marL="720000"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외부파일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내용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include()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 위치에 포함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(C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언어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#include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외부파일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존재하지 않을 경우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include()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경고 메시지 출력 후 실행 계속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require()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치명적인 오류 메시지 출력 후 실행 종료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include()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require()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포함시킨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외부파일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또 포함하려 할 때 오류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include_once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require_once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외부파일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한번만 포함시키는 역할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오류 제거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15975" y="216688"/>
            <a:ext cx="4548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매개변수 전달 및 변수 적용</a:t>
            </a:r>
            <a:endParaRPr lang="ko-KR" alt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820163" y="476672"/>
            <a:ext cx="232127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12.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함수개요와 생성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63519" y="966182"/>
            <a:ext cx="6124549" cy="374586"/>
            <a:chOff x="393848" y="1050245"/>
            <a:chExt cx="6124549" cy="374586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5.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코드 재사용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(reuse)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203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28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323528" y="1448048"/>
            <a:ext cx="8425631" cy="2015877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재사용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(reuse)</a:t>
            </a:r>
          </a:p>
          <a:p>
            <a:pPr marL="720000">
              <a:buFont typeface="Arial" pitchFamily="34" charset="0"/>
              <a:buChar char="•"/>
            </a:pP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외부파일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- include()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 사용 전 파일 저장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(HTML, PHP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함수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 텍스트 등 내용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확장자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제한 없음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파일내용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PHP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 경우 반드시 시작과 끝 태그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(&lt;?PHP, ?&gt;)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별도의 폴더에 따로 관리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 형식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보안 요구되는 내용 포함 등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include()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상대주소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파일내용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 변경 등 용이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_x81387888" descr="EMB00001170076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4271" y="3850766"/>
            <a:ext cx="3587750" cy="2413000"/>
          </a:xfrm>
          <a:prstGeom prst="rect">
            <a:avLst/>
          </a:prstGeom>
          <a:noFill/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216688"/>
            <a:ext cx="4548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매개변수 전달 및 변수 적용</a:t>
            </a:r>
            <a:endParaRPr lang="ko-KR" alt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820163" y="476672"/>
            <a:ext cx="232127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12.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함수개요와 생성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23528" y="865270"/>
            <a:ext cx="6124549" cy="374586"/>
            <a:chOff x="393848" y="1050245"/>
            <a:chExt cx="6124549" cy="374586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5.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코드 재사용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(reuse)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761" y="3850766"/>
            <a:ext cx="3522662" cy="2413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844" y="3303695"/>
            <a:ext cx="7314579" cy="47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6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220"/>
    </mc:Choice>
    <mc:Fallback xmlns="">
      <p:transition spd="slow" advTm="12722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29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508756" y="1412777"/>
            <a:ext cx="8137599" cy="535364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재사용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(reuse)</a:t>
            </a:r>
          </a:p>
          <a:p>
            <a:pPr marL="720000"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include()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5975" y="216688"/>
            <a:ext cx="4548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매개변수 전달 및 변수 적용</a:t>
            </a:r>
            <a:endParaRPr lang="ko-KR" alt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820163" y="476672"/>
            <a:ext cx="232127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12.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함수개요와 생성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63519" y="966182"/>
            <a:ext cx="6124549" cy="374586"/>
            <a:chOff x="393848" y="1050245"/>
            <a:chExt cx="6124549" cy="374586"/>
          </a:xfrm>
        </p:grpSpPr>
        <p:grpSp>
          <p:nvGrpSpPr>
            <p:cNvPr id="10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2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3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5.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코드 재사용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(reuse)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5185388" y="5590844"/>
            <a:ext cx="32695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https://www.codingfactory.net/10121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92162" y="2131070"/>
            <a:ext cx="774027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파일에 공통적으로 사용하는 코드는 별도의 파일로 만든 후 각 파일에서 불러오는 것이 </a:t>
            </a:r>
            <a:r>
              <a:rPr lang="ko-KR" altLang="en-US" sz="1200" dirty="0" smtClean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좋다</a:t>
            </a:r>
            <a:r>
              <a:rPr lang="en-US" altLang="ko-KR" sz="120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코드의 양이 줄어들고</a:t>
            </a:r>
            <a:r>
              <a:rPr lang="en-US" altLang="ko-KR" sz="120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수정이 용이하기 </a:t>
            </a:r>
            <a:r>
              <a:rPr lang="ko-KR" altLang="en-US" sz="1200" dirty="0" smtClean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때문이다</a:t>
            </a:r>
            <a:r>
              <a:rPr lang="en-US" altLang="ko-KR" sz="1200" dirty="0" smtClean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solidFill>
                <a:srgbClr val="44444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 파일을 포함시키는 함수는 </a:t>
            </a:r>
            <a:r>
              <a:rPr lang="ko-KR" altLang="en-US" sz="1200" dirty="0" err="1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네가지가</a:t>
            </a:r>
            <a:r>
              <a:rPr lang="ko-KR" altLang="en-US" sz="120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있다</a:t>
            </a:r>
            <a:r>
              <a:rPr lang="en-US" altLang="ko-KR" sz="120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include</a:t>
            </a:r>
            <a:br>
              <a:rPr lang="en-US" altLang="ko-KR" sz="120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파일 여러 번 포함 가능 </a:t>
            </a:r>
            <a:r>
              <a:rPr lang="en-US" altLang="ko-KR" sz="120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20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포함할 파일이 없어도 다음 코드 실행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include_once</a:t>
            </a:r>
            <a:r>
              <a:rPr lang="en-US" altLang="ko-KR" sz="120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파일 한 번만 포함 </a:t>
            </a:r>
            <a:r>
              <a:rPr lang="en-US" altLang="ko-KR" sz="120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20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포함할 파일이 없어도 다음 코드 실행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require</a:t>
            </a:r>
            <a:br>
              <a:rPr lang="en-US" altLang="ko-KR" sz="120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파일 여러 번 포함 가능 </a:t>
            </a:r>
            <a:r>
              <a:rPr lang="en-US" altLang="ko-KR" sz="120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20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포함할 파일이 없으면 다음 코드 실행하지 않음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require_once</a:t>
            </a:r>
            <a:r>
              <a:rPr lang="en-US" altLang="ko-KR" sz="120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파일 한 번만 포함 </a:t>
            </a:r>
            <a:r>
              <a:rPr lang="en-US" altLang="ko-KR" sz="120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20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포함할 파일이 없으면 다음 코드 실행하지 않음</a:t>
            </a:r>
            <a:endParaRPr lang="ko-KR" altLang="en-US" sz="1200" b="0" i="0" dirty="0">
              <a:solidFill>
                <a:srgbClr val="444444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088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508"/>
    </mc:Choice>
    <mc:Fallback xmlns="">
      <p:transition spd="slow" advTm="6550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함수 개요와 생성방법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820163" y="476672"/>
            <a:ext cx="232127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12.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함수개요와 생성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407" y="1458592"/>
            <a:ext cx="3089835" cy="338554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함수</a:t>
            </a:r>
            <a:r>
              <a:rPr lang="en-US" altLang="ko-KR" sz="1600" b="1" dirty="0" smtClean="0"/>
              <a:t>(function)</a:t>
            </a:r>
            <a:endParaRPr lang="en-US" altLang="ko-KR" sz="1600" b="1" dirty="0"/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425808" y="1890475"/>
            <a:ext cx="7926472" cy="1153072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1) 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특정한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작업을 수행하도록 구성된 독립적인 프로그램을 의미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2) 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일정한 입력 값에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따른 출력을 표시하는 프로그램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3) 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장점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1400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프로그램의 간단명료화 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25808" y="904304"/>
            <a:ext cx="6124549" cy="374586"/>
            <a:chOff x="393848" y="1050245"/>
            <a:chExt cx="6124549" cy="374586"/>
          </a:xfrm>
        </p:grpSpPr>
        <p:grpSp>
          <p:nvGrpSpPr>
            <p:cNvPr id="10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2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3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함수의 기본형식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98505" y="3203684"/>
            <a:ext cx="2893375" cy="1200329"/>
          </a:xfrm>
          <a:prstGeom prst="rect">
            <a:avLst/>
          </a:prstGeom>
          <a:solidFill>
            <a:srgbClr val="FFFF00">
              <a:alpha val="57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function</a:t>
            </a:r>
            <a:r>
              <a:rPr lang="en-US" altLang="ko-KR" dirty="0" smtClean="0"/>
              <a:t> </a:t>
            </a:r>
            <a:r>
              <a:rPr lang="ko-KR" altLang="en-US" dirty="0" err="1"/>
              <a:t>함수명</a:t>
            </a:r>
            <a:r>
              <a:rPr lang="en-US" altLang="ko-KR" dirty="0"/>
              <a:t>( 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{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실행문장</a:t>
            </a:r>
            <a:r>
              <a:rPr lang="en-US" altLang="ko-KR" dirty="0"/>
              <a:t>;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} </a:t>
            </a: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573016"/>
            <a:ext cx="3885083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139952" y="3234462"/>
            <a:ext cx="3813075" cy="307777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메인 프로그램과 </a:t>
            </a:r>
            <a:r>
              <a:rPr lang="ko-KR" altLang="en-US" sz="1400" b="1" dirty="0"/>
              <a:t>함수와의 관계 </a:t>
            </a:r>
            <a:endParaRPr lang="en-US" altLang="ko-KR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247325" y="4509120"/>
            <a:ext cx="2324675" cy="276999"/>
          </a:xfrm>
          <a:prstGeom prst="rect">
            <a:avLst/>
          </a:prstGeom>
          <a:solidFill>
            <a:srgbClr val="FFFF00">
              <a:alpha val="62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CC"/>
                </a:solidFill>
                <a:latin typeface="+mj-ea"/>
                <a:ea typeface="+mj-ea"/>
              </a:rPr>
              <a:t>1</a:t>
            </a:r>
            <a:r>
              <a:rPr lang="en-US" altLang="ko-KR" sz="1200" b="1" dirty="0">
                <a:solidFill>
                  <a:srgbClr val="0000CC"/>
                </a:solidFill>
                <a:latin typeface="+mj-ea"/>
                <a:ea typeface="+mj-ea"/>
              </a:rPr>
              <a:t>.</a:t>
            </a:r>
            <a:r>
              <a:rPr lang="ko-KR" altLang="en-US" sz="1200" b="1" dirty="0">
                <a:solidFill>
                  <a:srgbClr val="0000CC"/>
                </a:solidFill>
                <a:latin typeface="+mj-ea"/>
                <a:ea typeface="+mj-ea"/>
              </a:rPr>
              <a:t>호출하려는 함수 이름이 일치 </a:t>
            </a:r>
            <a:endParaRPr lang="ko-KR" altLang="en-US" sz="1200" dirty="0">
              <a:solidFill>
                <a:srgbClr val="0000CC"/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54723" y="4079559"/>
            <a:ext cx="974947" cy="276999"/>
          </a:xfrm>
          <a:prstGeom prst="rect">
            <a:avLst/>
          </a:prstGeom>
          <a:solidFill>
            <a:srgbClr val="FFFF00">
              <a:alpha val="62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CC"/>
                </a:solidFill>
                <a:latin typeface="+mj-ea"/>
                <a:ea typeface="+mj-ea"/>
              </a:rPr>
              <a:t>2. </a:t>
            </a:r>
            <a:r>
              <a:rPr lang="ko-KR" altLang="en-US" sz="1200" b="1" dirty="0" smtClean="0">
                <a:solidFill>
                  <a:srgbClr val="0000CC"/>
                </a:solidFill>
                <a:latin typeface="+mj-ea"/>
                <a:ea typeface="+mj-ea"/>
              </a:rPr>
              <a:t>함수실행</a:t>
            </a:r>
            <a:endParaRPr lang="ko-KR" altLang="en-US" sz="1200" dirty="0">
              <a:solidFill>
                <a:srgbClr val="0000CC"/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 rot="20594831">
            <a:off x="5520478" y="4386813"/>
            <a:ext cx="1094292" cy="276999"/>
          </a:xfrm>
          <a:prstGeom prst="rect">
            <a:avLst/>
          </a:prstGeom>
          <a:solidFill>
            <a:srgbClr val="FFFF00">
              <a:alpha val="62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CC"/>
                </a:solidFill>
                <a:latin typeface="+mj-ea"/>
                <a:ea typeface="+mj-ea"/>
              </a:rPr>
              <a:t>3. </a:t>
            </a:r>
            <a:r>
              <a:rPr lang="ko-KR" altLang="en-US" sz="1200" b="1" dirty="0" smtClean="0">
                <a:solidFill>
                  <a:srgbClr val="0000CC"/>
                </a:solidFill>
                <a:latin typeface="+mj-ea"/>
                <a:ea typeface="+mj-ea"/>
              </a:rPr>
              <a:t>처리결과 </a:t>
            </a:r>
            <a:endParaRPr lang="ko-KR" altLang="en-US" sz="1200" dirty="0">
              <a:solidFill>
                <a:srgbClr val="0000CC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1739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826"/>
    </mc:Choice>
    <mc:Fallback xmlns="">
      <p:transition spd="slow" advTm="185826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30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99565" y="1642511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교시 강의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29580" y="2492896"/>
            <a:ext cx="7930852" cy="832947"/>
            <a:chOff x="233" y="1451"/>
            <a:chExt cx="4788" cy="568"/>
          </a:xfrm>
        </p:grpSpPr>
        <p:pic>
          <p:nvPicPr>
            <p:cNvPr id="5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ko-KR" altLang="en-US" sz="2500" dirty="0" err="1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내장함수</a:t>
              </a:r>
              <a:endParaRPr lang="ko-KR" altLang="en-US" sz="25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519608" y="3284984"/>
            <a:ext cx="7930852" cy="832947"/>
            <a:chOff x="233" y="1451"/>
            <a:chExt cx="4788" cy="568"/>
          </a:xfrm>
        </p:grpSpPr>
        <p:pic>
          <p:nvPicPr>
            <p:cNvPr id="8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실습 </a:t>
              </a:r>
              <a:endParaRPr lang="ko-KR" altLang="en-US" sz="25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98678" y="3417708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2.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57180" y="2647759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1.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내장함수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678711" y="496536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3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교시 강의안내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36791" y="5212706"/>
            <a:ext cx="38838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https://www.php.net/manual/en/funcref.php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36791" y="47974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참조사이트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88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113"/>
    </mc:Choice>
    <mc:Fallback xmlns="">
      <p:transition spd="slow" advTm="41113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31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내장함수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6678711" y="496536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13.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내장 함수 정의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Rectangle 2051"/>
          <p:cNvSpPr txBox="1">
            <a:spLocks noChangeArrowheads="1"/>
          </p:cNvSpPr>
          <p:nvPr/>
        </p:nvSpPr>
        <p:spPr>
          <a:xfrm>
            <a:off x="605969" y="2391580"/>
            <a:ext cx="7926472" cy="3413684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내장함수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(built-in function, library function)</a:t>
            </a:r>
          </a:p>
          <a:p>
            <a:pPr marL="377100" indent="0">
              <a:lnSpc>
                <a:spcPct val="150000"/>
              </a:lnSpc>
              <a:buNone/>
              <a:defRPr/>
            </a:pPr>
            <a:endParaRPr lang="en-US" altLang="ko-KR" sz="1400" b="1" kern="0" dirty="0" smtClean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000" indent="0">
              <a:lnSpc>
                <a:spcPct val="150000"/>
              </a:lnSpc>
              <a:buClr>
                <a:schemeClr val="tx2"/>
              </a:buClr>
              <a:buNone/>
              <a:defRPr/>
            </a:pPr>
            <a:r>
              <a:rPr lang="ko-KR" altLang="en-US" sz="1400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정의 함수</a:t>
            </a:r>
            <a:r>
              <a:rPr lang="en-US" altLang="ko-KR" sz="1400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(user defined function)</a:t>
            </a:r>
          </a:p>
          <a:p>
            <a:pPr marL="144000" indent="0">
              <a:lnSpc>
                <a:spcPct val="150000"/>
              </a:lnSpc>
              <a:buClr>
                <a:schemeClr val="tx2"/>
              </a:buClr>
              <a:buNone/>
              <a:defRPr/>
            </a:pPr>
            <a:r>
              <a:rPr lang="ko-KR" altLang="en-US" sz="1400" b="1" kern="0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내장함수</a:t>
            </a:r>
            <a:r>
              <a:rPr lang="en-US" altLang="ko-KR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(built-in function, library function) </a:t>
            </a:r>
          </a:p>
          <a:p>
            <a:pPr marL="144000" indent="0">
              <a:lnSpc>
                <a:spcPct val="150000"/>
              </a:lnSpc>
              <a:buNone/>
              <a:defRPr/>
            </a:pPr>
            <a:endParaRPr lang="en-US" altLang="ko-KR" sz="1400" b="1" kern="0" dirty="0" smtClean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000" indent="0">
              <a:lnSpc>
                <a:spcPct val="150000"/>
              </a:lnSpc>
              <a:buNone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개발에 유용한 기능들을 미리 제작하여 시스템에 저장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000" indent="0">
              <a:lnSpc>
                <a:spcPct val="150000"/>
              </a:lnSpc>
              <a:buNone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별도의 정의없이 언제든지 호출하여 사용</a:t>
            </a:r>
          </a:p>
          <a:p>
            <a:pPr marL="144000" indent="0">
              <a:lnSpc>
                <a:spcPct val="150000"/>
              </a:lnSpc>
              <a:buNone/>
              <a:defRPr/>
            </a:pP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변수관련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함수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문자열관련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함수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수학관련 함수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배열관련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함수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날짜와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시간관련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함수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디렉토리관련 함수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URL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관련 함수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및 데이터베이스관련 함수 등 다양한 함수들 제공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539552" y="1481345"/>
            <a:ext cx="7926472" cy="795527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1) PHP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엔진에서 </a:t>
            </a:r>
            <a:r>
              <a:rPr lang="ko-KR" altLang="en-US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처음부터 생성되어 있는 함수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로써 그냥 불러다 사용하면 됨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2) 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데이터타입에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따라 다양한 내장함수를 제공 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563519" y="966182"/>
            <a:ext cx="6124549" cy="374586"/>
            <a:chOff x="393848" y="1050245"/>
            <a:chExt cx="6124549" cy="374586"/>
          </a:xfrm>
        </p:grpSpPr>
        <p:grpSp>
          <p:nvGrpSpPr>
            <p:cNvPr id="23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25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6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7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1. </a:t>
              </a:r>
              <a:r>
                <a:rPr lang="ko-KR" altLang="en-US" sz="1600" b="1" dirty="0" err="1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내장함수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정의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313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748"/>
    </mc:Choice>
    <mc:Fallback xmlns="">
      <p:transition spd="slow" advTm="84748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611560" y="1531253"/>
            <a:ext cx="7926472" cy="846605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1-1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지정한 형식대로 날짜와 시간을 표시하는 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date() </a:t>
            </a:r>
            <a:endParaRPr lang="en-US" altLang="ko-KR" sz="1400" b="1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     </a:t>
            </a:r>
            <a:r>
              <a:rPr lang="en-US" altLang="ko-KR" sz="1600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String </a:t>
            </a:r>
            <a:r>
              <a:rPr lang="en-US" altLang="ko-KR" sz="16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date</a:t>
            </a:r>
            <a:r>
              <a:rPr lang="en-US" altLang="ko-KR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(“format</a:t>
            </a:r>
            <a:r>
              <a:rPr lang="en-US" altLang="ko-KR" sz="1600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”, </a:t>
            </a:r>
            <a:r>
              <a:rPr lang="en-US" altLang="ko-KR" sz="1600" b="1" dirty="0" err="1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 </a:t>
            </a:r>
            <a:r>
              <a:rPr lang="en-US" altLang="ko-KR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timestamp)</a:t>
            </a:r>
            <a:r>
              <a:rPr lang="en-US" altLang="ko-KR" sz="1600" b="1" dirty="0"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2632844"/>
            <a:ext cx="3089835" cy="307777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포맷옵션</a:t>
            </a:r>
            <a:endParaRPr lang="en-US" altLang="ko-KR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560" y="2981851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A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en-US" altLang="ko-KR" sz="1400" b="1" dirty="0">
                <a:latin typeface="+mn-ea"/>
                <a:ea typeface="+mn-ea"/>
              </a:rPr>
              <a:t>– AM/PM </a:t>
            </a:r>
            <a:r>
              <a:rPr lang="ko-KR" altLang="en-US" sz="1400" b="1" dirty="0">
                <a:latin typeface="+mn-ea"/>
                <a:ea typeface="+mn-ea"/>
              </a:rPr>
              <a:t>구분 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D</a:t>
            </a:r>
            <a:r>
              <a:rPr lang="en-US" altLang="ko-KR" sz="1400" b="1" dirty="0">
                <a:latin typeface="+mn-ea"/>
                <a:ea typeface="+mn-ea"/>
              </a:rPr>
              <a:t> – </a:t>
            </a:r>
            <a:r>
              <a:rPr lang="ko-KR" altLang="en-US" sz="1400" b="1" dirty="0">
                <a:latin typeface="+mn-ea"/>
                <a:ea typeface="+mn-ea"/>
              </a:rPr>
              <a:t>영문요일 약어표시</a:t>
            </a:r>
            <a:r>
              <a:rPr lang="en-US" altLang="ko-KR" sz="1400" b="1" dirty="0">
                <a:latin typeface="+mn-ea"/>
                <a:ea typeface="+mn-ea"/>
              </a:rPr>
              <a:t>, d- </a:t>
            </a:r>
            <a:r>
              <a:rPr lang="ko-KR" altLang="en-US" sz="1400" b="1" dirty="0">
                <a:latin typeface="+mn-ea"/>
                <a:ea typeface="+mn-ea"/>
              </a:rPr>
              <a:t>일자를 두 자리로 표시 예</a:t>
            </a:r>
            <a:r>
              <a:rPr lang="en-US" altLang="ko-KR" sz="1400" b="1" dirty="0">
                <a:latin typeface="+mn-ea"/>
                <a:ea typeface="+mn-ea"/>
              </a:rPr>
              <a:t>) 01,05 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M</a:t>
            </a:r>
            <a:r>
              <a:rPr lang="en-US" altLang="ko-KR" sz="1400" b="1" dirty="0">
                <a:latin typeface="+mn-ea"/>
                <a:ea typeface="+mn-ea"/>
              </a:rPr>
              <a:t> – </a:t>
            </a:r>
            <a:r>
              <a:rPr lang="ko-KR" altLang="en-US" sz="1400" b="1" dirty="0">
                <a:latin typeface="+mn-ea"/>
                <a:ea typeface="+mn-ea"/>
              </a:rPr>
              <a:t>영문 월 약어표시</a:t>
            </a:r>
            <a:r>
              <a:rPr lang="en-US" altLang="ko-KR" sz="1400" b="1" dirty="0">
                <a:latin typeface="+mn-ea"/>
                <a:ea typeface="+mn-ea"/>
              </a:rPr>
              <a:t>( </a:t>
            </a:r>
            <a:r>
              <a:rPr lang="ko-KR" altLang="en-US" sz="1400" b="1" dirty="0">
                <a:latin typeface="+mn-ea"/>
                <a:ea typeface="+mn-ea"/>
              </a:rPr>
              <a:t>예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en-US" altLang="ko-KR" sz="1400" b="1" dirty="0" err="1">
                <a:latin typeface="+mn-ea"/>
                <a:ea typeface="+mn-ea"/>
              </a:rPr>
              <a:t>jun</a:t>
            </a:r>
            <a:r>
              <a:rPr lang="en-US" altLang="ko-KR" sz="1400" b="1" dirty="0">
                <a:latin typeface="+mn-ea"/>
                <a:ea typeface="+mn-ea"/>
              </a:rPr>
              <a:t>), m – </a:t>
            </a:r>
            <a:r>
              <a:rPr lang="ko-KR" altLang="en-US" sz="1400" b="1" dirty="0">
                <a:latin typeface="+mn-ea"/>
                <a:ea typeface="+mn-ea"/>
              </a:rPr>
              <a:t>월 을 표시 </a:t>
            </a:r>
            <a:r>
              <a:rPr lang="en-US" altLang="ko-KR" sz="1400" b="1" dirty="0">
                <a:latin typeface="+mn-ea"/>
                <a:ea typeface="+mn-ea"/>
              </a:rPr>
              <a:t>(</a:t>
            </a:r>
            <a:r>
              <a:rPr lang="ko-KR" altLang="en-US" sz="1400" b="1" dirty="0">
                <a:latin typeface="+mn-ea"/>
                <a:ea typeface="+mn-ea"/>
              </a:rPr>
              <a:t>예</a:t>
            </a:r>
            <a:r>
              <a:rPr lang="en-US" altLang="ko-KR" sz="1400" b="1" dirty="0">
                <a:latin typeface="+mn-ea"/>
                <a:ea typeface="+mn-ea"/>
              </a:rPr>
              <a:t>, 06) ,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F</a:t>
            </a:r>
            <a:r>
              <a:rPr lang="en-US" altLang="ko-KR" sz="1400" b="1" dirty="0">
                <a:latin typeface="+mn-ea"/>
                <a:ea typeface="+mn-ea"/>
              </a:rPr>
              <a:t> – </a:t>
            </a:r>
            <a:r>
              <a:rPr lang="ko-KR" altLang="en-US" sz="1400" b="1" dirty="0">
                <a:latin typeface="+mn-ea"/>
                <a:ea typeface="+mn-ea"/>
              </a:rPr>
              <a:t>영문 월 </a:t>
            </a:r>
            <a:r>
              <a:rPr lang="ko-KR" altLang="en-US" sz="1400" b="1" dirty="0" err="1" smtClean="0">
                <a:latin typeface="+mn-ea"/>
                <a:ea typeface="+mn-ea"/>
              </a:rPr>
              <a:t>풀네임</a:t>
            </a:r>
            <a:r>
              <a:rPr lang="ko-KR" altLang="en-US" sz="1400" b="1" dirty="0" smtClean="0">
                <a:latin typeface="+mn-ea"/>
                <a:ea typeface="+mn-ea"/>
              </a:rPr>
              <a:t> 표시</a:t>
            </a:r>
            <a:r>
              <a:rPr lang="en-US" altLang="ko-KR" sz="1400" b="1" dirty="0">
                <a:latin typeface="+mn-ea"/>
                <a:ea typeface="+mn-ea"/>
              </a:rPr>
              <a:t>(</a:t>
            </a:r>
            <a:r>
              <a:rPr lang="ko-KR" altLang="en-US" sz="1400" b="1" dirty="0">
                <a:latin typeface="+mn-ea"/>
                <a:ea typeface="+mn-ea"/>
              </a:rPr>
              <a:t>예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en-US" altLang="ko-KR" sz="1400" b="1" dirty="0" err="1">
                <a:latin typeface="+mn-ea"/>
                <a:ea typeface="+mn-ea"/>
              </a:rPr>
              <a:t>june</a:t>
            </a:r>
            <a:r>
              <a:rPr lang="en-US" altLang="ko-KR" sz="1400" b="1" dirty="0">
                <a:latin typeface="+mn-ea"/>
                <a:ea typeface="+mn-ea"/>
              </a:rPr>
              <a:t>) 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Y</a:t>
            </a:r>
            <a:r>
              <a:rPr lang="en-US" altLang="ko-KR" sz="1400" b="1" dirty="0">
                <a:latin typeface="+mn-ea"/>
                <a:ea typeface="+mn-ea"/>
              </a:rPr>
              <a:t> – </a:t>
            </a:r>
            <a:r>
              <a:rPr lang="ko-KR" altLang="en-US" sz="1400" b="1" dirty="0">
                <a:latin typeface="+mn-ea"/>
                <a:ea typeface="+mn-ea"/>
              </a:rPr>
              <a:t>년도 </a:t>
            </a:r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>
                <a:latin typeface="+mn-ea"/>
                <a:ea typeface="+mn-ea"/>
              </a:rPr>
              <a:t>자리 표시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y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en-US" altLang="ko-KR" sz="1400" b="1" dirty="0">
                <a:latin typeface="+mn-ea"/>
                <a:ea typeface="+mn-ea"/>
              </a:rPr>
              <a:t>– </a:t>
            </a:r>
            <a:r>
              <a:rPr lang="ko-KR" altLang="en-US" sz="1400" b="1" dirty="0">
                <a:latin typeface="+mn-ea"/>
                <a:ea typeface="+mn-ea"/>
              </a:rPr>
              <a:t>년도 </a:t>
            </a:r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>
                <a:latin typeface="+mn-ea"/>
                <a:ea typeface="+mn-ea"/>
              </a:rPr>
              <a:t>자리 표시 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H</a:t>
            </a:r>
            <a:r>
              <a:rPr lang="en-US" altLang="ko-KR" sz="1400" b="1" dirty="0">
                <a:latin typeface="+mn-ea"/>
                <a:ea typeface="+mn-ea"/>
              </a:rPr>
              <a:t> – </a:t>
            </a:r>
            <a:r>
              <a:rPr lang="ko-KR" altLang="en-US" sz="1400" b="1" dirty="0">
                <a:latin typeface="+mn-ea"/>
                <a:ea typeface="+mn-ea"/>
              </a:rPr>
              <a:t>시간을 </a:t>
            </a:r>
            <a:r>
              <a:rPr lang="en-US" altLang="ko-KR" sz="1400" b="1" dirty="0">
                <a:latin typeface="+mn-ea"/>
                <a:ea typeface="+mn-ea"/>
              </a:rPr>
              <a:t>24</a:t>
            </a:r>
            <a:r>
              <a:rPr lang="ko-KR" altLang="en-US" sz="1400" b="1" dirty="0">
                <a:latin typeface="+mn-ea"/>
                <a:ea typeface="+mn-ea"/>
              </a:rPr>
              <a:t>시간 단위로 표시 </a:t>
            </a:r>
            <a:r>
              <a:rPr lang="en-US" altLang="ko-KR" sz="1400" b="1" dirty="0">
                <a:latin typeface="+mn-ea"/>
                <a:ea typeface="+mn-ea"/>
              </a:rPr>
              <a:t>, h – 12</a:t>
            </a:r>
            <a:r>
              <a:rPr lang="ko-KR" altLang="en-US" sz="1400" b="1" dirty="0">
                <a:latin typeface="+mn-ea"/>
                <a:ea typeface="+mn-ea"/>
              </a:rPr>
              <a:t>시간 단위로 표시 </a:t>
            </a:r>
            <a:r>
              <a:rPr lang="en-US" altLang="ko-KR" sz="1400" b="1" dirty="0">
                <a:latin typeface="+mn-ea"/>
                <a:ea typeface="+mn-ea"/>
              </a:rPr>
              <a:t>(</a:t>
            </a:r>
            <a:r>
              <a:rPr lang="ko-KR" altLang="en-US" sz="1400" b="1" dirty="0">
                <a:latin typeface="+mn-ea"/>
                <a:ea typeface="+mn-ea"/>
              </a:rPr>
              <a:t>예</a:t>
            </a:r>
            <a:r>
              <a:rPr lang="en-US" altLang="ko-KR" sz="1400" b="1" dirty="0">
                <a:latin typeface="+mn-ea"/>
                <a:ea typeface="+mn-ea"/>
              </a:rPr>
              <a:t>, 06 – </a:t>
            </a:r>
            <a:r>
              <a:rPr lang="ko-KR" altLang="en-US" sz="1400" b="1" dirty="0">
                <a:latin typeface="+mn-ea"/>
                <a:ea typeface="+mn-ea"/>
              </a:rPr>
              <a:t>앞에 </a:t>
            </a:r>
            <a:r>
              <a:rPr lang="en-US" altLang="ko-KR" sz="1400" b="1" dirty="0">
                <a:latin typeface="+mn-ea"/>
                <a:ea typeface="+mn-ea"/>
              </a:rPr>
              <a:t>0 </a:t>
            </a:r>
            <a:r>
              <a:rPr lang="ko-KR" altLang="en-US" sz="1400" b="1" dirty="0">
                <a:latin typeface="+mn-ea"/>
                <a:ea typeface="+mn-ea"/>
              </a:rPr>
              <a:t>생략할 경우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g</a:t>
            </a:r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ko-KR" altLang="en-US" sz="1400" b="1" dirty="0">
                <a:latin typeface="+mn-ea"/>
                <a:ea typeface="+mn-ea"/>
              </a:rPr>
              <a:t>사용</a:t>
            </a:r>
            <a:r>
              <a:rPr lang="en-US" altLang="ko-KR" sz="1400" b="1" dirty="0">
                <a:latin typeface="+mn-ea"/>
                <a:ea typeface="+mn-ea"/>
              </a:rPr>
              <a:t>) 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ko-KR" sz="1400" b="1" dirty="0">
                <a:latin typeface="+mn-ea"/>
                <a:ea typeface="+mn-ea"/>
              </a:rPr>
              <a:t>-</a:t>
            </a:r>
            <a:r>
              <a:rPr lang="ko-KR" altLang="en-US" sz="1400" b="1" dirty="0">
                <a:latin typeface="+mn-ea"/>
                <a:ea typeface="+mn-ea"/>
              </a:rPr>
              <a:t>분을 나타냄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s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en-US" altLang="ko-KR" sz="1400" b="1" dirty="0">
                <a:latin typeface="+mn-ea"/>
                <a:ea typeface="+mn-ea"/>
              </a:rPr>
              <a:t>– </a:t>
            </a:r>
            <a:r>
              <a:rPr lang="ko-KR" altLang="en-US" sz="1400" b="1" dirty="0">
                <a:latin typeface="+mn-ea"/>
                <a:ea typeface="+mn-ea"/>
              </a:rPr>
              <a:t>초를 나타냄 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8867" y="2033754"/>
            <a:ext cx="2400629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1970</a:t>
            </a:r>
            <a:r>
              <a:rPr lang="ko-KR" altLang="en-US" sz="1100" dirty="0" smtClean="0"/>
              <a:t>년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월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일 부터 초단위로 환산</a:t>
            </a:r>
            <a:endParaRPr lang="ko-KR" altLang="en-US" sz="1100" dirty="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내장함수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6678711" y="496536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13.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내장 함수 정의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63519" y="966182"/>
            <a:ext cx="6124549" cy="374586"/>
            <a:chOff x="393848" y="1050245"/>
            <a:chExt cx="6124549" cy="374586"/>
          </a:xfrm>
        </p:grpSpPr>
        <p:grpSp>
          <p:nvGrpSpPr>
            <p:cNvPr id="1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2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날자 관련 함수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67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850"/>
    </mc:Choice>
    <mc:Fallback xmlns="">
      <p:transition spd="slow" advTm="13685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5519" y="1715819"/>
            <a:ext cx="4056538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&lt;?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.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.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h시i분",99402300);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echo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"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guest님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환산일자는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.$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?&gt;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오른쪽 화살표 2"/>
          <p:cNvSpPr/>
          <p:nvPr/>
        </p:nvSpPr>
        <p:spPr bwMode="auto">
          <a:xfrm>
            <a:off x="4716016" y="2028606"/>
            <a:ext cx="360040" cy="432048"/>
          </a:xfrm>
          <a:prstGeom prst="righ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47040" y="3600261"/>
            <a:ext cx="3490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포맷에 </a:t>
            </a:r>
            <a:r>
              <a:rPr lang="ko-KR" altLang="en-US" sz="1200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따라 다양한 결과를 표시할 수 있습니다</a:t>
            </a:r>
            <a:r>
              <a:rPr lang="en-US" altLang="ko-KR" sz="12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endParaRPr lang="ko-KR" altLang="en-US" sz="12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52327" y="1715819"/>
            <a:ext cx="936104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13_1.php</a:t>
            </a:r>
            <a:endParaRPr lang="ko-KR" altLang="en-US" sz="1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909" y="1700808"/>
            <a:ext cx="3079507" cy="100569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잉크 13"/>
              <p14:cNvContentPartPr/>
              <p14:nvPr/>
            </p14:nvContentPartPr>
            <p14:xfrm>
              <a:off x="8334255" y="2955392"/>
              <a:ext cx="360" cy="360"/>
            </p14:xfrm>
          </p:contentPart>
        </mc:Choice>
        <mc:Fallback xmlns="">
          <p:pic>
            <p:nvPicPr>
              <p:cNvPr id="14" name="잉크 1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25975" y="2947112"/>
                <a:ext cx="16920" cy="169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내장함수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4116838"/>
            <a:ext cx="4248471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오른쪽 화살표 20"/>
          <p:cNvSpPr/>
          <p:nvPr/>
        </p:nvSpPr>
        <p:spPr bwMode="auto">
          <a:xfrm>
            <a:off x="4788024" y="4404870"/>
            <a:ext cx="360040" cy="432048"/>
          </a:xfrm>
          <a:prstGeom prst="righ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51920" y="4116838"/>
            <a:ext cx="936104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13_5.php</a:t>
            </a:r>
            <a:endParaRPr lang="ko-KR" altLang="en-US" sz="10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6909" y="4291875"/>
            <a:ext cx="3286125" cy="73342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6000"/>
              </a:srgbClr>
            </a:outerShdw>
          </a:effectLst>
        </p:spPr>
      </p:pic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6678711" y="496536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13.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내장 함수 정의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63519" y="966182"/>
            <a:ext cx="6124549" cy="374586"/>
            <a:chOff x="393848" y="1050245"/>
            <a:chExt cx="6124549" cy="374586"/>
          </a:xfrm>
        </p:grpSpPr>
        <p:grpSp>
          <p:nvGrpSpPr>
            <p:cNvPr id="26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28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9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30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27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날자 관련 함수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432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351"/>
    </mc:Choice>
    <mc:Fallback xmlns="">
      <p:transition spd="slow" advTm="100351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611560" y="1459245"/>
            <a:ext cx="7926472" cy="846605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1-2. timestamp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값을 날짜와 시간으로 변환하여 배열로 </a:t>
            </a:r>
            <a:r>
              <a:rPr lang="ko-KR" altLang="en-US" sz="1400" b="1" dirty="0" err="1">
                <a:latin typeface="HY견고딕" pitchFamily="18" charset="-127"/>
                <a:ea typeface="HY견고딕" pitchFamily="18" charset="-127"/>
              </a:rPr>
              <a:t>리턴하는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1" dirty="0" err="1">
                <a:latin typeface="HY견고딕" pitchFamily="18" charset="-127"/>
                <a:ea typeface="HY견고딕" pitchFamily="18" charset="-127"/>
              </a:rPr>
              <a:t>getdate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() </a:t>
            </a:r>
            <a:endParaRPr lang="en-US" altLang="ko-KR" sz="1400" b="1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HY견고딕" pitchFamily="18" charset="-127"/>
                <a:ea typeface="HY견고딕" pitchFamily="18" charset="-127"/>
              </a:rPr>
              <a:t>        </a:t>
            </a:r>
            <a:r>
              <a:rPr lang="en-US" altLang="ko-KR" sz="1600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Array </a:t>
            </a:r>
            <a:r>
              <a:rPr lang="en-US" altLang="ko-KR" sz="1600" b="1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getdate</a:t>
            </a:r>
            <a:r>
              <a:rPr lang="en-US" altLang="ko-KR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([</a:t>
            </a:r>
            <a:r>
              <a:rPr lang="en-US" altLang="ko-KR" sz="1600" b="1" dirty="0" err="1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timestamp]) 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894000" y="2420888"/>
            <a:ext cx="7644032" cy="795527"/>
          </a:xfrm>
          <a:prstGeom prst="roundRect">
            <a:avLst/>
          </a:prstGeom>
          <a:solidFill>
            <a:srgbClr val="FFFF00">
              <a:alpha val="79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1) </a:t>
            </a:r>
            <a:r>
              <a:rPr lang="en-US" altLang="ko-KR" sz="14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timestamp</a:t>
            </a:r>
            <a:r>
              <a:rPr lang="en-US" altLang="ko-KR" sz="1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1970</a:t>
            </a:r>
            <a:r>
              <a:rPr lang="ko-KR" altLang="en-US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</a:t>
            </a:r>
            <a:r>
              <a:rPr lang="en-US" altLang="ko-KR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월 </a:t>
            </a:r>
            <a:r>
              <a:rPr lang="en-US" altLang="ko-KR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일 이후부터의 시간을 초 단위로 환산하여 표시한 값 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2) </a:t>
            </a:r>
            <a:r>
              <a:rPr lang="ko-KR" altLang="en-US" sz="1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만일 </a:t>
            </a:r>
            <a:r>
              <a:rPr lang="ko-KR" altLang="en-US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타임스탬프가 없는 경우 현재 날짜시간을 타임스탬프로 환산하여 배열로 리턴 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0" y="3532073"/>
            <a:ext cx="3089835" cy="276999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latin typeface="HY견고딕" pitchFamily="18" charset="-127"/>
                <a:ea typeface="HY견고딕" pitchFamily="18" charset="-127"/>
              </a:rPr>
              <a:t>Getdate</a:t>
            </a:r>
            <a:r>
              <a:rPr lang="en-US" altLang="ko-KR" sz="1200" b="1" dirty="0">
                <a:latin typeface="HY견고딕" pitchFamily="18" charset="-127"/>
                <a:ea typeface="HY견고딕" pitchFamily="18" charset="-127"/>
              </a:rPr>
              <a:t>()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가 </a:t>
            </a:r>
            <a:r>
              <a:rPr lang="ko-KR" altLang="en-US" sz="1200" dirty="0" err="1">
                <a:latin typeface="HY견고딕" pitchFamily="18" charset="-127"/>
                <a:ea typeface="HY견고딕" pitchFamily="18" charset="-127"/>
              </a:rPr>
              <a:t>리턴하는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배열항목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3881080"/>
            <a:ext cx="7920880" cy="1708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Year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년도가 저장 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Yday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– 1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년 중 총 날짜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Month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–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영문 월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june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 , </a:t>
            </a:r>
            <a:r>
              <a:rPr lang="en-US" altLang="ko-KR" sz="14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mon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–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월을 숫자로 표시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(6) , </a:t>
            </a:r>
            <a:r>
              <a:rPr lang="en-US" altLang="ko-KR" sz="14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mday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–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달 기준의 일 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Wday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–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요일을 숫자로 표시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(0 ~ 6), 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weekday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–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날짜를 영문자요일로 표시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Hours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–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시간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minutes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–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분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seconds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–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초 표시 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내장함수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678711" y="496536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13.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내장 함수 정의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63519" y="966182"/>
            <a:ext cx="6124549" cy="374586"/>
            <a:chOff x="393848" y="1050245"/>
            <a:chExt cx="6124549" cy="374586"/>
          </a:xfrm>
        </p:grpSpPr>
        <p:grpSp>
          <p:nvGrpSpPr>
            <p:cNvPr id="1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날자 관련 함수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323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417"/>
    </mc:Choice>
    <mc:Fallback xmlns="">
      <p:transition spd="slow" advTm="124417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내장함수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11" y="1378828"/>
            <a:ext cx="4592053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오른쪽 화살표 20"/>
          <p:cNvSpPr/>
          <p:nvPr/>
        </p:nvSpPr>
        <p:spPr bwMode="auto">
          <a:xfrm>
            <a:off x="5148064" y="1810875"/>
            <a:ext cx="360040" cy="504056"/>
          </a:xfrm>
          <a:prstGeom prst="righ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467544" y="2780928"/>
            <a:ext cx="7926472" cy="795527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1-3.  </a:t>
            </a:r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현재 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시스템의 날짜시간을 </a:t>
            </a:r>
            <a:r>
              <a:rPr lang="en-US" altLang="ko-KR" sz="14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GMT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시간으로 리턴 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     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          </a:t>
            </a:r>
            <a:r>
              <a:rPr lang="en-US" altLang="ko-KR" sz="1400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STRING </a:t>
            </a:r>
            <a:r>
              <a:rPr lang="en-US" altLang="ko-KR" sz="1400" b="1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gmdate</a:t>
            </a:r>
            <a:r>
              <a:rPr lang="en-US" altLang="ko-KR" sz="14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(string format,[</a:t>
            </a:r>
            <a:r>
              <a:rPr lang="en-US" altLang="ko-KR" sz="1400" b="1" dirty="0" err="1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timestamp</a:t>
            </a:r>
            <a:r>
              <a:rPr lang="en-US" altLang="ko-KR" sz="1400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])</a:t>
            </a:r>
            <a:endParaRPr lang="en-US" altLang="ko-KR" sz="1400" b="1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99" y="4077072"/>
            <a:ext cx="7915934" cy="1573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오른쪽 화살표 24"/>
          <p:cNvSpPr/>
          <p:nvPr/>
        </p:nvSpPr>
        <p:spPr bwMode="auto">
          <a:xfrm>
            <a:off x="5076018" y="5722406"/>
            <a:ext cx="504131" cy="504056"/>
          </a:xfrm>
          <a:prstGeom prst="righ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6899" y="3699949"/>
            <a:ext cx="4707186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Format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따라서 해당 날짜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등을 문자열로 리턴 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11960" y="1378827"/>
            <a:ext cx="936104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13_2.php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443426" y="4107485"/>
            <a:ext cx="936104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13_3.php</a:t>
            </a:r>
            <a:endParaRPr lang="ko-KR" altLang="en-US" sz="10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6978" y="1388688"/>
            <a:ext cx="2597646" cy="13202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5925" y="5305838"/>
            <a:ext cx="2575001" cy="11474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6678711" y="496536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13.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내장 함수 정의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563519" y="966182"/>
            <a:ext cx="6124549" cy="374586"/>
            <a:chOff x="393848" y="1050245"/>
            <a:chExt cx="6124549" cy="374586"/>
          </a:xfrm>
        </p:grpSpPr>
        <p:grpSp>
          <p:nvGrpSpPr>
            <p:cNvPr id="34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36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37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38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35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날자 관련 함수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882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482"/>
    </mc:Choice>
    <mc:Fallback xmlns="">
      <p:transition spd="slow" advTm="192482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36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63519" y="1647963"/>
            <a:ext cx="79208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GMT,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그리니치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표준시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GMT(Greenwich Mean Time),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그리니치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표준시는 </a:t>
            </a:r>
            <a:r>
              <a:rPr lang="ko-KR" altLang="en-US" sz="14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영국 런던을 기점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웰링턴에 종점으로 설정되는 협정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세계시의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기준시간대입니다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u="sng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UTC</a:t>
            </a:r>
            <a:r>
              <a:rPr lang="ko-KR" altLang="en-US" sz="1400" u="sng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교환하여 사용되기도 하지만 </a:t>
            </a:r>
            <a:r>
              <a:rPr lang="en-US" altLang="ko-KR" sz="1400" u="sng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GMT</a:t>
            </a:r>
            <a:r>
              <a:rPr lang="ko-KR" altLang="en-US" sz="1400" u="sng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과학적으로 정확하지 않다고 정의되었습니다</a:t>
            </a:r>
            <a:r>
              <a:rPr lang="en-US" altLang="ko-KR" sz="1400" u="sng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협정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세계표준시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(UTC)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있지만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아직도 영국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BBC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방송을 중심으로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GMT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란 표현은 널리 쓰이고 있습니다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영국 런던에 소재한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그리니치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천문대를 지나는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본초자오선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경도 </a:t>
            </a:r>
            <a:r>
              <a:rPr lang="en-US" altLang="ko-KR" sz="1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0°)</a:t>
            </a:r>
            <a:r>
              <a:rPr lang="ko-KR" altLang="en-US" sz="1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 기준 시간으로 합니다</a:t>
            </a:r>
            <a:r>
              <a:rPr lang="en-US" altLang="ko-KR" sz="1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KST,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 표준시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(UTC+09:00)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KST(Korea Standard Time)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대한민국과 북한의 표준시로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일본 표준시와 같은 동경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135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도를 기준으로 하여 </a:t>
            </a:r>
            <a:r>
              <a:rPr lang="en-US" altLang="ko-KR" sz="14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UTC</a:t>
            </a:r>
            <a:r>
              <a:rPr lang="ko-KR" altLang="en-US" sz="14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en-US" altLang="ko-KR" sz="14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4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빠른 표준시</a:t>
            </a:r>
            <a:r>
              <a:rPr lang="en-US" altLang="ko-KR" sz="14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(UTC+09:00)</a:t>
            </a:r>
            <a:r>
              <a:rPr lang="ko-KR" altLang="en-US" sz="14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한반도의 경우 중앙을 지나는 동경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127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분을 기준으로 하여 처음으로 표준시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(UTC+08:30)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정해졌고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1908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일부터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1911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말까지 시행되었습니다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1912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일에 일제 강점기의 조선총독부가 동경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135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 기준인 일본 표준시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(UTC+09:00)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동일하게 표준시를 변경하였고 현재까지 한반도에서는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UTC+09:00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표준시로 사용하고 있습니다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내장함수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678711" y="496536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13.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내장 함수 정의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63519" y="966182"/>
            <a:ext cx="6124549" cy="374586"/>
            <a:chOff x="393848" y="1050245"/>
            <a:chExt cx="6124549" cy="374586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날자 관련 함수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905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931"/>
    </mc:Choice>
    <mc:Fallback xmlns="">
      <p:transition spd="slow" advTm="66931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37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1628800"/>
            <a:ext cx="5688632" cy="42518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&lt;?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y=1995;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m=05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d=10;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$birth=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mktime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(0,0,0,$m,$d,$y);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currnt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echo $birth ."&lt;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&gt;";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echo 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currnt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."&lt;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&gt;";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subdiff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currnt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-$birth;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//echo 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subdiff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$age=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floor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subdiff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/(365*24*60*60));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echo 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당신의 나이는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$age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.";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?&gt;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420888"/>
            <a:ext cx="4185761" cy="138499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나이 </a:t>
            </a:r>
            <a:r>
              <a:rPr lang="en-US" altLang="ko-KR" sz="1200" dirty="0" smtClean="0"/>
              <a:t>= </a:t>
            </a:r>
            <a:r>
              <a:rPr lang="ko-KR" altLang="en-US" sz="1200" dirty="0" err="1" smtClean="0"/>
              <a:t>현재년도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태어난 년도 </a:t>
            </a:r>
            <a:r>
              <a:rPr lang="en-US" altLang="ko-KR" sz="1200" dirty="0" smtClean="0"/>
              <a:t>+ 1</a:t>
            </a:r>
          </a:p>
          <a:p>
            <a:r>
              <a:rPr lang="ko-KR" altLang="en-US" sz="1200" dirty="0" smtClean="0"/>
              <a:t>나이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현재날짜의 타임스탬프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태어난 </a:t>
            </a:r>
            <a:r>
              <a:rPr lang="ko-KR" altLang="en-US" sz="1200" dirty="0" err="1" smtClean="0"/>
              <a:t>날자의</a:t>
            </a:r>
            <a:r>
              <a:rPr lang="ko-KR" altLang="en-US" sz="1200" dirty="0" smtClean="0"/>
              <a:t> 타임스탬프 </a:t>
            </a:r>
            <a:endParaRPr lang="en-US" altLang="ko-KR" sz="1200" dirty="0" smtClean="0"/>
          </a:p>
          <a:p>
            <a:r>
              <a:rPr lang="ko-KR" altLang="en-US" sz="1200" dirty="0" smtClean="0"/>
              <a:t>초를 계산하여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초를 </a:t>
            </a:r>
            <a:r>
              <a:rPr lang="en-US" altLang="ko-KR" sz="1200" dirty="0" smtClean="0"/>
              <a:t>365</a:t>
            </a:r>
            <a:r>
              <a:rPr lang="ko-KR" altLang="en-US" sz="1200" dirty="0" smtClean="0"/>
              <a:t>일 만큼 계산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1</a:t>
            </a:r>
            <a:r>
              <a:rPr lang="ko-KR" altLang="en-US" sz="1200" dirty="0" smtClean="0"/>
              <a:t>시간 </a:t>
            </a:r>
            <a:r>
              <a:rPr lang="en-US" altLang="ko-KR" sz="1200" dirty="0" smtClean="0"/>
              <a:t>= 60</a:t>
            </a:r>
            <a:r>
              <a:rPr lang="ko-KR" altLang="en-US" sz="1200" dirty="0" smtClean="0"/>
              <a:t>분</a:t>
            </a:r>
            <a:r>
              <a:rPr lang="en-US" altLang="ko-KR" sz="1200" dirty="0" smtClean="0"/>
              <a:t>*60</a:t>
            </a:r>
            <a:r>
              <a:rPr lang="ko-KR" altLang="en-US" sz="1200" dirty="0" smtClean="0"/>
              <a:t>초 </a:t>
            </a:r>
            <a:r>
              <a:rPr lang="en-US" altLang="ko-KR" sz="1200" dirty="0" smtClean="0"/>
              <a:t>= 3600</a:t>
            </a:r>
            <a:r>
              <a:rPr lang="ko-KR" altLang="en-US" sz="1200" dirty="0" smtClean="0"/>
              <a:t>초</a:t>
            </a:r>
            <a:endParaRPr lang="en-US" altLang="ko-KR" sz="1200" dirty="0" smtClean="0"/>
          </a:p>
          <a:p>
            <a:r>
              <a:rPr lang="en-US" altLang="ko-KR" sz="1200" dirty="0" smtClean="0"/>
              <a:t>1</a:t>
            </a:r>
            <a:r>
              <a:rPr lang="ko-KR" altLang="en-US" sz="1200" dirty="0" smtClean="0"/>
              <a:t>일</a:t>
            </a:r>
            <a:r>
              <a:rPr lang="en-US" altLang="ko-KR" sz="1200" dirty="0" smtClean="0"/>
              <a:t>= 24* 3600</a:t>
            </a:r>
            <a:r>
              <a:rPr lang="ko-KR" altLang="en-US" sz="1200" dirty="0" smtClean="0"/>
              <a:t>초 </a:t>
            </a:r>
            <a:r>
              <a:rPr lang="en-US" altLang="ko-KR" sz="1200" dirty="0" smtClean="0"/>
              <a:t>= 86,400</a:t>
            </a:r>
            <a:r>
              <a:rPr lang="ko-KR" altLang="en-US" sz="1200" dirty="0" smtClean="0"/>
              <a:t>초</a:t>
            </a:r>
            <a:endParaRPr lang="en-US" altLang="ko-KR" sz="1200" dirty="0" smtClean="0"/>
          </a:p>
          <a:p>
            <a:r>
              <a:rPr lang="en-US" altLang="ko-KR" sz="1200" dirty="0" smtClean="0"/>
              <a:t>365</a:t>
            </a:r>
            <a:r>
              <a:rPr lang="ko-KR" altLang="en-US" sz="1200" dirty="0" smtClean="0"/>
              <a:t>일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365*86,400 = 31,535,000</a:t>
            </a:r>
            <a:r>
              <a:rPr lang="ko-KR" altLang="en-US" sz="1200" dirty="0" smtClean="0"/>
              <a:t>초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058370" y="1634496"/>
            <a:ext cx="1241822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13_ex.php</a:t>
            </a:r>
            <a:endParaRPr lang="ko-KR" altLang="en-US" sz="1000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내장함수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533" y="4763298"/>
            <a:ext cx="3370088" cy="135090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678711" y="496536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13.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내장 함수 정의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63519" y="966182"/>
            <a:ext cx="6124549" cy="374586"/>
            <a:chOff x="393848" y="1050245"/>
            <a:chExt cx="6124549" cy="374586"/>
          </a:xfrm>
        </p:grpSpPr>
        <p:grpSp>
          <p:nvGrpSpPr>
            <p:cNvPr id="12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4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5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6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날자 관련 함수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969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303"/>
    </mc:Choice>
    <mc:Fallback xmlns="">
      <p:transition spd="slow" advTm="110303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38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467544" y="1437311"/>
            <a:ext cx="7926472" cy="1067942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1-4. </a:t>
            </a:r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매개변수로 입력 받은 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날짜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시간정보를 </a:t>
            </a:r>
            <a:r>
              <a:rPr lang="en-US" altLang="ko-KR" sz="14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timestamp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로 반환 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en-US" altLang="ko-KR" sz="1400" b="1" dirty="0" err="1">
                <a:latin typeface="HY견고딕" pitchFamily="18" charset="-127"/>
                <a:ea typeface="HY견고딕" pitchFamily="18" charset="-127"/>
              </a:rPr>
              <a:t>mktime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() 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     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b="1" dirty="0" smtClean="0">
                <a:latin typeface="HY견고딕" pitchFamily="18" charset="-127"/>
                <a:ea typeface="HY견고딕" pitchFamily="18" charset="-127"/>
              </a:rPr>
              <a:t>              </a:t>
            </a:r>
            <a:r>
              <a:rPr lang="en-US" altLang="ko-KR" sz="1600" b="1" dirty="0" err="1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mktime</a:t>
            </a:r>
            <a:r>
              <a:rPr lang="en-US" altLang="ko-KR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시</a:t>
            </a:r>
            <a:r>
              <a:rPr lang="en-US" altLang="ko-KR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분</a:t>
            </a:r>
            <a:r>
              <a:rPr lang="en-US" altLang="ko-KR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초</a:t>
            </a:r>
            <a:r>
              <a:rPr lang="en-US" altLang="ko-KR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월</a:t>
            </a:r>
            <a:r>
              <a:rPr lang="en-US" altLang="ko-KR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일</a:t>
            </a:r>
            <a:r>
              <a:rPr lang="en-US" altLang="ko-KR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년</a:t>
            </a:r>
            <a:r>
              <a:rPr lang="en-US" altLang="ko-KR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endParaRPr lang="en-US" altLang="ko-KR" sz="1600" b="1" dirty="0" smtClean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588224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14.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내장함수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2559292"/>
            <a:ext cx="4213013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b="1" dirty="0"/>
              <a:t>넘겨받은 각 값들을 조합하여 </a:t>
            </a:r>
            <a:r>
              <a:rPr lang="en-US" altLang="ko-KR" sz="1400" b="1" dirty="0"/>
              <a:t>timestamp </a:t>
            </a:r>
            <a:r>
              <a:rPr lang="ko-KR" altLang="en-US" sz="1400" b="1" dirty="0"/>
              <a:t>값 계산 </a:t>
            </a:r>
            <a:endParaRPr lang="ko-KR" altLang="en-US" sz="1400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내장함수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802" y="3274158"/>
            <a:ext cx="3990975" cy="14668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오른쪽 화살표 13"/>
          <p:cNvSpPr/>
          <p:nvPr/>
        </p:nvSpPr>
        <p:spPr bwMode="auto">
          <a:xfrm>
            <a:off x="3896675" y="3647647"/>
            <a:ext cx="504131" cy="504056"/>
          </a:xfrm>
          <a:prstGeom prst="righ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8836" y="3207364"/>
            <a:ext cx="3169457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&lt;?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$y=1970;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$m=01;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$d=01;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birthtime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mktime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(0,0,0,$m,$d,$y);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echo "timestamp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birthtime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?&gt;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4292" y="4993431"/>
            <a:ext cx="5724772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en-US" altLang="ko-KR" sz="1400" dirty="0" err="1" smtClean="0"/>
              <a:t>Php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변수값을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y, m, d </a:t>
            </a:r>
            <a:r>
              <a:rPr lang="ko-KR" altLang="en-US" sz="1400" dirty="0" smtClean="0"/>
              <a:t>값을 본인생년월일로 변경하여 수행해 본다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563519" y="966182"/>
            <a:ext cx="6124549" cy="374586"/>
            <a:chOff x="393848" y="1050245"/>
            <a:chExt cx="6124549" cy="374586"/>
          </a:xfrm>
        </p:grpSpPr>
        <p:grpSp>
          <p:nvGrpSpPr>
            <p:cNvPr id="1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2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날자 관련 함수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26698" y="3207364"/>
            <a:ext cx="1241822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13_4.php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0739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65"/>
    </mc:Choice>
    <mc:Fallback xmlns="">
      <p:transition spd="slow" advTm="85765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39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605968" y="1556792"/>
            <a:ext cx="7926472" cy="795527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2-1.  </a:t>
            </a:r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지정한 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문자열의 길이를 반환하는 함수 </a:t>
            </a:r>
            <a:r>
              <a:rPr lang="en-US" altLang="ko-KR" sz="1400" b="1" dirty="0" err="1">
                <a:latin typeface="HY견고딕" pitchFamily="18" charset="-127"/>
                <a:ea typeface="HY견고딕" pitchFamily="18" charset="-127"/>
              </a:rPr>
              <a:t>strlen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() 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     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         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strlen</a:t>
            </a:r>
            <a:r>
              <a:rPr lang="en-US" altLang="ko-KR" sz="14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b="1" dirty="0" err="1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String) </a:t>
            </a:r>
            <a:endParaRPr lang="ko-KR" altLang="en-US" sz="1400" b="1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611560" y="3009478"/>
            <a:ext cx="7926472" cy="795527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2-2. </a:t>
            </a:r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지정한 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문자열을 대문자로 반환하는 함수 </a:t>
            </a:r>
            <a:r>
              <a:rPr lang="en-US" altLang="ko-KR" sz="1400" b="1" dirty="0" err="1">
                <a:latin typeface="HY견고딕" pitchFamily="18" charset="-127"/>
                <a:ea typeface="HY견고딕" pitchFamily="18" charset="-127"/>
              </a:rPr>
              <a:t>strtoupper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() 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     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         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        </a:t>
            </a:r>
            <a:r>
              <a:rPr lang="en-US" altLang="ko-KR" sz="1400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String </a:t>
            </a:r>
            <a:r>
              <a:rPr lang="en-US" altLang="ko-KR" sz="1400" b="1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strtoupper</a:t>
            </a:r>
            <a:r>
              <a:rPr lang="en-US" altLang="ko-KR" sz="14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(string </a:t>
            </a:r>
            <a:r>
              <a:rPr lang="en-US" altLang="ko-KR" sz="1400" b="1" dirty="0" err="1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endParaRPr lang="ko-KR" altLang="en-US" sz="1400" b="1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4365105"/>
            <a:ext cx="2990850" cy="80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261" y="4398442"/>
            <a:ext cx="3048000" cy="760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오른쪽 화살표 14"/>
          <p:cNvSpPr/>
          <p:nvPr/>
        </p:nvSpPr>
        <p:spPr bwMode="auto">
          <a:xfrm>
            <a:off x="3956423" y="4437112"/>
            <a:ext cx="504131" cy="504056"/>
          </a:xfrm>
          <a:prstGeom prst="righ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8235" y="2420888"/>
            <a:ext cx="444384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200" b="1" dirty="0">
                <a:latin typeface="HY견고딕" pitchFamily="18" charset="-127"/>
                <a:ea typeface="HY견고딕" pitchFamily="18" charset="-127"/>
              </a:rPr>
              <a:t>문자열 사이의 공백도 </a:t>
            </a:r>
            <a:r>
              <a:rPr lang="en-US" altLang="ko-KR" sz="1200" b="1" dirty="0"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200" b="1" dirty="0">
                <a:latin typeface="HY견고딕" pitchFamily="18" charset="-127"/>
                <a:ea typeface="HY견고딕" pitchFamily="18" charset="-127"/>
              </a:rPr>
              <a:t>개의 문자열로 인식하여 길이에 포함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9592" y="3861048"/>
            <a:ext cx="577914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200" b="1" dirty="0">
                <a:latin typeface="HY견고딕" pitchFamily="18" charset="-127"/>
                <a:ea typeface="HY견고딕" pitchFamily="18" charset="-127"/>
              </a:rPr>
              <a:t> 참고 </a:t>
            </a:r>
            <a:r>
              <a:rPr lang="ko-KR" altLang="en-US" sz="1200" b="1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b="1" dirty="0" smtClean="0">
                <a:latin typeface="HY견고딕" pitchFamily="18" charset="-127"/>
                <a:ea typeface="HY견고딕" pitchFamily="18" charset="-127"/>
              </a:rPr>
              <a:t>:  </a:t>
            </a:r>
            <a:r>
              <a:rPr lang="ko-KR" altLang="en-US" sz="1200" b="1" dirty="0">
                <a:latin typeface="HY견고딕" pitchFamily="18" charset="-127"/>
                <a:ea typeface="HY견고딕" pitchFamily="18" charset="-127"/>
              </a:rPr>
              <a:t>지정 문자열을 </a:t>
            </a:r>
            <a:r>
              <a:rPr lang="ko-KR" altLang="en-US" sz="12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소문자로 반환하는 함수는 </a:t>
            </a:r>
            <a:r>
              <a:rPr lang="en-US" altLang="ko-KR" sz="1200" b="1" dirty="0" err="1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strtolower</a:t>
            </a:r>
            <a:r>
              <a:rPr lang="en-US" altLang="ko-KR" sz="12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(_)</a:t>
            </a:r>
            <a:r>
              <a:rPr lang="ko-KR" altLang="en-US" sz="12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를 사용합니다</a:t>
            </a:r>
            <a:endParaRPr lang="ko-KR" altLang="en-US" sz="1200" b="1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02" y="5318300"/>
            <a:ext cx="2808312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25" y="5462316"/>
            <a:ext cx="3571875" cy="63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오른쪽 화살표 19"/>
          <p:cNvSpPr/>
          <p:nvPr/>
        </p:nvSpPr>
        <p:spPr bwMode="auto">
          <a:xfrm>
            <a:off x="3745215" y="5596049"/>
            <a:ext cx="504131" cy="504056"/>
          </a:xfrm>
          <a:prstGeom prst="righ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6588224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13.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내장함수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내장함수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63519" y="966182"/>
            <a:ext cx="6124549" cy="374586"/>
            <a:chOff x="393848" y="1050245"/>
            <a:chExt cx="6124549" cy="374586"/>
          </a:xfrm>
        </p:grpSpPr>
        <p:grpSp>
          <p:nvGrpSpPr>
            <p:cNvPr id="24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26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7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8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25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3. </a:t>
              </a:r>
              <a:r>
                <a:rPr lang="ko-KR" altLang="en-US" sz="1600" b="1" dirty="0" smtClean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문자열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처리 관련 함수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946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118"/>
    </mc:Choice>
    <mc:Fallback xmlns="">
      <p:transition spd="slow" advTm="12011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681" y="1647265"/>
            <a:ext cx="3492227" cy="277185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4548707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74429" y="1483570"/>
            <a:ext cx="1241822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12_1.php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707904" y="1760271"/>
            <a:ext cx="787395" cy="276999"/>
          </a:xfrm>
          <a:prstGeom prst="rect">
            <a:avLst/>
          </a:prstGeom>
          <a:solidFill>
            <a:srgbClr val="FFFF00">
              <a:alpha val="62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CC"/>
                </a:solidFill>
                <a:latin typeface="+mj-ea"/>
                <a:ea typeface="+mj-ea"/>
              </a:rPr>
              <a:t>함수선언</a:t>
            </a:r>
            <a:endParaRPr lang="ko-KR" altLang="en-US" sz="1200" dirty="0">
              <a:solidFill>
                <a:srgbClr val="0000CC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2429" y="4476791"/>
            <a:ext cx="787395" cy="276999"/>
          </a:xfrm>
          <a:prstGeom prst="rect">
            <a:avLst/>
          </a:prstGeom>
          <a:solidFill>
            <a:srgbClr val="FFFF00">
              <a:alpha val="62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CC"/>
                </a:solidFill>
                <a:latin typeface="+mj-ea"/>
                <a:ea typeface="+mj-ea"/>
              </a:rPr>
              <a:t>함수호출</a:t>
            </a:r>
            <a:endParaRPr lang="ko-KR" altLang="en-US" sz="1200" dirty="0">
              <a:solidFill>
                <a:srgbClr val="0000CC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47864" y="5288663"/>
            <a:ext cx="4104456" cy="276999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함수만 </a:t>
            </a:r>
            <a:r>
              <a:rPr lang="ko-KR" altLang="en-US" sz="1200" dirty="0"/>
              <a:t>호출하면 해당 함수 는 필요한 동작을 반복수행 </a:t>
            </a:r>
            <a:endParaRPr lang="en-US" altLang="ko-KR" sz="1200" b="1" dirty="0"/>
          </a:p>
        </p:txBody>
      </p:sp>
      <p:cxnSp>
        <p:nvCxnSpPr>
          <p:cNvPr id="6" name="직선 화살표 연결선 5"/>
          <p:cNvCxnSpPr/>
          <p:nvPr/>
        </p:nvCxnSpPr>
        <p:spPr bwMode="auto">
          <a:xfrm flipH="1" flipV="1">
            <a:off x="3042429" y="2120311"/>
            <a:ext cx="161419" cy="2356480"/>
          </a:xfrm>
          <a:prstGeom prst="straightConnector1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직선 화살표 연결선 11"/>
          <p:cNvCxnSpPr>
            <a:endCxn id="5" idx="1"/>
          </p:cNvCxnSpPr>
          <p:nvPr/>
        </p:nvCxnSpPr>
        <p:spPr bwMode="auto">
          <a:xfrm>
            <a:off x="3275856" y="2115982"/>
            <a:ext cx="2028825" cy="917212"/>
          </a:xfrm>
          <a:prstGeom prst="straightConnector1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타원 12"/>
          <p:cNvSpPr/>
          <p:nvPr/>
        </p:nvSpPr>
        <p:spPr bwMode="auto">
          <a:xfrm>
            <a:off x="5304681" y="2295121"/>
            <a:ext cx="1044116" cy="230314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함수 개요와 생성방법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6820163" y="476672"/>
            <a:ext cx="232127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12.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함수개요와 생성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25808" y="904304"/>
            <a:ext cx="6124549" cy="374586"/>
            <a:chOff x="393848" y="1050245"/>
            <a:chExt cx="6124549" cy="374586"/>
          </a:xfrm>
        </p:grpSpPr>
        <p:grpSp>
          <p:nvGrpSpPr>
            <p:cNvPr id="19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21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2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3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함수의 기본형식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385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024"/>
    </mc:Choice>
    <mc:Fallback xmlns="">
      <p:transition spd="slow" advTm="154024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40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1560" y="1587564"/>
            <a:ext cx="5688632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DOCTYPE HTML PUBLIC "-//W3C//DTD HTML 4.01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Transitional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//EN" "http://www.w3.org/TR/html4/loose.dtd"&gt;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style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#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:#99ee00;font-size:0.8em}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&lt;/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style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&lt;/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form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action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14_reg.php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post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"&gt;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아이디&lt;/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&lt;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input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type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"&gt;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&lt;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div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"&gt;(아이디는 6~13자 이내로 작성합니다.)&lt;/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div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&lt;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아이디확인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&lt;/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form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&lt;/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0072" y="1611155"/>
            <a:ext cx="1080120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14_1.html</a:t>
            </a:r>
            <a:endParaRPr lang="ko-KR" altLang="en-US" sz="1000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588224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14.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내장함수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내장함수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63519" y="966182"/>
            <a:ext cx="6124549" cy="374586"/>
            <a:chOff x="393848" y="1050245"/>
            <a:chExt cx="6124549" cy="374586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3. </a:t>
              </a:r>
              <a:r>
                <a:rPr lang="ko-KR" altLang="en-US" sz="1600" b="1" dirty="0" smtClean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문자열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처리 관련 함수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132" y="2636912"/>
            <a:ext cx="2588121" cy="14084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978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255"/>
    </mc:Choice>
    <mc:Fallback xmlns="">
      <p:transition spd="slow" advTm="61255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41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7" y="1623609"/>
            <a:ext cx="7669349" cy="1800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95502" y="1756277"/>
            <a:ext cx="1830950" cy="276999"/>
          </a:xfrm>
          <a:prstGeom prst="rect">
            <a:avLst/>
          </a:prstGeom>
          <a:solidFill>
            <a:srgbClr val="FFFF00">
              <a:alpha val="44000"/>
            </a:srgbClr>
          </a:solidFill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CC"/>
                </a:solidFill>
              </a:rPr>
              <a:t>아이디를 </a:t>
            </a:r>
            <a:r>
              <a:rPr lang="ko-KR" altLang="en-US" sz="1200" b="1" dirty="0">
                <a:solidFill>
                  <a:srgbClr val="0000CC"/>
                </a:solidFill>
              </a:rPr>
              <a:t>소문자로 반환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23130" y="3625279"/>
            <a:ext cx="3509294" cy="307777"/>
          </a:xfrm>
          <a:prstGeom prst="rect">
            <a:avLst/>
          </a:prstGeom>
          <a:solidFill>
            <a:srgbClr val="FFFF00">
              <a:alpha val="37000"/>
            </a:srgbClr>
          </a:solidFill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해당 </a:t>
            </a:r>
            <a:r>
              <a:rPr lang="ko-KR" altLang="en-US" sz="1400" b="1" dirty="0"/>
              <a:t>아이디의 문자열 길이를 숫자로 표시 </a:t>
            </a:r>
            <a:endParaRPr lang="ko-KR" altLang="en-US" sz="1400" b="1" dirty="0">
              <a:solidFill>
                <a:srgbClr val="0000CC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 bwMode="auto">
          <a:xfrm>
            <a:off x="1511162" y="2289611"/>
            <a:ext cx="936104" cy="1296144"/>
          </a:xfrm>
          <a:prstGeom prst="straightConnector1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직선 화살표 연결선 10"/>
          <p:cNvCxnSpPr/>
          <p:nvPr/>
        </p:nvCxnSpPr>
        <p:spPr bwMode="auto">
          <a:xfrm flipH="1">
            <a:off x="2599666" y="2289611"/>
            <a:ext cx="1431776" cy="1296144"/>
          </a:xfrm>
          <a:prstGeom prst="straightConnector1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7236296" y="1580734"/>
            <a:ext cx="1080120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14_reg.php</a:t>
            </a:r>
            <a:endParaRPr lang="ko-KR" altLang="en-US" sz="1000" dirty="0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내장함수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6588224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14.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내장함수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63519" y="966182"/>
            <a:ext cx="6124549" cy="374586"/>
            <a:chOff x="393848" y="1050245"/>
            <a:chExt cx="6124549" cy="374586"/>
          </a:xfrm>
        </p:grpSpPr>
        <p:grpSp>
          <p:nvGrpSpPr>
            <p:cNvPr id="1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3. </a:t>
              </a:r>
              <a:r>
                <a:rPr lang="ko-KR" altLang="en-US" sz="1600" b="1" dirty="0" smtClean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문자열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처리 관련 함수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956" y="4149080"/>
            <a:ext cx="3168948" cy="13793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185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430"/>
    </mc:Choice>
    <mc:Fallback xmlns="">
      <p:transition spd="slow" advTm="13743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5968" y="4748421"/>
            <a:ext cx="457200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ko-KR" altLang="en-US" dirty="0"/>
              <a:t>&lt;?</a:t>
            </a:r>
            <a:r>
              <a:rPr lang="ko-KR" altLang="en-US" dirty="0" err="1"/>
              <a:t>php</a:t>
            </a:r>
            <a:endParaRPr lang="ko-KR" altLang="en-US" dirty="0"/>
          </a:p>
          <a:p>
            <a:r>
              <a:rPr lang="ko-KR" altLang="en-US" dirty="0"/>
              <a:t>$</a:t>
            </a:r>
            <a:r>
              <a:rPr lang="ko-KR" altLang="en-US" dirty="0" err="1"/>
              <a:t>a</a:t>
            </a:r>
            <a:r>
              <a:rPr lang="ko-KR" altLang="en-US" dirty="0"/>
              <a:t>="</a:t>
            </a:r>
            <a:r>
              <a:rPr lang="ko-KR" altLang="en-US" dirty="0" err="1"/>
              <a:t>hello</a:t>
            </a:r>
            <a:r>
              <a:rPr lang="ko-KR" altLang="en-US" dirty="0"/>
              <a:t> </a:t>
            </a:r>
            <a:r>
              <a:rPr lang="ko-KR" altLang="en-US" dirty="0" err="1"/>
              <a:t>php</a:t>
            </a:r>
            <a:r>
              <a:rPr lang="ko-KR" altLang="en-US" dirty="0"/>
              <a:t>";</a:t>
            </a:r>
          </a:p>
          <a:p>
            <a:r>
              <a:rPr lang="ko-KR" altLang="en-US" dirty="0" err="1"/>
              <a:t>echo</a:t>
            </a:r>
            <a:r>
              <a:rPr lang="ko-KR" altLang="en-US" dirty="0"/>
              <a:t> </a:t>
            </a:r>
            <a:r>
              <a:rPr lang="ko-KR" altLang="en-US" dirty="0" err="1"/>
              <a:t>substr</a:t>
            </a:r>
            <a:r>
              <a:rPr lang="ko-KR" altLang="en-US" dirty="0"/>
              <a:t>($a,6,3)."&lt;</a:t>
            </a:r>
            <a:r>
              <a:rPr lang="ko-KR" altLang="en-US" dirty="0" err="1"/>
              <a:t>br</a:t>
            </a:r>
            <a:r>
              <a:rPr lang="ko-KR" altLang="en-US" dirty="0"/>
              <a:t>&gt;";</a:t>
            </a:r>
          </a:p>
          <a:p>
            <a:r>
              <a:rPr lang="ko-KR" altLang="en-US" dirty="0" err="1"/>
              <a:t>echo</a:t>
            </a:r>
            <a:r>
              <a:rPr lang="ko-KR" altLang="en-US" dirty="0"/>
              <a:t> </a:t>
            </a:r>
            <a:r>
              <a:rPr lang="ko-KR" altLang="en-US" dirty="0" err="1"/>
              <a:t>substr</a:t>
            </a:r>
            <a:r>
              <a:rPr lang="ko-KR" altLang="en-US" dirty="0"/>
              <a:t>($a,-6,3);</a:t>
            </a:r>
          </a:p>
          <a:p>
            <a:r>
              <a:rPr lang="ko-KR" altLang="en-US" dirty="0"/>
              <a:t>?&gt;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605968" y="1484784"/>
            <a:ext cx="7926472" cy="829579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2-3. </a:t>
            </a:r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문자열 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중 일부분을 추출하는 함수 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en-US" altLang="ko-KR" sz="1400" b="1" dirty="0" err="1">
                <a:latin typeface="HY견고딕" pitchFamily="18" charset="-127"/>
                <a:ea typeface="HY견고딕" pitchFamily="18" charset="-127"/>
              </a:rPr>
              <a:t>substr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() 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         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          </a:t>
            </a:r>
            <a:r>
              <a:rPr lang="en-US" altLang="ko-KR" sz="1600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String </a:t>
            </a:r>
            <a:r>
              <a:rPr lang="en-US" altLang="ko-KR" sz="1600" b="1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substr</a:t>
            </a:r>
            <a:r>
              <a:rPr lang="en-US" altLang="ko-KR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(string </a:t>
            </a:r>
            <a:r>
              <a:rPr lang="ko-KR" altLang="en-US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문자열</a:t>
            </a:r>
            <a:r>
              <a:rPr lang="en-US" altLang="ko-KR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600" b="1" dirty="0" err="1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시작위치</a:t>
            </a:r>
            <a:r>
              <a:rPr lang="en-US" altLang="ko-KR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,[</a:t>
            </a:r>
            <a:r>
              <a:rPr lang="en-US" altLang="ko-KR" sz="1600" b="1" dirty="0" err="1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길이</a:t>
            </a:r>
            <a:r>
              <a:rPr lang="en-US" altLang="ko-KR" sz="1600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]);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47" y="3111765"/>
            <a:ext cx="461962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/>
          <p:nvPr/>
        </p:nvCxnSpPr>
        <p:spPr bwMode="auto">
          <a:xfrm>
            <a:off x="726347" y="2895741"/>
            <a:ext cx="3197581" cy="0"/>
          </a:xfrm>
          <a:prstGeom prst="straightConnector1">
            <a:avLst/>
          </a:prstGeom>
          <a:noFill/>
          <a:ln w="25400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3995936" y="2751725"/>
            <a:ext cx="3214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앞에서부터 </a:t>
            </a:r>
            <a:r>
              <a:rPr lang="ko-KR" altLang="en-US" sz="1400" b="1" dirty="0" err="1">
                <a:latin typeface="+mn-ea"/>
                <a:ea typeface="+mn-ea"/>
              </a:rPr>
              <a:t>추출시</a:t>
            </a:r>
            <a:r>
              <a:rPr lang="ko-KR" altLang="en-US" sz="1400" b="1" dirty="0">
                <a:latin typeface="+mn-ea"/>
                <a:ea typeface="+mn-ea"/>
              </a:rPr>
              <a:t> </a:t>
            </a:r>
            <a:r>
              <a:rPr lang="en-US" altLang="ko-KR" sz="1400" b="1" dirty="0">
                <a:latin typeface="+mn-ea"/>
                <a:ea typeface="+mn-ea"/>
              </a:rPr>
              <a:t>0</a:t>
            </a:r>
            <a:r>
              <a:rPr lang="ko-KR" altLang="en-US" sz="1400" b="1" dirty="0">
                <a:latin typeface="+mn-ea"/>
                <a:ea typeface="+mn-ea"/>
              </a:rPr>
              <a:t>번째 부터 시작</a:t>
            </a:r>
            <a:r>
              <a:rPr lang="en-US" altLang="ko-KR" sz="1400" b="1" dirty="0">
                <a:latin typeface="+mn-ea"/>
                <a:ea typeface="+mn-ea"/>
              </a:rPr>
              <a:t>!!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/>
          <p:nvPr/>
        </p:nvCxnSpPr>
        <p:spPr bwMode="auto">
          <a:xfrm flipH="1">
            <a:off x="1036762" y="4191885"/>
            <a:ext cx="4302364" cy="0"/>
          </a:xfrm>
          <a:prstGeom prst="straightConnector1">
            <a:avLst/>
          </a:prstGeom>
          <a:noFill/>
          <a:ln w="25400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364088" y="4058902"/>
            <a:ext cx="3324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문자열 </a:t>
            </a:r>
            <a:r>
              <a:rPr lang="ko-KR" altLang="en-US" sz="1200" b="1" dirty="0">
                <a:latin typeface="+mn-ea"/>
                <a:ea typeface="+mn-ea"/>
              </a:rPr>
              <a:t>뒤에서 접근하여 </a:t>
            </a:r>
            <a:r>
              <a:rPr lang="ko-KR" altLang="en-US" sz="1200" b="1" dirty="0" err="1">
                <a:latin typeface="+mn-ea"/>
                <a:ea typeface="+mn-ea"/>
              </a:rPr>
              <a:t>추출시</a:t>
            </a:r>
            <a:r>
              <a:rPr lang="ko-KR" altLang="en-US" sz="1200" b="1" dirty="0">
                <a:latin typeface="+mn-ea"/>
                <a:ea typeface="+mn-ea"/>
              </a:rPr>
              <a:t> </a:t>
            </a:r>
            <a:r>
              <a:rPr lang="en-US" altLang="ko-KR" sz="1200" b="1" dirty="0">
                <a:latin typeface="+mn-ea"/>
                <a:ea typeface="+mn-ea"/>
              </a:rPr>
              <a:t>-1</a:t>
            </a:r>
            <a:r>
              <a:rPr lang="ko-KR" altLang="en-US" sz="1200" b="1" dirty="0">
                <a:latin typeface="+mn-ea"/>
                <a:ea typeface="+mn-ea"/>
              </a:rPr>
              <a:t>부터 시작</a:t>
            </a:r>
            <a:r>
              <a:rPr lang="en-US" altLang="ko-KR" sz="1200" b="1" dirty="0">
                <a:latin typeface="+mn-ea"/>
                <a:ea typeface="+mn-ea"/>
              </a:rPr>
              <a:t>!! 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8" name="직선 화살표 연결선 17"/>
          <p:cNvCxnSpPr/>
          <p:nvPr/>
        </p:nvCxnSpPr>
        <p:spPr bwMode="auto">
          <a:xfrm>
            <a:off x="4031988" y="5526627"/>
            <a:ext cx="1938463" cy="249434"/>
          </a:xfrm>
          <a:prstGeom prst="straightConnector1">
            <a:avLst/>
          </a:prstGeom>
          <a:noFill/>
          <a:ln w="25400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직선 화살표 연결선 20"/>
          <p:cNvCxnSpPr/>
          <p:nvPr/>
        </p:nvCxnSpPr>
        <p:spPr bwMode="auto">
          <a:xfrm>
            <a:off x="3995936" y="5776061"/>
            <a:ext cx="1944216" cy="146303"/>
          </a:xfrm>
          <a:prstGeom prst="straightConnector1">
            <a:avLst/>
          </a:prstGeom>
          <a:noFill/>
          <a:ln w="25400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848235" y="2353474"/>
            <a:ext cx="427873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문자열의 시작위치부터 정해진 길이만큼 추출하여 반환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95252" y="4778187"/>
            <a:ext cx="1080120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14_2.php</a:t>
            </a:r>
            <a:endParaRPr lang="ko-KR" altLang="en-US" sz="1000" dirty="0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내장함수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6660232" y="47667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14.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내장함수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63519" y="966182"/>
            <a:ext cx="6124549" cy="374586"/>
            <a:chOff x="393848" y="1050245"/>
            <a:chExt cx="6124549" cy="374586"/>
          </a:xfrm>
        </p:grpSpPr>
        <p:grpSp>
          <p:nvGrpSpPr>
            <p:cNvPr id="23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25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6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7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3. </a:t>
              </a:r>
              <a:r>
                <a:rPr lang="ko-KR" altLang="en-US" sz="1600" b="1" dirty="0" smtClean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문자열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처리 관련 함수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451" y="4661008"/>
            <a:ext cx="2684017" cy="14194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807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957"/>
    </mc:Choice>
    <mc:Fallback xmlns="">
      <p:transition spd="slow" advTm="96957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539552" y="1484784"/>
            <a:ext cx="7926472" cy="1255227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2-4.  </a:t>
            </a:r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문자열의 </a:t>
            </a:r>
            <a:r>
              <a:rPr lang="ko-KR" altLang="en-US" sz="14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공백을 제거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하여 반환하는 함수 </a:t>
            </a:r>
            <a:r>
              <a:rPr lang="en-US" altLang="ko-KR" sz="1400" b="1" dirty="0" err="1">
                <a:latin typeface="HY견고딕" pitchFamily="18" charset="-127"/>
                <a:ea typeface="HY견고딕" pitchFamily="18" charset="-127"/>
              </a:rPr>
              <a:t>rtrim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(),</a:t>
            </a:r>
            <a:r>
              <a:rPr lang="en-US" altLang="ko-KR" sz="1400" b="1" dirty="0" err="1">
                <a:latin typeface="HY견고딕" pitchFamily="18" charset="-127"/>
                <a:ea typeface="HY견고딕" pitchFamily="18" charset="-127"/>
              </a:rPr>
              <a:t>ltrim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(),trim() 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          </a:t>
            </a:r>
            <a:r>
              <a:rPr lang="en-US" altLang="ko-KR" sz="1600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String </a:t>
            </a:r>
            <a:r>
              <a:rPr lang="en-US" altLang="ko-KR" sz="16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trim</a:t>
            </a:r>
            <a:r>
              <a:rPr lang="en-US" altLang="ko-KR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(string </a:t>
            </a:r>
            <a:r>
              <a:rPr lang="ko-KR" altLang="en-US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문자열</a:t>
            </a:r>
            <a:r>
              <a:rPr lang="en-US" altLang="ko-KR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endParaRPr lang="en-US" altLang="ko-KR" sz="1600" b="1" dirty="0" smtClean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        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ltrim</a:t>
            </a:r>
            <a:r>
              <a:rPr lang="en-US" altLang="ko-KR" sz="1600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rtrim</a:t>
            </a:r>
            <a:r>
              <a:rPr lang="ko-KR" altLang="en-US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모두 형식 동일 </a:t>
            </a:r>
            <a:endParaRPr lang="en-US" altLang="ko-KR" sz="1600" b="1" dirty="0" smtClean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80" y="4100984"/>
            <a:ext cx="5803237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4821815"/>
            <a:ext cx="2790825" cy="628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00192" y="4472154"/>
            <a:ext cx="2286203" cy="276999"/>
          </a:xfrm>
          <a:prstGeom prst="rect">
            <a:avLst/>
          </a:prstGeom>
          <a:solidFill>
            <a:srgbClr val="FFFF00">
              <a:alpha val="28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양 </a:t>
            </a:r>
            <a:r>
              <a:rPr lang="ko-KR" altLang="en-US" sz="1200" b="1" dirty="0">
                <a:latin typeface="+mn-ea"/>
                <a:ea typeface="+mn-ea"/>
              </a:rPr>
              <a:t>옆 공백이 제거되었습니다</a:t>
            </a:r>
            <a:r>
              <a:rPr lang="en-US" altLang="ko-KR" sz="1200" b="1" dirty="0">
                <a:latin typeface="+mn-ea"/>
                <a:ea typeface="+mn-ea"/>
              </a:rPr>
              <a:t>. 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96445" y="5487755"/>
            <a:ext cx="2217274" cy="461665"/>
          </a:xfrm>
          <a:prstGeom prst="rect">
            <a:avLst/>
          </a:prstGeom>
          <a:solidFill>
            <a:srgbClr val="FFFF00">
              <a:alpha val="28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위 </a:t>
            </a:r>
            <a:r>
              <a:rPr lang="ko-KR" altLang="en-US" sz="1200" dirty="0"/>
              <a:t>내용과 비교해보면 공백이 </a:t>
            </a:r>
            <a:endParaRPr lang="en-US" altLang="ko-KR" sz="1200" dirty="0" smtClean="0"/>
          </a:p>
          <a:p>
            <a:r>
              <a:rPr lang="ko-KR" altLang="en-US" sz="1200" dirty="0" smtClean="0"/>
              <a:t>제거된 </a:t>
            </a:r>
            <a:r>
              <a:rPr lang="ko-KR" altLang="en-US" sz="1200" dirty="0"/>
              <a:t>것을 알 수 있습니다</a:t>
            </a:r>
            <a:r>
              <a:rPr lang="en-US" altLang="ko-KR" sz="1200" b="1" dirty="0"/>
              <a:t>. 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 bwMode="auto">
          <a:xfrm flipV="1">
            <a:off x="3635896" y="5280278"/>
            <a:ext cx="2331517" cy="504055"/>
          </a:xfrm>
          <a:prstGeom prst="straightConnector1">
            <a:avLst/>
          </a:prstGeom>
          <a:noFill/>
          <a:ln w="25400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직선 화살표 연결선 12"/>
          <p:cNvCxnSpPr/>
          <p:nvPr/>
        </p:nvCxnSpPr>
        <p:spPr bwMode="auto">
          <a:xfrm flipV="1">
            <a:off x="4427984" y="4920237"/>
            <a:ext cx="1539429" cy="360042"/>
          </a:xfrm>
          <a:prstGeom prst="straightConnector1">
            <a:avLst/>
          </a:prstGeom>
          <a:noFill/>
          <a:ln w="25400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846167" y="2832005"/>
            <a:ext cx="538506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/>
              <a:t>1</a:t>
            </a:r>
            <a:r>
              <a:rPr lang="en-US" altLang="ko-KR" sz="1200" b="1" dirty="0"/>
              <a:t>) </a:t>
            </a:r>
            <a:r>
              <a:rPr lang="en-US" altLang="ko-KR" sz="1200" b="1" dirty="0" err="1" smtClean="0"/>
              <a:t>rtrim</a:t>
            </a:r>
            <a:r>
              <a:rPr lang="en-US" altLang="ko-KR" sz="1200" b="1" dirty="0"/>
              <a:t>( ) – </a:t>
            </a:r>
            <a:r>
              <a:rPr lang="ko-KR" altLang="en-US" sz="1200" b="1" dirty="0"/>
              <a:t>문자열 오른쪽에 있는 빈 공간을 삭제한 후 그 결과를 반환 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2) </a:t>
            </a:r>
            <a:r>
              <a:rPr lang="en-US" altLang="ko-KR" sz="1200" dirty="0" err="1" smtClean="0"/>
              <a:t>l</a:t>
            </a:r>
            <a:r>
              <a:rPr lang="en-US" altLang="ko-KR" sz="1200" b="1" dirty="0" err="1" smtClean="0"/>
              <a:t>trim</a:t>
            </a:r>
            <a:r>
              <a:rPr lang="en-US" altLang="ko-KR" sz="1200" b="1" dirty="0"/>
              <a:t>() – </a:t>
            </a:r>
            <a:r>
              <a:rPr lang="ko-KR" altLang="en-US" sz="1200" b="1" dirty="0"/>
              <a:t>문자열 왼쪽에 있는 빈 공간을 삭제한 후 그 결과를 반환 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3</a:t>
            </a:r>
            <a:r>
              <a:rPr lang="en-US" altLang="ko-KR" sz="1200" dirty="0"/>
              <a:t>) </a:t>
            </a:r>
            <a:r>
              <a:rPr lang="en-US" altLang="ko-KR" sz="1200" dirty="0" smtClean="0"/>
              <a:t>t</a:t>
            </a:r>
            <a:r>
              <a:rPr lang="en-US" altLang="ko-KR" sz="1200" b="1" dirty="0" smtClean="0"/>
              <a:t>rim</a:t>
            </a:r>
            <a:r>
              <a:rPr lang="en-US" altLang="ko-KR" sz="1200" b="1" dirty="0"/>
              <a:t>() – </a:t>
            </a:r>
            <a:r>
              <a:rPr lang="ko-KR" altLang="en-US" sz="1200" b="1" dirty="0"/>
              <a:t>문자열의 양쪽에 있는 빈 공간을 모두 제거한 후 그 결과를 반환 </a:t>
            </a:r>
            <a:endParaRPr lang="ko-KR" altLang="en-US" sz="1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5280" y="4100984"/>
            <a:ext cx="1080120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14_3.php</a:t>
            </a:r>
            <a:endParaRPr lang="ko-KR" altLang="en-US" sz="1000" dirty="0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6588224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13.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내장함수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내장함수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63519" y="966182"/>
            <a:ext cx="6124549" cy="374586"/>
            <a:chOff x="393848" y="1050245"/>
            <a:chExt cx="6124549" cy="374586"/>
          </a:xfrm>
        </p:grpSpPr>
        <p:grpSp>
          <p:nvGrpSpPr>
            <p:cNvPr id="1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2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3. </a:t>
              </a:r>
              <a:r>
                <a:rPr lang="ko-KR" altLang="en-US" sz="1600" b="1" dirty="0" smtClean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문자열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처리 관련 함수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939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847"/>
    </mc:Choice>
    <mc:Fallback xmlns="">
      <p:transition spd="slow" advTm="90847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1557367"/>
            <a:ext cx="7560840" cy="40318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&lt;html&gt;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&lt;head&gt;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 &lt;style&gt;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 #a{color:#99ee00;font-size:0.8em}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 &lt;/style&gt;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&lt;/head&gt;</a:t>
            </a:r>
          </a:p>
          <a:p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&lt;body&gt;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 &lt;form action="</a:t>
            </a:r>
            <a:r>
              <a:rPr lang="en-US" altLang="ko-KR" sz="16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14_chk.php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 method="post"&gt;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   &lt;label&gt;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아이디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&lt;/label&gt;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&lt;input type="text" name="id"&gt;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&lt;div id="a"&gt;(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아이디는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6~13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자 이내로 작성합니다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.)&lt;/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div&gt;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&lt;button&gt;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중복확인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&lt;/button&gt;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 &lt;/form&gt;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&lt;/body&gt;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&lt;/html&gt;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6562" y="1579704"/>
            <a:ext cx="1241822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14_idin.html</a:t>
            </a:r>
            <a:endParaRPr lang="ko-KR" altLang="en-US" sz="10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내장함수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660232" y="47667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14.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내장함수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63519" y="966182"/>
            <a:ext cx="6124549" cy="374586"/>
            <a:chOff x="393848" y="1050245"/>
            <a:chExt cx="6124549" cy="374586"/>
          </a:xfrm>
        </p:grpSpPr>
        <p:grpSp>
          <p:nvGrpSpPr>
            <p:cNvPr id="10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2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3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3. </a:t>
              </a:r>
              <a:r>
                <a:rPr lang="ko-KR" altLang="en-US" sz="1600" b="1" dirty="0" smtClean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문자열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처리 관련 함수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5" y="1973822"/>
            <a:ext cx="2448272" cy="150098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10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859"/>
    </mc:Choice>
    <mc:Fallback xmlns="">
      <p:transition spd="slow" advTm="79859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9552" y="1700808"/>
            <a:ext cx="676875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&lt;?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php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$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idlist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</a:t>
            </a:r>
            <a:r>
              <a:rPr lang="en-US" altLang="ko-KR" sz="16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array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("lovemimi","lucky7","bearmam","grigo10");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$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id=</a:t>
            </a:r>
            <a:r>
              <a:rPr lang="en-US" altLang="ko-KR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trim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($_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POST["id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"]);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if(</a:t>
            </a:r>
            <a:r>
              <a:rPr lang="en-US" altLang="ko-KR" sz="16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array_search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($id,$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idlist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 &gt; </a:t>
            </a:r>
            <a:r>
              <a:rPr lang="en-US" altLang="ko-KR" sz="1600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-1)</a:t>
            </a:r>
            <a:endParaRPr lang="en-US" altLang="ko-KR" sz="1600" dirty="0">
              <a:solidFill>
                <a:schemeClr val="accent2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 echo </a:t>
            </a:r>
            <a:r>
              <a:rPr lang="en-US" altLang="ko-KR" sz="1600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"$id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는 이미 존재하는 아이디입니다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 echo "</a:t>
            </a:r>
            <a:r>
              <a:rPr lang="en-US" altLang="ko-KR" sz="1600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$id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는 적합한 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아이디가 아닙니다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.";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?&gt;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66482" y="1700808"/>
            <a:ext cx="1241822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14_chk.php</a:t>
            </a:r>
            <a:endParaRPr lang="ko-KR" altLang="en-US" sz="10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내장함수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660232" y="47667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14.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내장함수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63519" y="966182"/>
            <a:ext cx="6124549" cy="374586"/>
            <a:chOff x="393848" y="1050245"/>
            <a:chExt cx="6124549" cy="374586"/>
          </a:xfrm>
        </p:grpSpPr>
        <p:grpSp>
          <p:nvGrpSpPr>
            <p:cNvPr id="10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2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3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3. </a:t>
              </a:r>
              <a:r>
                <a:rPr lang="ko-KR" altLang="en-US" sz="1600" b="1" dirty="0" smtClean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문자열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처리 관련 함수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3911552"/>
            <a:ext cx="3114675" cy="15525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101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215"/>
    </mc:Choice>
    <mc:Fallback xmlns="">
      <p:transition spd="slow" advTm="13121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425809" y="1412776"/>
            <a:ext cx="8178640" cy="3384029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ko-KR" altLang="en-US" sz="1600" b="1" kern="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1600" b="1" kern="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(function)</a:t>
            </a:r>
            <a:endParaRPr lang="ko-KR" altLang="en-US" sz="1600" b="1" kern="1200" dirty="0" smtClean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  <a:defRPr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특정 작업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또는 역할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수행한 후 결과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출력하는 블랙박스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(black-box)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개념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내부 처리 내용 감춰져 있는 독립적 단일 기능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  <a:defRPr/>
            </a:pP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반복되는 유사 코드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블럭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또는 동일 기능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역할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함수 정의하고 호출 형식 사용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  <a:defRPr/>
            </a:pP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하향식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top_down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approach),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구조적 프로그래밍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(structured programming)</a:t>
            </a:r>
          </a:p>
          <a:p>
            <a:pPr marL="720000">
              <a:buFont typeface="Arial" pitchFamily="34" charset="0"/>
              <a:buChar char="•"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 코딩 문제 해결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오류 수정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(debugging)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용이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재사용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(reuse),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프로그램의 신뢰성 향상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개발 기간 단축 등 장점</a:t>
            </a:r>
          </a:p>
          <a:p>
            <a:pPr marL="720000">
              <a:buFont typeface="Arial" pitchFamily="34" charset="0"/>
              <a:buChar char="•"/>
              <a:defRPr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ko-KR" altLang="en-US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정의 함수</a:t>
            </a:r>
            <a:r>
              <a:rPr lang="en-US" altLang="ko-KR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 defined function</a:t>
            </a:r>
            <a:r>
              <a:rPr lang="en-US" altLang="ko-KR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ko-KR" altLang="en-US" sz="1400" b="1" kern="0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내장함수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(built-in function</a:t>
            </a:r>
            <a:r>
              <a:rPr lang="en-US" altLang="ko-KR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library function)</a:t>
            </a:r>
            <a:endParaRPr lang="ko-KR" altLang="en-US" sz="1400" b="1" kern="0" dirty="0" smtClean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_x80260640" descr="EMB00001170063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4959391"/>
            <a:ext cx="2804099" cy="1224136"/>
          </a:xfrm>
          <a:prstGeom prst="rect">
            <a:avLst/>
          </a:prstGeom>
          <a:noFill/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함수 개요와 생성방법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820163" y="476672"/>
            <a:ext cx="232127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12.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함수개요와 생성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25808" y="904304"/>
            <a:ext cx="6124549" cy="374586"/>
            <a:chOff x="393848" y="1050245"/>
            <a:chExt cx="6124549" cy="374586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함수의 개념 정의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019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337"/>
    </mc:Choice>
    <mc:Fallback xmlns="">
      <p:transition spd="slow" advTm="13133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6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453963" y="1386560"/>
            <a:ext cx="8064896" cy="432048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정의 함수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(user defined function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정의하고 사용하는 함수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_x80255392" descr="EMB00001170063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8432" y="3449501"/>
            <a:ext cx="2881679" cy="1288532"/>
          </a:xfrm>
          <a:prstGeom prst="rect">
            <a:avLst/>
          </a:prstGeom>
          <a:noFill/>
        </p:spPr>
      </p:pic>
      <p:pic>
        <p:nvPicPr>
          <p:cNvPr id="5" name="_x80257968" descr="EMB00001170065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7618" y="2420888"/>
            <a:ext cx="1204913" cy="3281363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896671" y="3212976"/>
            <a:ext cx="1564953" cy="1512168"/>
          </a:xfrm>
          <a:prstGeom prst="rect">
            <a:avLst/>
          </a:prstGeom>
          <a:solidFill>
            <a:schemeClr val="accent4">
              <a:lumMod val="20000"/>
              <a:lumOff val="80000"/>
              <a:alpha val="68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바탕" pitchFamily="18" charset="-127"/>
                <a:ea typeface="바탕" pitchFamily="18" charset="-127"/>
              </a:rPr>
              <a:t>처리</a:t>
            </a:r>
            <a:endParaRPr lang="ko-KR" altLang="en-US" sz="2000" b="1" dirty="0">
              <a:solidFill>
                <a:schemeClr val="tx1"/>
              </a:solidFill>
              <a:latin typeface="바탕" pitchFamily="18" charset="-127"/>
              <a:ea typeface="바탕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84750"/>
              </p:ext>
            </p:extLst>
          </p:nvPr>
        </p:nvGraphicFramePr>
        <p:xfrm>
          <a:off x="5868144" y="2832435"/>
          <a:ext cx="2880320" cy="2756805"/>
        </p:xfrm>
        <a:graphic>
          <a:graphicData uri="http://schemas.openxmlformats.org/drawingml/2006/table">
            <a:tbl>
              <a:tblPr/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68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&lt;?PHP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// 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함수 정의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FF"/>
                          </a:solidFill>
                          <a:latin typeface="바탕"/>
                          <a:ea typeface="바탕"/>
                        </a:rPr>
                        <a:t>function </a:t>
                      </a:r>
                      <a:r>
                        <a:rPr lang="en-US" sz="1100" b="1" dirty="0" err="1">
                          <a:solidFill>
                            <a:srgbClr val="FF0000"/>
                          </a:solidFill>
                          <a:latin typeface="바탕"/>
                          <a:ea typeface="바탕"/>
                        </a:rPr>
                        <a:t>fcn_name</a:t>
                      </a:r>
                      <a:r>
                        <a:rPr lang="en-US" sz="1000" b="1" dirty="0">
                          <a:solidFill>
                            <a:srgbClr val="0000FF"/>
                          </a:solidFill>
                          <a:latin typeface="바탕"/>
                          <a:ea typeface="바탕"/>
                        </a:rPr>
                        <a:t>([$para1, $para2 ... ]) {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FF"/>
                          </a:solidFill>
                          <a:latin typeface="바탕"/>
                          <a:ea typeface="바탕"/>
                        </a:rPr>
                        <a:t>        : 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FF"/>
                          </a:solidFill>
                          <a:latin typeface="바탕"/>
                          <a:ea typeface="바탕"/>
                        </a:rPr>
                        <a:t>   </a:t>
                      </a:r>
                      <a:r>
                        <a:rPr lang="en-US" sz="1000" b="1" dirty="0" err="1" smtClean="0">
                          <a:solidFill>
                            <a:srgbClr val="0000FF"/>
                          </a:solidFill>
                          <a:latin typeface="바탕"/>
                          <a:ea typeface="바탕"/>
                        </a:rPr>
                        <a:t>statesments</a:t>
                      </a:r>
                      <a:r>
                        <a:rPr lang="en-US" sz="1000" b="1" dirty="0" smtClean="0">
                          <a:solidFill>
                            <a:srgbClr val="0000FF"/>
                          </a:solidFill>
                          <a:latin typeface="바탕"/>
                          <a:ea typeface="바탕"/>
                        </a:rPr>
                        <a:t> </a:t>
                      </a:r>
                      <a:r>
                        <a:rPr lang="en-US" sz="1000" b="1" dirty="0">
                          <a:solidFill>
                            <a:srgbClr val="0000FF"/>
                          </a:solidFill>
                          <a:latin typeface="바탕"/>
                          <a:ea typeface="바탕"/>
                        </a:rPr>
                        <a:t>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FF"/>
                          </a:solidFill>
                          <a:latin typeface="바탕"/>
                          <a:ea typeface="바탕"/>
                        </a:rPr>
                        <a:t>        : 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FF"/>
                          </a:solidFill>
                          <a:latin typeface="바탕"/>
                          <a:ea typeface="바탕"/>
                        </a:rPr>
                        <a:t>   [</a:t>
                      </a:r>
                      <a:r>
                        <a:rPr lang="en-US" sz="1000" b="1" dirty="0">
                          <a:solidFill>
                            <a:srgbClr val="0000FF"/>
                          </a:solidFill>
                          <a:latin typeface="바탕"/>
                          <a:ea typeface="바탕"/>
                        </a:rPr>
                        <a:t>return [</a:t>
                      </a:r>
                      <a:r>
                        <a:rPr lang="en-US" sz="1000" b="1" dirty="0" err="1">
                          <a:solidFill>
                            <a:srgbClr val="0000FF"/>
                          </a:solidFill>
                          <a:latin typeface="바탕"/>
                          <a:ea typeface="바탕"/>
                        </a:rPr>
                        <a:t>return_value</a:t>
                      </a:r>
                      <a:r>
                        <a:rPr lang="en-US" sz="1000" b="1" dirty="0">
                          <a:solidFill>
                            <a:srgbClr val="0000FF"/>
                          </a:solidFill>
                          <a:latin typeface="바탕"/>
                          <a:ea typeface="바탕"/>
                        </a:rPr>
                        <a:t>];]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FF"/>
                          </a:solidFill>
                          <a:latin typeface="바탕"/>
                          <a:ea typeface="바탕"/>
                        </a:rPr>
                        <a:t>}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  : 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// 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함수 호출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0000"/>
                          </a:solidFill>
                          <a:latin typeface="바탕"/>
                          <a:ea typeface="바탕"/>
                        </a:rPr>
                        <a:t>fcn_name</a:t>
                      </a:r>
                      <a:r>
                        <a:rPr lang="en-US" sz="1000" b="1" dirty="0">
                          <a:solidFill>
                            <a:srgbClr val="0000FF"/>
                          </a:solidFill>
                          <a:latin typeface="바탕"/>
                          <a:ea typeface="바탕"/>
                        </a:rPr>
                        <a:t>([$para1, $para2 ... ]);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  : 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?&gt;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45778" y="2472396"/>
            <a:ext cx="290268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정의와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호출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함수 개요와 생성방법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820163" y="476672"/>
            <a:ext cx="232127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12.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함수개요와 생성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25808" y="904304"/>
            <a:ext cx="6124549" cy="374586"/>
            <a:chOff x="393848" y="1050245"/>
            <a:chExt cx="6124549" cy="374586"/>
          </a:xfrm>
        </p:grpSpPr>
        <p:grpSp>
          <p:nvGrpSpPr>
            <p:cNvPr id="12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4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5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6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함수의 개념 정의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704448" y="3087159"/>
            <a:ext cx="290268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NS chart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46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820"/>
    </mc:Choice>
    <mc:Fallback xmlns="">
      <p:transition spd="slow" advTm="13882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7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403550" y="1412776"/>
            <a:ext cx="8272906" cy="4338797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0800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sz="16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정의</a:t>
            </a:r>
            <a:endParaRPr lang="en-US" altLang="ko-KR" sz="1600" b="1" kern="0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function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키워드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함수 이름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몸체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(body)</a:t>
            </a:r>
          </a:p>
          <a:p>
            <a:pPr marL="393750" indent="-285750">
              <a:lnSpc>
                <a:spcPct val="150000"/>
              </a:lnSpc>
              <a:spcBef>
                <a:spcPts val="0"/>
              </a:spcBef>
              <a:buFontTx/>
              <a:buChar char="-"/>
              <a:defRPr/>
            </a:pP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함수이름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기능 연상 의미 있는 이름 작명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대⋅소문자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구분 않음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내장 함수와 동일한 이름 오류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0800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매개변수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dummy parameter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괄호 안 콤마 구분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생략 가능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몸체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중괄호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(‘{}’)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사이 정의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호출 이전 반드시 정의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sz="16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호출</a:t>
            </a:r>
            <a:endParaRPr lang="en-US" altLang="ko-KR" sz="1600" b="1" kern="0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이름으로 호출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 매개변수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(actual parameter) 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괄호 안 콤마 구분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생략 가능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호출되었을 때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함수정의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정의되지 않은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함수호출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오류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호출 없으면 단지 선언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0800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번 호출 가능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함수 개요와 생성방법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820163" y="476672"/>
            <a:ext cx="232127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12.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함수개요와 생성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25808" y="904304"/>
            <a:ext cx="6124549" cy="374586"/>
            <a:chOff x="393848" y="1050245"/>
            <a:chExt cx="6124549" cy="374586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함수의 정의 및 호출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04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082"/>
    </mc:Choice>
    <mc:Fallback xmlns="">
      <p:transition spd="slow" advTm="17608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8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3" name="_x80175000" descr="EMB0000117006d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483" y="4385592"/>
            <a:ext cx="3816423" cy="1563688"/>
          </a:xfrm>
          <a:prstGeom prst="rect">
            <a:avLst/>
          </a:prstGeom>
          <a:noFill/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838595"/>
              </p:ext>
            </p:extLst>
          </p:nvPr>
        </p:nvGraphicFramePr>
        <p:xfrm>
          <a:off x="633483" y="2009328"/>
          <a:ext cx="3816423" cy="2254758"/>
        </p:xfrm>
        <a:graphic>
          <a:graphicData uri="http://schemas.openxmlformats.org/drawingml/2006/table">
            <a:tbl>
              <a:tblPr/>
              <a:tblGrid>
                <a:gridCol w="352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4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582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&lt;?PHP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function_example_1.php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함수 정의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 smtClean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function </a:t>
                      </a:r>
                      <a:r>
                        <a:rPr lang="en-US" sz="1100" b="1" kern="0" spc="0" dirty="0" err="1">
                          <a:solidFill>
                            <a:srgbClr val="FF0000"/>
                          </a:solidFill>
                          <a:effectLst/>
                          <a:latin typeface="바탕"/>
                        </a:rPr>
                        <a:t>echo_fcn</a:t>
                      </a:r>
                      <a:r>
                        <a:rPr lang="en-US" sz="1100" b="1" kern="0" spc="0" dirty="0">
                          <a:solidFill>
                            <a:srgbClr val="FF0000"/>
                          </a:solidFill>
                          <a:effectLst/>
                          <a:latin typeface="바탕"/>
                        </a:rPr>
                        <a:t>()</a:t>
                      </a:r>
                      <a:r>
                        <a:rPr lang="en-US" sz="1000" b="1" kern="0" spc="0" dirty="0">
                          <a:solidFill>
                            <a:schemeClr val="tx2"/>
                          </a:solidFill>
                          <a:effectLst/>
                          <a:latin typeface="바탕"/>
                        </a:rPr>
                        <a:t>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{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 echo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"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함수 호출에 의한 출력입니다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!";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}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함수 호출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 err="1">
                          <a:solidFill>
                            <a:srgbClr val="FF0000"/>
                          </a:solidFill>
                          <a:effectLst/>
                          <a:latin typeface="바탕"/>
                        </a:rPr>
                        <a:t>echo_fcn</a:t>
                      </a:r>
                      <a:r>
                        <a:rPr lang="en-US" sz="1100" b="1" kern="0" spc="0" dirty="0">
                          <a:solidFill>
                            <a:srgbClr val="FF0000"/>
                          </a:solidFill>
                          <a:effectLst/>
                          <a:latin typeface="바탕"/>
                        </a:rPr>
                        <a:t>()</a:t>
                      </a:r>
                      <a:r>
                        <a:rPr lang="en-US" sz="1100" kern="0" spc="0" dirty="0">
                          <a:solidFill>
                            <a:srgbClr val="FF0000"/>
                          </a:solidFill>
                          <a:effectLst/>
                          <a:latin typeface="바탕"/>
                        </a:rPr>
                        <a:t>;</a:t>
                      </a:r>
                      <a:endParaRPr lang="en-US" sz="11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?&gt;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1484784"/>
            <a:ext cx="383834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정의와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호출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Rectangle 2051"/>
          <p:cNvSpPr txBox="1">
            <a:spLocks noChangeArrowheads="1"/>
          </p:cNvSpPr>
          <p:nvPr/>
        </p:nvSpPr>
        <p:spPr>
          <a:xfrm>
            <a:off x="4917440" y="2954752"/>
            <a:ext cx="4100612" cy="1808757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return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실행중인 함수 종료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결과 값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변수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배열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호출로 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값 생략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 종료 후 호출로 리턴</a:t>
            </a:r>
          </a:p>
          <a:p>
            <a:pPr marL="0" indent="0"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번 사용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생략 가능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697303"/>
              </p:ext>
            </p:extLst>
          </p:nvPr>
        </p:nvGraphicFramePr>
        <p:xfrm>
          <a:off x="4959277" y="2048005"/>
          <a:ext cx="3802069" cy="706374"/>
        </p:xfrm>
        <a:graphic>
          <a:graphicData uri="http://schemas.openxmlformats.org/drawingml/2006/table">
            <a:tbl>
              <a:tblPr/>
              <a:tblGrid>
                <a:gridCol w="3802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2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return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[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return_value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];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solidFill>
                          <a:srgbClr val="000000"/>
                        </a:solidFill>
                        <a:latin typeface="바탕"/>
                        <a:ea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23002" y="1484784"/>
            <a:ext cx="383834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값 리턴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함수 개요와 생성방법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820163" y="476672"/>
            <a:ext cx="232127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12.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함수개요와 생성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25808" y="904304"/>
            <a:ext cx="6124549" cy="374586"/>
            <a:chOff x="393848" y="1050245"/>
            <a:chExt cx="6124549" cy="374586"/>
          </a:xfrm>
        </p:grpSpPr>
        <p:grpSp>
          <p:nvGrpSpPr>
            <p:cNvPr id="12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4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5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6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함수의 정의 및 호출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19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162"/>
    </mc:Choice>
    <mc:Fallback xmlns="">
      <p:transition spd="slow" advTm="104162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9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425809" y="1341115"/>
            <a:ext cx="7674584" cy="1511821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0000">
              <a:lnSpc>
                <a:spcPct val="150000"/>
              </a:lnSpc>
              <a:buClr>
                <a:srgbClr val="000000"/>
              </a:buClr>
              <a:buSzPct val="60000"/>
              <a:buFont typeface="Wingdings" pitchFamily="2" charset="2"/>
              <a:buChar char="l"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실행 제어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정의 호출되었을 때 실행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호출 없으면 단지 선언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호출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해당 함수 정의로 실행 제어 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실행 도중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함수 끝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만나면 실행 종료 후 함수 호출로 실행 제어</a:t>
            </a:r>
          </a:p>
        </p:txBody>
      </p:sp>
      <p:pic>
        <p:nvPicPr>
          <p:cNvPr id="4" name="_x79883856" descr="EMB00001170064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133056"/>
            <a:ext cx="4175822" cy="2448272"/>
          </a:xfrm>
          <a:prstGeom prst="rect">
            <a:avLst/>
          </a:prstGeom>
          <a:noFill/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함수 개요와 생성방법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820163" y="476672"/>
            <a:ext cx="232127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12.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함수개요와 생성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25808" y="904304"/>
            <a:ext cx="6124549" cy="374586"/>
            <a:chOff x="393848" y="1050245"/>
            <a:chExt cx="6124549" cy="374586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4.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함수의 실행 제어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705983"/>
              </p:ext>
            </p:extLst>
          </p:nvPr>
        </p:nvGraphicFramePr>
        <p:xfrm>
          <a:off x="5940152" y="2906704"/>
          <a:ext cx="2664296" cy="3364230"/>
        </p:xfrm>
        <a:graphic>
          <a:graphicData uri="http://schemas.openxmlformats.org/drawingml/2006/table">
            <a:tbl>
              <a:tblPr/>
              <a:tblGrid>
                <a:gridCol w="360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317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&lt;?PHP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function_example_2.php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정의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 call_fcn_1() {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$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10;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 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call_fcn_2() {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$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10;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return;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 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call_fcn_3() {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$</a:t>
                      </a:r>
                      <a:r>
                        <a:rPr 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10;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return $</a:t>
                      </a:r>
                      <a:r>
                        <a:rPr 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800" b="1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호출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echo "Result_call_1 = ".call_fcn_1()."&lt;Br&gt;";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echo "Result_call_2 = ".call_fcn_2()."&lt;Br&gt;";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echo "Result_call_3 = ".call_fcn_3();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?&gt;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4" name="_x79882184" descr="EMB0000117006d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9919" y="5114576"/>
            <a:ext cx="2664296" cy="11563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325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153"/>
    </mc:Choice>
    <mc:Fallback xmlns="">
      <p:transition spd="slow" advTm="96153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25771</TotalTime>
  <Words>4184</Words>
  <Application>Microsoft Office PowerPoint</Application>
  <PresentationFormat>화면 슬라이드 쇼(4:3)</PresentationFormat>
  <Paragraphs>933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7" baseType="lpstr">
      <vt:lpstr>HY견고딕</vt:lpstr>
      <vt:lpstr>HY견명조</vt:lpstr>
      <vt:lpstr>HY그래픽</vt:lpstr>
      <vt:lpstr>HY헤드라인M</vt:lpstr>
      <vt:lpstr>굴림</vt:lpstr>
      <vt:lpstr>굴림체</vt:lpstr>
      <vt:lpstr>맑은 고딕</vt:lpstr>
      <vt:lpstr>바탕</vt:lpstr>
      <vt:lpstr>Arial</vt:lpstr>
      <vt:lpstr>Trebuchet MS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강원대 컴퓨터과학과 데이터베이스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통신이력 데이터에 기반한 교우관계 분석</dc:title>
  <dc:creator>odysseus1</dc:creator>
  <cp:lastModifiedBy>gsyoo21</cp:lastModifiedBy>
  <cp:revision>670</cp:revision>
  <cp:lastPrinted>2017-04-02T08:00:33Z</cp:lastPrinted>
  <dcterms:created xsi:type="dcterms:W3CDTF">2005-10-17T01:51:46Z</dcterms:created>
  <dcterms:modified xsi:type="dcterms:W3CDTF">2021-09-13T12:28:07Z</dcterms:modified>
</cp:coreProperties>
</file>