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0"/>
  </p:notesMasterIdLst>
  <p:handoutMasterIdLst>
    <p:handoutMasterId r:id="rId11"/>
  </p:handoutMasterIdLst>
  <p:sldIdLst>
    <p:sldId id="615" r:id="rId2"/>
    <p:sldId id="622" r:id="rId3"/>
    <p:sldId id="623" r:id="rId4"/>
    <p:sldId id="625" r:id="rId5"/>
    <p:sldId id="619" r:id="rId6"/>
    <p:sldId id="617" r:id="rId7"/>
    <p:sldId id="618" r:id="rId8"/>
    <p:sldId id="624" r:id="rId9"/>
  </p:sldIdLst>
  <p:sldSz cx="9144000" cy="6858000" type="screen4x3"/>
  <p:notesSz cx="6877050" cy="10002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2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CCFF33"/>
    <a:srgbClr val="99FFCC"/>
    <a:srgbClr val="003366"/>
    <a:srgbClr val="CCFF99"/>
    <a:srgbClr val="FF0000"/>
    <a:srgbClr val="0033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07" autoAdjust="0"/>
    <p:restoredTop sz="84051" autoAdjust="0"/>
  </p:normalViewPr>
  <p:slideViewPr>
    <p:cSldViewPr>
      <p:cViewPr varScale="1">
        <p:scale>
          <a:sx n="115" d="100"/>
          <a:sy n="115" d="100"/>
        </p:scale>
        <p:origin x="211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3018" y="-114"/>
      </p:cViewPr>
      <p:guideLst>
        <p:guide orient="horz" pos="3152"/>
        <p:guide pos="21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6674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6674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108C6DA-FC8B-48C7-9AA6-1DD67E7D1F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0878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6674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4997450" cy="374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027" y="4750148"/>
            <a:ext cx="5500997" cy="4502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6674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23932D-FFFD-4CF7-B81E-784C8DF112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8093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A6F9FD78-F728-43E1-81EA-EF29135E1B1D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B9A414D9-AF33-456E-BE0B-B373B1BBE403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E33C774A-5C93-4BCB-983F-86ECDEBBE7FF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60A646FF-F248-4CA4-897C-51455FE2B46F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9A455613-B457-4A2C-B9E0-836A2AB5ED0C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C8B8ECD2-E2B4-4AE0-80DA-5DB65D6ED6C9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3420A616-EECD-4100-BE78-2654F3A9DAA6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E7E18F47-6DB7-4EA1-A27B-CA10DDBB5E7B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 dirty="0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6ECE3734-EE80-4503-8B84-20DBA518D8F8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F3CA6B02-A776-4C3A-BA76-19DD5D142D06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1052"/>
          <p:cNvSpPr>
            <a:spLocks noChangeArrowheads="1"/>
          </p:cNvSpPr>
          <p:nvPr userDrawn="1"/>
        </p:nvSpPr>
        <p:spPr bwMode="auto">
          <a:xfrm>
            <a:off x="11113" y="6532563"/>
            <a:ext cx="9132887" cy="3524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64013" y="6584950"/>
            <a:ext cx="8270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accent2"/>
                </a:solidFill>
                <a:ea typeface="+mn-ea"/>
              </a:defRPr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536181E3-E560-4B82-803C-8343431BE99D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750888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5098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1" name="Line 1057"/>
          <p:cNvSpPr>
            <a:spLocks noChangeShapeType="1"/>
          </p:cNvSpPr>
          <p:nvPr userDrawn="1"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2" name="AutoShape 1058"/>
          <p:cNvSpPr>
            <a:spLocks noChangeArrowheads="1"/>
          </p:cNvSpPr>
          <p:nvPr userDrawn="1"/>
        </p:nvSpPr>
        <p:spPr bwMode="auto">
          <a:xfrm>
            <a:off x="6516688" y="476250"/>
            <a:ext cx="2627312" cy="538163"/>
          </a:xfrm>
          <a:prstGeom prst="roundRect">
            <a:avLst>
              <a:gd name="adj" fmla="val 29204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3" name="Rectangle 1059"/>
          <p:cNvSpPr>
            <a:spLocks noChangeArrowheads="1"/>
          </p:cNvSpPr>
          <p:nvPr userDrawn="1"/>
        </p:nvSpPr>
        <p:spPr bwMode="auto">
          <a:xfrm>
            <a:off x="8316913" y="487363"/>
            <a:ext cx="827087" cy="2159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6" name="Rectangle 1062"/>
          <p:cNvSpPr>
            <a:spLocks noChangeArrowheads="1"/>
          </p:cNvSpPr>
          <p:nvPr userDrawn="1"/>
        </p:nvSpPr>
        <p:spPr bwMode="auto">
          <a:xfrm>
            <a:off x="165100" y="173038"/>
            <a:ext cx="6135688" cy="463550"/>
          </a:xfrm>
          <a:prstGeom prst="rect">
            <a:avLst/>
          </a:prstGeom>
          <a:solidFill>
            <a:srgbClr val="A6C7E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A6C7EC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pic>
        <p:nvPicPr>
          <p:cNvPr id="2087" name="Picture 1063" descr="PE01522_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6050" y="71438"/>
            <a:ext cx="536575" cy="6191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81211" y="184482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과제물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67544" y="2748787"/>
            <a:ext cx="7930852" cy="832947"/>
            <a:chOff x="233" y="1451"/>
            <a:chExt cx="4788" cy="568"/>
          </a:xfrm>
        </p:grpSpPr>
        <p:pic>
          <p:nvPicPr>
            <p:cNvPr id="5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en-US" altLang="ko-KR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5</a:t>
              </a: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주차 과제물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346614" y="2881511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1.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467544" y="3500016"/>
            <a:ext cx="7930852" cy="832947"/>
            <a:chOff x="233" y="1451"/>
            <a:chExt cx="4788" cy="568"/>
          </a:xfrm>
        </p:grpSpPr>
        <p:pic>
          <p:nvPicPr>
            <p:cNvPr id="9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en-US" altLang="ko-KR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4</a:t>
              </a: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주차 과제물 풀이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346614" y="3632740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2.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주차 과제물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848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59"/>
    </mc:Choice>
    <mc:Fallback xmlns="">
      <p:transition spd="slow" advTm="4715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9832" y="1802827"/>
            <a:ext cx="2324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주차 과제물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040" y="2655005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lnSpc>
                <a:spcPct val="15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배열로 정의된 학생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점수에 대한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학생별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과목 점수의 총점과 과목별 학생 점수의 총점 및 전체 학생 점수의 총점 계산을 함수로 구현하여 프로그램을 작성한다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배열을 매개변수로 전달하는 값에 의한 호출 방법을 사용한다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실행결과 제출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주차 과제물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402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697"/>
    </mc:Choice>
    <mc:Fallback xmlns="">
      <p:transition spd="slow" advTm="7269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4" name="_x192328672" descr="EMB00000dd807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798" y="2576840"/>
            <a:ext cx="3125788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332269"/>
              </p:ext>
            </p:extLst>
          </p:nvPr>
        </p:nvGraphicFramePr>
        <p:xfrm>
          <a:off x="681038" y="2576840"/>
          <a:ext cx="3496741" cy="3386374"/>
        </p:xfrm>
        <a:graphic>
          <a:graphicData uri="http://schemas.openxmlformats.org/drawingml/2006/table">
            <a:tbl>
              <a:tblPr/>
              <a:tblGrid>
                <a:gridCol w="256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57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58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59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60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61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62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63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64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65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67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68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69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70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56" marR="33156" marT="9167" marB="91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&lt;?PHP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function_array2_sungjuk.php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차원 배열과 함수를 사용한 성적처리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 smtClean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성적배열 정의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student = array(array(100, 91, 90, 69),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             array(99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, 89, 81, 60),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             array(80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, 79, 70, 59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));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학생 성적처리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student = </a:t>
                      </a:r>
                      <a:r>
                        <a:rPr lang="en-US" sz="1000" b="1" kern="0" spc="0" dirty="0" err="1">
                          <a:solidFill>
                            <a:srgbClr val="FF0000"/>
                          </a:solidFill>
                          <a:effectLst/>
                          <a:latin typeface="바탕"/>
                        </a:rPr>
                        <a:t>compute_sungjuk</a:t>
                      </a:r>
                      <a:r>
                        <a:rPr lang="en-US" sz="1000" b="1" kern="0" spc="0" dirty="0">
                          <a:solidFill>
                            <a:schemeClr val="tx2"/>
                          </a:solidFill>
                          <a:effectLst/>
                          <a:latin typeface="바탕"/>
                        </a:rPr>
                        <a:t>($student</a:t>
                      </a:r>
                      <a:r>
                        <a:rPr lang="en-US" sz="1000" b="1" kern="0" spc="0" dirty="0" smtClean="0">
                          <a:solidFill>
                            <a:schemeClr val="tx2"/>
                          </a:solidFill>
                          <a:effectLst/>
                          <a:latin typeface="바탕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성적처리 결과 출력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echo "&lt;pre&gt;";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err="1">
                          <a:solidFill>
                            <a:srgbClr val="FF0000"/>
                          </a:solidFill>
                          <a:effectLst/>
                          <a:latin typeface="바탕"/>
                        </a:rPr>
                        <a:t>print_sungjuk</a:t>
                      </a:r>
                      <a:r>
                        <a:rPr lang="en-US" sz="1000" b="1" kern="0" spc="0" dirty="0">
                          <a:solidFill>
                            <a:schemeClr val="tx2"/>
                          </a:solidFill>
                          <a:effectLst/>
                          <a:latin typeface="바탕"/>
                        </a:rPr>
                        <a:t>($student);</a:t>
                      </a:r>
                      <a:endParaRPr lang="en-US" sz="1000" b="1" kern="0" spc="0" dirty="0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echo "&lt;/pre&gt;";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?&gt;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56" marR="33156" marT="9167" marB="91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주차 과제물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1987" y="939681"/>
            <a:ext cx="799509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이용한 데이터 처리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 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성적처리 프로그램 작성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1987" y="1378357"/>
            <a:ext cx="7709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457200"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배열로 정의된 학생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 점수에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학생별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과목 점수의 총점과 과목별 학생 점수의 총점 및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-457200">
              <a:lnSpc>
                <a:spcPct val="1500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점수의 총점 계산을 함수로 구현하여 프로그램을 작성한다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2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배열을 매개변수로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전달하는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-457200">
              <a:lnSpc>
                <a:spcPct val="1500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값에 의한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호출 방법을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090" y="4270027"/>
            <a:ext cx="3148334" cy="14468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557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027"/>
    </mc:Choice>
    <mc:Fallback xmlns="">
      <p:transition spd="slow" advTm="13402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주차 과제물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987" y="939681"/>
            <a:ext cx="799509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이용한 데이터 처리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 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성적처리 프로그램 실행결과 제출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3090" y="1487743"/>
            <a:ext cx="3886000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&lt;?PHP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function_sungjuk2.php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2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배열과 함수를 사용한 성적처리</a:t>
            </a:r>
          </a:p>
          <a:p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총점과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평균계산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 정의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compute_sungjuk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($student) {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학생별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총점계산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for($row = 0; $row &lt;= 2; $row++) {for ($col = 0; $col &lt;= 3; $col++) {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$student[$row][4] = $student[$row][4] + $student[$row][$col];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과목별 총점 및 전체 학생 점수의 총점 계산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for($col = 0; $col &lt;= 4; $col++) {for ($row = 0; $row &lt;= 2; $row++) {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$student[3][$col] = $student[3][$col] + $student[$row][$col];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학생별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평균계산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for($row = 0; $row &lt;= 3; $row++) {$student[$row][5] = $student[$row][4] / 4;}</a:t>
            </a:r>
          </a:p>
          <a:p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과목별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평균계산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for($col = 0; $col &lt;= 4; $col++) {$student[4][$col] = $student[3][$col] / 3;}</a:t>
            </a:r>
          </a:p>
          <a:p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학생별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과목별 전체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평균계산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$student[4][5] = $student[3][4] / (3 * 4);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return $student;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90840" y="1479818"/>
            <a:ext cx="4085616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성적처리 결과 출력 함수 정의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print_sungjuk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($student) {</a:t>
            </a:r>
          </a:p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for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($row = 0; $row &lt;= 4; $row++) {for($col = 0; $col &lt;= 5; $col++) {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if (($row &lt; 4) &amp;&amp; ($col &lt; 5)) { 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("%8d", $student[$row][$col]); 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} else {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.2f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 $student[$row][$col]);}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("&lt;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&gt;");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}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성적배열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정의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$student = array(array(100, 91, 90, 69), 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array(99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89, 81, 60), 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array(80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79, 70, 59));</a:t>
            </a:r>
          </a:p>
          <a:p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성적처리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$student =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compute_sungjuk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($student);</a:t>
            </a:r>
          </a:p>
          <a:p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성적처리 결과 출력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echo "&lt;pre&gt;";</a:t>
            </a:r>
          </a:p>
          <a:p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print_sungjuk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($student);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echo "&lt;/pre&gt;";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?&gt;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515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665"/>
    </mc:Choice>
    <mc:Fallback xmlns="">
      <p:transition spd="slow" advTm="17066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9832" y="1802827"/>
            <a:ext cx="3163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주차 과제물 풀이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040" y="2655005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이용하여 다음과 같은 출력을 하는 프로그램을 작성하시오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-457200">
              <a:lnSpc>
                <a:spcPct val="15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 점수를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인덱스 배열로 정의한 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결과와 같이 출력하는 성적처리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프로그램을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코딩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소스를 제출 하시오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성적 처리는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별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 점수의 총점 및 전체 학생의 총점을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한다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주차 과제물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193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88"/>
    </mc:Choice>
    <mc:Fallback xmlns="">
      <p:transition spd="slow" advTm="7978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64132"/>
              </p:ext>
            </p:extLst>
          </p:nvPr>
        </p:nvGraphicFramePr>
        <p:xfrm>
          <a:off x="598739" y="1556792"/>
          <a:ext cx="3397197" cy="2093214"/>
        </p:xfrm>
        <a:graphic>
          <a:graphicData uri="http://schemas.openxmlformats.org/drawingml/2006/table">
            <a:tbl>
              <a:tblPr/>
              <a:tblGrid>
                <a:gridCol w="3397197">
                  <a:extLst>
                    <a:ext uri="{9D8B030D-6E8A-4147-A177-3AD203B41FA5}">
                      <a16:colId xmlns:a16="http://schemas.microsoft.com/office/drawing/2014/main" val="2219951430"/>
                    </a:ext>
                  </a:extLst>
                </a:gridCol>
              </a:tblGrid>
              <a:tr h="186740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</a:t>
                      </a:r>
                      <a:endParaRPr lang="pt-B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 B</a:t>
                      </a:r>
                      <a:endParaRPr lang="pt-B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 B C</a:t>
                      </a:r>
                      <a:endParaRPr lang="pt-B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 B C D</a:t>
                      </a:r>
                      <a:endParaRPr lang="pt-B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 B C D E </a:t>
                      </a:r>
                      <a:endParaRPr lang="pt-B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 B C D</a:t>
                      </a:r>
                      <a:endParaRPr lang="pt-B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 B C</a:t>
                      </a:r>
                      <a:endParaRPr lang="pt-B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 B</a:t>
                      </a:r>
                      <a:endParaRPr lang="pt-B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</a:t>
                      </a:r>
                      <a:endParaRPr lang="pt-B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403195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3799" y="928051"/>
            <a:ext cx="8172430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문을 이용하여 다음과 같은 출력을 하는 프로그램을 작성하여 프로그램 소스 및 실행 결과를</a:t>
            </a:r>
            <a:endParaRPr kumimoji="0" lang="en-US" altLang="ko-KR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제출하시오</a:t>
            </a: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741072"/>
              </p:ext>
            </p:extLst>
          </p:nvPr>
        </p:nvGraphicFramePr>
        <p:xfrm>
          <a:off x="598739" y="3861048"/>
          <a:ext cx="7573660" cy="2550414"/>
        </p:xfrm>
        <a:graphic>
          <a:graphicData uri="http://schemas.openxmlformats.org/drawingml/2006/table">
            <a:tbl>
              <a:tblPr/>
              <a:tblGrid>
                <a:gridCol w="7573660">
                  <a:extLst>
                    <a:ext uri="{9D8B030D-6E8A-4147-A177-3AD203B41FA5}">
                      <a16:colId xmlns:a16="http://schemas.microsoft.com/office/drawing/2014/main" val="2487436151"/>
                    </a:ext>
                  </a:extLst>
                </a:gridCol>
              </a:tblGrid>
              <a:tr h="2376264">
                <a:tc>
                  <a:txBody>
                    <a:bodyPr/>
                    <a:lstStyle/>
                    <a:p>
                      <a:pPr marL="108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&lt;?PHP</a:t>
                      </a:r>
                    </a:p>
                    <a:p>
                      <a:pPr marL="108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for ($</a:t>
                      </a:r>
                      <a:r>
                        <a:rPr lang="en-US" sz="1100" b="1" kern="0" spc="0" dirty="0" err="1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sz="11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0; $</a:t>
                      </a:r>
                      <a:r>
                        <a:rPr lang="en-US" sz="1100" b="1" kern="0" spc="0" dirty="0" err="1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sz="11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9; $</a:t>
                      </a:r>
                      <a:r>
                        <a:rPr lang="en-US" sz="1100" b="1" kern="0" spc="0" dirty="0" err="1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sz="11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++)</a:t>
                      </a:r>
                    </a:p>
                    <a:p>
                      <a:pPr marL="108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{</a:t>
                      </a:r>
                    </a:p>
                    <a:p>
                      <a:pPr marL="108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if ($</a:t>
                      </a:r>
                      <a:r>
                        <a:rPr lang="en-US" sz="1100" b="1" kern="0" spc="0" dirty="0" err="1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sz="11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5) $char = </a:t>
                      </a:r>
                      <a:r>
                        <a:rPr lang="en-US" sz="1100" b="1" kern="0" spc="0" dirty="0" err="1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chr</a:t>
                      </a:r>
                      <a:r>
                        <a:rPr lang="en-US" sz="11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sz="1100" b="1" kern="0" spc="0" dirty="0" err="1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</a:t>
                      </a:r>
                      <a:r>
                        <a:rPr lang="en-US" sz="11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('A') + $</a:t>
                      </a:r>
                      <a:r>
                        <a:rPr lang="en-US" sz="1100" b="1" kern="0" spc="0" dirty="0" err="1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sz="11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108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else $char = </a:t>
                      </a:r>
                      <a:r>
                        <a:rPr lang="en-US" sz="1100" b="1" kern="0" spc="0" dirty="0" err="1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chr</a:t>
                      </a:r>
                      <a:r>
                        <a:rPr lang="en-US" sz="11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sz="1100" b="1" kern="0" spc="0" dirty="0" err="1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</a:t>
                      </a:r>
                      <a:r>
                        <a:rPr lang="en-US" sz="11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('A') - $</a:t>
                      </a:r>
                      <a:r>
                        <a:rPr lang="en-US" sz="1100" b="1" kern="0" spc="0" dirty="0" err="1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sz="11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+ 8);</a:t>
                      </a:r>
                    </a:p>
                    <a:p>
                      <a:pPr marL="108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kern="0" spc="0" dirty="0" smtClean="0">
                        <a:solidFill>
                          <a:srgbClr val="0000C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for ($j = 'A'; $j &lt;= $char; $</a:t>
                      </a:r>
                      <a:r>
                        <a:rPr lang="en-US" sz="1100" b="1" kern="0" spc="0" dirty="0" err="1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j++</a:t>
                      </a:r>
                      <a:r>
                        <a:rPr lang="en-US" sz="11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echo $j . " ";</a:t>
                      </a:r>
                    </a:p>
                    <a:p>
                      <a:pPr marL="108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echo "&lt;</a:t>
                      </a:r>
                      <a:r>
                        <a:rPr lang="en-US" sz="1100" b="1" kern="0" spc="0" dirty="0" err="1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</a:t>
                      </a:r>
                      <a:r>
                        <a:rPr lang="en-US" sz="11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&gt;";</a:t>
                      </a:r>
                    </a:p>
                    <a:p>
                      <a:pPr marL="108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}</a:t>
                      </a:r>
                    </a:p>
                    <a:p>
                      <a:pPr marL="108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 smtClean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?&gt;</a:t>
                      </a:r>
                      <a:endParaRPr lang="en-US" sz="1100" b="1" kern="0" spc="0" dirty="0">
                        <a:solidFill>
                          <a:srgbClr val="0000C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932770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888" y="1467100"/>
            <a:ext cx="3214511" cy="207459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오른쪽 화살표 6"/>
          <p:cNvSpPr/>
          <p:nvPr/>
        </p:nvSpPr>
        <p:spPr bwMode="auto">
          <a:xfrm>
            <a:off x="4164013" y="2132856"/>
            <a:ext cx="552003" cy="864096"/>
          </a:xfrm>
          <a:prstGeom prst="rightArrow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주차 과제물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157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38"/>
    </mc:Choice>
    <mc:Fallback xmlns="">
      <p:transition spd="slow" advTm="3893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3" name="_x192328672" descr="EMB00000dd807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81" y="2362974"/>
            <a:ext cx="360773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_x192328752" descr="EMB00000dd807e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460774"/>
            <a:ext cx="3024336" cy="139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1987" y="939681"/>
            <a:ext cx="620025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2. 2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 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성적처리 결과 및 프로그램 소스 제출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주차 과제물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1987" y="1416064"/>
            <a:ext cx="79239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명의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과목 점수를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인덱스 배열로 정의한 후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결과와 같이 출력하는 성적처리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프로그램을 코딩 소스를 제출 하시오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성적 처리는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학생별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과목 점수의 총점 및 전체 학생의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총점을 계산 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638605"/>
              </p:ext>
            </p:extLst>
          </p:nvPr>
        </p:nvGraphicFramePr>
        <p:xfrm>
          <a:off x="747681" y="4203390"/>
          <a:ext cx="7573660" cy="1981304"/>
        </p:xfrm>
        <a:graphic>
          <a:graphicData uri="http://schemas.openxmlformats.org/drawingml/2006/table">
            <a:tbl>
              <a:tblPr/>
              <a:tblGrid>
                <a:gridCol w="7573660">
                  <a:extLst>
                    <a:ext uri="{9D8B030D-6E8A-4147-A177-3AD203B41FA5}">
                      <a16:colId xmlns:a16="http://schemas.microsoft.com/office/drawing/2014/main" val="2487436151"/>
                    </a:ext>
                  </a:extLst>
                </a:gridCol>
              </a:tblGrid>
              <a:tr h="1981304">
                <a:tc>
                  <a:txBody>
                    <a:bodyPr/>
                    <a:lstStyle/>
                    <a:p>
                      <a:pPr marL="108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932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51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582"/>
    </mc:Choice>
    <mc:Fallback xmlns="">
      <p:transition spd="slow" advTm="3458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545278"/>
              </p:ext>
            </p:extLst>
          </p:nvPr>
        </p:nvGraphicFramePr>
        <p:xfrm>
          <a:off x="611560" y="908720"/>
          <a:ext cx="7573660" cy="5293614"/>
        </p:xfrm>
        <a:graphic>
          <a:graphicData uri="http://schemas.openxmlformats.org/drawingml/2006/table">
            <a:tbl>
              <a:tblPr/>
              <a:tblGrid>
                <a:gridCol w="7573660">
                  <a:extLst>
                    <a:ext uri="{9D8B030D-6E8A-4147-A177-3AD203B41FA5}">
                      <a16:colId xmlns:a16="http://schemas.microsoft.com/office/drawing/2014/main" val="2487436151"/>
                    </a:ext>
                  </a:extLst>
                </a:gridCol>
              </a:tblGrid>
              <a:tr h="5184576">
                <a:tc>
                  <a:txBody>
                    <a:bodyPr/>
                    <a:lstStyle/>
                    <a:p>
                      <a:pPr marL="108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&lt;?PHP</a:t>
                      </a:r>
                    </a:p>
                    <a:p>
                      <a:pPr marL="108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13_array2_sungiuk1.php</a:t>
                      </a:r>
                    </a:p>
                    <a:p>
                      <a:pPr marL="108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0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성적배열의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정의</a:t>
                      </a:r>
                    </a:p>
                    <a:p>
                      <a:pPr marL="108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student = array(array(100, 91, 90, 69), array(99, 89, 81, 60), array(80, 79, 70, 59));</a:t>
                      </a:r>
                    </a:p>
                    <a:p>
                      <a:pPr marL="108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0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학생별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총점계산</a:t>
                      </a:r>
                      <a:endParaRPr lang="ko-KR" altLang="en-US" sz="1000" b="1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for($row = 0; $row &lt;= 2; $row++) { for ($col = 0; $col &lt;= 3; $col++) {</a:t>
                      </a:r>
                    </a:p>
                    <a:p>
                      <a:pPr marL="108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$student[$row][4] = $student[$row][4] + $student[$row][$col];</a:t>
                      </a:r>
                    </a:p>
                    <a:p>
                      <a:pPr marL="108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}</a:t>
                      </a:r>
                    </a:p>
                    <a:p>
                      <a:pPr marL="108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marL="108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과목별 총점 및 전체 학생 점수의 총점 계산</a:t>
                      </a:r>
                    </a:p>
                    <a:p>
                      <a:pPr marL="108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for($col = 0; $col &lt;= 4; $col++) { for ($row = 0; $row &lt;= 2; $row++) {</a:t>
                      </a:r>
                    </a:p>
                    <a:p>
                      <a:pPr marL="108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$student[3][$col] = $student[3][$col] + $student[$row][$col];</a:t>
                      </a:r>
                    </a:p>
                    <a:p>
                      <a:pPr marL="108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}</a:t>
                      </a:r>
                    </a:p>
                    <a:p>
                      <a:pPr marL="108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marL="108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echo "&lt;pre&gt;";</a:t>
                      </a:r>
                    </a:p>
                    <a:p>
                      <a:pPr marL="108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성적처리 </a:t>
                      </a:r>
                      <a:r>
                        <a:rPr lang="ko-KR" altLang="en-US" sz="10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결과출력</a:t>
                      </a:r>
                      <a:endParaRPr lang="ko-KR" altLang="en-US" sz="1000" b="1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for($row = 0; $row &lt;= 3; $row++) { for($col = 0; $col &lt;= 4; $col++) {</a:t>
                      </a:r>
                    </a:p>
                    <a:p>
                      <a:pPr marL="108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sz="10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printf</a:t>
                      </a: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("%8d", $student[$row][$col]); </a:t>
                      </a:r>
                    </a:p>
                    <a:p>
                      <a:pPr marL="108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}</a:t>
                      </a:r>
                    </a:p>
                    <a:p>
                      <a:pPr marL="108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echo "&lt;</a:t>
                      </a:r>
                      <a:r>
                        <a:rPr lang="en-US" sz="10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</a:t>
                      </a: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&gt;";</a:t>
                      </a:r>
                    </a:p>
                    <a:p>
                      <a:pPr marL="108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marL="108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echo "&lt;pre&gt;";</a:t>
                      </a:r>
                    </a:p>
                    <a:p>
                      <a:pPr marL="1080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?&gt;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932770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3356992"/>
            <a:ext cx="3286125" cy="17049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933621" y="908720"/>
            <a:ext cx="4248472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2. 2</a:t>
            </a:r>
            <a:r>
              <a:rPr lang="ko-KR" altLang="en-US" sz="1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 </a:t>
            </a:r>
            <a:r>
              <a:rPr lang="en-US" altLang="ko-KR" sz="1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</a:t>
            </a:r>
            <a:r>
              <a:rPr lang="en-US" altLang="ko-KR" sz="1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 </a:t>
            </a:r>
            <a:r>
              <a:rPr lang="en-US" altLang="ko-KR" sz="1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 </a:t>
            </a:r>
            <a:r>
              <a:rPr lang="ko-KR" altLang="en-US" sz="1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성적처리 결과 및 프로그램 소스 제출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주차 과제물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1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459"/>
    </mc:Choice>
    <mc:Fallback xmlns="">
      <p:transition spd="slow" advTm="58459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19736</TotalTime>
  <Words>859</Words>
  <Application>Microsoft Office PowerPoint</Application>
  <PresentationFormat>화면 슬라이드 쇼(4:3)</PresentationFormat>
  <Paragraphs>167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HY견고딕</vt:lpstr>
      <vt:lpstr>HY견명조</vt:lpstr>
      <vt:lpstr>HY그래픽</vt:lpstr>
      <vt:lpstr>HY헤드라인M</vt:lpstr>
      <vt:lpstr>굴림</vt:lpstr>
      <vt:lpstr>굴림체</vt:lpstr>
      <vt:lpstr>맑은 고딕</vt:lpstr>
      <vt:lpstr>바탕</vt:lpstr>
      <vt:lpstr>함초롬바탕</vt:lpstr>
      <vt:lpstr>Trebuchet MS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강원대 컴퓨터과학과 데이터베이스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통신이력 데이터에 기반한 교우관계 분석</dc:title>
  <dc:creator>odysseus1</dc:creator>
  <cp:lastModifiedBy>gsyoo21</cp:lastModifiedBy>
  <cp:revision>709</cp:revision>
  <cp:lastPrinted>2017-04-02T08:00:33Z</cp:lastPrinted>
  <dcterms:created xsi:type="dcterms:W3CDTF">2005-10-17T01:51:46Z</dcterms:created>
  <dcterms:modified xsi:type="dcterms:W3CDTF">2021-09-13T12:29:23Z</dcterms:modified>
</cp:coreProperties>
</file>