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60"/>
  </p:notesMasterIdLst>
  <p:handoutMasterIdLst>
    <p:handoutMasterId r:id="rId61"/>
  </p:handoutMasterIdLst>
  <p:sldIdLst>
    <p:sldId id="543" r:id="rId2"/>
    <p:sldId id="602" r:id="rId3"/>
    <p:sldId id="517" r:id="rId4"/>
    <p:sldId id="516" r:id="rId5"/>
    <p:sldId id="515" r:id="rId6"/>
    <p:sldId id="571" r:id="rId7"/>
    <p:sldId id="572" r:id="rId8"/>
    <p:sldId id="519" r:id="rId9"/>
    <p:sldId id="518" r:id="rId10"/>
    <p:sldId id="520" r:id="rId11"/>
    <p:sldId id="573" r:id="rId12"/>
    <p:sldId id="604" r:id="rId13"/>
    <p:sldId id="603" r:id="rId14"/>
    <p:sldId id="605" r:id="rId15"/>
    <p:sldId id="606" r:id="rId16"/>
    <p:sldId id="607" r:id="rId17"/>
    <p:sldId id="608" r:id="rId18"/>
    <p:sldId id="609" r:id="rId19"/>
    <p:sldId id="612" r:id="rId20"/>
    <p:sldId id="611" r:id="rId21"/>
    <p:sldId id="610" r:id="rId22"/>
    <p:sldId id="613" r:id="rId23"/>
    <p:sldId id="614" r:id="rId24"/>
    <p:sldId id="615" r:id="rId25"/>
    <p:sldId id="616" r:id="rId26"/>
    <p:sldId id="617" r:id="rId27"/>
    <p:sldId id="618" r:id="rId28"/>
    <p:sldId id="619" r:id="rId29"/>
    <p:sldId id="620" r:id="rId30"/>
    <p:sldId id="621" r:id="rId31"/>
    <p:sldId id="622" r:id="rId32"/>
    <p:sldId id="649" r:id="rId33"/>
    <p:sldId id="623" r:id="rId34"/>
    <p:sldId id="624" r:id="rId35"/>
    <p:sldId id="625" r:id="rId36"/>
    <p:sldId id="626" r:id="rId37"/>
    <p:sldId id="627" r:id="rId38"/>
    <p:sldId id="628" r:id="rId39"/>
    <p:sldId id="629" r:id="rId40"/>
    <p:sldId id="630" r:id="rId41"/>
    <p:sldId id="631" r:id="rId42"/>
    <p:sldId id="632" r:id="rId43"/>
    <p:sldId id="633" r:id="rId44"/>
    <p:sldId id="634" r:id="rId45"/>
    <p:sldId id="635" r:id="rId46"/>
    <p:sldId id="636" r:id="rId47"/>
    <p:sldId id="637" r:id="rId48"/>
    <p:sldId id="638" r:id="rId49"/>
    <p:sldId id="639" r:id="rId50"/>
    <p:sldId id="640" r:id="rId51"/>
    <p:sldId id="641" r:id="rId52"/>
    <p:sldId id="642" r:id="rId53"/>
    <p:sldId id="643" r:id="rId54"/>
    <p:sldId id="644" r:id="rId55"/>
    <p:sldId id="645" r:id="rId56"/>
    <p:sldId id="646" r:id="rId57"/>
    <p:sldId id="647" r:id="rId58"/>
    <p:sldId id="648" r:id="rId59"/>
  </p:sldIdLst>
  <p:sldSz cx="9144000" cy="6858000" type="screen4x3"/>
  <p:notesSz cx="6877050" cy="10002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CCFF33"/>
    <a:srgbClr val="99FFCC"/>
    <a:srgbClr val="003366"/>
    <a:srgbClr val="CCFF99"/>
    <a:srgbClr val="FF0000"/>
    <a:srgbClr val="0033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8" autoAdjust="0"/>
    <p:restoredTop sz="94424" autoAdjust="0"/>
  </p:normalViewPr>
  <p:slideViewPr>
    <p:cSldViewPr>
      <p:cViewPr varScale="1">
        <p:scale>
          <a:sx n="109" d="100"/>
          <a:sy n="109" d="100"/>
        </p:scale>
        <p:origin x="216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8" y="-114"/>
      </p:cViewPr>
      <p:guideLst>
        <p:guide orient="horz" pos="3152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6674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6674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108C6DA-FC8B-48C7-9AA6-1DD67E7D1F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878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6674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49974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027" y="4750148"/>
            <a:ext cx="5500997" cy="450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6674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23932D-FFFD-4CF7-B81E-784C8DF112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093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984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A6F9FD78-F728-43E1-81EA-EF29135E1B1D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B9A414D9-AF33-456E-BE0B-B373B1BBE403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E33C774A-5C93-4BCB-983F-86ECDEBBE7FF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8066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60A646FF-F248-4CA4-897C-51455FE2B46F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9A455613-B457-4A2C-B9E0-836A2AB5ED0C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C8B8ECD2-E2B4-4AE0-80DA-5DB65D6ED6C9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3420A616-EECD-4100-BE78-2654F3A9DAA6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E7E18F47-6DB7-4EA1-A27B-CA10DDBB5E7B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6ECE3734-EE80-4503-8B84-20DBA518D8F8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F3CA6B02-A776-4C3A-BA76-19DD5D142D06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accent2"/>
                </a:solidFill>
                <a:ea typeface="+mn-ea"/>
              </a:defRPr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536181E3-E560-4B82-803C-8343431BE99D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pic>
        <p:nvPicPr>
          <p:cNvPr id="2087" name="Picture 1063" descr="PE01522_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9" name="그룹 8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pic>
              <p:nvPicPr>
                <p:cNvPr id="2" name="Picture 2" descr="1226-2-1 copy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858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" name="Picture 12" descr="C:\Documents and Settings\샬라르\바탕 화면\아던트\[완료] KOEB\교육자료\bg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9779" y="1720057"/>
                  <a:ext cx="6384221" cy="46859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-8000"/>
                        </a14:imgEffect>
                        <a14:imgEffect>
                          <a14:brightnessContrast bright="-5000" contrast="2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385" y="352078"/>
                <a:ext cx="2238375" cy="62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TextBox 20"/>
            <p:cNvSpPr txBox="1">
              <a:spLocks noChangeArrowheads="1"/>
            </p:cNvSpPr>
            <p:nvPr/>
          </p:nvSpPr>
          <p:spPr bwMode="auto">
            <a:xfrm>
              <a:off x="4303400" y="6074676"/>
              <a:ext cx="439248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9pPr>
            </a:lstStyle>
            <a:p>
              <a:pPr marL="292100" indent="-292100" algn="ctr" fontAlgn="ctr">
                <a:spcBef>
                  <a:spcPct val="10000"/>
                </a:spcBef>
                <a:buClr>
                  <a:srgbClr val="660066"/>
                </a:buClr>
                <a:buFont typeface="Wingdings" pitchFamily="2" charset="2"/>
                <a:buNone/>
                <a:tabLst>
                  <a:tab pos="292100" algn="l"/>
                  <a:tab pos="685800" algn="l"/>
                </a:tabLst>
              </a:pPr>
              <a:r>
                <a:rPr lang="ko-KR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</a:rPr>
                <a:t>컴퓨터공학과 유 갑상 교수</a:t>
              </a:r>
              <a:endPara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endParaRPr>
            </a:p>
          </p:txBody>
        </p:sp>
      </p:grpSp>
      <p:sp>
        <p:nvSpPr>
          <p:cNvPr id="5" name="TextBox 19"/>
          <p:cNvSpPr txBox="1">
            <a:spLocks noChangeArrowheads="1"/>
          </p:cNvSpPr>
          <p:nvPr/>
        </p:nvSpPr>
        <p:spPr bwMode="auto">
          <a:xfrm>
            <a:off x="3851920" y="3212976"/>
            <a:ext cx="18990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600" dirty="0" smtClean="0">
                <a:latin typeface="맑은 고딕" pitchFamily="50" charset="-127"/>
              </a:rPr>
              <a:t>2021</a:t>
            </a:r>
            <a:r>
              <a:rPr lang="ko-KR" altLang="en-US" sz="1600" dirty="0" smtClean="0">
                <a:latin typeface="맑은 고딕" pitchFamily="50" charset="-127"/>
              </a:rPr>
              <a:t>년 </a:t>
            </a:r>
            <a:r>
              <a:rPr lang="en-US" altLang="ko-KR" sz="1600" dirty="0" smtClean="0">
                <a:latin typeface="맑은 고딕" pitchFamily="50" charset="-127"/>
              </a:rPr>
              <a:t>10</a:t>
            </a:r>
            <a:r>
              <a:rPr lang="ko-KR" altLang="en-US" sz="1600" dirty="0" smtClean="0">
                <a:latin typeface="맑은 고딕" pitchFamily="50" charset="-127"/>
              </a:rPr>
              <a:t>월</a:t>
            </a:r>
            <a:endParaRPr lang="ko-KR" altLang="en-US" sz="1600" dirty="0">
              <a:latin typeface="맑은 고딕" pitchFamily="50" charset="-127"/>
            </a:endParaRPr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718861" y="1954298"/>
            <a:ext cx="71287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9pPr>
          </a:lstStyle>
          <a:p>
            <a:pPr marL="292100" indent="-292100" algn="ctr" fontAlgn="ctr">
              <a:spcBef>
                <a:spcPct val="10000"/>
              </a:spcBef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함수</a:t>
            </a:r>
            <a:r>
              <a:rPr lang="en-US" altLang="ko-K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(2)_function)</a:t>
            </a: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739004" y="1328134"/>
            <a:ext cx="71287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9pPr>
          </a:lstStyle>
          <a:p>
            <a:pPr marL="292100" indent="-292100" algn="ctr" fontAlgn="ctr">
              <a:spcBef>
                <a:spcPct val="10000"/>
              </a:spcBef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36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웹서버</a:t>
            </a:r>
            <a:r>
              <a:rPr lang="ko-KR" altLang="en-US" sz="3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 구축 프로그래밍</a:t>
            </a:r>
            <a:endParaRPr lang="en-US" altLang="ko-KR" sz="36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350789"/>
      </p:ext>
    </p:extLst>
  </p:cSld>
  <p:clrMapOvr>
    <a:masterClrMapping/>
  </p:clrMapOvr>
  <p:transition advTm="19478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605968" y="1439070"/>
            <a:ext cx="7926472" cy="1272253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1-5.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내부에서 특정 문자열을 검색하는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strstr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(),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strchr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strstr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문자열”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,”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찾을 문자열”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14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String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strchr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문자열’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,”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찾을 문자열”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1400" b="1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611560" y="3645539"/>
            <a:ext cx="7926472" cy="7955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1-6.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내부에서 특정 문자열을 검색하여 해당 위치를 숫자로 반환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strpos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strpos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문자열’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,”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찾을 문자열”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1400" b="1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2842835"/>
            <a:ext cx="57606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 </a:t>
            </a:r>
            <a:r>
              <a:rPr lang="en-US" altLang="ko-KR" sz="1200" b="1" dirty="0"/>
              <a:t>-</a:t>
            </a:r>
            <a:r>
              <a:rPr lang="ko-KR" altLang="en-US" sz="1200" b="1" dirty="0"/>
              <a:t>  찾고자 하는 문자열이 나타난 위치부터 마지막까지 모든 문자열을 반환 </a:t>
            </a:r>
            <a:endParaRPr lang="ko-KR" altLang="en-US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6008" y="4535414"/>
            <a:ext cx="5760640" cy="33374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찾고자 하는 문자열이 나타난 위치를 숫자로 반환 </a:t>
            </a:r>
            <a:endParaRPr lang="ko-KR" altLang="en-US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660232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15.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기타 관련 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출력 함수 활용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86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398"/>
    </mc:Choice>
    <mc:Fallback xmlns="">
      <p:transition spd="slow" advTm="9739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608" y="1796331"/>
            <a:ext cx="4572000" cy="3000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&lt;?</a:t>
            </a:r>
            <a:r>
              <a:rPr lang="en-US" altLang="ko-KR" dirty="0" err="1"/>
              <a:t>php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$a="</a:t>
            </a:r>
            <a:r>
              <a:rPr lang="en-US" altLang="ko-KR" dirty="0" err="1"/>
              <a:t>abcdefgh</a:t>
            </a:r>
            <a:r>
              <a:rPr lang="en-US" altLang="ko-KR" dirty="0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$b=</a:t>
            </a:r>
            <a:r>
              <a:rPr lang="en-US" altLang="ko-KR" dirty="0" err="1">
                <a:solidFill>
                  <a:srgbClr val="FF0000"/>
                </a:solidFill>
              </a:rPr>
              <a:t>strstr</a:t>
            </a:r>
            <a:r>
              <a:rPr lang="en-US" altLang="ko-KR" dirty="0"/>
              <a:t>($</a:t>
            </a:r>
            <a:r>
              <a:rPr lang="en-US" altLang="ko-KR" dirty="0" err="1"/>
              <a:t>a,"c</a:t>
            </a:r>
            <a:r>
              <a:rPr lang="en-US" altLang="ko-KR" dirty="0"/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$c=</a:t>
            </a:r>
            <a:r>
              <a:rPr lang="en-US" altLang="ko-KR" dirty="0" err="1">
                <a:solidFill>
                  <a:srgbClr val="0000CC"/>
                </a:solidFill>
              </a:rPr>
              <a:t>strpos</a:t>
            </a:r>
            <a:r>
              <a:rPr lang="en-US" altLang="ko-KR" dirty="0"/>
              <a:t>($</a:t>
            </a:r>
            <a:r>
              <a:rPr lang="en-US" altLang="ko-KR" dirty="0" err="1"/>
              <a:t>a,"c</a:t>
            </a:r>
            <a:r>
              <a:rPr lang="en-US" altLang="ko-KR" dirty="0"/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echo "</a:t>
            </a:r>
            <a:r>
              <a:rPr lang="en-US" altLang="ko-KR" dirty="0" err="1">
                <a:solidFill>
                  <a:srgbClr val="FF0000"/>
                </a:solidFill>
              </a:rPr>
              <a:t>strstr</a:t>
            </a:r>
            <a:r>
              <a:rPr lang="ko-KR" altLang="en-US" dirty="0"/>
              <a:t>실행결과 </a:t>
            </a:r>
            <a:r>
              <a:rPr lang="en-US" altLang="ko-KR" dirty="0"/>
              <a:t>$b &lt;</a:t>
            </a:r>
            <a:r>
              <a:rPr lang="en-US" altLang="ko-KR" dirty="0" err="1"/>
              <a:t>br</a:t>
            </a:r>
            <a:r>
              <a:rPr lang="en-US" altLang="ko-KR" dirty="0"/>
              <a:t>&gt;";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echo "</a:t>
            </a:r>
            <a:r>
              <a:rPr lang="en-US" altLang="ko-KR" dirty="0" err="1">
                <a:solidFill>
                  <a:srgbClr val="0000CC"/>
                </a:solidFill>
              </a:rPr>
              <a:t>strpos</a:t>
            </a:r>
            <a:r>
              <a:rPr lang="ko-KR" altLang="en-US" dirty="0"/>
              <a:t>결과 </a:t>
            </a:r>
            <a:r>
              <a:rPr lang="en-US" altLang="ko-KR" dirty="0"/>
              <a:t>c</a:t>
            </a:r>
            <a:r>
              <a:rPr lang="ko-KR" altLang="en-US" dirty="0"/>
              <a:t>의 위치는 </a:t>
            </a:r>
            <a:r>
              <a:rPr lang="en-US" altLang="ko-KR" dirty="0"/>
              <a:t>$c";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?&gt;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66598" y="1798371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15_smple.php</a:t>
            </a:r>
            <a:endParaRPr lang="ko-KR" altLang="en-US" sz="1000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660232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15.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기타 관련 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출력 함수 활용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204" y="4077072"/>
            <a:ext cx="3551419" cy="12241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084168" y="5445224"/>
            <a:ext cx="53732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0,1,2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22240" y="1185331"/>
            <a:ext cx="459336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 </a:t>
            </a:r>
            <a:r>
              <a:rPr lang="en-US" altLang="ko-KR" sz="1200" b="1" dirty="0" err="1" smtClean="0"/>
              <a:t>php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프로그램을 작성하여 실행 결과를 확인해 본다</a:t>
            </a:r>
            <a:r>
              <a:rPr lang="en-US" altLang="ko-KR" sz="1200" b="1" dirty="0" smtClean="0"/>
              <a:t>.</a:t>
            </a:r>
            <a:endParaRPr lang="ko-KR" altLang="en-US" sz="12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22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672"/>
    </mc:Choice>
    <mc:Fallback xmlns="">
      <p:transition spd="slow" advTm="17967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9565" y="1642511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강의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29580" y="2492896"/>
            <a:ext cx="7930852" cy="832947"/>
            <a:chOff x="233" y="1451"/>
            <a:chExt cx="4788" cy="568"/>
          </a:xfrm>
        </p:grpSpPr>
        <p:pic>
          <p:nvPicPr>
            <p:cNvPr id="5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err="1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변수관련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 함수 정리 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519608" y="3284984"/>
            <a:ext cx="7930852" cy="832947"/>
            <a:chOff x="233" y="1451"/>
            <a:chExt cx="4788" cy="568"/>
          </a:xfrm>
        </p:grpSpPr>
        <p:pic>
          <p:nvPicPr>
            <p:cNvPr id="8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문자열 함수 정리 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98678" y="3417708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7180" y="2647759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89192" y="486916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https://www.php.net/manual/en/index.php</a:t>
            </a:r>
          </a:p>
        </p:txBody>
      </p:sp>
    </p:spTree>
    <p:extLst>
      <p:ext uri="{BB962C8B-B14F-4D97-AF65-F5344CB8AC3E}">
        <p14:creationId xmlns:p14="http://schemas.microsoft.com/office/powerpoint/2010/main" val="131286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222"/>
    </mc:Choice>
    <mc:Fallback xmlns="">
      <p:transition spd="slow" advTm="6822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634552" y="3135327"/>
            <a:ext cx="7515726" cy="863749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관련 함수</a:t>
            </a:r>
            <a:endParaRPr lang="ko-KR" altLang="en-US" sz="1400" b="1" kern="120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확인 함수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형 확인 함수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형 변환 함수 등</a:t>
            </a: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008243"/>
              </p:ext>
            </p:extLst>
          </p:nvPr>
        </p:nvGraphicFramePr>
        <p:xfrm>
          <a:off x="705490" y="4010366"/>
          <a:ext cx="7394902" cy="2298954"/>
        </p:xfrm>
        <a:graphic>
          <a:graphicData uri="http://schemas.openxmlformats.org/drawingml/2006/table">
            <a:tbl>
              <a:tblPr/>
              <a:tblGrid>
                <a:gridCol w="1483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1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8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8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empty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값이 비어있는지 여부 확인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8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isset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값의 존재 여부 확인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8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unset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삭제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배열의 경우 원소 또는 전체 삭제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8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gettype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변수의 데이터 형 리턴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8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_* 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변수의 데이터 형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(NULL,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실수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부울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8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settype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변수의 데이터 형 변환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변수 관련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9552" y="904304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변수 관련 함수 정리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Rectangle 2051"/>
          <p:cNvSpPr txBox="1">
            <a:spLocks noChangeArrowheads="1"/>
          </p:cNvSpPr>
          <p:nvPr/>
        </p:nvSpPr>
        <p:spPr>
          <a:xfrm>
            <a:off x="519182" y="1377305"/>
            <a:ext cx="7920880" cy="1637026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</a:t>
            </a:r>
            <a:endParaRPr lang="ko-KR" altLang="en-US" sz="1400" b="1" kern="120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  <a:defRPr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개발에 유용한 기능들을 미리 제작하여 시스템에 저장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  <a:defRPr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별도의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정의없이 언제든지 호출하여 사용</a:t>
            </a:r>
          </a:p>
          <a:p>
            <a:pPr marL="377100" indent="0">
              <a:buNone/>
              <a:defRPr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변수관련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문자열관련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수학관련 함수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배열관련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날짜와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시간관련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디렉토리관련 함수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URL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함수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및 데이터베이스관련 함수 등 다양한 함수들 제공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02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859"/>
    </mc:Choice>
    <mc:Fallback xmlns="">
      <p:transition spd="slow" advTm="13985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323528" y="1318941"/>
            <a:ext cx="8704263" cy="5328592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확인 함수</a:t>
            </a: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empty()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값 비어 있는지 여부 확인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 값이면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true(1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이 외 값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외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false(0)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 값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초기화 또는 정의되지 않은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NULL, "", 0, "0", false,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(array())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의미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isset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5750" indent="-285750">
              <a:buFontTx/>
              <a:buChar char="-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값 존재 여부 확인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또는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NULL, "＂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외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5750" indent="-285750">
              <a:buFont typeface="Arial" pitchFamily="34" charset="0"/>
              <a:buChar char="•"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unset()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중인 매개변수 삭제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경우 특정 원소 또는 배열 전체 삭제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25750" indent="-285750">
              <a:buFontTx/>
              <a:buChar char="-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삭제하면 정의되지 않은 변수 또는 배열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823205"/>
              </p:ext>
            </p:extLst>
          </p:nvPr>
        </p:nvGraphicFramePr>
        <p:xfrm>
          <a:off x="1115616" y="1946243"/>
          <a:ext cx="3816424" cy="474645"/>
        </p:xfrm>
        <a:graphic>
          <a:graphicData uri="http://schemas.openxmlformats.org/drawingml/2006/table">
            <a:tbl>
              <a:tblPr/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4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 err="1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boolean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empty 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mixed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$variable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726281"/>
              </p:ext>
            </p:extLst>
          </p:nvPr>
        </p:nvGraphicFramePr>
        <p:xfrm>
          <a:off x="1115616" y="3696024"/>
          <a:ext cx="5184576" cy="453056"/>
        </p:xfrm>
        <a:graphic>
          <a:graphicData uri="http://schemas.openxmlformats.org/drawingml/2006/table">
            <a:tbl>
              <a:tblPr/>
              <a:tblGrid>
                <a:gridCol w="518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30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 err="1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boolean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isset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( </a:t>
                      </a:r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mixed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$variable [, </a:t>
                      </a:r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mixed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$variable [, ... ]]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971751"/>
              </p:ext>
            </p:extLst>
          </p:nvPr>
        </p:nvGraphicFramePr>
        <p:xfrm>
          <a:off x="1118619" y="5258754"/>
          <a:ext cx="5037557" cy="402494"/>
        </p:xfrm>
        <a:graphic>
          <a:graphicData uri="http://schemas.openxmlformats.org/drawingml/2006/table">
            <a:tbl>
              <a:tblPr/>
              <a:tblGrid>
                <a:gridCol w="5037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4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void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unset ( </a:t>
                      </a:r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mixed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$variable [, </a:t>
                      </a:r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mixed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$variable [, ... ]]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변수 관련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변수 관련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75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553"/>
    </mc:Choice>
    <mc:Fallback xmlns="">
      <p:transition spd="slow" advTm="11155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250825" y="1341115"/>
            <a:ext cx="8704263" cy="4032101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lnSpc>
                <a:spcPct val="150000"/>
              </a:lnSpc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형 확인 함수</a:t>
            </a: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데이터 형 명시 않고 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변수에 데이터 값 저장할 경우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PHP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파서가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자동 형 변환 저장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형 확인하는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gettype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(), is_*()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제공</a:t>
            </a: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gettype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값 확인 해당 데이터 형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데이터 형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264670"/>
              </p:ext>
            </p:extLst>
          </p:nvPr>
        </p:nvGraphicFramePr>
        <p:xfrm>
          <a:off x="1043608" y="3284984"/>
          <a:ext cx="4439285" cy="504056"/>
        </p:xfrm>
        <a:graphic>
          <a:graphicData uri="http://schemas.openxmlformats.org/drawingml/2006/table">
            <a:tbl>
              <a:tblPr/>
              <a:tblGrid>
                <a:gridCol w="443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gettype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$variable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변수 관련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변수 관련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22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64"/>
    </mc:Choice>
    <mc:Fallback xmlns="">
      <p:transition spd="slow" advTm="54864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250825" y="1341115"/>
            <a:ext cx="8704263" cy="5112221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형 확인 함수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is_*()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Char char="-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값 데이터 형이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NULL,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리소스형인가 확인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20000">
              <a:buFontTx/>
              <a:buChar char="-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데이터 형이면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true(“1”),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아니면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(“0”)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45869"/>
              </p:ext>
            </p:extLst>
          </p:nvPr>
        </p:nvGraphicFramePr>
        <p:xfrm>
          <a:off x="1907704" y="1844824"/>
          <a:ext cx="4439285" cy="3632454"/>
        </p:xfrm>
        <a:graphic>
          <a:graphicData uri="http://schemas.openxmlformats.org/drawingml/2006/table">
            <a:tbl>
              <a:tblPr/>
              <a:tblGrid>
                <a:gridCol w="443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2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i="1" dirty="0" smtClean="0">
                        <a:solidFill>
                          <a:srgbClr val="000000"/>
                        </a:solidFill>
                        <a:latin typeface="바탕"/>
                        <a:ea typeface="바탕"/>
                      </a:endParaRPr>
                    </a:p>
                    <a:p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is_null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$variable )</a:t>
                      </a:r>
                    </a:p>
                    <a:p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is_int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$variable )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is_integer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$variable )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is_long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$variable )</a:t>
                      </a:r>
                    </a:p>
                    <a:p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is_float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$variable )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is_double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$variable )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is_real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$variable )</a:t>
                      </a:r>
                    </a:p>
                    <a:p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is_numeric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$variable )</a:t>
                      </a:r>
                    </a:p>
                    <a:p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is_string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$variable )</a:t>
                      </a:r>
                    </a:p>
                    <a:p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is_bool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$variable )</a:t>
                      </a:r>
                    </a:p>
                    <a:p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is_array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$variable )</a:t>
                      </a:r>
                    </a:p>
                    <a:p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is_object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$variable )</a:t>
                      </a:r>
                    </a:p>
                    <a:p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is_resource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$variable )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변수 관련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변수 관련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07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312"/>
    </mc:Choice>
    <mc:Fallback xmlns="">
      <p:transition spd="slow" advTm="15931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250825" y="1340768"/>
            <a:ext cx="8704263" cy="460816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형 변환 함수</a:t>
            </a: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의도적 변수 데이터 형 변환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stttype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캐스팅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(casting))</a:t>
            </a: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데이터 형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new_data_type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지정은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정수변환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integer, long,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실수변환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float, double, real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키워드 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 기본 데이터 형 사용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settype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데이터 형을 새로 지정한 데이터 형으로 변환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캐스팅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형 변환하지 않고 지정한 데이터 형으로 변환한 새로운 변수 생성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유사 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intval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정수 값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strval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문자열 값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449024"/>
              </p:ext>
            </p:extLst>
          </p:nvPr>
        </p:nvGraphicFramePr>
        <p:xfrm>
          <a:off x="1043607" y="4436764"/>
          <a:ext cx="4824537" cy="432395"/>
        </p:xfrm>
        <a:graphic>
          <a:graphicData uri="http://schemas.openxmlformats.org/drawingml/2006/table">
            <a:tbl>
              <a:tblPr/>
              <a:tblGrid>
                <a:gridCol w="4824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395">
                <a:tc>
                  <a:txBody>
                    <a:bodyPr/>
                    <a:lstStyle/>
                    <a:p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new_type_variable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new_data_type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)$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original_variable_type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253198"/>
              </p:ext>
            </p:extLst>
          </p:nvPr>
        </p:nvGraphicFramePr>
        <p:xfrm>
          <a:off x="1043608" y="2924596"/>
          <a:ext cx="4439285" cy="432395"/>
        </p:xfrm>
        <a:graphic>
          <a:graphicData uri="http://schemas.openxmlformats.org/drawingml/2006/table">
            <a:tbl>
              <a:tblPr/>
              <a:tblGrid>
                <a:gridCol w="443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395">
                <a:tc>
                  <a:txBody>
                    <a:bodyPr/>
                    <a:lstStyle/>
                    <a:p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settype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($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original_variable_type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new_data_type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변수 관련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변수 관련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46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618"/>
    </mc:Choice>
    <mc:Fallback xmlns="">
      <p:transition spd="slow" advTm="13661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67544" y="1269107"/>
            <a:ext cx="7849567" cy="2231901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관련 함수</a:t>
            </a:r>
            <a:endParaRPr lang="ko-KR" altLang="en-US" sz="1400" b="1" kern="1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다양하고 풍부한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문자열관련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내장함수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제공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고급 프로그래밍 언어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>
              <a:lnSpc>
                <a:spcPct val="150000"/>
              </a:lnSpc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많은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문자열관련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 제공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프로그램 개발에 사용 빈도수 높고 유용하다는 의미 내포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출력 함수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처리 함수 등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>
              <a:lnSpc>
                <a:spcPct val="150000"/>
              </a:lnSpc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출력 함수</a:t>
            </a: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51224"/>
              </p:ext>
            </p:extLst>
          </p:nvPr>
        </p:nvGraphicFramePr>
        <p:xfrm>
          <a:off x="815975" y="3573016"/>
          <a:ext cx="6767005" cy="2298954"/>
        </p:xfrm>
        <a:graphic>
          <a:graphicData uri="http://schemas.openxmlformats.org/drawingml/2006/table">
            <a:tbl>
              <a:tblPr/>
              <a:tblGrid>
                <a:gridCol w="1344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4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echo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출력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 이상 매개변수 사용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리턴 값 없음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출력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매개변수 사용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printf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형식화된 문자열 출력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길이 리턴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sprintf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형식화된 문자열 리턴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정보를 읽기 쉬운 형태로 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var_dump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변수에 대한 구조화된 정보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형과 값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문자열 함수 정리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문자열 관련 함수 정리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9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619"/>
    </mc:Choice>
    <mc:Fallback xmlns="">
      <p:transition spd="slow" advTm="118619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5" name="Rectangle 2051"/>
          <p:cNvSpPr txBox="1">
            <a:spLocks noChangeArrowheads="1"/>
          </p:cNvSpPr>
          <p:nvPr/>
        </p:nvSpPr>
        <p:spPr>
          <a:xfrm>
            <a:off x="323529" y="1484784"/>
            <a:ext cx="8424936" cy="4730079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출력 함수</a:t>
            </a: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출력할 내용 중 문자열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태그 등은 따옴표로 묶어 주어야 하고 변수 또는 수식은 따옴표 사용하지 않아도 됨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간 연결은 문자열 연결 연산자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괄호생략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가능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다수일 경우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괄호사용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문법 오류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HTML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내 간단한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PHP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포함할 경우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echo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대신 ‘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축약 형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echo()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함수와 동일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cf.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echo()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매개변수 하나 이상 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 값 없음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print()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하나의 매개변수 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결과 항상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818792"/>
              </p:ext>
            </p:extLst>
          </p:nvPr>
        </p:nvGraphicFramePr>
        <p:xfrm>
          <a:off x="1043607" y="2110408"/>
          <a:ext cx="4824537" cy="430569"/>
        </p:xfrm>
        <a:graphic>
          <a:graphicData uri="http://schemas.openxmlformats.org/drawingml/2006/table">
            <a:tbl>
              <a:tblPr/>
              <a:tblGrid>
                <a:gridCol w="4824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569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echo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$expression 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$expression [, ... ]]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167913"/>
              </p:ext>
            </p:extLst>
          </p:nvPr>
        </p:nvGraphicFramePr>
        <p:xfrm>
          <a:off x="1043608" y="4630688"/>
          <a:ext cx="4439285" cy="454496"/>
        </p:xfrm>
        <a:graphic>
          <a:graphicData uri="http://schemas.openxmlformats.org/drawingml/2006/table">
            <a:tbl>
              <a:tblPr/>
              <a:tblGrid>
                <a:gridCol w="443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496">
                <a:tc>
                  <a:txBody>
                    <a:bodyPr/>
                    <a:lstStyle/>
                    <a:p>
                      <a:r>
                        <a:rPr lang="en-US" altLang="ko-KR" sz="11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 ( </a:t>
                      </a:r>
                      <a:r>
                        <a:rPr lang="en-US" altLang="ko-KR" sz="11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문자열 함수 정리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문자열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59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53"/>
    </mc:Choice>
    <mc:Fallback xmlns="">
      <p:transition spd="slow" advTm="7175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9565" y="1642511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강의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29580" y="2492896"/>
            <a:ext cx="7930852" cy="832947"/>
            <a:chOff x="233" y="1451"/>
            <a:chExt cx="4788" cy="568"/>
          </a:xfrm>
        </p:grpSpPr>
        <p:pic>
          <p:nvPicPr>
            <p:cNvPr id="5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문자열 함수 활용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519608" y="3284984"/>
            <a:ext cx="7930852" cy="832947"/>
            <a:chOff x="233" y="1451"/>
            <a:chExt cx="4788" cy="568"/>
          </a:xfrm>
        </p:grpSpPr>
        <p:pic>
          <p:nvPicPr>
            <p:cNvPr id="8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출력 함수 활용 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98678" y="3417708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7180" y="2647759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64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56"/>
    </mc:Choice>
    <mc:Fallback xmlns="">
      <p:transition spd="slow" advTm="3295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332233" y="1269107"/>
            <a:ext cx="8632255" cy="5040213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출력 함수</a:t>
            </a: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sprintf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C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언어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sprintf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함수와 사용법 동일</a:t>
            </a:r>
          </a:p>
          <a:p>
            <a:pPr marL="540000" indent="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매개변수 값들을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형식문자열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($format)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지정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변환형식에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따라 변환하여 형식화된 문자열 출력하고 문자열 길이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sprintf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값들을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형식문자열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지정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변환형식에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따라 변환하여 형식화된 문자열 리턴</a:t>
            </a: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※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형식문자열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($format)</a:t>
            </a: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SzPct val="60000"/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채움 문자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공백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공백과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이외 문자로 채움 경우 반드시 작은따옴표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(‘'’)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뒤에 원하는 채움 문자 지정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SzPct val="60000"/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 문자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오른쪽 정렬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정렬 경우 ‘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Char char="-"/>
            </a:pP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자릿수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생략 또는 짧을 경우 문자열 값 그대로 출력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 경우 정렬 형식에 따라 문자열 앞 또는 뒤에 남는 자릿수만큼 공백 출력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Char char="-"/>
            </a:pP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 이하 자릿수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실수 경우 소수점 이하 자릿수 제한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소수점 이하 자릿수가 클 경우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채워지고 짧을 경우 반올림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Char char="-"/>
            </a:pP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009150"/>
              </p:ext>
            </p:extLst>
          </p:nvPr>
        </p:nvGraphicFramePr>
        <p:xfrm>
          <a:off x="1040402" y="1854303"/>
          <a:ext cx="4981158" cy="576064"/>
        </p:xfrm>
        <a:graphic>
          <a:graphicData uri="http://schemas.openxmlformats.org/drawingml/2006/table">
            <a:tbl>
              <a:tblPr/>
              <a:tblGrid>
                <a:gridCol w="4981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$format 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$variable [, ... ]]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sprintf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$format 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$variable [, ... ]]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524869"/>
              </p:ext>
            </p:extLst>
          </p:nvPr>
        </p:nvGraphicFramePr>
        <p:xfrm>
          <a:off x="1040402" y="4098506"/>
          <a:ext cx="6637342" cy="288032"/>
        </p:xfrm>
        <a:graphic>
          <a:graphicData uri="http://schemas.openxmlformats.org/drawingml/2006/table">
            <a:tbl>
              <a:tblPr/>
              <a:tblGrid>
                <a:gridCol w="6637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altLang="ko-KR" sz="11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[‘</a:t>
                      </a:r>
                      <a:r>
                        <a:rPr lang="en-US" altLang="ko-KR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padding_specifier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en-US" altLang="ko-KR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alignment_specifier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][width][.precision]</a:t>
                      </a:r>
                      <a:r>
                        <a:rPr lang="en-US" altLang="ko-KR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spcifier_type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문자열 함수 정리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문자열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830"/>
    </mc:Choice>
    <mc:Fallback xmlns="">
      <p:transition spd="slow" advTm="8383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04241" y="1340768"/>
            <a:ext cx="7264103" cy="1368152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출력 함수</a:t>
            </a: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※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형식문자열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($format)</a:t>
            </a: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SzPct val="60000"/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marL="720000">
              <a:buSzPct val="60000"/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SzPct val="60000"/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형식문자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SzPct val="60000"/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SzPct val="60000"/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SzPct val="60000"/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SzPct val="60000"/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SzPct val="60000"/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SzPct val="60000"/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SzPct val="60000"/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SzPct val="60000"/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SzPct val="60000"/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SzPct val="60000"/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SzPct val="60000"/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700126"/>
              </p:ext>
            </p:extLst>
          </p:nvPr>
        </p:nvGraphicFramePr>
        <p:xfrm>
          <a:off x="1015834" y="1988493"/>
          <a:ext cx="5832648" cy="504403"/>
        </p:xfrm>
        <a:graphic>
          <a:graphicData uri="http://schemas.openxmlformats.org/drawingml/2006/table">
            <a:tbl>
              <a:tblPr/>
              <a:tblGrid>
                <a:gridCol w="5832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403">
                <a:tc>
                  <a:txBody>
                    <a:bodyPr/>
                    <a:lstStyle/>
                    <a:p>
                      <a:r>
                        <a:rPr lang="en-US" altLang="ko-KR" sz="12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[‘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padding_specifier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alignment_specifier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][width][.precision]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spcifier_type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881238"/>
              </p:ext>
            </p:extLst>
          </p:nvPr>
        </p:nvGraphicFramePr>
        <p:xfrm>
          <a:off x="981000" y="3280492"/>
          <a:ext cx="5363426" cy="2627928"/>
        </p:xfrm>
        <a:graphic>
          <a:graphicData uri="http://schemas.openxmlformats.org/drawingml/2006/table">
            <a:tbl>
              <a:tblPr/>
              <a:tblGrid>
                <a:gridCol w="949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형식문자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 정수 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 실수 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ASCII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값에 해당하는 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 정수 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 정수 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 정수 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문자열 함수 정리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문자열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49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10"/>
    </mc:Choice>
    <mc:Fallback xmlns="">
      <p:transition spd="slow" advTm="4811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51197" y="1475799"/>
            <a:ext cx="8441283" cy="396942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출력 함수</a:t>
            </a: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print_r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정보를 읽기 쉬운 형태 출력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경우 구조화된 정보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원소 인덱스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값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차례로 출력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디버깅 유용</a:t>
            </a:r>
          </a:p>
          <a:p>
            <a:pPr marL="720000">
              <a:buFont typeface="Arial" pitchFamily="34" charset="0"/>
              <a:buChar char="•"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var_dump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데이터 형과 값의 구조화된 정보 차례로 출력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(dump)</a:t>
            </a: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디버깅 유용</a:t>
            </a: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56218"/>
              </p:ext>
            </p:extLst>
          </p:nvPr>
        </p:nvGraphicFramePr>
        <p:xfrm>
          <a:off x="1115616" y="2132856"/>
          <a:ext cx="4608512" cy="432048"/>
        </p:xfrm>
        <a:graphic>
          <a:graphicData uri="http://schemas.openxmlformats.org/drawingml/2006/table">
            <a:tbl>
              <a:tblPr/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$variable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84343"/>
              </p:ext>
            </p:extLst>
          </p:nvPr>
        </p:nvGraphicFramePr>
        <p:xfrm>
          <a:off x="1115616" y="4149080"/>
          <a:ext cx="6336704" cy="432048"/>
        </p:xfrm>
        <a:graphic>
          <a:graphicData uri="http://schemas.openxmlformats.org/drawingml/2006/table">
            <a:tbl>
              <a:tblPr/>
              <a:tblGrid>
                <a:gridCol w="6336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sv-SE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var_dump ( </a:t>
                      </a:r>
                      <a:r>
                        <a:rPr lang="sv-SE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sv-SE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$variable_1 [, </a:t>
                      </a:r>
                      <a:r>
                        <a:rPr lang="sv-SE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sv-SE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$variable_2 [, ... ]] )</a:t>
                      </a:r>
                      <a:endParaRPr lang="sv-SE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문자열 함수 정리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문자열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58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59"/>
    </mc:Choice>
    <mc:Fallback xmlns="">
      <p:transition spd="slow" advTm="74159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39553" y="1268760"/>
            <a:ext cx="7776864" cy="813523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처리 함수</a:t>
            </a:r>
          </a:p>
          <a:p>
            <a:pPr marL="377100" indent="0"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출력함수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제외한 문자열 길이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 문자열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분할과 연결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비교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검색 및 치환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대⋅소문자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 등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99032"/>
              </p:ext>
            </p:extLst>
          </p:nvPr>
        </p:nvGraphicFramePr>
        <p:xfrm>
          <a:off x="1043608" y="2154291"/>
          <a:ext cx="5752615" cy="4223296"/>
        </p:xfrm>
        <a:graphic>
          <a:graphicData uri="http://schemas.openxmlformats.org/drawingml/2006/table">
            <a:tbl>
              <a:tblPr/>
              <a:tblGrid>
                <a:gridCol w="1143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이름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8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strlen</a:t>
                      </a:r>
                      <a:endParaRPr lang="en-US" sz="1000" b="1" dirty="0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문자열의 길이 리턴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8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substr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문자열에 대한 부분 문자열 리턴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8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explode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문자열을 분리 문자로 분할한 인덱스 배열 리턴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8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implode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 원소를 연결문자로 연결한 하나의 문자열 리턴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8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join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implode 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함수의 별칭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8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strcmp</a:t>
                      </a:r>
                      <a:endParaRPr lang="en-US" sz="1000" b="1" dirty="0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매개변수로 전달받은 두개의 문자열 비교</a:t>
                      </a:r>
                      <a:r>
                        <a:rPr lang="en-US" altLang="ko-KR" sz="1000" b="1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dirty="0" err="1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대⋅소문자</a:t>
                      </a:r>
                      <a:r>
                        <a:rPr lang="ko-KR" altLang="en-US" sz="1000" b="1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구분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8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strcasecmp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매개변수로 전달받은 두개의 문자열 비교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대⋅소문자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구분 안 함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8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str_replace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내의 특정 문자열을 찾아 지정한 문자열로 대체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8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strtolower</a:t>
                      </a:r>
                      <a:endParaRPr lang="en-US" sz="1000" b="1" dirty="0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문자열을 모두 소문자로 변환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8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strtoupper</a:t>
                      </a:r>
                      <a:endParaRPr lang="en-US" sz="1000" b="1" dirty="0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문자열을 모두 대문자로 변환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8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ucfirst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문자열의 첫 글자를 대문자로 변환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8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ucwords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내 모든 단어의 첫 글자를 대문자로 변환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8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strpos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문자열에서 특정 문자열을 찾아 처음 검색된 위치 리턴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15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strstr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문자열에서 특정 문자열을 찾아 검색한 문자열을 포함한 나머지 문자열 리턴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8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strchr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strstr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함수의 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별칭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문자열 함수 정리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문자열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57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147"/>
    </mc:Choice>
    <mc:Fallback xmlns="">
      <p:transition spd="slow" advTm="126147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250825" y="1340768"/>
            <a:ext cx="7633543" cy="4847853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처리 함수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strlen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문자열 길이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공백 문자열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(empty string)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52367"/>
              </p:ext>
            </p:extLst>
          </p:nvPr>
        </p:nvGraphicFramePr>
        <p:xfrm>
          <a:off x="899593" y="1772469"/>
          <a:ext cx="6480720" cy="3127240"/>
        </p:xfrm>
        <a:graphic>
          <a:graphicData uri="http://schemas.openxmlformats.org/drawingml/2006/table">
            <a:tbl>
              <a:tblPr/>
              <a:tblGrid>
                <a:gridCol w="1288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0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이름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trim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문자열의 앞과 뒤 공백 문자 제거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ltrim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문자열의 앞 공백 문자 제거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rtrim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문자열의 뒤 공백 문자 제거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chop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rtrim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함수의 별칭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nl2br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내의 모든 줄 바꿈 문자 앞에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 &lt;Br/&gt;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 삽입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chr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ASCII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값에 해당하는 하나의 문자 리턴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문자열의 첫 번째 문자에 대한 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ASCII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값 리턴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crypt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문자열을 암호화한 문자열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암호문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리턴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md5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문자열을 암호화한 문자열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암호문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리턴</a:t>
                      </a:r>
                    </a:p>
                  </a:txBody>
                  <a:tcPr marL="36381" marR="36381" marT="10058" marB="100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161623"/>
              </p:ext>
            </p:extLst>
          </p:nvPr>
        </p:nvGraphicFramePr>
        <p:xfrm>
          <a:off x="995648" y="5256133"/>
          <a:ext cx="4370629" cy="288032"/>
        </p:xfrm>
        <a:graphic>
          <a:graphicData uri="http://schemas.openxmlformats.org/drawingml/2006/table">
            <a:tbl>
              <a:tblPr/>
              <a:tblGrid>
                <a:gridCol w="4370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$string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문자열 함수 정리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문자열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20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462"/>
    </mc:Choice>
    <mc:Fallback xmlns="">
      <p:transition spd="slow" advTm="89462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323529" y="1275392"/>
            <a:ext cx="8496944" cy="4313847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처리 함수</a:t>
            </a: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substr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문자열의 시작 인덱스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($start)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일정 길이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($length)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부분 문자열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길이생략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시작 인덱스가 양수이면 문자열 시작 인덱스부터 끝까지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음수이면 끝에서부터 시작 인덱스까지 부분 문자열 리턴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explode()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문자열을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분리문자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($delimiter)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제한된 분리 개수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($limit)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분리한 후 분할된 부분 문자열을 원소 값으로 하는 인덱스 배열 리턴</a:t>
            </a: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CSV(Comma Separated Value)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 엑셀 데이터를 콤마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분리문자로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분할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배열관련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함수와  유용하게 사용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39436"/>
              </p:ext>
            </p:extLst>
          </p:nvPr>
        </p:nvGraphicFramePr>
        <p:xfrm>
          <a:off x="1047392" y="1916832"/>
          <a:ext cx="6116896" cy="432048"/>
        </p:xfrm>
        <a:graphic>
          <a:graphicData uri="http://schemas.openxmlformats.org/drawingml/2006/table">
            <a:tbl>
              <a:tblPr/>
              <a:tblGrid>
                <a:gridCol w="6116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$string,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$start 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$length]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166433"/>
              </p:ext>
            </p:extLst>
          </p:nvPr>
        </p:nvGraphicFramePr>
        <p:xfrm>
          <a:off x="1047392" y="3933056"/>
          <a:ext cx="6116896" cy="504056"/>
        </p:xfrm>
        <a:graphic>
          <a:graphicData uri="http://schemas.openxmlformats.org/drawingml/2006/table">
            <a:tbl>
              <a:tblPr/>
              <a:tblGrid>
                <a:gridCol w="6116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explode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$delimiter,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$string 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$limit] 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문자열 함수 정리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문자열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23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616"/>
    </mc:Choice>
    <mc:Fallback xmlns="">
      <p:transition spd="slow" advTm="102616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93195" y="1484784"/>
            <a:ext cx="8168721" cy="2700643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처리 함수</a:t>
            </a: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implode(), join()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explode()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함수와 반대 기능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Char char="-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배열의 원소 값을 순서대로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연결문자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($glue)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연결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하나의 문자열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연결문자의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 값은 공백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>
              <a:buFontTx/>
              <a:buChar char="-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join()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implode()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별칭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 동일</a:t>
            </a:r>
          </a:p>
          <a:p>
            <a:pPr marL="720000">
              <a:buFontTx/>
              <a:buChar char="-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560655"/>
              </p:ext>
            </p:extLst>
          </p:nvPr>
        </p:nvGraphicFramePr>
        <p:xfrm>
          <a:off x="1228510" y="2117364"/>
          <a:ext cx="6223810" cy="447540"/>
        </p:xfrm>
        <a:graphic>
          <a:graphicData uri="http://schemas.openxmlformats.org/drawingml/2006/table">
            <a:tbl>
              <a:tblPr/>
              <a:tblGrid>
                <a:gridCol w="6223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540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implode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$glue,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$pieces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문자열 함수 정리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문자열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793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94"/>
    </mc:Choice>
    <mc:Fallback xmlns="">
      <p:transition spd="slow" advTm="75094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323529" y="1340481"/>
            <a:ext cx="8568952" cy="4464784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처리 함수</a:t>
            </a: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strcmp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두개의 문자열을 비교하여 첫 번째 매개변수가 더 크면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큰 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매개변수가 더 크면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작은 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같으면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비교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대⋅소문자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대⋅소문자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구분하지 않을 경우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strcasecmp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>
              <a:buFont typeface="Arial" pitchFamily="34" charset="0"/>
              <a:buChar char="•"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str_replace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대상 문자열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($subject)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특정 문자열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($search)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찾아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지정한 문자열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($replace)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대체한 후 하나의 문자열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매개변수로 배열 전달받을 경우 치환된 배열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$count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치환된 개수 리턴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989969"/>
              </p:ext>
            </p:extLst>
          </p:nvPr>
        </p:nvGraphicFramePr>
        <p:xfrm>
          <a:off x="1115616" y="1993885"/>
          <a:ext cx="4439285" cy="354996"/>
        </p:xfrm>
        <a:graphic>
          <a:graphicData uri="http://schemas.openxmlformats.org/drawingml/2006/table">
            <a:tbl>
              <a:tblPr/>
              <a:tblGrid>
                <a:gridCol w="443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9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strcmp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$string1,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$string2)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545673"/>
              </p:ext>
            </p:extLst>
          </p:nvPr>
        </p:nvGraphicFramePr>
        <p:xfrm>
          <a:off x="1115616" y="4005064"/>
          <a:ext cx="7488832" cy="432048"/>
        </p:xfrm>
        <a:graphic>
          <a:graphicData uri="http://schemas.openxmlformats.org/drawingml/2006/table">
            <a:tbl>
              <a:tblPr/>
              <a:tblGrid>
                <a:gridCol w="7488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str_replace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$search,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$replace,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$subject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&amp;$count]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문자열 함수 정리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문자열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409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632"/>
    </mc:Choice>
    <mc:Fallback xmlns="">
      <p:transition spd="slow" advTm="83632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04241" y="1413123"/>
            <a:ext cx="7768159" cy="352804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처리 함수</a:t>
            </a: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strtolower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strtoupper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ucfirst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ucwords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strtolower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모두 소문자 변환한 문자열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strtoupper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모두 대문자 변환한 문자열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ucfirst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문자열의 첫 글자만 대문자 변환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ucwords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 내의 모든 단어의 첫 글자 대문자 변환 리턴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590873"/>
              </p:ext>
            </p:extLst>
          </p:nvPr>
        </p:nvGraphicFramePr>
        <p:xfrm>
          <a:off x="1187624" y="2060848"/>
          <a:ext cx="4968552" cy="936104"/>
        </p:xfrm>
        <a:graphic>
          <a:graphicData uri="http://schemas.openxmlformats.org/drawingml/2006/table">
            <a:tbl>
              <a:tblPr/>
              <a:tblGrid>
                <a:gridCol w="496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strtolower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$string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strtoupper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$string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ucfirst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$string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ucwords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$string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문자열 함수 정리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문자열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324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112"/>
    </mc:Choice>
    <mc:Fallback xmlns="">
      <p:transition spd="slow" advTm="69112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39553" y="1340768"/>
            <a:ext cx="8064896" cy="4797306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처리 함수</a:t>
            </a: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strpos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kern="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($haystack)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특정 문자열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($needle)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찾아 특정 문자열이 처음 검색된 위치에 대한 정수 인덱스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문자열 검색 실패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대상 문자열의 시작 위치는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시작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오프셑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양수 값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주어지면 대상 문자열 시작 위치에서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오프셑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이후부터 검색 시작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strstr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strchr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strpos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함수와 유사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대상 문자열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($haystack)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특정 문자열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($needle)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처음 검색된 위치에서부터 특정 문자열을 포함한 나머지 문자열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차이점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strchr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strstr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별칭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 동일</a:t>
            </a:r>
          </a:p>
          <a:p>
            <a:pPr marL="377100" indent="0"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669265"/>
              </p:ext>
            </p:extLst>
          </p:nvPr>
        </p:nvGraphicFramePr>
        <p:xfrm>
          <a:off x="1164225" y="4193857"/>
          <a:ext cx="5856047" cy="432048"/>
        </p:xfrm>
        <a:graphic>
          <a:graphicData uri="http://schemas.openxmlformats.org/drawingml/2006/table">
            <a:tbl>
              <a:tblPr/>
              <a:tblGrid>
                <a:gridCol w="5856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ko-KR" sz="11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strstr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ko-KR" sz="11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$haystack , </a:t>
                      </a:r>
                      <a:r>
                        <a:rPr lang="en-US" altLang="ko-KR" sz="11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$needle [, </a:t>
                      </a:r>
                      <a:r>
                        <a:rPr lang="en-US" altLang="ko-KR" sz="11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  <a:r>
                        <a:rPr lang="en-US" altLang="ko-KR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before_needle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)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411987"/>
              </p:ext>
            </p:extLst>
          </p:nvPr>
        </p:nvGraphicFramePr>
        <p:xfrm>
          <a:off x="1164225" y="1992359"/>
          <a:ext cx="5423999" cy="473305"/>
        </p:xfrm>
        <a:graphic>
          <a:graphicData uri="http://schemas.openxmlformats.org/drawingml/2006/table">
            <a:tbl>
              <a:tblPr/>
              <a:tblGrid>
                <a:gridCol w="54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3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strpos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$haystack,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$needle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$offset]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문자열 함수 정리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문자열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3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문자열 함수 활용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660232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15.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기타 관련 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614320" y="1832608"/>
            <a:ext cx="7926472" cy="7955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1-1.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</a:t>
            </a:r>
            <a:r>
              <a:rPr lang="ko-KR" altLang="en-US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구분자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따라 분리하여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배열로 반환하는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explode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explode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(string </a:t>
            </a:r>
            <a:r>
              <a:rPr lang="ko-KR" altLang="en-US" sz="14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구분자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,string 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1400" b="1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605968" y="3192046"/>
            <a:ext cx="7926472" cy="7955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1-2.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내용을 지정된 </a:t>
            </a:r>
            <a:r>
              <a:rPr lang="ko-KR" altLang="en-US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구분자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문자열로 연결하는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implode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String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implode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(string </a:t>
            </a:r>
            <a:r>
              <a:rPr lang="ko-KR" altLang="en-US" sz="14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구분자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array 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배열변수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1400" b="1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4149080"/>
            <a:ext cx="295232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-</a:t>
            </a:r>
            <a:r>
              <a:rPr lang="ko-KR" altLang="en-US" sz="1200" b="1" dirty="0"/>
              <a:t>  </a:t>
            </a:r>
            <a:r>
              <a:rPr lang="en-US" altLang="ko-KR" sz="1200" b="1" dirty="0"/>
              <a:t>explode()</a:t>
            </a:r>
            <a:r>
              <a:rPr lang="ko-KR" altLang="en-US" sz="1200" b="1" dirty="0"/>
              <a:t>함수와 반대기능을 수행 </a:t>
            </a:r>
            <a:endParaRPr lang="ko-KR" altLang="en-US" sz="1200" b="1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25808" y="904304"/>
            <a:ext cx="6124549" cy="374586"/>
            <a:chOff x="393848" y="1050245"/>
            <a:chExt cx="6124549" cy="374586"/>
          </a:xfrm>
        </p:grpSpPr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문자열 함수의 활용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67544" y="5085184"/>
            <a:ext cx="84818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분리 문자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($delimiter)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제한된 분리 개수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($limit)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분리한 후 분할된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부분의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원소 값으로 하는 인덱스 배열 리턴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CSV(Comma Separated Value)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 엑셀 데이터를 콤마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분리 문자로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분할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관련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함수와  유용하게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40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092"/>
    </mc:Choice>
    <mc:Fallback xmlns="">
      <p:transition spd="slow" advTm="128092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48257" y="1340768"/>
            <a:ext cx="7984183" cy="4631829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처리 함수</a:t>
            </a: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trim(), </a:t>
            </a: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ltrim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rtrim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chop()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>
              <a:buFontTx/>
              <a:buNone/>
            </a:pP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- trim()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 앞과 뒤 공백 문자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(‘\n’, ‘\t’, ‘\r’, ‘\0’)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제거한 문자열 리턴 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- </a:t>
            </a:r>
            <a:r>
              <a:rPr lang="en-US" altLang="ko-KR" sz="1400" b="1" kern="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ltrim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 앞부분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공백제거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kern="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rtrim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 뒷부분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공백제거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chop()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rtrim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별칭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 동일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nl2br()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문자열의 줄 바꿈 문자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(‘\n’, ‘\r\n’, ‘\r’)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앞에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줄 바꿈 태그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(‘&lt;Br&gt;’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&lt;Br/&gt;’)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넣은 문자열 리턴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50259"/>
              </p:ext>
            </p:extLst>
          </p:nvPr>
        </p:nvGraphicFramePr>
        <p:xfrm>
          <a:off x="1043608" y="2012157"/>
          <a:ext cx="4439285" cy="792088"/>
        </p:xfrm>
        <a:graphic>
          <a:graphicData uri="http://schemas.openxmlformats.org/drawingml/2006/table">
            <a:tbl>
              <a:tblPr/>
              <a:tblGrid>
                <a:gridCol w="443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trim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$string 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charlist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ltrim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$string 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charlist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rtrim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$string 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charlist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38022"/>
              </p:ext>
            </p:extLst>
          </p:nvPr>
        </p:nvGraphicFramePr>
        <p:xfrm>
          <a:off x="1020234" y="4820469"/>
          <a:ext cx="4439285" cy="432048"/>
        </p:xfrm>
        <a:graphic>
          <a:graphicData uri="http://schemas.openxmlformats.org/drawingml/2006/table">
            <a:tbl>
              <a:tblPr/>
              <a:tblGrid>
                <a:gridCol w="443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nl2br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$string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문자열 함수 정리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문자열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361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674"/>
    </mc:Choice>
    <mc:Fallback xmlns="">
      <p:transition spd="slow" advTm="59674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322833" y="1413123"/>
            <a:ext cx="8569647" cy="4824189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처리 함수</a:t>
            </a: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crypt()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DES(Data Encryption Standard)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단 방향 암호화 알고리즘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(one way hash function)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암호화 문자열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암호문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 방향 암호화 알고리즘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암호화 문자열을 원래대로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복호화할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 없는 알고리즘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$salt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지정하지 않으면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$salt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자동 생성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중요한 정보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등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암호화하여 파일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 저장 관리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md5()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MD5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다이제스트 알고리즘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(message digest algorithm)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MD5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해시 값 계산하여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raw_output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값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생략하면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글자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진수 해시 값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true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지정하면 길이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진수 형식 해시 값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273098"/>
              </p:ext>
            </p:extLst>
          </p:nvPr>
        </p:nvGraphicFramePr>
        <p:xfrm>
          <a:off x="1102033" y="2060848"/>
          <a:ext cx="4439285" cy="432048"/>
        </p:xfrm>
        <a:graphic>
          <a:graphicData uri="http://schemas.openxmlformats.org/drawingml/2006/table">
            <a:tbl>
              <a:tblPr/>
              <a:tblGrid>
                <a:gridCol w="443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crypt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$string 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$salt]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039018"/>
              </p:ext>
            </p:extLst>
          </p:nvPr>
        </p:nvGraphicFramePr>
        <p:xfrm>
          <a:off x="1135751" y="4509120"/>
          <a:ext cx="4439285" cy="432048"/>
        </p:xfrm>
        <a:graphic>
          <a:graphicData uri="http://schemas.openxmlformats.org/drawingml/2006/table">
            <a:tbl>
              <a:tblPr/>
              <a:tblGrid>
                <a:gridCol w="443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md5(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$string [, </a:t>
                      </a:r>
                      <a:r>
                        <a:rPr lang="en-US" altLang="ko-KR" sz="12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raw_output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문자열 함수 정리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문자열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25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47"/>
    </mc:Choice>
    <mc:Fallback xmlns="">
      <p:transition spd="slow" advTm="80347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9565" y="1412776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강의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29580" y="2132856"/>
            <a:ext cx="7930852" cy="832947"/>
            <a:chOff x="233" y="1451"/>
            <a:chExt cx="4788" cy="568"/>
          </a:xfrm>
        </p:grpSpPr>
        <p:pic>
          <p:nvPicPr>
            <p:cNvPr id="5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수학관련 함수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519608" y="2924944"/>
            <a:ext cx="7930852" cy="832947"/>
            <a:chOff x="233" y="1451"/>
            <a:chExt cx="4788" cy="568"/>
          </a:xfrm>
        </p:grpSpPr>
        <p:pic>
          <p:nvPicPr>
            <p:cNvPr id="8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err="1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배열관련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 함수 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98678" y="3057668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7180" y="2287719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grpSp>
        <p:nvGrpSpPr>
          <p:cNvPr id="12" name="Group 29"/>
          <p:cNvGrpSpPr>
            <a:grpSpLocks/>
          </p:cNvGrpSpPr>
          <p:nvPr/>
        </p:nvGrpSpPr>
        <p:grpSpPr bwMode="auto">
          <a:xfrm>
            <a:off x="549524" y="3676173"/>
            <a:ext cx="7930852" cy="832947"/>
            <a:chOff x="233" y="1451"/>
            <a:chExt cx="4788" cy="568"/>
          </a:xfrm>
        </p:grpSpPr>
        <p:pic>
          <p:nvPicPr>
            <p:cNvPr id="13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날자</a:t>
              </a: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/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시간 함수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539552" y="4468261"/>
            <a:ext cx="7930852" cy="832947"/>
            <a:chOff x="233" y="1451"/>
            <a:chExt cx="4788" cy="568"/>
          </a:xfrm>
        </p:grpSpPr>
        <p:pic>
          <p:nvPicPr>
            <p:cNvPr id="16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정규 표현식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418622" y="4600985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4.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7124" y="3831036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3.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61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30"/>
    </mc:Choice>
    <mc:Fallback xmlns="">
      <p:transition spd="slow" advTm="1603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67545" y="1349375"/>
            <a:ext cx="8352928" cy="4887937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수학관련 함수</a:t>
            </a:r>
            <a:endParaRPr lang="ko-KR" altLang="en-US" sz="1400" b="1" kern="1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절대 값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거듭제곱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제곱 근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진법 변환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삼각함수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 함수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난수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 등 다양한 내장 함수 지원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abs()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Char char="-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매개변수의 절대 값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값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실수면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외 정수 리턴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930964"/>
              </p:ext>
            </p:extLst>
          </p:nvPr>
        </p:nvGraphicFramePr>
        <p:xfrm>
          <a:off x="1115616" y="2166476"/>
          <a:ext cx="6264696" cy="3040380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절대 값 리턴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거듭제곱 값 리턴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0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ceil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실수 값보다 큰 정수 중에서 가장 작은 정수 리턴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올림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6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floor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실수 값보다 작은 정수 중에서 가장 큰 정수 리턴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버림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round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실수 값 반올림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7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number_format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 단위마다 콤마로 구분한 형식화된 문자열 리턴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2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큰 값 리턴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68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작은 값 리턴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난수</a:t>
                      </a: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생성 리턴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066160"/>
              </p:ext>
            </p:extLst>
          </p:nvPr>
        </p:nvGraphicFramePr>
        <p:xfrm>
          <a:off x="1187624" y="5661248"/>
          <a:ext cx="4439285" cy="290702"/>
        </p:xfrm>
        <a:graphic>
          <a:graphicData uri="http://schemas.openxmlformats.org/drawingml/2006/table">
            <a:tbl>
              <a:tblPr/>
              <a:tblGrid>
                <a:gridCol w="443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702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abs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$number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수학관련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수학관련 함수 정리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78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131"/>
    </mc:Choice>
    <mc:Fallback xmlns="">
      <p:transition spd="slow" advTm="135131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48257" y="1412776"/>
            <a:ext cx="8200207" cy="441580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$base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exp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거듭제곱 값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산술 연산자에 거듭제곱 연산자 없음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ceil(), floor(), round()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100" indent="0">
              <a:spcBef>
                <a:spcPts val="0"/>
              </a:spcBef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ceil()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실수 값보다 큰 정수 중 가장 작은 정수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100" indent="0">
              <a:spcBef>
                <a:spcPts val="0"/>
              </a:spcBef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floor()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실수 값보다 작은 정수 중 가장 큰 정수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-285750">
              <a:spcBef>
                <a:spcPts val="0"/>
              </a:spcBef>
              <a:buFontTx/>
              <a:buChar char="-"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round()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실수 값의 반올림 자리수가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클 경우에만 반올림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10250" indent="0">
              <a:spcBef>
                <a:spcPts val="0"/>
              </a:spcBef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$precision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지정한 경우 양수이면 소수점 뒤 지정한 위치에서 반올림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L="110250" indent="0">
              <a:spcBef>
                <a:spcPts val="0"/>
              </a:spcBef>
              <a:buNone/>
            </a:pP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음수이면 소수점 앞 지정한 위치에서 반올림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생략하면 소수점 이하 반올림한 정수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0250" indent="0">
              <a:spcBef>
                <a:spcPts val="0"/>
              </a:spcBef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0">
              <a:spcBef>
                <a:spcPts val="0"/>
              </a:spcBef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cf.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ceil()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소수점 이하 무조건 올림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0">
              <a:spcBef>
                <a:spcPts val="0"/>
              </a:spcBef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floor()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소수점 이하 무조건 잘라 버림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96000" indent="0">
              <a:spcBef>
                <a:spcPts val="0"/>
              </a:spcBef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round()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5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크면 올림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작으면 버림 연산 수행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874445"/>
              </p:ext>
            </p:extLst>
          </p:nvPr>
        </p:nvGraphicFramePr>
        <p:xfrm>
          <a:off x="1341040" y="2996605"/>
          <a:ext cx="4325339" cy="584454"/>
        </p:xfrm>
        <a:graphic>
          <a:graphicData uri="http://schemas.openxmlformats.org/drawingml/2006/table">
            <a:tbl>
              <a:tblPr/>
              <a:tblGrid>
                <a:gridCol w="4325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296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ceil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$value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floor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$value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round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$value [,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integer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$precision]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718843"/>
              </p:ext>
            </p:extLst>
          </p:nvPr>
        </p:nvGraphicFramePr>
        <p:xfrm>
          <a:off x="1341040" y="1735887"/>
          <a:ext cx="4325339" cy="420286"/>
        </p:xfrm>
        <a:graphic>
          <a:graphicData uri="http://schemas.openxmlformats.org/drawingml/2006/table">
            <a:tbl>
              <a:tblPr/>
              <a:tblGrid>
                <a:gridCol w="4325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86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pow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$base,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수학관련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수학관련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02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533"/>
    </mc:Choice>
    <mc:Fallback xmlns="">
      <p:transition spd="slow" advTm="95533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67544" y="1556792"/>
            <a:ext cx="8236841" cy="4176464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number_format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실수를 천 단위마다 콤마로 구분한 형식화된 문자열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$decimal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소수점이하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자릿수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dec_point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소수점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표시문자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thousands_sep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천 단위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표시문자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매개변수만 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소수점 이하 반올림한 정수를 천 단위마다 콤마로 형식화된 문자열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중 처음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지정한 소수점 자릿수만큼 반올림한 수를 천 단위마다 콤마로 형식화된 문자열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 번째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네 번째 매개변수 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소수점 표시 문자와 천 단위 표시 문자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임의문자로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변경 사용 가능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수를 읽기 쉽게 표현 경우 유용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금액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웹 사이트 방문객 수 등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77100" indent="0"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087629"/>
              </p:ext>
            </p:extLst>
          </p:nvPr>
        </p:nvGraphicFramePr>
        <p:xfrm>
          <a:off x="1202913" y="2011353"/>
          <a:ext cx="5744346" cy="584454"/>
        </p:xfrm>
        <a:graphic>
          <a:graphicData uri="http://schemas.openxmlformats.org/drawingml/2006/table">
            <a:tbl>
              <a:tblPr/>
              <a:tblGrid>
                <a:gridCol w="5744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296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number_format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$number 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$decimals]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number_format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$number,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$decimals,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dec_point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thousands_sep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수학관련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수학관련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05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616"/>
    </mc:Choice>
    <mc:Fallback xmlns="">
      <p:transition spd="slow" advTm="111616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76249" y="1389459"/>
            <a:ext cx="8056191" cy="4703837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max(), min()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max()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 중 가장 큰 값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경우 원소 중 가장 큰 값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두 개 이상 경우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그 중 가장 큰 값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경우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평가 비교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min()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max()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함수와 반대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가장 작은 값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최솟값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최댓값 사이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난수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생략하면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최대값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(32767)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난수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92281"/>
              </p:ext>
            </p:extLst>
          </p:nvPr>
        </p:nvGraphicFramePr>
        <p:xfrm>
          <a:off x="1213434" y="1691662"/>
          <a:ext cx="5014750" cy="1089266"/>
        </p:xfrm>
        <a:graphic>
          <a:graphicData uri="http://schemas.openxmlformats.org/drawingml/2006/table">
            <a:tbl>
              <a:tblPr/>
              <a:tblGrid>
                <a:gridCol w="501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9266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$values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$value_1 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$value_2 [, ... ]] )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$values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$value_1 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$value_2 [, ... ]]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097738"/>
              </p:ext>
            </p:extLst>
          </p:nvPr>
        </p:nvGraphicFramePr>
        <p:xfrm>
          <a:off x="1238645" y="4581128"/>
          <a:ext cx="4439285" cy="468630"/>
        </p:xfrm>
        <a:graphic>
          <a:graphicData uri="http://schemas.openxmlformats.org/drawingml/2006/table">
            <a:tbl>
              <a:tblPr/>
              <a:tblGrid>
                <a:gridCol w="443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630">
                <a:tc>
                  <a:txBody>
                    <a:bodyPr/>
                    <a:lstStyle/>
                    <a:p>
                      <a:r>
                        <a:rPr lang="sv-SE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sv-SE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rand ( [</a:t>
                      </a:r>
                      <a:r>
                        <a:rPr lang="sv-SE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sv-SE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$min, </a:t>
                      </a:r>
                      <a:r>
                        <a:rPr lang="sv-SE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sv-SE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$max] )</a:t>
                      </a:r>
                      <a:endParaRPr lang="sv-SE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수학관련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수학관련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35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625"/>
    </mc:Choice>
    <mc:Fallback xmlns="">
      <p:transition spd="slow" advTm="81625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91605" y="1340768"/>
            <a:ext cx="7344816" cy="791741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배열관련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</a:t>
            </a:r>
            <a:endParaRPr lang="ko-KR" altLang="en-US" sz="1400" b="1" kern="1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연산자와 함께 배열 처리에 유용한 내장 함수 제공</a:t>
            </a: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304439"/>
              </p:ext>
            </p:extLst>
          </p:nvPr>
        </p:nvGraphicFramePr>
        <p:xfrm>
          <a:off x="899592" y="2100773"/>
          <a:ext cx="6192688" cy="4256834"/>
        </p:xfrm>
        <a:graphic>
          <a:graphicData uri="http://schemas.openxmlformats.org/drawingml/2006/table">
            <a:tbl>
              <a:tblPr/>
              <a:tblGrid>
                <a:gridCol w="1272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9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이름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 생성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3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배열의 원소 개수 리턴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sizeof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 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함수의 별칭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each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 포인터가 가리키는 원소의 키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(0, "key")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값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(1, "value") 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쌍의 배열 리턴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3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리스트에 나열된 변수에 배열 원소의 값 할당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9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배열 포인터가 가리키는 원소의 키 리턴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6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array_shift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배열의 첫 번째 원소 삭제 및 리턴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52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array_unshift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배열의 맨 처음에 원소 추가 및 개수 리턴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09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array_pop()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배열의 맨 끝 원소 삭제 및 리턴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45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array_push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 끝에 원소 추가 및 개수 리턴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current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배열 포인터가 가리키는 원소의 값 리턴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39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current 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함수의 별칭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75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next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 포인터 위치를 다음 원소로 이동 및 원소의 값 리턴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92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prev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 포인터 위치를 앞 원소로 이동 및 원소의 값 리턴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4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 포인터를 맨 마지막 원소로 이동 및 원소의 값 리턴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02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reset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 포인터를 첫 번째 원소로 이동 및 원소의 값 리턴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배열 관련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배열 관련 함수 정리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958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48"/>
    </mc:Choice>
    <mc:Fallback xmlns="">
      <p:transition spd="slow" advTm="54548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39553" y="1219201"/>
            <a:ext cx="8064896" cy="4658072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배열관련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</a:t>
            </a:r>
            <a:endParaRPr lang="ko-KR" altLang="en-US" sz="1400" b="1" kern="1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언어 구조에 속하며 배열 생성 역할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원소는 콤마로 구분한 “인덱스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&gt;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값” 쌍으로 구성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정수 인덱스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구분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생략하면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자동으로 정수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시작하는 인덱스 배열 생성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배열의 포인터는 첫 번째 원소 가리킴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58840"/>
              </p:ext>
            </p:extLst>
          </p:nvPr>
        </p:nvGraphicFramePr>
        <p:xfrm>
          <a:off x="899592" y="1556792"/>
          <a:ext cx="6192688" cy="1859494"/>
        </p:xfrm>
        <a:graphic>
          <a:graphicData uri="http://schemas.openxmlformats.org/drawingml/2006/table">
            <a:tbl>
              <a:tblPr/>
              <a:tblGrid>
                <a:gridCol w="1272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9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2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이름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sort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 원소의 값 기준 올림차순 정렬 후 인덱스 재설정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asort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 원소의 값 기준 올림차순 정렬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2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rsort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 원소의 값 기준 내림차순 정렬 후 인덱스 재설정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2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ksort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 원소의 키 기준 내림차순 정렬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원소 값 유지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2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array_reverse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내림차순으로 정렬한 새로운 배열을 리턴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원래 배열은 보존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2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array_merge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개의 배열을 하나의 배열로 병합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(merge) 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리턴</a:t>
                      </a:r>
                    </a:p>
                  </a:txBody>
                  <a:tcPr marL="39429" marR="39429" marT="10901" marB="10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531831"/>
              </p:ext>
            </p:extLst>
          </p:nvPr>
        </p:nvGraphicFramePr>
        <p:xfrm>
          <a:off x="1043608" y="3861048"/>
          <a:ext cx="6408712" cy="504056"/>
        </p:xfrm>
        <a:graphic>
          <a:graphicData uri="http://schemas.openxmlformats.org/drawingml/2006/table">
            <a:tbl>
              <a:tblPr/>
              <a:tblGrid>
                <a:gridCol w="640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[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[[key_1=&gt;] value_1 ] 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[[key_2=&gt;] value_2 ] ...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배열 관련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배열 관련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51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618"/>
    </mc:Choice>
    <mc:Fallback xmlns="">
      <p:transition spd="slow" advTm="141618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67544" y="1380282"/>
            <a:ext cx="8136904" cy="5001046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count(), </a:t>
            </a: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sizeof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원소 개수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sizeof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별칭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 동일</a:t>
            </a: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each()</a:t>
            </a: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포인터가 가리키는 원소의 키와 값을 쌍으로 갖는 배열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리턴한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후 배열 포인터 위치를 다음 원소로 이동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포인터가 마지막 원소 지나면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리턴되는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배열은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원소로 구성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0, 1, “key”, “value”)</a:t>
            </a: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포인터가 가리키는 원소의 키 이름은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key”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원소에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포인터가 가리키는 원소의 값은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value”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원소에 저장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list()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함수와 함께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사용하는 배열 처리에 유용하게 사용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27380"/>
              </p:ext>
            </p:extLst>
          </p:nvPr>
        </p:nvGraphicFramePr>
        <p:xfrm>
          <a:off x="1043607" y="1700808"/>
          <a:ext cx="4439285" cy="414723"/>
        </p:xfrm>
        <a:graphic>
          <a:graphicData uri="http://schemas.openxmlformats.org/drawingml/2006/table">
            <a:tbl>
              <a:tblPr/>
              <a:tblGrid>
                <a:gridCol w="443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723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count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$array 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$mode ]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79607"/>
              </p:ext>
            </p:extLst>
          </p:nvPr>
        </p:nvGraphicFramePr>
        <p:xfrm>
          <a:off x="1050839" y="4077072"/>
          <a:ext cx="4439285" cy="410846"/>
        </p:xfrm>
        <a:graphic>
          <a:graphicData uri="http://schemas.openxmlformats.org/drawingml/2006/table">
            <a:tbl>
              <a:tblPr/>
              <a:tblGrid>
                <a:gridCol w="443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0846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each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&amp;$array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배열 관련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배열 관련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419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005"/>
    </mc:Choice>
    <mc:Fallback xmlns="">
      <p:transition spd="slow" advTm="9400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65151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아래쪽 화살표 4"/>
          <p:cNvSpPr/>
          <p:nvPr/>
        </p:nvSpPr>
        <p:spPr bwMode="auto">
          <a:xfrm>
            <a:off x="2843808" y="3420208"/>
            <a:ext cx="792088" cy="576064"/>
          </a:xfrm>
          <a:prstGeom prst="down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9447" y="1772816"/>
            <a:ext cx="2820003" cy="276999"/>
          </a:xfrm>
          <a:prstGeom prst="rect">
            <a:avLst/>
          </a:prstGeom>
          <a:solidFill>
            <a:srgbClr val="FFFF00">
              <a:alpha val="28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공백을 </a:t>
            </a:r>
            <a:r>
              <a:rPr lang="ko-KR" altLang="en-US" sz="12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만날때</a:t>
            </a:r>
            <a:r>
              <a:rPr lang="ko-KR" altLang="en-US" sz="12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마다 배열 각각에 저장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0407" y="2069394"/>
            <a:ext cx="2040943" cy="276999"/>
          </a:xfrm>
          <a:prstGeom prst="rect">
            <a:avLst/>
          </a:prstGeom>
          <a:solidFill>
            <a:srgbClr val="FFFF00">
              <a:alpha val="28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해당배열을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반복하여 인쇄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36096" y="2647945"/>
            <a:ext cx="2952328" cy="646331"/>
          </a:xfrm>
          <a:prstGeom prst="rect">
            <a:avLst/>
          </a:prstGeom>
          <a:solidFill>
            <a:srgbClr val="FFFF00">
              <a:alpha val="28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배열의 요소를 </a:t>
            </a:r>
            <a:r>
              <a:rPr lang="ko-KR" altLang="en-US" sz="12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 추가한 후 </a:t>
            </a:r>
            <a:r>
              <a:rPr lang="ko-KR" altLang="en-US" sz="12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2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/”</a:t>
            </a:r>
            <a:r>
              <a:rPr lang="ko-KR" altLang="en-US" sz="12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 다시 요소를 추가하여 </a:t>
            </a:r>
          </a:p>
          <a:p>
            <a:r>
              <a:rPr lang="ko-KR" altLang="en-US" sz="12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문자열로 병합함 </a:t>
            </a:r>
          </a:p>
        </p:txBody>
      </p:sp>
      <p:sp>
        <p:nvSpPr>
          <p:cNvPr id="6" name="타원 5"/>
          <p:cNvSpPr/>
          <p:nvPr/>
        </p:nvSpPr>
        <p:spPr bwMode="auto">
          <a:xfrm>
            <a:off x="3779912" y="1926704"/>
            <a:ext cx="900495" cy="419689"/>
          </a:xfrm>
          <a:prstGeom prst="ellipse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84838" y="1124744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15_1.php</a:t>
            </a:r>
            <a:endParaRPr lang="ko-KR" altLang="en-US" sz="10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660232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15.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기타 관련 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문자열 함수 활용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729" y="4032222"/>
            <a:ext cx="4474245" cy="22452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360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919"/>
    </mc:Choice>
    <mc:Fallback xmlns="">
      <p:transition spd="slow" advTm="166919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323529" y="1556792"/>
            <a:ext cx="8568952" cy="3960439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언어 구조에 속 함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(array()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번 연산으로 배열 원소의 값을 리스트에 나열된 여러 개 변수에 차례로 할당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정수 인덱스 배열 적용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포인터가 가리키는 원소의 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배열은 정수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배열은 문자열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포인터가 마지막 원소를 지나거나 빈 배열이면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cf. current()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함수는 배열 원소의 값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372227"/>
              </p:ext>
            </p:extLst>
          </p:nvPr>
        </p:nvGraphicFramePr>
        <p:xfrm>
          <a:off x="1116311" y="1864026"/>
          <a:ext cx="4439285" cy="412845"/>
        </p:xfrm>
        <a:graphic>
          <a:graphicData uri="http://schemas.openxmlformats.org/drawingml/2006/table">
            <a:tbl>
              <a:tblPr/>
              <a:tblGrid>
                <a:gridCol w="443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2845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$variable_1 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$variable_2 [, ... ]]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519260"/>
              </p:ext>
            </p:extLst>
          </p:nvPr>
        </p:nvGraphicFramePr>
        <p:xfrm>
          <a:off x="1099280" y="3933056"/>
          <a:ext cx="4439285" cy="360040"/>
        </p:xfrm>
        <a:graphic>
          <a:graphicData uri="http://schemas.openxmlformats.org/drawingml/2006/table">
            <a:tbl>
              <a:tblPr/>
              <a:tblGrid>
                <a:gridCol w="443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key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&amp;$array 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배열 관련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배열 관련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38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915"/>
    </mc:Choice>
    <mc:Fallback xmlns="">
      <p:transition spd="slow" advTm="51915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250825" y="1341115"/>
            <a:ext cx="8704263" cy="4032101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array_shift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맨 처음 원소 삭제하고 삭제한 원소의 값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 배열인 경우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원소 삭제되면 인덱스 배열은 인덱스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차례로 변경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배열은 영향 받지 않음</a:t>
            </a: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array_unshift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맨 처음에 하나 이상의 원소 추가하고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원소의 개수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맨 처음에 하나 이상 원소가 추가되면 인덱스 배열은 인덱스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차례로 변경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배열은 영향 받지 않음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91167"/>
              </p:ext>
            </p:extLst>
          </p:nvPr>
        </p:nvGraphicFramePr>
        <p:xfrm>
          <a:off x="1043608" y="1692418"/>
          <a:ext cx="4439285" cy="440438"/>
        </p:xfrm>
        <a:graphic>
          <a:graphicData uri="http://schemas.openxmlformats.org/drawingml/2006/table">
            <a:tbl>
              <a:tblPr/>
              <a:tblGrid>
                <a:gridCol w="443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438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$variable_1 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$variable_2 [, ... ]]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968343"/>
              </p:ext>
            </p:extLst>
          </p:nvPr>
        </p:nvGraphicFramePr>
        <p:xfrm>
          <a:off x="1043826" y="3501008"/>
          <a:ext cx="4439285" cy="360040"/>
        </p:xfrm>
        <a:graphic>
          <a:graphicData uri="http://schemas.openxmlformats.org/drawingml/2006/table">
            <a:tbl>
              <a:tblPr/>
              <a:tblGrid>
                <a:gridCol w="443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key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&amp;$array 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배열 관련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배열 관련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26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92"/>
    </mc:Choice>
    <mc:Fallback xmlns="">
      <p:transition spd="slow" advTm="53092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39737" y="1362075"/>
            <a:ext cx="8704263" cy="549592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array_pop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맨 끝 원소 삭제하고 삭제한 원소의 값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 배열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array_push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맨 끝에 하나 이상의 원소를 추가하고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원소의 개수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current(), </a:t>
            </a: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next(), </a:t>
            </a: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prev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end(), reset()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391595"/>
              </p:ext>
            </p:extLst>
          </p:nvPr>
        </p:nvGraphicFramePr>
        <p:xfrm>
          <a:off x="1059187" y="1711225"/>
          <a:ext cx="4439285" cy="330300"/>
        </p:xfrm>
        <a:graphic>
          <a:graphicData uri="http://schemas.openxmlformats.org/drawingml/2006/table">
            <a:tbl>
              <a:tblPr/>
              <a:tblGrid>
                <a:gridCol w="443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300">
                <a:tc>
                  <a:txBody>
                    <a:bodyPr/>
                    <a:lstStyle/>
                    <a:p>
                      <a:r>
                        <a:rPr lang="en-US" altLang="ko-KR" sz="1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array_pop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ko-KR" sz="1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&amp;$array )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366809"/>
              </p:ext>
            </p:extLst>
          </p:nvPr>
        </p:nvGraphicFramePr>
        <p:xfrm>
          <a:off x="1059186" y="3051274"/>
          <a:ext cx="5817069" cy="305718"/>
        </p:xfrm>
        <a:graphic>
          <a:graphicData uri="http://schemas.openxmlformats.org/drawingml/2006/table">
            <a:tbl>
              <a:tblPr/>
              <a:tblGrid>
                <a:gridCol w="5817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718">
                <a:tc>
                  <a:txBody>
                    <a:bodyPr/>
                    <a:lstStyle/>
                    <a:p>
                      <a:r>
                        <a:rPr lang="en-US" altLang="ko-KR" sz="1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array_unshift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ko-KR" sz="1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&amp;$array , </a:t>
                      </a:r>
                      <a:r>
                        <a:rPr lang="en-US" altLang="ko-KR" sz="1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$value_1 [, </a:t>
                      </a:r>
                      <a:r>
                        <a:rPr lang="en-US" altLang="ko-KR" sz="1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$value_2] ... ] )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9608"/>
              </p:ext>
            </p:extLst>
          </p:nvPr>
        </p:nvGraphicFramePr>
        <p:xfrm>
          <a:off x="1059186" y="4654168"/>
          <a:ext cx="4439285" cy="1295112"/>
        </p:xfrm>
        <a:graphic>
          <a:graphicData uri="http://schemas.openxmlformats.org/drawingml/2006/table">
            <a:tbl>
              <a:tblPr/>
              <a:tblGrid>
                <a:gridCol w="443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5112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&amp;$array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&amp;$array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next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&amp;$array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&amp;$array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end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&amp;$array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reset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&amp;$array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배열 관련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배열 관련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982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06"/>
    </mc:Choice>
    <mc:Fallback xmlns="">
      <p:transition spd="slow" advTm="45606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356072" y="1268760"/>
            <a:ext cx="8352928" cy="2952328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>
              <a:lnSpc>
                <a:spcPct val="150000"/>
              </a:lnSpc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current()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배열 포인터가 가리키는 원소의 값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포인터가 마지막 원소를 지나거나 빈 배열이면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(cf. key()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배열 원소 키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>
              <a:lnSpc>
                <a:spcPct val="150000"/>
              </a:lnSpc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current()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별칭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 동일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next()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포인터를 다음 원소로 이동한 후 포인터가 가리키는 원소의 값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이상 원소가 없으면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prev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포인터를 이전 원소로 이동하는 점만 차이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next()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함수와 동일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end()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포인터를 마지막 원소로 이동한 후 원소의 값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 배열이면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reset()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포인터를  첫 번째 원소로 이동한 후 원소의 값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 배열이면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_x80622288" descr="EMB0000162c21f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241458"/>
            <a:ext cx="5196910" cy="1994738"/>
          </a:xfrm>
          <a:prstGeom prst="rect">
            <a:avLst/>
          </a:prstGeom>
          <a:noFill/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배열 관련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배열 관련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57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612"/>
    </mc:Choice>
    <mc:Fallback xmlns="">
      <p:transition spd="slow" advTm="75612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250825" y="1485131"/>
            <a:ext cx="8704263" cy="4896197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sort(), </a:t>
            </a: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asort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rsort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ksort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sort()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배열 원소의 값 기준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올림차순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정렬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(ascending order)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후 인덱스 배열 경우 원소의 순서에 따라서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인덱스 재설정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정렬 성공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true,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실패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asort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sort()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함수와 동일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원소 자신의 인덱스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유지하는 차이점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rsort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sort()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함수와 동일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내림차순 정렬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(reverse order)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차이점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ksort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배열 원소의 값이 아니라 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기준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올림차순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정렬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원소 자신의 값 그대로 유지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 키 순서로 정렬할 경우 유용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굴림" pitchFamily="50" charset="-127"/>
              <a:buChar char="※"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정렬 함수</a:t>
            </a:r>
            <a:endParaRPr lang="en-US" altLang="ko-KR" sz="1400" b="1" kern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arsort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유지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값 기준 내림차순 정렬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krsort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기준 내림차순 정렬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74725"/>
              </p:ext>
            </p:extLst>
          </p:nvPr>
        </p:nvGraphicFramePr>
        <p:xfrm>
          <a:off x="1043608" y="1839222"/>
          <a:ext cx="4824536" cy="1085722"/>
        </p:xfrm>
        <a:graphic>
          <a:graphicData uri="http://schemas.openxmlformats.org/drawingml/2006/table">
            <a:tbl>
              <a:tblPr/>
              <a:tblGrid>
                <a:gridCol w="482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5722">
                <a:tc>
                  <a:txBody>
                    <a:bodyPr/>
                    <a:lstStyle/>
                    <a:p>
                      <a:r>
                        <a:rPr lang="en-US" altLang="ko-KR" sz="12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sort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&amp;$array 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sort_flags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]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asort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&amp;$array 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sort_flags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]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rsort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&amp;$array 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sort_flags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]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ksort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&amp;$array 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sort_flags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]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배열 관련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배열 관련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87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943"/>
    </mc:Choice>
    <mc:Fallback xmlns="">
      <p:transition spd="slow" advTm="113943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250825" y="1461467"/>
            <a:ext cx="8641655" cy="441580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array_reverse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원래 배열은 그대로 보존하고 전달받은 배열을 내림차순 정렬한 새로운 배열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$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preserve_keys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생략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값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하면 내림차순 정렬 후 새로운 인덱스로 변경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true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지정하면 내림차순 정렬하기 전 인덱스를 정렬 후에도 유지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 영향 없음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array_merge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배열을 하나의 배열로 병합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(merge)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후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병합은 매개변수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순서에 따라 원소 끝에 추가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병합도중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동일한 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갖는 원소는 연관 배열의 경우 추가된 원소의 값을 추가할 원소의 값으로 변경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인덱스 배열의 경우 배열의 끝에 추가하고 병합 후 원소 순서에 따라서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인덱스 재설정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286008"/>
              </p:ext>
            </p:extLst>
          </p:nvPr>
        </p:nvGraphicFramePr>
        <p:xfrm>
          <a:off x="1043608" y="1815558"/>
          <a:ext cx="5112568" cy="389306"/>
        </p:xfrm>
        <a:graphic>
          <a:graphicData uri="http://schemas.openxmlformats.org/drawingml/2006/table">
            <a:tbl>
              <a:tblPr/>
              <a:tblGrid>
                <a:gridCol w="5112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306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array_reverse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$array [, </a:t>
                      </a:r>
                      <a:r>
                        <a:rPr lang="en-US" altLang="ko-KR" sz="12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preserve_keys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]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597310"/>
              </p:ext>
            </p:extLst>
          </p:nvPr>
        </p:nvGraphicFramePr>
        <p:xfrm>
          <a:off x="1043608" y="3909392"/>
          <a:ext cx="5112568" cy="455712"/>
        </p:xfrm>
        <a:graphic>
          <a:graphicData uri="http://schemas.openxmlformats.org/drawingml/2006/table">
            <a:tbl>
              <a:tblPr/>
              <a:tblGrid>
                <a:gridCol w="5112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712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array_merge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$array_1 [[,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$array_2] ... ]]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배열 관련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배열 관련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25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118"/>
    </mc:Choice>
    <mc:Fallback xmlns="">
      <p:transition spd="slow" advTm="109118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19477" y="1362075"/>
            <a:ext cx="8256980" cy="4803229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날짜와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시간관련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</a:t>
            </a:r>
            <a:endParaRPr lang="ko-KR" altLang="en-US" sz="1400" b="1" kern="1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프로그램에서 정보처리에 필요한 특정 시간과 날짜 데이터를 서버로부터 요구 할 경우에 여러 가지 원하는 형태의 시간과 날짜 정보를 제공</a:t>
            </a:r>
          </a:p>
          <a:p>
            <a:pPr marL="720000">
              <a:buFont typeface="Arial" pitchFamily="34" charset="0"/>
              <a:buChar char="•"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서버의 현재 날짜와 시간에 대한 정수 값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타임스탬프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타임스탬프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1970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자정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unix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경과 시간을 초 단위로 계산한 값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날짜 계산에 유용하게 사용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20945"/>
              </p:ext>
            </p:extLst>
          </p:nvPr>
        </p:nvGraphicFramePr>
        <p:xfrm>
          <a:off x="1115616" y="4724558"/>
          <a:ext cx="4439285" cy="325174"/>
        </p:xfrm>
        <a:graphic>
          <a:graphicData uri="http://schemas.openxmlformats.org/drawingml/2006/table">
            <a:tbl>
              <a:tblPr/>
              <a:tblGrid>
                <a:gridCol w="443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174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163738"/>
              </p:ext>
            </p:extLst>
          </p:nvPr>
        </p:nvGraphicFramePr>
        <p:xfrm>
          <a:off x="1187624" y="2276872"/>
          <a:ext cx="5328592" cy="1824228"/>
        </p:xfrm>
        <a:graphic>
          <a:graphicData uri="http://schemas.openxmlformats.org/drawingml/2006/table">
            <a:tbl>
              <a:tblPr/>
              <a:tblGrid>
                <a:gridCol w="1059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날짜와 시간에 대한 타임스탬프 리턴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타임스탬프에 대한 형식화된 문자열 리턴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getdate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타임스탬프에 대한 연관 배열 리턴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mktime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임의의 시간과 날짜에 대한 타임스탬프 리턴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checkdate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임의의 시간과 날짜에 대한 적합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그레고리오력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여부 확인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날짜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시간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날짜</a:t>
              </a:r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/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시간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8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59"/>
    </mc:Choice>
    <mc:Fallback xmlns="">
      <p:transition spd="slow" advTm="121159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39737" y="1327780"/>
            <a:ext cx="8704263" cy="476551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date()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타임스탬프를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형식문자열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지정 형식으로 형식화 문자열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타임스탬프 생략하면 현재 지역 표준시를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형식화하여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※ 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date()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형식문자열</a:t>
            </a: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309"/>
              </p:ext>
            </p:extLst>
          </p:nvPr>
        </p:nvGraphicFramePr>
        <p:xfrm>
          <a:off x="971600" y="1628800"/>
          <a:ext cx="4968552" cy="288032"/>
        </p:xfrm>
        <a:graphic>
          <a:graphicData uri="http://schemas.openxmlformats.org/drawingml/2006/table">
            <a:tbl>
              <a:tblPr/>
              <a:tblGrid>
                <a:gridCol w="496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$format 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timestamp ]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022700"/>
              </p:ext>
            </p:extLst>
          </p:nvPr>
        </p:nvGraphicFramePr>
        <p:xfrm>
          <a:off x="1104338" y="3212976"/>
          <a:ext cx="3888432" cy="3166296"/>
        </p:xfrm>
        <a:graphic>
          <a:graphicData uri="http://schemas.openxmlformats.org/drawingml/2006/table">
            <a:tbl>
              <a:tblPr/>
              <a:tblGrid>
                <a:gridCol w="688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3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형식문자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3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윤년여부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윤년이면 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 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아니면 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0)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3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년도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YYYY)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3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년도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(yy, 0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채움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3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(mm, 0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채움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3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mm, 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채움 없음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3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 월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January~December)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3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 월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Jan~Dec)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3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(dd, 0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채움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3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dd, 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채움 없음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3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(31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 날에 대한 순서접미사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(st, nd, rd, th)</a:t>
                      </a:r>
                      <a:endParaRPr lang="ko-KR" altLang="en-US" sz="1000" b="1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3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중 몇 번째 날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(0~365)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날짜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시간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날짜</a:t>
              </a:r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/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시간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59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157"/>
    </mc:Choice>
    <mc:Fallback xmlns="">
      <p:transition spd="slow" advTm="139157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39553" y="1379469"/>
            <a:ext cx="7056784" cy="1295797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date()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※ date()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형식문자열</a:t>
            </a: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06929"/>
              </p:ext>
            </p:extLst>
          </p:nvPr>
        </p:nvGraphicFramePr>
        <p:xfrm>
          <a:off x="1102668" y="2757255"/>
          <a:ext cx="3888432" cy="3285285"/>
        </p:xfrm>
        <a:graphic>
          <a:graphicData uri="http://schemas.openxmlformats.org/drawingml/2006/table">
            <a:tbl>
              <a:tblPr/>
              <a:tblGrid>
                <a:gridCol w="688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형식문자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 요일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Sunday~Saturday)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 요일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Sun~Sat)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(0: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6: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채움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채움 없음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채움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채움 없음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(0~59)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(0~59)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오전 또는 오후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대문자 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AM, PM)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오전 또는 오후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소문자 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am, pm)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지역시간대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Asia/Tokyo)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타임스탬프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</a:t>
                      </a: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GMT(</a:t>
                      </a: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그리니치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표준시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와의 시차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202" marR="36202" marT="10009" marB="100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64200"/>
              </p:ext>
            </p:extLst>
          </p:nvPr>
        </p:nvGraphicFramePr>
        <p:xfrm>
          <a:off x="1102668" y="1672889"/>
          <a:ext cx="4439285" cy="360040"/>
        </p:xfrm>
        <a:graphic>
          <a:graphicData uri="http://schemas.openxmlformats.org/drawingml/2006/table">
            <a:tbl>
              <a:tblPr/>
              <a:tblGrid>
                <a:gridCol w="443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$format 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timestamp ]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날짜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시간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날짜</a:t>
              </a:r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/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시간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634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649"/>
    </mc:Choice>
    <mc:Fallback xmlns="">
      <p:transition spd="slow" advTm="105649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323528" y="1524032"/>
            <a:ext cx="8424936" cy="1832960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getdate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타임스탬프에 대한 날짜와 시간 정보 연관 배열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타임스탬프를 생략하면 현재 지역 표준시에 대한 배열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getdate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함수가 리턴 하는 연관 배열 문자열 키와 설명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20953"/>
              </p:ext>
            </p:extLst>
          </p:nvPr>
        </p:nvGraphicFramePr>
        <p:xfrm>
          <a:off x="1098141" y="1844824"/>
          <a:ext cx="4439285" cy="371598"/>
        </p:xfrm>
        <a:graphic>
          <a:graphicData uri="http://schemas.openxmlformats.org/drawingml/2006/table">
            <a:tbl>
              <a:tblPr/>
              <a:tblGrid>
                <a:gridCol w="443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598">
                <a:tc>
                  <a:txBody>
                    <a:bodyPr/>
                    <a:lstStyle/>
                    <a:p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settype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($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original_variable_type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new_data_type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049867"/>
              </p:ext>
            </p:extLst>
          </p:nvPr>
        </p:nvGraphicFramePr>
        <p:xfrm>
          <a:off x="971600" y="3413958"/>
          <a:ext cx="5197524" cy="2913425"/>
        </p:xfrm>
        <a:graphic>
          <a:graphicData uri="http://schemas.openxmlformats.org/drawingml/2006/table">
            <a:tbl>
              <a:tblPr/>
              <a:tblGrid>
                <a:gridCol w="92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6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seconds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(0~59)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minutes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(0~59)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hours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(0~23)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mday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(1~31)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wday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(0: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6: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(1~12)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년도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yday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중 몇 번째 날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(0~365)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weekday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 요일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Sunday~Saturday)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month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 월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January~December)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타임스탬프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날짜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시간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날짜</a:t>
              </a:r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/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시간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61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467544" y="1175822"/>
            <a:ext cx="7926472" cy="7955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1-3.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비교하는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strcmp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strcmp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(string str1, string str2) </a:t>
            </a:r>
            <a:endParaRPr lang="en-US" altLang="ko-KR" sz="1400" b="1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>
            <a:off x="3851920" y="3284984"/>
            <a:ext cx="288032" cy="504056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3" y="4509120"/>
            <a:ext cx="6895505" cy="1760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8372" y="2073034"/>
            <a:ext cx="7344816" cy="65088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문자열을 비교하여 같으면 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(str1&gt;str2)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양수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(str1&lt;str2)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음수를 반환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문자열의 대소문자를 구분하여 비교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대소문자 구분 없이 비교하려면 </a:t>
            </a:r>
            <a:r>
              <a:rPr lang="en-US" altLang="ko-KR" sz="1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strcasecmp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2506" y="4509120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15_pwchk.php</a:t>
            </a:r>
            <a:endParaRPr lang="ko-KR" altLang="en-US" sz="1000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660232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15.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기타 관련 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문자열 함수 활용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72" y="2864593"/>
            <a:ext cx="3035945" cy="15038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889" y="2994922"/>
            <a:ext cx="3664987" cy="11421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58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506"/>
    </mc:Choice>
    <mc:Fallback xmlns="">
      <p:transition spd="slow" advTm="162506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54537" y="1349375"/>
            <a:ext cx="8149912" cy="3735809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mktime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임의 시간과 날짜에 대한 타임스탬프 값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 경우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checkdate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임의 날짜의 적합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그레고리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력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검사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적합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true,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부적합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1~12,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1~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달의 마지막 일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1~32767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포함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402793"/>
              </p:ext>
            </p:extLst>
          </p:nvPr>
        </p:nvGraphicFramePr>
        <p:xfrm>
          <a:off x="1043608" y="3501008"/>
          <a:ext cx="6624736" cy="432048"/>
        </p:xfrm>
        <a:graphic>
          <a:graphicData uri="http://schemas.openxmlformats.org/drawingml/2006/table">
            <a:tbl>
              <a:tblPr/>
              <a:tblGrid>
                <a:gridCol w="6624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ko-KR" sz="12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checkdate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$month 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$day 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$year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614696"/>
              </p:ext>
            </p:extLst>
          </p:nvPr>
        </p:nvGraphicFramePr>
        <p:xfrm>
          <a:off x="1043608" y="1700808"/>
          <a:ext cx="7200800" cy="504056"/>
        </p:xfrm>
        <a:graphic>
          <a:graphicData uri="http://schemas.openxmlformats.org/drawingml/2006/table">
            <a:tbl>
              <a:tblPr/>
              <a:tblGrid>
                <a:gridCol w="72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mktime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[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$hour = date("H") 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$minute = date("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 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$second = date("s") 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$month = date("n") 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$day = date("j") 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$year = date("Y")]]]]]]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날짜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시간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날짜</a:t>
              </a:r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/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시간 함수 설명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58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28"/>
    </mc:Choice>
    <mc:Fallback xmlns="">
      <p:transition spd="slow" advTm="54628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05121" y="1349375"/>
            <a:ext cx="8271335" cy="4383881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정규 표현식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(regular expression)</a:t>
            </a:r>
            <a:endParaRPr lang="ko-KR" altLang="en-US" sz="1400" b="1" kern="1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처리 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특정 문자열 검색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비교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치환할 경우 정확하게 일치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문자나 문자열을 가지고 모든 문자열 검색 어려움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정규 표현식을 사용하면 정확하게 일치 경우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패턴과 일치하는 좀 더 다양한 검색 가능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정규 표현식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검색하려는 문자열이 가지는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공통규칙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(pattern))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특수문자를 사용하여 정의한 식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indent="0">
              <a:buSzPct val="60000"/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문자 또는 문자열이 여러 차례 반복되는 경우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indent="0">
              <a:buSzPct val="60000"/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문자 또는 문자열이 문자열의 앞 또는 끝에 만 나타나는 경우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indent="0">
              <a:buSzPct val="60000"/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문자나 문자열을 포함하지 않는 경우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indent="0">
              <a:buSzPct val="60000"/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부분 정규 표현식을 포함하는 경우 등 다양</a:t>
            </a:r>
          </a:p>
          <a:p>
            <a:pPr marL="900000">
              <a:buSzPct val="60000"/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Clr>
                <a:schemeClr val="tx2"/>
              </a:buClr>
              <a:buFont typeface="Arial" pitchFamily="34" charset="0"/>
              <a:buChar char="•"/>
            </a:pPr>
            <a:r>
              <a:rPr lang="ko-KR" altLang="en-US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정규 표현식</a:t>
            </a:r>
            <a:endParaRPr lang="en-US" altLang="ko-KR" sz="1400" b="1" kern="0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Clr>
                <a:schemeClr val="tx2"/>
              </a:buClr>
              <a:buFont typeface="Arial" pitchFamily="34" charset="0"/>
              <a:buChar char="•"/>
            </a:pPr>
            <a:r>
              <a:rPr lang="ko-KR" altLang="en-US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정규 표현식을 이용한 문자열 처리 함수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정규 표현식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정규 표현식 정의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69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626"/>
    </mc:Choice>
    <mc:Fallback xmlns="">
      <p:transition spd="slow" advTm="102626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45409" y="1349375"/>
            <a:ext cx="7150928" cy="99950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정규 표현식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(regular expression)</a:t>
            </a:r>
            <a:endParaRPr lang="ko-KR" altLang="en-US" sz="1400" b="1" kern="1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※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패턴정의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특수문자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80572"/>
              </p:ext>
            </p:extLst>
          </p:nvPr>
        </p:nvGraphicFramePr>
        <p:xfrm>
          <a:off x="899592" y="2348880"/>
          <a:ext cx="7416824" cy="3612642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614786347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특수문자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예제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문자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‘.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php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하나의 문자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{0, 1})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p?hp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endParaRPr lang="ko-KR" altLang="en-US" sz="1200" b="1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하나 이상의 문자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{0, })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‘p*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endParaRPr lang="ko-KR" altLang="en-US" sz="1200" b="1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적어도 하나 이상의 문자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{1, })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p+hp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endParaRPr lang="ko-KR" altLang="en-US" sz="1200" b="1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대괄호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(‘[]’)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안의 문자 클래스 중 하나의 문자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‘[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php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]’</a:t>
                      </a:r>
                      <a:endParaRPr lang="ko-KR" altLang="en-US" sz="1200" b="1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{}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중괄호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(‘{}’)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앞의 문자 또는 문자열의 반복 수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소괄호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(‘()’)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안의 문자열로 그룹화된 부분 정규 표현식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 또는 문자열의 선택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^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 표현식의 시작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대괄호 안에서 사용할 경우 부정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(not)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정규 표현식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정규 표현식 정리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13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35"/>
    </mc:Choice>
    <mc:Fallback xmlns="">
      <p:transition spd="slow" advTm="91635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11745" y="1412776"/>
            <a:ext cx="8092703" cy="3024336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정규 표현식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(regular expression)</a:t>
            </a:r>
            <a:endParaRPr lang="ko-KR" altLang="en-US" sz="1400" b="1" kern="1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정규 표현식은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패턴정의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특수문자로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표현되기 때문에 큰 따옴표 보다는 작은따옴표 사용 권장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큰따옴표를 사용할 경우 큰따옴표를 사용한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PHP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내의 특수문자 표현과  함께 오류 범하는 경우 발생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정규 표현식의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패턴정의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특수문자를 특수문자가 아닌 문자로 사용할 경우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역 슬래시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(‘\’)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앞에 붙임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 슬래시를 문자로 표현할 경우 역 슬래시 중첩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\\’)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※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패턴정의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 클래스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패턴을 간단하게 표현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010336"/>
              </p:ext>
            </p:extLst>
          </p:nvPr>
        </p:nvGraphicFramePr>
        <p:xfrm>
          <a:off x="1187624" y="4437111"/>
          <a:ext cx="6840760" cy="1642110"/>
        </p:xfrm>
        <a:graphic>
          <a:graphicData uri="http://schemas.openxmlformats.org/drawingml/2006/table">
            <a:tbl>
              <a:tblPr/>
              <a:tblGrid>
                <a:gridCol w="1848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 클래스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'[[:alpha:]]'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영문자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대⋅소문자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 하나의 문자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[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a-zA-Z]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a-Z]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'[[:digit:]]'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 숫자 중 하나의 문자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[0-9]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'[[:alnum:]]'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영문자와 숫자 중 하나의 문자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[a-zA-Z0-9]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'[[:spacee:]]'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공백 문자들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정규 표현식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정규 표현식 정리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728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18"/>
    </mc:Choice>
    <mc:Fallback xmlns="">
      <p:transition spd="slow" advTm="46618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91605" y="1332128"/>
            <a:ext cx="7344816" cy="917666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정규 표현식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(regular expression)</a:t>
            </a:r>
            <a:endParaRPr lang="ko-KR" altLang="en-US" sz="1400" b="1" kern="1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정규 표현식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289634"/>
              </p:ext>
            </p:extLst>
          </p:nvPr>
        </p:nvGraphicFramePr>
        <p:xfrm>
          <a:off x="899592" y="2283965"/>
          <a:ext cx="7704856" cy="3612642"/>
        </p:xfrm>
        <a:graphic>
          <a:graphicData uri="http://schemas.openxmlformats.org/drawingml/2006/table">
            <a:tbl>
              <a:tblPr/>
              <a:tblGrid>
                <a:gridCol w="200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7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$pattern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'.php'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php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앞에 임의의 한 문자를 갖는 모든 문자열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'p?hp'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앞에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없거나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하나인 모든 문자열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'p*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앞에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없거나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하나 이상인 모든 문자열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'p+hp'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앞에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적어도 하나 이상인 모든 문자열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'[hwp]'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대괄호 안의 문자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 클래스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h, w, p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 하나의 문자를 포함하는 모든 문자열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'[a-zA-Z]'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'[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a-Z]'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영문자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대⋅소문자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 하나의 문자를 포함하는 모든 문자열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구간 표시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'[^0-9]'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숫자를 제외한 하나의 문자를 포함하는 모든 문자열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대괄호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안에서 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'p{2}hp'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앞에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두 번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(pp)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포함하는 모든 문자열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'\.(php|html|htm)'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시작하는 소괄호 내의 확장자를 포함하는 모든 문자열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(or)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'^[a-zA-Z0-9]+@$'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영문자와 숫자의 조합과 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@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끝나는 모든 문자열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문자열의 시작과 끝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정규 표현식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정규 표현식 정리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909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44"/>
    </mc:Choice>
    <mc:Fallback xmlns="">
      <p:transition spd="slow" advTm="23644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611560" y="1386800"/>
            <a:ext cx="7730951" cy="1106096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lnSpc>
                <a:spcPct val="150000"/>
              </a:lnSpc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정규 표현식을 이용한 문자열 처리 함수</a:t>
            </a: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정규 표현식으로 정의한 패턴을 이용한 문자열 검색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치환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분할 등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처리 함수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strstr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str_replace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(), explode()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함수와 각각 비교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715681"/>
              </p:ext>
            </p:extLst>
          </p:nvPr>
        </p:nvGraphicFramePr>
        <p:xfrm>
          <a:off x="1008899" y="2669287"/>
          <a:ext cx="7356759" cy="2704338"/>
        </p:xfrm>
        <a:graphic>
          <a:graphicData uri="http://schemas.openxmlformats.org/drawingml/2006/table">
            <a:tbl>
              <a:tblPr/>
              <a:tblGrid>
                <a:gridCol w="1270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ereg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문자열에 정규 표현식의 패턴과 일치하는 문자열 검색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검색할 때 대⋅소문자 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eregi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문자열에 정규 표현식의 패턴과 일치하는 문자열 검색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ereg_replace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문자열에 정규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패턴과 일치하는 문자열을 검색하여 지정한 문자열로 치환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검색할 때 대⋅소문자 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eregi_replace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문자열에 정규 표현식의 패턴과 일치하는 문자열을 검색하여 지정한 문자열로 치환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split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문자열을 정규 표현식의 패턴에 따라 분할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검색할 때 대⋅소문자 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spliti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문자열을 정규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패턴에 따라 분할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정규 표현식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정규 표현식 정리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2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55"/>
    </mc:Choice>
    <mc:Fallback xmlns="">
      <p:transition spd="slow" advTm="44155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323528" y="1628800"/>
            <a:ext cx="8704263" cy="549592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lnSpc>
                <a:spcPct val="150000"/>
              </a:lnSpc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정규 표현식을 이용한 문자열 처리 함수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ereg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eregi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ereg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($string)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정규 표현식의 패턴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($pattern)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일치하는 문자열 검색하여 일치하는 문자열 길이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불일치 또는 오류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검색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대⋅소문자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구분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eregi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ereg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함수와 동일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검색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대⋅소문자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구분 않음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01228"/>
              </p:ext>
            </p:extLst>
          </p:nvPr>
        </p:nvGraphicFramePr>
        <p:xfrm>
          <a:off x="1116311" y="2564556"/>
          <a:ext cx="6191993" cy="576411"/>
        </p:xfrm>
        <a:graphic>
          <a:graphicData uri="http://schemas.openxmlformats.org/drawingml/2006/table">
            <a:tbl>
              <a:tblPr/>
              <a:tblGrid>
                <a:gridCol w="619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411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ereg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$pattern,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$string 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&amp;$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regs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]]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eregi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$pattern,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$string [,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&amp;$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regs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]]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정규 표현식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정규 표현식 정리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44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96"/>
    </mc:Choice>
    <mc:Fallback xmlns="">
      <p:transition spd="slow" advTm="55096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394841" y="1557139"/>
            <a:ext cx="8425631" cy="3600053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lnSpc>
                <a:spcPct val="150000"/>
              </a:lnSpc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정규 표현식을 이용한 문자열 처리 함수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ereg_replace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eregi_replace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ereg_replace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($string)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정규 표현식의 패턴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($pattern)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일치하는 문자열 검색하여 지정한 대체 문자열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($replacement)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치환된 문자열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불일치 원래 문자열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검색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대⋅소문자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구분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eregi_replace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ereg_replace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함수와 동일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검색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대⋅소문자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구분 않음</a:t>
            </a:r>
            <a:endParaRPr lang="ko-KR" altLang="en-US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022806"/>
              </p:ext>
            </p:extLst>
          </p:nvPr>
        </p:nvGraphicFramePr>
        <p:xfrm>
          <a:off x="1187624" y="2348880"/>
          <a:ext cx="6120680" cy="648072"/>
        </p:xfrm>
        <a:graphic>
          <a:graphicData uri="http://schemas.openxmlformats.org/drawingml/2006/table">
            <a:tbl>
              <a:tblPr/>
              <a:tblGrid>
                <a:gridCol w="612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ereg_replace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$pattern 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$replacement 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$string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eregi_replace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$pattern 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$replacement 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$string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정규 표현식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정규 표현식 정리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944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587"/>
    </mc:Choice>
    <mc:Fallback xmlns="">
      <p:transition spd="slow" advTm="49587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39737" y="1384441"/>
            <a:ext cx="8452743" cy="3052671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정규 표현식을 이용한 문자열 처리 함수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split(), </a:t>
            </a: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spliti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split()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문자열을 정규 표현식의 패턴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($pattern)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따라 분할하고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분할된 부분 문자열을 원소 값으로 갖는 배열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spliti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split()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함수와 동일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 검색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대⋅소문자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구분 않음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058843"/>
              </p:ext>
            </p:extLst>
          </p:nvPr>
        </p:nvGraphicFramePr>
        <p:xfrm>
          <a:off x="1232520" y="2268738"/>
          <a:ext cx="6003776" cy="656206"/>
        </p:xfrm>
        <a:graphic>
          <a:graphicData uri="http://schemas.openxmlformats.org/drawingml/2006/table">
            <a:tbl>
              <a:tblPr/>
              <a:tblGrid>
                <a:gridCol w="6003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6206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ereg_replace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$pattern 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$replacement 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$string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eregi_replace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$pattern 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$replacement , </a:t>
                      </a:r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$string )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정규 표현식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7544" y="836712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정규 표현식 정리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91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588"/>
    </mc:Choice>
    <mc:Fallback xmlns="">
      <p:transition spd="slow" advTm="8458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268760"/>
            <a:ext cx="7992888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 &lt;head&gt;</a:t>
            </a:r>
          </a:p>
          <a:p>
            <a:r>
              <a:rPr lang="en-US" altLang="ko-KR" sz="1600" dirty="0"/>
              <a:t> &lt;style&gt;</a:t>
            </a:r>
          </a:p>
          <a:p>
            <a:r>
              <a:rPr lang="en-US" altLang="ko-KR" sz="1600" dirty="0"/>
              <a:t>  label {width:130px;color:#505050;font-size:1.2em}</a:t>
            </a:r>
          </a:p>
          <a:p>
            <a:r>
              <a:rPr lang="en-US" altLang="ko-KR" sz="1600" dirty="0"/>
              <a:t>  div {width:400px;background:#</a:t>
            </a:r>
            <a:r>
              <a:rPr lang="en-US" altLang="ko-KR" sz="1600" dirty="0" err="1"/>
              <a:t>ddccaa;border:thin</a:t>
            </a:r>
            <a:r>
              <a:rPr lang="en-US" altLang="ko-KR" sz="1600" dirty="0"/>
              <a:t> #9390aa dashed;padding:3px}</a:t>
            </a:r>
          </a:p>
          <a:p>
            <a:r>
              <a:rPr lang="en-US" altLang="ko-KR" sz="1600" dirty="0"/>
              <a:t> &lt;/style&gt;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/>
              <a:t>&lt;/head&gt;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 &lt;h1&gt;</a:t>
            </a:r>
            <a:r>
              <a:rPr lang="ko-KR" altLang="en-US" sz="1600" dirty="0"/>
              <a:t>회원가입양식</a:t>
            </a:r>
            <a:r>
              <a:rPr lang="en-US" altLang="ko-KR" sz="1600" dirty="0"/>
              <a:t>&lt;/h1&gt;</a:t>
            </a:r>
          </a:p>
          <a:p>
            <a:r>
              <a:rPr lang="en-US" altLang="ko-KR" sz="1600" dirty="0"/>
              <a:t>  &lt;form action="</a:t>
            </a:r>
            <a:r>
              <a:rPr lang="en-US" altLang="ko-KR" sz="1600" b="1" dirty="0">
                <a:solidFill>
                  <a:srgbClr val="FF0000"/>
                </a:solidFill>
              </a:rPr>
              <a:t>15_pwchk.php</a:t>
            </a:r>
            <a:r>
              <a:rPr lang="en-US" altLang="ko-KR" sz="1600" dirty="0"/>
              <a:t>" method="get"&gt;</a:t>
            </a:r>
          </a:p>
          <a:p>
            <a:r>
              <a:rPr lang="en-US" altLang="ko-KR" sz="1600" dirty="0"/>
              <a:t>  &lt;div&gt;</a:t>
            </a:r>
          </a:p>
          <a:p>
            <a:r>
              <a:rPr lang="en-US" altLang="ko-KR" sz="1600" dirty="0"/>
              <a:t>   &lt;label&gt;</a:t>
            </a:r>
            <a:r>
              <a:rPr lang="ko-KR" altLang="en-US" sz="1600" dirty="0"/>
              <a:t>비밀번호입력</a:t>
            </a:r>
            <a:r>
              <a:rPr lang="en-US" altLang="ko-KR" sz="1600" dirty="0"/>
              <a:t>&lt;/label&gt;&lt;input type="password" name="pw"&gt;&lt;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&lt;label&gt;</a:t>
            </a:r>
            <a:r>
              <a:rPr lang="ko-KR" altLang="en-US" sz="1600" dirty="0"/>
              <a:t>비밀번호확인</a:t>
            </a:r>
            <a:r>
              <a:rPr lang="en-US" altLang="ko-KR" sz="1600" dirty="0"/>
              <a:t>&lt;/label&gt;&lt;input type="password" name="</a:t>
            </a:r>
            <a:r>
              <a:rPr lang="en-US" altLang="ko-KR" sz="1600" dirty="0" err="1"/>
              <a:t>repw</a:t>
            </a:r>
            <a:r>
              <a:rPr lang="en-US" altLang="ko-KR" sz="1600" dirty="0"/>
              <a:t>"&gt; 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&lt;button&gt;</a:t>
            </a:r>
            <a:r>
              <a:rPr lang="ko-KR" altLang="en-US" sz="1600" dirty="0"/>
              <a:t>확인결과</a:t>
            </a:r>
            <a:r>
              <a:rPr lang="en-US" altLang="ko-KR" sz="1600" dirty="0"/>
              <a:t>&lt;/button&gt;</a:t>
            </a:r>
          </a:p>
          <a:p>
            <a:r>
              <a:rPr lang="en-US" altLang="ko-KR" sz="1600" dirty="0"/>
              <a:t>&lt;/div&gt;</a:t>
            </a:r>
          </a:p>
          <a:p>
            <a:r>
              <a:rPr lang="en-US" altLang="ko-KR" sz="1600" dirty="0"/>
              <a:t>   &lt;/form&gt;  </a:t>
            </a:r>
          </a:p>
          <a:p>
            <a:r>
              <a:rPr lang="en-US" altLang="ko-KR" sz="1600" dirty="0"/>
              <a:t> &lt;/body&gt;</a:t>
            </a:r>
          </a:p>
          <a:p>
            <a:r>
              <a:rPr lang="en-US" altLang="ko-KR" sz="1600" dirty="0"/>
              <a:t>&lt;/html&gt;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99672" y="1268760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15_2in.html</a:t>
            </a:r>
            <a:endParaRPr lang="ko-KR" altLang="en-US" sz="1000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660232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15.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기타 관련 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문자열 함수 활용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4756649"/>
            <a:ext cx="3035945" cy="15038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07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92"/>
    </mc:Choice>
    <mc:Fallback xmlns="">
      <p:transition spd="slow" advTm="6549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28800"/>
            <a:ext cx="8352928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&lt;?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php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$pw1=$_GET["pw"];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$pw2=$_GET["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repw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"];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if(</a:t>
            </a:r>
            <a:r>
              <a:rPr lang="en-US" altLang="ko-KR" sz="16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($pw1,$pw2)!= 0)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en-US" altLang="ko-KR" sz="1600" dirty="0" err="1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비밀번호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%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s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비밀번호확인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%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s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이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일치하지 않습니다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.",$pw1,$pw2);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  echo 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비밀번호가 정확히 인증되었습니다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.";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?&gt;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78650" y="1651378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15_pwchk.php</a:t>
            </a:r>
            <a:endParaRPr lang="ko-KR" altLang="en-US" sz="1000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660232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15.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기타 관련 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문자열 함수 활용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485" y="4797152"/>
            <a:ext cx="3664987" cy="11421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435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452"/>
    </mc:Choice>
    <mc:Fallback xmlns="">
      <p:transition spd="slow" advTm="11045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467544" y="1002124"/>
            <a:ext cx="7926472" cy="914708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포맷에 따라 해당 변수의 값을 출력하는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(string 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포맷기호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1400" b="1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99647"/>
              </p:ext>
            </p:extLst>
          </p:nvPr>
        </p:nvGraphicFramePr>
        <p:xfrm>
          <a:off x="611560" y="2060848"/>
          <a:ext cx="7704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HY견고딕" pitchFamily="18" charset="-127"/>
                          <a:ea typeface="HY견고딕" pitchFamily="18" charset="-127"/>
                        </a:rPr>
                        <a:t>포멧기호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데이터형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설명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%d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정수형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출력할 값을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10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진수로 변환하여 출력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%f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HY견고딕" pitchFamily="18" charset="-127"/>
                          <a:ea typeface="HY견고딕" pitchFamily="18" charset="-127"/>
                        </a:rPr>
                        <a:t>실수형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실수 값을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(float, double)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읽어서 소수점 형태로 출력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%c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정수형</a:t>
                      </a:r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문자형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출력할 값을 한 문자로 출력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%s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문자열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값에 따라서 지시되는 문자열을 출력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568" y="4293096"/>
            <a:ext cx="5216493" cy="738664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(“%d %c ”,$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a,$b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$a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정수형으로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$b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문자형으로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660232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15.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기타 관련 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출력 함수 활용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559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673"/>
    </mc:Choice>
    <mc:Fallback xmlns="">
      <p:transition spd="slow" advTm="10767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605968" y="1196752"/>
            <a:ext cx="7926472" cy="7955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1-4.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특정문자열을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문자열로 치환하는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str_replace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String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Str_replace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찾을 문자열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,”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변경문자열”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1400" b="1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68" y="2597274"/>
            <a:ext cx="71628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아래쪽 화살표 5"/>
          <p:cNvSpPr/>
          <p:nvPr/>
        </p:nvSpPr>
        <p:spPr bwMode="auto">
          <a:xfrm>
            <a:off x="3419872" y="3717032"/>
            <a:ext cx="648072" cy="504056"/>
          </a:xfrm>
          <a:prstGeom prst="down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0848"/>
            <a:ext cx="5760640" cy="37394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200" b="1" dirty="0">
                <a:latin typeface="HY견고딕" pitchFamily="18" charset="-127"/>
                <a:ea typeface="HY견고딕" pitchFamily="18" charset="-127"/>
              </a:rPr>
              <a:t>  문자열 원본에서 특정 문자를 찾아서 다른 문자열로 치환하는 함수 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660232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15.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기타 관련 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출력 함수 활용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4263040"/>
            <a:ext cx="4886325" cy="14763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42546" y="2599497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15_3.php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1063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485"/>
    </mc:Choice>
    <mc:Fallback xmlns="">
      <p:transition spd="slow" advTm="112485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27927</TotalTime>
  <Words>6685</Words>
  <Application>Microsoft Office PowerPoint</Application>
  <PresentationFormat>화면 슬라이드 쇼(4:3)</PresentationFormat>
  <Paragraphs>1263</Paragraphs>
  <Slides>58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70" baseType="lpstr">
      <vt:lpstr>HY견고딕</vt:lpstr>
      <vt:lpstr>HY견명조</vt:lpstr>
      <vt:lpstr>HY그래픽</vt:lpstr>
      <vt:lpstr>HY헤드라인M</vt:lpstr>
      <vt:lpstr>굴림</vt:lpstr>
      <vt:lpstr>굴림체</vt:lpstr>
      <vt:lpstr>맑은 고딕</vt:lpstr>
      <vt:lpstr>바탕</vt:lpstr>
      <vt:lpstr>Arial</vt:lpstr>
      <vt:lpstr>Trebuchet MS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강원대 컴퓨터과학과 데이터베이스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통신이력 데이터에 기반한 교우관계 분석</dc:title>
  <dc:creator>odysseus1</dc:creator>
  <cp:lastModifiedBy>gsyoo21</cp:lastModifiedBy>
  <cp:revision>728</cp:revision>
  <cp:lastPrinted>2017-04-02T08:00:33Z</cp:lastPrinted>
  <dcterms:created xsi:type="dcterms:W3CDTF">2005-10-17T01:51:46Z</dcterms:created>
  <dcterms:modified xsi:type="dcterms:W3CDTF">2021-09-13T12:36:47Z</dcterms:modified>
</cp:coreProperties>
</file>