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29" r:id="rId2"/>
    <p:sldMasterId id="2147483748" r:id="rId3"/>
  </p:sldMasterIdLst>
  <p:notesMasterIdLst>
    <p:notesMasterId r:id="rId66"/>
  </p:notesMasterIdLst>
  <p:handoutMasterIdLst>
    <p:handoutMasterId r:id="rId67"/>
  </p:handoutMasterIdLst>
  <p:sldIdLst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5" r:id="rId27"/>
    <p:sldId id="336" r:id="rId28"/>
    <p:sldId id="337" r:id="rId29"/>
    <p:sldId id="338" r:id="rId30"/>
    <p:sldId id="339" r:id="rId31"/>
    <p:sldId id="340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789" r:id="rId42"/>
    <p:sldId id="351" r:id="rId43"/>
    <p:sldId id="361" r:id="rId44"/>
    <p:sldId id="362" r:id="rId45"/>
    <p:sldId id="363" r:id="rId46"/>
    <p:sldId id="364" r:id="rId47"/>
    <p:sldId id="259" r:id="rId48"/>
    <p:sldId id="261" r:id="rId49"/>
    <p:sldId id="262" r:id="rId50"/>
    <p:sldId id="263" r:id="rId51"/>
    <p:sldId id="264" r:id="rId52"/>
    <p:sldId id="265" r:id="rId53"/>
    <p:sldId id="266" r:id="rId54"/>
    <p:sldId id="267" r:id="rId55"/>
    <p:sldId id="268" r:id="rId56"/>
    <p:sldId id="269" r:id="rId57"/>
    <p:sldId id="270" r:id="rId58"/>
    <p:sldId id="271" r:id="rId59"/>
    <p:sldId id="272" r:id="rId60"/>
    <p:sldId id="273" r:id="rId61"/>
    <p:sldId id="274" r:id="rId62"/>
    <p:sldId id="275" r:id="rId63"/>
    <p:sldId id="276" r:id="rId64"/>
    <p:sldId id="277" r:id="rId65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9D5998-0004-4101-B21E-5DC3E4140D98}">
          <p14:sldIdLst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5"/>
            <p14:sldId id="336"/>
            <p14:sldId id="337"/>
            <p14:sldId id="338"/>
            <p14:sldId id="339"/>
            <p14:sldId id="340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789"/>
            <p14:sldId id="351"/>
            <p14:sldId id="361"/>
            <p14:sldId id="362"/>
            <p14:sldId id="363"/>
            <p14:sldId id="364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4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E00"/>
    <a:srgbClr val="006600"/>
    <a:srgbClr val="333399"/>
    <a:srgbClr val="FF9933"/>
    <a:srgbClr val="FF9999"/>
    <a:srgbClr val="FFFFCC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3" autoAdjust="0"/>
    <p:restoredTop sz="84473" autoAdjust="0"/>
  </p:normalViewPr>
  <p:slideViewPr>
    <p:cSldViewPr snapToGrid="0">
      <p:cViewPr varScale="1">
        <p:scale>
          <a:sx n="78" d="100"/>
          <a:sy n="78" d="100"/>
        </p:scale>
        <p:origin x="1885" y="73"/>
      </p:cViewPr>
      <p:guideLst>
        <p:guide orient="horz" pos="424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451" y="42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C7AADCE-4523-43FE-B0A8-90B87F2F6B62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C7AADCE-4523-43FE-B0A8-90B87F2F6B62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1E58B3D-AF80-4B88-BC74-82D36DA8D1E2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4F29E8-5A29-4A5A-BA64-C916EB160DD5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5070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2BF3-9BC3-4E6F-ABD3-FA23A76701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013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1E58B3D-AF80-4B88-BC74-82D36DA8D1E2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56B18A6-C5FF-454B-BCFB-7A47292EFFB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0993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lum bright="2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450" y="63500"/>
            <a:ext cx="177482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8800" y="60324"/>
            <a:ext cx="8229600" cy="439718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263EA2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357850"/>
          </a:xfrm>
          <a:prstGeom prst="rect">
            <a:avLst/>
          </a:prstGeom>
          <a:noFill/>
          <a:ln w="12700">
            <a:noFill/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>
              <a:lnSpc>
                <a:spcPct val="130000"/>
              </a:lnSpc>
              <a:defRPr sz="2000" b="1">
                <a:solidFill>
                  <a:srgbClr val="539517"/>
                </a:solidFill>
              </a:defRPr>
            </a:lvl1pPr>
            <a:lvl2pPr>
              <a:lnSpc>
                <a:spcPct val="130000"/>
              </a:lnSpc>
              <a:defRPr sz="1600"/>
            </a:lvl2pPr>
            <a:lvl3pPr>
              <a:lnSpc>
                <a:spcPct val="130000"/>
              </a:lnSpc>
              <a:defRPr sz="1200"/>
            </a:lvl3pPr>
            <a:lvl4pPr>
              <a:lnSpc>
                <a:spcPct val="130000"/>
              </a:lnSpc>
              <a:defRPr sz="1200"/>
            </a:lvl4pPr>
            <a:lvl5pPr>
              <a:lnSpc>
                <a:spcPct val="130000"/>
              </a:lnSpc>
              <a:defRPr sz="105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14"/>
          <p:cNvSpPr>
            <a:spLocks noGrp="1"/>
          </p:cNvSpPr>
          <p:nvPr>
            <p:ph sz="quarter" idx="10"/>
          </p:nvPr>
        </p:nvSpPr>
        <p:spPr>
          <a:xfrm>
            <a:off x="462910" y="326680"/>
            <a:ext cx="8014894" cy="428628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None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  <a:lvl2pPr>
              <a:buFont typeface="Wingdings" pitchFamily="2" charset="2"/>
              <a:buChar char="v"/>
              <a:defRPr sz="1500"/>
            </a:lvl2pPr>
            <a:lvl3pPr>
              <a:buFont typeface="Wingdings" pitchFamily="2" charset="2"/>
              <a:buChar char="v"/>
              <a:defRPr sz="1500"/>
            </a:lvl3pPr>
            <a:lvl4pPr>
              <a:buFont typeface="Wingdings" pitchFamily="2" charset="2"/>
              <a:buChar char="v"/>
              <a:defRPr sz="1500"/>
            </a:lvl4pPr>
            <a:lvl5pPr>
              <a:buFont typeface="Wingdings" pitchFamily="2" charset="2"/>
              <a:buChar char="v"/>
              <a:defRPr sz="15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2271570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02896" y="638627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fld id="{925020C4-ABE2-4ABF-BF51-9A6586E3E3B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987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000855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847664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34901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531136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2530353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32212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CEC61B-8E5B-428C-BF4B-91CC7F06BD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650200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7709986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965359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1874484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4200332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5862098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EBDDC3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96A0A1-7007-49D3-891F-272251FBD27D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EBDDC3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EBDDC3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4082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654ECE-C50B-46B2-BF9E-74AE9C25609E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384150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D3892C2-384A-4918-8C18-AF6DF702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73712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856F86-96A8-402B-97D2-A9EDE4D6AF88}" type="slidenum">
              <a:rPr kumimoji="0" lang="ko-KR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6844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80245C-F5BA-4272-B44F-E6E28980EACD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06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9ED880B-10F4-4AC3-97A5-42C2B356871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202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11483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dirty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dirty="0"/>
              <a:t>마스터 텍스트 스타일 편집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DD3651-E66B-40BB-A686-45A868FB96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9432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DD3651-E66B-40BB-A686-45A868FB96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0100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DD3651-E66B-40BB-A686-45A868FB96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1054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3CE155-835A-49E6-A973-87EF249CA7BC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1223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42194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FE16E6-2F45-4594-92F6-2D97325DF105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640849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E4FA5E-ABA9-4097-8721-9C172EB26693}" type="slidenum"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31502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C3458B-298E-4CB9-A2C1-37C60337D67F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3314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539965-C72A-4777-87E8-FA22B1B26AA9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4516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DD3651-E66B-40BB-A686-45A868FB96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72599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E58B3D-AF80-4B88-BC74-82D36DA8D1E2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C367D72-C954-4DCF-A049-373A9311E5A7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2852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03776"/>
            <a:ext cx="8229600" cy="495257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/>
              <a:pPr>
                <a:defRPr/>
              </a:pPr>
              <a:t>Saturday, October 31,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제목 1"/>
          <p:cNvSpPr txBox="1"/>
          <p:nvPr userDrawn="1"/>
        </p:nvSpPr>
        <p:spPr>
          <a:xfrm>
            <a:off x="1115616" y="0"/>
            <a:ext cx="8289630" cy="76508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15791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E58B3D-AF80-4B88-BC74-82D36DA8D1E2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B3319A-B826-4118-A067-203EFDC26B9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8194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DEB8132-3E69-42D4-86FC-16113E9DD66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005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71E074-CA2B-4440-94E7-E49724C4F16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660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BD4B2F-B799-4EE6-82C0-03377699445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4194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1E58B3D-AF80-4B88-BC74-82D36DA8D1E2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F3F73F5-9AD5-46FD-B405-6BE38291058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94532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19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43" r:id="rId12"/>
    <p:sldLayoutId id="2147483747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DD3651-E66B-40BB-A686-45A868FB96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쉽게 풀어쓴 </a:t>
            </a:r>
            <a:r>
              <a:rPr kumimoji="0" lang="en-US" altLang="ko-KR" sz="12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C</a:t>
            </a:r>
            <a:r>
              <a:rPr kumimoji="0" lang="ko-KR" altLang="en-US" sz="12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언어 </a:t>
            </a:r>
            <a:r>
              <a:rPr kumimoji="0" lang="en-US" altLang="ko-KR" sz="12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Express</a:t>
            </a:r>
            <a:endParaRPr kumimoji="0" lang="ko-KR" altLang="en-US" sz="1200" b="0" i="1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rebuchet MS" pitchFamily="34" charset="0"/>
              <a:ea typeface="굴림" pitchFamily="50" charset="-127"/>
              <a:cs typeface="+mn-cs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4C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rial" pitchFamily="34" charset="0"/>
              </a:rPr>
              <a:t>© 2012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4C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rial" pitchFamily="34" charset="0"/>
              </a:rPr>
              <a:t>생능출판사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4C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rial" pitchFamily="34" charset="0"/>
              </a:rPr>
              <a:t> 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4C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6583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70" r:id="rId3"/>
    <p:sldLayoutId id="2147483751" r:id="rId4"/>
    <p:sldLayoutId id="2147483752" r:id="rId5"/>
    <p:sldLayoutId id="2147483753" r:id="rId6"/>
    <p:sldLayoutId id="2147483762" r:id="rId7"/>
    <p:sldLayoutId id="214748376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8" r:id="rId16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248400"/>
            <a:ext cx="533400" cy="381000"/>
          </a:xfrm>
        </p:spPr>
        <p:txBody>
          <a:bodyPr>
            <a:normAutofit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1</a:t>
            </a:fld>
            <a:endParaRPr lang="en-US" altLang="en-US">
              <a:latin typeface="HY견고딕"/>
              <a:ea typeface="HY견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400" y="117693"/>
            <a:ext cx="6567362" cy="710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 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 </a:t>
            </a:r>
          </a:p>
          <a:p>
            <a:pPr defTabSz="179999">
              <a:defRPr/>
            </a:pPr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79999">
              <a:defRPr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Rectangle { 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width, height; </a:t>
            </a:r>
          </a:p>
          <a:p>
            <a:pPr defTabSz="179999">
              <a:defRPr/>
            </a:pP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79999">
              <a:defRPr/>
            </a:pP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Rectangle();      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400" b="1" dirty="0" err="1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기본생성자</a:t>
            </a:r>
            <a:endParaRPr lang="en-US" altLang="ko-KR" sz="2400" b="1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79999">
              <a:defRPr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Rectangle(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w,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h); 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400" b="1" dirty="0" err="1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생성자</a:t>
            </a:r>
            <a:endParaRPr lang="en-US" altLang="ko-KR" sz="2400" b="1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79999">
              <a:defRPr/>
            </a:pP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Rectangle(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length); 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400" b="1" dirty="0" err="1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생성자</a:t>
            </a:r>
            <a:endParaRPr lang="en-US" altLang="ko-KR" sz="2400" b="1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79999">
              <a:defRPr/>
            </a:pPr>
            <a:endParaRPr lang="en-US" altLang="ko-KR" sz="24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79999">
              <a:defRPr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bool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isSquare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pPr defTabSz="179999">
              <a:defRPr/>
            </a:pP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24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getArea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pPr defTabSz="179999">
              <a:defRPr/>
            </a:pPr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79999">
              <a:defRPr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Rectangle::Rectangle() {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width = height = 1;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defTabSz="179999">
              <a:defRPr/>
            </a:pPr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311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b="1" dirty="0">
                <a:latin typeface="HY견고딕"/>
                <a:ea typeface="HY견고딕"/>
              </a:rPr>
              <a:t> 예제 </a:t>
            </a:r>
            <a:r>
              <a:rPr lang="en-US" altLang="ko-KR" b="1" dirty="0">
                <a:latin typeface="HY견고딕"/>
                <a:ea typeface="HY견고딕"/>
              </a:rPr>
              <a:t>3-7</a:t>
            </a:r>
            <a:r>
              <a:rPr lang="ko-KR" altLang="en-US" b="1" dirty="0">
                <a:latin typeface="HY견고딕"/>
                <a:ea typeface="HY견고딕"/>
              </a:rPr>
              <a:t> </a:t>
            </a:r>
            <a:r>
              <a:rPr lang="en-US" altLang="ko-KR" b="1" dirty="0">
                <a:latin typeface="HY견고딕"/>
                <a:ea typeface="HY견고딕"/>
              </a:rPr>
              <a:t>Circle </a:t>
            </a:r>
            <a:r>
              <a:rPr lang="ko-KR" altLang="en-US" b="1" dirty="0">
                <a:latin typeface="HY견고딕"/>
                <a:ea typeface="HY견고딕"/>
              </a:rPr>
              <a:t>클래스에 </a:t>
            </a:r>
            <a:br>
              <a:rPr lang="en-US" altLang="ko-KR" b="1" dirty="0">
                <a:latin typeface="HY견고딕"/>
                <a:ea typeface="HY견고딕"/>
              </a:rPr>
            </a:br>
            <a:r>
              <a:rPr lang="en-US" altLang="ko-KR" b="1" dirty="0">
                <a:latin typeface="HY견고딕"/>
                <a:ea typeface="HY견고딕"/>
              </a:rPr>
              <a:t>               </a:t>
            </a:r>
            <a:r>
              <a:rPr lang="ko-KR" altLang="en-US" b="1" dirty="0" err="1">
                <a:latin typeface="HY견고딕"/>
                <a:ea typeface="HY견고딕"/>
              </a:rPr>
              <a:t>소멸자</a:t>
            </a:r>
            <a:r>
              <a:rPr lang="ko-KR" altLang="en-US" b="1" dirty="0">
                <a:latin typeface="HY견고딕"/>
                <a:ea typeface="HY견고딕"/>
              </a:rPr>
              <a:t> 작성 및 실행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10</a:t>
            </a:fld>
            <a:endParaRPr lang="en-US" altLang="en-US">
              <a:latin typeface="HY견고딕"/>
              <a:ea typeface="HY견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6478" y="1412776"/>
            <a:ext cx="8666862" cy="5078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endParaRPr lang="en-US" altLang="ko-KR" sz="12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Circle::Circle() {</a:t>
            </a:r>
          </a:p>
          <a:p>
            <a:pPr defTabSz="179999">
              <a:defRPr/>
            </a:pPr>
            <a:r>
              <a:rPr lang="en-US" altLang="ko-KR" sz="2400" b="1" dirty="0">
                <a:ea typeface="HY견고딕"/>
              </a:rPr>
              <a:t>	</a:t>
            </a:r>
            <a:r>
              <a:rPr lang="en-US" altLang="ko-KR" sz="2400" b="1" dirty="0">
                <a:latin typeface="HY견고딕"/>
                <a:ea typeface="HY견고딕"/>
              </a:rPr>
              <a:t>radius = 1;</a:t>
            </a:r>
          </a:p>
          <a:p>
            <a:pPr defTabSz="179999">
              <a:defRPr/>
            </a:pPr>
            <a:r>
              <a:rPr lang="en-US" altLang="ko-KR" sz="2400" b="1" dirty="0">
                <a:ea typeface="HY견고딕"/>
              </a:rPr>
              <a:t>	</a:t>
            </a:r>
            <a:r>
              <a:rPr lang="en-US" altLang="ko-KR" sz="2400" b="1" dirty="0" err="1">
                <a:latin typeface="HY견고딕"/>
                <a:ea typeface="HY견고딕"/>
              </a:rPr>
              <a:t>cout</a:t>
            </a:r>
            <a:r>
              <a:rPr lang="en-US" altLang="ko-KR" sz="2400" b="1" dirty="0">
                <a:latin typeface="HY견고딕"/>
                <a:ea typeface="HY견고딕"/>
              </a:rPr>
              <a:t> &lt;&lt; "</a:t>
            </a:r>
            <a:r>
              <a:rPr lang="ko-KR" altLang="en-US" sz="2400" b="1" dirty="0">
                <a:latin typeface="HY견고딕"/>
                <a:ea typeface="HY견고딕"/>
              </a:rPr>
              <a:t>반지름 </a:t>
            </a:r>
            <a:r>
              <a:rPr lang="en-US" altLang="ko-KR" sz="2400" b="1" dirty="0">
                <a:latin typeface="HY견고딕"/>
                <a:ea typeface="HY견고딕"/>
              </a:rPr>
              <a:t>" &lt;&lt; radius &lt;&lt; " </a:t>
            </a:r>
            <a:r>
              <a:rPr lang="ko-KR" altLang="en-US" sz="2400" b="1" dirty="0">
                <a:latin typeface="HY견고딕"/>
                <a:ea typeface="HY견고딕"/>
              </a:rPr>
              <a:t>원 생성</a:t>
            </a:r>
            <a:r>
              <a:rPr lang="en-US" altLang="ko-KR" sz="2400" b="1" dirty="0">
                <a:latin typeface="HY견고딕"/>
                <a:ea typeface="HY견고딕"/>
              </a:rPr>
              <a:t>" &lt;&lt; </a:t>
            </a:r>
            <a:r>
              <a:rPr lang="en-US" altLang="ko-KR" sz="2400" b="1" dirty="0" err="1">
                <a:latin typeface="HY견고딕"/>
                <a:ea typeface="HY견고딕"/>
              </a:rPr>
              <a:t>endl</a:t>
            </a:r>
            <a:r>
              <a:rPr lang="en-US" altLang="ko-KR" sz="2400" b="1" dirty="0">
                <a:latin typeface="HY견고딕"/>
                <a:ea typeface="HY견고딕"/>
              </a:rPr>
              <a:t>;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}</a:t>
            </a:r>
          </a:p>
          <a:p>
            <a:pPr defTabSz="179999">
              <a:defRPr/>
            </a:pPr>
            <a:endParaRPr lang="en-US" altLang="ko-KR" sz="24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Circle::Circle(</a:t>
            </a:r>
            <a:r>
              <a:rPr lang="en-US" altLang="ko-KR" sz="2400" b="1" dirty="0" err="1">
                <a:latin typeface="HY견고딕"/>
                <a:ea typeface="HY견고딕"/>
              </a:rPr>
              <a:t>int</a:t>
            </a:r>
            <a:r>
              <a:rPr lang="en-US" altLang="ko-KR" sz="2400" b="1" dirty="0">
                <a:latin typeface="HY견고딕"/>
                <a:ea typeface="HY견고딕"/>
              </a:rPr>
              <a:t> r) {</a:t>
            </a:r>
          </a:p>
          <a:p>
            <a:pPr defTabSz="179999">
              <a:defRPr/>
            </a:pPr>
            <a:r>
              <a:rPr lang="en-US" altLang="ko-KR" sz="2400" b="1" dirty="0">
                <a:ea typeface="HY견고딕"/>
              </a:rPr>
              <a:t>	</a:t>
            </a:r>
            <a:r>
              <a:rPr lang="en-US" altLang="ko-KR" sz="2400" b="1" dirty="0">
                <a:latin typeface="HY견고딕"/>
                <a:ea typeface="HY견고딕"/>
              </a:rPr>
              <a:t>radius = r;</a:t>
            </a:r>
          </a:p>
          <a:p>
            <a:pPr defTabSz="179999">
              <a:defRPr/>
            </a:pPr>
            <a:r>
              <a:rPr lang="en-US" altLang="ko-KR" sz="2400" b="1" dirty="0">
                <a:ea typeface="HY견고딕"/>
              </a:rPr>
              <a:t>	</a:t>
            </a:r>
            <a:r>
              <a:rPr lang="en-US" altLang="ko-KR" sz="2400" b="1" dirty="0" err="1">
                <a:latin typeface="HY견고딕"/>
                <a:ea typeface="HY견고딕"/>
              </a:rPr>
              <a:t>cout</a:t>
            </a:r>
            <a:r>
              <a:rPr lang="en-US" altLang="ko-KR" sz="2400" b="1" dirty="0">
                <a:latin typeface="HY견고딕"/>
                <a:ea typeface="HY견고딕"/>
              </a:rPr>
              <a:t> &lt;&lt; "</a:t>
            </a:r>
            <a:r>
              <a:rPr lang="ko-KR" altLang="en-US" sz="2400" b="1" dirty="0">
                <a:latin typeface="HY견고딕"/>
                <a:ea typeface="HY견고딕"/>
              </a:rPr>
              <a:t>반지름 </a:t>
            </a:r>
            <a:r>
              <a:rPr lang="en-US" altLang="ko-KR" sz="2400" b="1" dirty="0">
                <a:latin typeface="HY견고딕"/>
                <a:ea typeface="HY견고딕"/>
              </a:rPr>
              <a:t>" &lt;&lt; radius &lt;&lt; " </a:t>
            </a:r>
            <a:r>
              <a:rPr lang="ko-KR" altLang="en-US" sz="2400" b="1" dirty="0">
                <a:latin typeface="HY견고딕"/>
                <a:ea typeface="HY견고딕"/>
              </a:rPr>
              <a:t>원 생성</a:t>
            </a:r>
            <a:r>
              <a:rPr lang="en-US" altLang="ko-KR" sz="2400" b="1" dirty="0">
                <a:latin typeface="HY견고딕"/>
                <a:ea typeface="HY견고딕"/>
              </a:rPr>
              <a:t>" &lt;&lt; </a:t>
            </a:r>
            <a:r>
              <a:rPr lang="en-US" altLang="ko-KR" sz="2400" b="1" dirty="0" err="1">
                <a:latin typeface="HY견고딕"/>
                <a:ea typeface="HY견고딕"/>
              </a:rPr>
              <a:t>endl</a:t>
            </a:r>
            <a:r>
              <a:rPr lang="en-US" altLang="ko-KR" sz="2400" b="1" dirty="0">
                <a:latin typeface="HY견고딕"/>
                <a:ea typeface="HY견고딕"/>
              </a:rPr>
              <a:t>;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}</a:t>
            </a:r>
          </a:p>
          <a:p>
            <a:pPr defTabSz="179999">
              <a:defRPr/>
            </a:pPr>
            <a:endParaRPr lang="en-US" altLang="ko-KR" sz="24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400" b="1" dirty="0">
                <a:solidFill>
                  <a:srgbClr val="FF0000"/>
                </a:solidFill>
                <a:latin typeface="HY견고딕"/>
                <a:ea typeface="HY견고딕"/>
              </a:rPr>
              <a:t>Circle::~Circle() </a:t>
            </a:r>
            <a:r>
              <a:rPr lang="en-US" altLang="ko-KR" sz="2400" b="1" dirty="0">
                <a:latin typeface="HY견고딕"/>
                <a:ea typeface="HY견고딕"/>
              </a:rPr>
              <a:t>{</a:t>
            </a:r>
          </a:p>
          <a:p>
            <a:pPr defTabSz="179999">
              <a:defRPr/>
            </a:pPr>
            <a:r>
              <a:rPr lang="en-US" altLang="ko-KR" sz="2400" b="1" dirty="0">
                <a:ea typeface="HY견고딕"/>
              </a:rPr>
              <a:t>	</a:t>
            </a:r>
            <a:r>
              <a:rPr lang="en-US" altLang="ko-KR" sz="2400" b="1" dirty="0" err="1">
                <a:latin typeface="HY견고딕"/>
                <a:ea typeface="HY견고딕"/>
              </a:rPr>
              <a:t>cout</a:t>
            </a:r>
            <a:r>
              <a:rPr lang="en-US" altLang="ko-KR" sz="2400" b="1" dirty="0">
                <a:latin typeface="HY견고딕"/>
                <a:ea typeface="HY견고딕"/>
              </a:rPr>
              <a:t> &lt;&lt; "</a:t>
            </a:r>
            <a:r>
              <a:rPr lang="ko-KR" altLang="en-US" sz="2400" b="1" dirty="0">
                <a:latin typeface="HY견고딕"/>
                <a:ea typeface="HY견고딕"/>
              </a:rPr>
              <a:t>반지름 </a:t>
            </a:r>
            <a:r>
              <a:rPr lang="en-US" altLang="ko-KR" sz="2400" b="1" dirty="0">
                <a:latin typeface="HY견고딕"/>
                <a:ea typeface="HY견고딕"/>
              </a:rPr>
              <a:t>" &lt;&lt; radius &lt;&lt; </a:t>
            </a:r>
            <a:r>
              <a:rPr lang="en-US" altLang="ko-KR" sz="2400" b="1" dirty="0">
                <a:solidFill>
                  <a:srgbClr val="FF0000"/>
                </a:solidFill>
                <a:latin typeface="HY견고딕"/>
                <a:ea typeface="HY견고딕"/>
              </a:rPr>
              <a:t>" </a:t>
            </a:r>
            <a:r>
              <a:rPr lang="ko-KR" altLang="en-US" sz="2400" b="1" dirty="0">
                <a:solidFill>
                  <a:srgbClr val="FF0000"/>
                </a:solidFill>
                <a:latin typeface="HY견고딕"/>
                <a:ea typeface="HY견고딕"/>
              </a:rPr>
              <a:t>원 소멸</a:t>
            </a:r>
            <a:r>
              <a:rPr lang="en-US" altLang="ko-KR" sz="2400" b="1" dirty="0">
                <a:solidFill>
                  <a:srgbClr val="FF0000"/>
                </a:solidFill>
                <a:latin typeface="HY견고딕"/>
                <a:ea typeface="HY견고딕"/>
              </a:rPr>
              <a:t>" </a:t>
            </a:r>
            <a:r>
              <a:rPr lang="en-US" altLang="ko-KR" sz="2400" b="1" dirty="0">
                <a:latin typeface="HY견고딕"/>
                <a:ea typeface="HY견고딕"/>
              </a:rPr>
              <a:t>&lt;&lt; </a:t>
            </a:r>
            <a:r>
              <a:rPr lang="en-US" altLang="ko-KR" sz="2400" b="1" dirty="0" err="1">
                <a:latin typeface="HY견고딕"/>
                <a:ea typeface="HY견고딕"/>
              </a:rPr>
              <a:t>endl</a:t>
            </a:r>
            <a:r>
              <a:rPr lang="en-US" altLang="ko-KR" sz="2400" b="1" dirty="0">
                <a:latin typeface="HY견고딕"/>
                <a:ea typeface="HY견고딕"/>
              </a:rPr>
              <a:t>;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735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b="1" dirty="0">
                <a:latin typeface="HY견고딕"/>
                <a:ea typeface="HY견고딕"/>
              </a:rPr>
              <a:t> 예제 </a:t>
            </a:r>
            <a:r>
              <a:rPr lang="en-US" altLang="ko-KR" b="1" dirty="0">
                <a:latin typeface="HY견고딕"/>
                <a:ea typeface="HY견고딕"/>
              </a:rPr>
              <a:t>3-7</a:t>
            </a:r>
            <a:r>
              <a:rPr lang="ko-KR" altLang="en-US" b="1" dirty="0">
                <a:latin typeface="HY견고딕"/>
                <a:ea typeface="HY견고딕"/>
              </a:rPr>
              <a:t> </a:t>
            </a:r>
            <a:r>
              <a:rPr lang="en-US" altLang="ko-KR" b="1" dirty="0">
                <a:latin typeface="HY견고딕"/>
                <a:ea typeface="HY견고딕"/>
              </a:rPr>
              <a:t>Circle </a:t>
            </a:r>
            <a:r>
              <a:rPr lang="ko-KR" altLang="en-US" b="1" dirty="0">
                <a:latin typeface="HY견고딕"/>
                <a:ea typeface="HY견고딕"/>
              </a:rPr>
              <a:t>클래스에 </a:t>
            </a:r>
            <a:br>
              <a:rPr lang="en-US" altLang="ko-KR" b="1" dirty="0">
                <a:latin typeface="HY견고딕"/>
                <a:ea typeface="HY견고딕"/>
              </a:rPr>
            </a:br>
            <a:r>
              <a:rPr lang="en-US" altLang="ko-KR" b="1" dirty="0">
                <a:latin typeface="HY견고딕"/>
                <a:ea typeface="HY견고딕"/>
              </a:rPr>
              <a:t>               </a:t>
            </a:r>
            <a:r>
              <a:rPr lang="ko-KR" altLang="en-US" b="1" dirty="0" err="1">
                <a:latin typeface="HY견고딕"/>
                <a:ea typeface="HY견고딕"/>
              </a:rPr>
              <a:t>소멸자</a:t>
            </a:r>
            <a:r>
              <a:rPr lang="ko-KR" altLang="en-US" b="1" dirty="0">
                <a:latin typeface="HY견고딕"/>
                <a:ea typeface="HY견고딕"/>
              </a:rPr>
              <a:t> 작성 및 실행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11</a:t>
            </a:fld>
            <a:endParaRPr lang="en-US" altLang="en-US">
              <a:latin typeface="HY견고딕"/>
              <a:ea typeface="HY견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3519" y="1746361"/>
            <a:ext cx="5773960" cy="4401205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2800" b="1" dirty="0">
                <a:latin typeface="HY견고딕"/>
                <a:ea typeface="HY견고딕"/>
              </a:rPr>
              <a:t>double Circle::</a:t>
            </a:r>
            <a:r>
              <a:rPr lang="en-US" altLang="ko-KR" sz="2800" b="1" dirty="0" err="1">
                <a:latin typeface="HY견고딕"/>
                <a:ea typeface="HY견고딕"/>
              </a:rPr>
              <a:t>getArea</a:t>
            </a:r>
            <a:r>
              <a:rPr lang="en-US" altLang="ko-KR" sz="2800" b="1" dirty="0">
                <a:latin typeface="HY견고딕"/>
                <a:ea typeface="HY견고딕"/>
              </a:rPr>
              <a:t>() {</a:t>
            </a:r>
          </a:p>
          <a:p>
            <a:pPr defTabSz="179999">
              <a:defRPr/>
            </a:pPr>
            <a:r>
              <a:rPr lang="en-US" altLang="ko-KR" sz="2800" b="1" dirty="0">
                <a:ea typeface="HY견고딕"/>
              </a:rPr>
              <a:t>	</a:t>
            </a:r>
            <a:r>
              <a:rPr lang="en-US" altLang="ko-KR" sz="2800" b="1" dirty="0">
                <a:latin typeface="HY견고딕"/>
                <a:ea typeface="HY견고딕"/>
              </a:rPr>
              <a:t>return  3.14*radius*radius;</a:t>
            </a:r>
          </a:p>
          <a:p>
            <a:pPr defTabSz="179999">
              <a:defRPr/>
            </a:pPr>
            <a:r>
              <a:rPr lang="en-US" altLang="ko-KR" sz="2800" b="1" dirty="0">
                <a:latin typeface="HY견고딕"/>
                <a:ea typeface="HY견고딕"/>
              </a:rPr>
              <a:t>}</a:t>
            </a:r>
          </a:p>
          <a:p>
            <a:pPr defTabSz="179999">
              <a:defRPr/>
            </a:pPr>
            <a:endParaRPr lang="en-US" altLang="ko-KR" sz="28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800" b="1" dirty="0" err="1">
                <a:latin typeface="HY견고딕"/>
                <a:ea typeface="HY견고딕"/>
              </a:rPr>
              <a:t>int</a:t>
            </a:r>
            <a:r>
              <a:rPr lang="en-US" altLang="ko-KR" sz="2800" b="1" dirty="0">
                <a:latin typeface="HY견고딕"/>
                <a:ea typeface="HY견고딕"/>
              </a:rPr>
              <a:t> main() {</a:t>
            </a:r>
          </a:p>
          <a:p>
            <a:pPr defTabSz="179999">
              <a:defRPr/>
            </a:pPr>
            <a:r>
              <a:rPr lang="en-US" altLang="ko-KR" sz="2800" b="1" dirty="0">
                <a:ea typeface="HY견고딕"/>
              </a:rPr>
              <a:t>	</a:t>
            </a:r>
            <a:r>
              <a:rPr lang="en-US" altLang="ko-KR" sz="2800" b="1" dirty="0">
                <a:latin typeface="HY견고딕"/>
                <a:ea typeface="HY견고딕"/>
              </a:rPr>
              <a:t>Circle donut; </a:t>
            </a:r>
          </a:p>
          <a:p>
            <a:pPr defTabSz="179999">
              <a:defRPr/>
            </a:pPr>
            <a:r>
              <a:rPr lang="ko-KR" altLang="en-US" sz="2800" b="1" dirty="0">
                <a:ea typeface="HY견고딕"/>
              </a:rPr>
              <a:t>	</a:t>
            </a:r>
            <a:r>
              <a:rPr lang="en-US" altLang="ko-KR" sz="2800" b="1" dirty="0">
                <a:latin typeface="HY견고딕"/>
                <a:ea typeface="HY견고딕"/>
              </a:rPr>
              <a:t>Circle pizza(30); </a:t>
            </a:r>
          </a:p>
          <a:p>
            <a:pPr defTabSz="179999">
              <a:defRPr/>
            </a:pPr>
            <a:endParaRPr lang="ko-KR" altLang="en-US" sz="28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ko-KR" altLang="en-US" sz="2800" b="1" dirty="0">
                <a:ea typeface="HY견고딕"/>
              </a:rPr>
              <a:t>	</a:t>
            </a:r>
            <a:r>
              <a:rPr lang="en-US" altLang="ko-KR" sz="2800" b="1" dirty="0">
                <a:latin typeface="HY견고딕"/>
                <a:ea typeface="HY견고딕"/>
              </a:rPr>
              <a:t>return 0;</a:t>
            </a:r>
          </a:p>
          <a:p>
            <a:pPr defTabSz="179999">
              <a:defRPr/>
            </a:pPr>
            <a:r>
              <a:rPr lang="en-US" altLang="ko-KR" sz="2800" b="1" dirty="0">
                <a:latin typeface="HY견고딕"/>
                <a:ea typeface="HY견고딕"/>
              </a:rPr>
              <a:t>}</a:t>
            </a:r>
            <a:endParaRPr lang="ko-KR" altLang="en-US" sz="2800" b="1" dirty="0">
              <a:latin typeface="HY견고딕"/>
              <a:ea typeface="HY견고딕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328471" y="5653560"/>
            <a:ext cx="2487058" cy="765893"/>
          </a:xfrm>
          <a:prstGeom prst="wedgeRoundRectCallout">
            <a:avLst>
              <a:gd name="adj1" fmla="val -76669"/>
              <a:gd name="adj2" fmla="val -612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main() </a:t>
            </a:r>
            <a:r>
              <a:rPr lang="ko-KR" altLang="en-US" sz="12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함수가 종료하면</a:t>
            </a:r>
            <a:endParaRPr lang="en-US" altLang="ko-KR" sz="12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main() </a:t>
            </a:r>
            <a:r>
              <a:rPr lang="ko-KR" altLang="en-US" sz="12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함수의 스택에 생성된 </a:t>
            </a:r>
            <a:r>
              <a:rPr lang="en-US" altLang="ko-KR" sz="12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pizza, donut </a:t>
            </a:r>
            <a:r>
              <a:rPr lang="ko-KR" altLang="en-US" sz="12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객체가 </a:t>
            </a:r>
            <a:r>
              <a:rPr lang="ko-KR" altLang="en-US" sz="1200" b="1" dirty="0">
                <a:solidFill>
                  <a:srgbClr val="FF0000"/>
                </a:solidFill>
                <a:latin typeface="+mj-lt"/>
                <a:ea typeface="HY견고딕"/>
              </a:rPr>
              <a:t>소멸된다</a:t>
            </a:r>
            <a:r>
              <a:rPr lang="en-US" altLang="ko-KR" sz="1200" b="1" dirty="0">
                <a:solidFill>
                  <a:srgbClr val="FF0000"/>
                </a:solidFill>
                <a:latin typeface="+mj-lt"/>
                <a:ea typeface="HY견고딕"/>
              </a:rPr>
              <a:t>.</a:t>
            </a:r>
            <a:endParaRPr lang="ko-KR" altLang="en-US" sz="1200" b="1" dirty="0">
              <a:solidFill>
                <a:srgbClr val="FF0000"/>
              </a:solidFill>
              <a:latin typeface="+mj-lt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78990" y="1406532"/>
            <a:ext cx="2487058" cy="132343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latin typeface="HY견고딕"/>
                <a:ea typeface="HY견고딕"/>
              </a:rPr>
              <a:t>반지름 </a:t>
            </a:r>
            <a:r>
              <a:rPr lang="en-US" altLang="ko-KR" sz="2000" b="1" dirty="0">
                <a:latin typeface="HY견고딕"/>
                <a:ea typeface="HY견고딕"/>
              </a:rPr>
              <a:t>1</a:t>
            </a:r>
            <a:r>
              <a:rPr lang="ko-KR" altLang="en-US" sz="2000" b="1" dirty="0">
                <a:latin typeface="HY견고딕"/>
                <a:ea typeface="HY견고딕"/>
              </a:rPr>
              <a:t> 원 생성</a:t>
            </a:r>
          </a:p>
          <a:p>
            <a:pPr lvl="0">
              <a:defRPr/>
            </a:pPr>
            <a:r>
              <a:rPr lang="ko-KR" altLang="en-US" sz="2000" b="1" dirty="0">
                <a:latin typeface="HY견고딕"/>
                <a:ea typeface="HY견고딕"/>
              </a:rPr>
              <a:t>반지름 </a:t>
            </a:r>
            <a:r>
              <a:rPr lang="en-US" altLang="ko-KR" sz="2000" b="1" dirty="0">
                <a:latin typeface="HY견고딕"/>
                <a:ea typeface="HY견고딕"/>
              </a:rPr>
              <a:t>30 </a:t>
            </a:r>
            <a:r>
              <a:rPr lang="ko-KR" altLang="en-US" sz="2000" b="1" dirty="0">
                <a:latin typeface="HY견고딕"/>
                <a:ea typeface="HY견고딕"/>
              </a:rPr>
              <a:t>원 생성</a:t>
            </a:r>
          </a:p>
          <a:p>
            <a:pPr lvl="0">
              <a:defRPr/>
            </a:pPr>
            <a:r>
              <a:rPr lang="ko-KR" altLang="en-US" sz="2000" b="1" dirty="0">
                <a:latin typeface="HY견고딕"/>
                <a:ea typeface="HY견고딕"/>
              </a:rPr>
              <a:t>반지름 </a:t>
            </a:r>
            <a:r>
              <a:rPr lang="en-US" altLang="ko-KR" sz="2000" b="1" dirty="0">
                <a:latin typeface="HY견고딕"/>
                <a:ea typeface="HY견고딕"/>
              </a:rPr>
              <a:t>30 </a:t>
            </a:r>
            <a:r>
              <a:rPr lang="ko-KR" altLang="en-US" sz="2000" b="1" dirty="0">
                <a:latin typeface="HY견고딕"/>
                <a:ea typeface="HY견고딕"/>
              </a:rPr>
              <a:t>원 소멸</a:t>
            </a:r>
          </a:p>
          <a:p>
            <a:pPr lvl="0">
              <a:defRPr/>
            </a:pPr>
            <a:r>
              <a:rPr lang="ko-KR" altLang="en-US" sz="2000" b="1" dirty="0">
                <a:latin typeface="HY견고딕"/>
                <a:ea typeface="HY견고딕"/>
              </a:rPr>
              <a:t>반지름 </a:t>
            </a:r>
            <a:r>
              <a:rPr lang="en-US" altLang="ko-KR" sz="2000" b="1" dirty="0">
                <a:latin typeface="HY견고딕"/>
                <a:ea typeface="HY견고딕"/>
              </a:rPr>
              <a:t>1 </a:t>
            </a:r>
            <a:r>
              <a:rPr lang="ko-KR" altLang="en-US" sz="2000" b="1" dirty="0">
                <a:latin typeface="HY견고딕"/>
                <a:ea typeface="HY견고딕"/>
              </a:rPr>
              <a:t>원 소멸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402329" y="2903445"/>
            <a:ext cx="1368152" cy="504056"/>
          </a:xfrm>
          <a:prstGeom prst="wedgeRoundRectCallout">
            <a:avLst>
              <a:gd name="adj1" fmla="val -81030"/>
              <a:gd name="adj2" fmla="val -929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HY견고딕"/>
                <a:ea typeface="HY견고딕"/>
              </a:rPr>
              <a:t>객체는 생성의 </a:t>
            </a:r>
            <a:r>
              <a:rPr lang="ko-KR" altLang="en-US" sz="1000" b="1" dirty="0" err="1">
                <a:solidFill>
                  <a:srgbClr val="FF0000"/>
                </a:solidFill>
                <a:latin typeface="HY견고딕"/>
                <a:ea typeface="HY견고딕"/>
              </a:rPr>
              <a:t>반대순으로</a:t>
            </a:r>
            <a:r>
              <a:rPr lang="ko-KR" altLang="en-US" sz="1000" b="1" dirty="0">
                <a:solidFill>
                  <a:srgbClr val="FF0000"/>
                </a:solidFill>
                <a:latin typeface="HY견고딕"/>
                <a:ea typeface="HY견고딕"/>
              </a:rPr>
              <a:t>  소멸된다</a:t>
            </a:r>
            <a:r>
              <a:rPr lang="en-US" altLang="ko-KR" sz="1000" b="1" dirty="0">
                <a:solidFill>
                  <a:srgbClr val="FF0000"/>
                </a:solidFill>
                <a:latin typeface="HY견고딕"/>
                <a:ea typeface="HY견고딕"/>
              </a:rPr>
              <a:t>.</a:t>
            </a:r>
            <a:endParaRPr lang="ko-KR" altLang="en-US" sz="1000" b="1" dirty="0">
              <a:solidFill>
                <a:srgbClr val="FF0000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 dirty="0">
                <a:latin typeface="HY견고딕"/>
                <a:ea typeface="HY견고딕"/>
              </a:rPr>
              <a:t>생성자</a:t>
            </a:r>
            <a:r>
              <a:rPr lang="en-US" altLang="ko-KR" b="1" dirty="0">
                <a:latin typeface="HY견고딕"/>
                <a:ea typeface="HY견고딕"/>
              </a:rPr>
              <a:t>/</a:t>
            </a:r>
            <a:r>
              <a:rPr lang="ko-KR" altLang="en-US" b="1" dirty="0" err="1">
                <a:latin typeface="HY견고딕"/>
                <a:ea typeface="HY견고딕"/>
              </a:rPr>
              <a:t>소멸자</a:t>
            </a:r>
            <a:r>
              <a:rPr lang="ko-KR" altLang="en-US" b="1" dirty="0">
                <a:latin typeface="HY견고딕"/>
                <a:ea typeface="HY견고딕"/>
              </a:rPr>
              <a:t> 실행 순서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24675" y="1700808"/>
            <a:ext cx="8153400" cy="48245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2800" b="1" dirty="0">
                <a:latin typeface="HY견고딕"/>
                <a:ea typeface="HY견고딕"/>
              </a:rPr>
              <a:t>객체가 선언된 위치에 따른 분류</a:t>
            </a:r>
          </a:p>
          <a:p>
            <a:pPr lvl="0">
              <a:defRPr/>
            </a:pPr>
            <a:endParaRPr lang="ko-KR" altLang="en-US" sz="2800" b="1" dirty="0">
              <a:latin typeface="HY견고딕"/>
              <a:ea typeface="HY견고딕"/>
            </a:endParaRPr>
          </a:p>
          <a:p>
            <a:pPr lvl="1">
              <a:defRPr/>
            </a:pPr>
            <a:r>
              <a:rPr lang="ko-KR" altLang="en-US" sz="2800" b="1" dirty="0">
                <a:latin typeface="HY견고딕"/>
                <a:ea typeface="HY견고딕"/>
              </a:rPr>
              <a:t>지역 객체</a:t>
            </a:r>
          </a:p>
          <a:p>
            <a:pPr lvl="2">
              <a:defRPr/>
            </a:pPr>
            <a:r>
              <a:rPr lang="ko-KR" altLang="en-US" sz="2400" b="1" dirty="0">
                <a:solidFill>
                  <a:srgbClr val="0000FF"/>
                </a:solidFill>
                <a:latin typeface="HY견고딕"/>
                <a:ea typeface="HY견고딕"/>
              </a:rPr>
              <a:t>함수 내에 선언된 객체로서</a:t>
            </a:r>
            <a:r>
              <a:rPr lang="en-US" altLang="ko-KR" sz="2400" b="1" dirty="0">
                <a:solidFill>
                  <a:srgbClr val="0000FF"/>
                </a:solidFill>
                <a:latin typeface="HY견고딕"/>
                <a:ea typeface="HY견고딕"/>
              </a:rPr>
              <a:t>, </a:t>
            </a:r>
          </a:p>
          <a:p>
            <a:pPr marL="685800" lvl="2" indent="0">
              <a:buNone/>
              <a:defRPr/>
            </a:pPr>
            <a:r>
              <a:rPr lang="en-US" altLang="ko-KR" sz="2400" b="1" dirty="0">
                <a:solidFill>
                  <a:srgbClr val="0000FF"/>
                </a:solidFill>
                <a:latin typeface="HY견고딕"/>
                <a:ea typeface="HY견고딕"/>
              </a:rPr>
              <a:t>  </a:t>
            </a:r>
            <a:r>
              <a:rPr lang="ko-KR" altLang="en-US" sz="2400" b="1" dirty="0">
                <a:solidFill>
                  <a:srgbClr val="0000FF"/>
                </a:solidFill>
                <a:latin typeface="HY견고딕"/>
                <a:ea typeface="HY견고딕"/>
              </a:rPr>
              <a:t>함수가 종료하면 소멸된다</a:t>
            </a:r>
            <a:r>
              <a:rPr lang="en-US" altLang="ko-KR" sz="2400" b="1" dirty="0">
                <a:solidFill>
                  <a:srgbClr val="0000FF"/>
                </a:solidFill>
                <a:latin typeface="HY견고딕"/>
                <a:ea typeface="HY견고딕"/>
              </a:rPr>
              <a:t>.</a:t>
            </a:r>
          </a:p>
          <a:p>
            <a:pPr lvl="2">
              <a:defRPr/>
            </a:pPr>
            <a:endParaRPr lang="en-US" altLang="ko-KR" sz="2800" b="1" dirty="0">
              <a:solidFill>
                <a:srgbClr val="0000FF"/>
              </a:solidFill>
              <a:latin typeface="HY견고딕"/>
              <a:ea typeface="HY견고딕"/>
            </a:endParaRPr>
          </a:p>
          <a:p>
            <a:pPr lvl="1">
              <a:defRPr/>
            </a:pPr>
            <a:r>
              <a:rPr lang="ko-KR" altLang="en-US" sz="2800" b="1" dirty="0">
                <a:latin typeface="HY견고딕"/>
                <a:ea typeface="HY견고딕"/>
              </a:rPr>
              <a:t>전역 객체</a:t>
            </a:r>
          </a:p>
          <a:p>
            <a:pPr lvl="2">
              <a:defRPr/>
            </a:pPr>
            <a:r>
              <a:rPr lang="ko-KR" altLang="en-US" sz="2400" b="1" dirty="0">
                <a:solidFill>
                  <a:srgbClr val="0000FF"/>
                </a:solidFill>
                <a:latin typeface="HY견고딕"/>
                <a:ea typeface="HY견고딕"/>
              </a:rPr>
              <a:t>함수의 바깥에 선언된 객체로서</a:t>
            </a:r>
            <a:r>
              <a:rPr lang="en-US" altLang="ko-KR" sz="2400" b="1" dirty="0">
                <a:solidFill>
                  <a:srgbClr val="0000FF"/>
                </a:solidFill>
                <a:latin typeface="HY견고딕"/>
                <a:ea typeface="HY견고딕"/>
              </a:rPr>
              <a:t>, </a:t>
            </a:r>
          </a:p>
          <a:p>
            <a:pPr marL="685800" lvl="2" indent="0">
              <a:buNone/>
              <a:defRPr/>
            </a:pPr>
            <a:r>
              <a:rPr lang="en-US" altLang="ko-KR" sz="2400" b="1" dirty="0">
                <a:solidFill>
                  <a:srgbClr val="0000FF"/>
                </a:solidFill>
                <a:latin typeface="HY견고딕"/>
                <a:ea typeface="HY견고딕"/>
              </a:rPr>
              <a:t>   </a:t>
            </a:r>
            <a:r>
              <a:rPr lang="ko-KR" altLang="en-US" sz="2400" b="1" dirty="0">
                <a:solidFill>
                  <a:srgbClr val="0000FF"/>
                </a:solidFill>
                <a:latin typeface="HY견고딕"/>
                <a:ea typeface="HY견고딕"/>
              </a:rPr>
              <a:t>프로그램이 종료할 때 소멸된다</a:t>
            </a:r>
            <a:r>
              <a:rPr lang="en-US" altLang="ko-KR" sz="2800" b="1" dirty="0">
                <a:solidFill>
                  <a:srgbClr val="0000FF"/>
                </a:solidFill>
                <a:latin typeface="HY견고딕"/>
                <a:ea typeface="HY견고딕"/>
              </a:rPr>
              <a:t>.</a:t>
            </a:r>
            <a:endParaRPr lang="en-US" altLang="ko-KR" sz="2800" b="1" dirty="0">
              <a:latin typeface="HY견고딕"/>
              <a:ea typeface="HY견고딕"/>
            </a:endParaRPr>
          </a:p>
          <a:p>
            <a:pPr lvl="2">
              <a:defRPr/>
            </a:pPr>
            <a:endParaRPr lang="en-US" altLang="ko-KR" sz="2800" b="1" dirty="0">
              <a:latin typeface="HY견고딕"/>
              <a:ea typeface="HY견고딕"/>
            </a:endParaRPr>
          </a:p>
          <a:p>
            <a:pPr lvl="2">
              <a:defRPr/>
            </a:pPr>
            <a:endParaRPr lang="en-US" altLang="ko-KR" sz="2800" b="1" dirty="0">
              <a:latin typeface="HY견고딕"/>
              <a:ea typeface="HY견고딕"/>
            </a:endParaRPr>
          </a:p>
          <a:p>
            <a:pPr lvl="0">
              <a:defRPr/>
            </a:pPr>
            <a:endParaRPr lang="ko-KR" altLang="en-US" sz="2800" b="1" dirty="0">
              <a:solidFill>
                <a:srgbClr val="0000FF"/>
              </a:solidFill>
              <a:latin typeface="HY견고딕"/>
              <a:ea typeface="HY견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12</a:t>
            </a:fld>
            <a:endParaRPr lang="en-US" altLang="en-US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96062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 dirty="0">
                <a:latin typeface="HY견고딕"/>
                <a:ea typeface="HY견고딕"/>
              </a:rPr>
              <a:t>생성자</a:t>
            </a:r>
            <a:r>
              <a:rPr lang="en-US" altLang="ko-KR" b="1" dirty="0">
                <a:latin typeface="HY견고딕"/>
                <a:ea typeface="HY견고딕"/>
              </a:rPr>
              <a:t>/</a:t>
            </a:r>
            <a:r>
              <a:rPr lang="ko-KR" altLang="en-US" b="1" dirty="0" err="1">
                <a:latin typeface="HY견고딕"/>
                <a:ea typeface="HY견고딕"/>
              </a:rPr>
              <a:t>소멸자</a:t>
            </a:r>
            <a:r>
              <a:rPr lang="ko-KR" altLang="en-US" b="1" dirty="0">
                <a:latin typeface="HY견고딕"/>
                <a:ea typeface="HY견고딕"/>
              </a:rPr>
              <a:t> 실행 순서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2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lvl="2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lvl="0">
              <a:defRPr/>
            </a:pPr>
            <a:r>
              <a:rPr lang="ko-KR" altLang="en-US" sz="2800" dirty="0">
                <a:latin typeface="HY견고딕"/>
                <a:ea typeface="HY견고딕"/>
              </a:rPr>
              <a:t>객체 생성 순서</a:t>
            </a:r>
          </a:p>
          <a:p>
            <a:pPr lvl="1">
              <a:defRPr/>
            </a:pPr>
            <a:r>
              <a:rPr lang="ko-KR" altLang="en-US" sz="2400" dirty="0">
                <a:solidFill>
                  <a:srgbClr val="0000FF"/>
                </a:solidFill>
                <a:latin typeface="HY견고딕"/>
                <a:ea typeface="HY견고딕"/>
              </a:rPr>
              <a:t>전역 객체는 프로그램에 선언된 순서로 생성</a:t>
            </a:r>
          </a:p>
          <a:p>
            <a:pPr lvl="1">
              <a:defRPr/>
            </a:pPr>
            <a:r>
              <a:rPr lang="ko-KR" altLang="en-US" sz="2400" dirty="0">
                <a:solidFill>
                  <a:srgbClr val="0000FF"/>
                </a:solidFill>
                <a:latin typeface="HY견고딕"/>
                <a:ea typeface="HY견고딕"/>
              </a:rPr>
              <a:t>지역 객체는 함수가 호출되는 순간에 순서대로 생성</a:t>
            </a:r>
          </a:p>
          <a:p>
            <a:pPr lvl="0">
              <a:defRPr/>
            </a:pPr>
            <a:endParaRPr lang="ko-KR" altLang="en-US" sz="2800" dirty="0">
              <a:solidFill>
                <a:srgbClr val="0000FF"/>
              </a:solidFill>
              <a:latin typeface="HY견고딕"/>
              <a:ea typeface="HY견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13</a:t>
            </a:fld>
            <a:endParaRPr lang="en-US" altLang="en-US"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latin typeface="HY견고딕"/>
                <a:ea typeface="HY견고딕"/>
              </a:rPr>
              <a:t>생성자</a:t>
            </a:r>
            <a:r>
              <a:rPr lang="en-US" altLang="ko-KR" b="1">
                <a:latin typeface="HY견고딕"/>
                <a:ea typeface="HY견고딕"/>
              </a:rPr>
              <a:t>/</a:t>
            </a:r>
            <a:r>
              <a:rPr lang="ko-KR" altLang="en-US" b="1">
                <a:latin typeface="HY견고딕"/>
                <a:ea typeface="HY견고딕"/>
              </a:rPr>
              <a:t>소멸자 실행 순서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-8725" y="1340768"/>
            <a:ext cx="9003096" cy="5112568"/>
          </a:xfrm>
        </p:spPr>
        <p:txBody>
          <a:bodyPr>
            <a:normAutofit/>
          </a:bodyPr>
          <a:lstStyle/>
          <a:p>
            <a:pPr lvl="0">
              <a:defRPr/>
            </a:pPr>
            <a:endParaRPr lang="ko-KR" altLang="en-US" b="1" dirty="0">
              <a:latin typeface="HY견고딕"/>
              <a:ea typeface="HY견고딕"/>
            </a:endParaRPr>
          </a:p>
          <a:p>
            <a:pPr lvl="0">
              <a:defRPr/>
            </a:pPr>
            <a:r>
              <a:rPr lang="ko-KR" altLang="en-US" b="1" dirty="0">
                <a:latin typeface="HY견고딕"/>
                <a:ea typeface="HY견고딕"/>
              </a:rPr>
              <a:t>객체 소멸 순서</a:t>
            </a:r>
          </a:p>
          <a:p>
            <a:pPr lvl="1">
              <a:defRPr/>
            </a:pPr>
            <a:r>
              <a:rPr lang="ko-KR" altLang="en-US" sz="2400" b="1" dirty="0">
                <a:solidFill>
                  <a:srgbClr val="0000FF"/>
                </a:solidFill>
                <a:latin typeface="HY견고딕"/>
                <a:ea typeface="HY견고딕"/>
              </a:rPr>
              <a:t>함수가 종료하면</a:t>
            </a:r>
            <a:r>
              <a:rPr lang="en-US" altLang="ko-KR" sz="2400" b="1" dirty="0">
                <a:solidFill>
                  <a:srgbClr val="0000FF"/>
                </a:solidFill>
                <a:latin typeface="HY견고딕"/>
                <a:ea typeface="HY견고딕"/>
              </a:rPr>
              <a:t>,</a:t>
            </a:r>
            <a:r>
              <a:rPr lang="ko-KR" altLang="en-US" sz="2400" b="1" dirty="0">
                <a:solidFill>
                  <a:srgbClr val="0000FF"/>
                </a:solidFill>
                <a:latin typeface="HY견고딕"/>
                <a:ea typeface="HY견고딕"/>
              </a:rPr>
              <a:t> 지역 객체가 생성된 순서의 역순으로 소멸</a:t>
            </a:r>
          </a:p>
          <a:p>
            <a:pPr lvl="1">
              <a:defRPr/>
            </a:pPr>
            <a:r>
              <a:rPr lang="ko-KR" altLang="en-US" sz="2400" b="1" dirty="0">
                <a:solidFill>
                  <a:srgbClr val="0000FF"/>
                </a:solidFill>
                <a:latin typeface="HY견고딕"/>
                <a:ea typeface="HY견고딕"/>
              </a:rPr>
              <a:t>프로그램이 종료하면</a:t>
            </a:r>
            <a:r>
              <a:rPr lang="en-US" altLang="ko-KR" sz="2400" b="1" dirty="0">
                <a:solidFill>
                  <a:srgbClr val="0000FF"/>
                </a:solidFill>
                <a:latin typeface="HY견고딕"/>
                <a:ea typeface="HY견고딕"/>
              </a:rPr>
              <a:t>, </a:t>
            </a:r>
            <a:r>
              <a:rPr lang="ko-KR" altLang="en-US" sz="2400" b="1" dirty="0">
                <a:solidFill>
                  <a:srgbClr val="0000FF"/>
                </a:solidFill>
                <a:latin typeface="HY견고딕"/>
                <a:ea typeface="HY견고딕"/>
              </a:rPr>
              <a:t>전역 객체가 </a:t>
            </a:r>
            <a:endParaRPr lang="en-US" altLang="ko-KR" sz="2400" b="1" dirty="0">
              <a:solidFill>
                <a:srgbClr val="0000FF"/>
              </a:solidFill>
              <a:latin typeface="HY견고딕"/>
              <a:ea typeface="HY견고딕"/>
            </a:endParaRPr>
          </a:p>
          <a:p>
            <a:pPr marL="365760" lvl="1" indent="0">
              <a:buNone/>
              <a:defRPr/>
            </a:pPr>
            <a:r>
              <a:rPr lang="en-US" altLang="ko-KR" sz="2400" b="1" dirty="0">
                <a:solidFill>
                  <a:srgbClr val="0000FF"/>
                </a:solidFill>
                <a:latin typeface="HY견고딕"/>
                <a:ea typeface="HY견고딕"/>
              </a:rPr>
              <a:t>   </a:t>
            </a:r>
            <a:r>
              <a:rPr lang="ko-KR" altLang="en-US" sz="2400" b="1" dirty="0">
                <a:solidFill>
                  <a:srgbClr val="FF0000"/>
                </a:solidFill>
                <a:latin typeface="HY견고딕"/>
                <a:ea typeface="HY견고딕"/>
              </a:rPr>
              <a:t>생성된 순서의 역순으로 소멸</a:t>
            </a:r>
            <a:endParaRPr lang="ko-KR" altLang="en-US" sz="2400" b="1" dirty="0">
              <a:solidFill>
                <a:srgbClr val="0000FF"/>
              </a:solidFill>
              <a:latin typeface="HY견고딕"/>
              <a:ea typeface="HY견고딕"/>
            </a:endParaRPr>
          </a:p>
          <a:p>
            <a:pPr lvl="1">
              <a:defRPr/>
            </a:pPr>
            <a:endParaRPr lang="en-US" altLang="ko-KR" sz="2400" b="1" dirty="0">
              <a:solidFill>
                <a:srgbClr val="0000FF"/>
              </a:solidFill>
              <a:latin typeface="HY견고딕"/>
              <a:ea typeface="HY견고딕"/>
            </a:endParaRPr>
          </a:p>
          <a:p>
            <a:pPr lvl="1">
              <a:defRPr/>
            </a:pPr>
            <a:endParaRPr lang="en-US" altLang="ko-KR" sz="2400" b="1" dirty="0">
              <a:latin typeface="HY견고딕"/>
              <a:ea typeface="HY견고딕"/>
            </a:endParaRPr>
          </a:p>
          <a:p>
            <a:pPr lvl="0">
              <a:defRPr/>
            </a:pPr>
            <a:r>
              <a:rPr lang="en-US" altLang="ko-KR" b="1" dirty="0">
                <a:latin typeface="HY견고딕"/>
                <a:ea typeface="HY견고딕"/>
              </a:rPr>
              <a:t>new</a:t>
            </a:r>
            <a:r>
              <a:rPr lang="ko-KR" altLang="en-US" b="1" dirty="0">
                <a:latin typeface="HY견고딕"/>
                <a:ea typeface="HY견고딕"/>
              </a:rPr>
              <a:t>를 이용하여 동적으로 생성된 객체의 경우</a:t>
            </a:r>
          </a:p>
          <a:p>
            <a:pPr lvl="1">
              <a:defRPr/>
            </a:pPr>
            <a:r>
              <a:rPr lang="en-US" altLang="ko-KR" sz="2400" b="1" dirty="0">
                <a:solidFill>
                  <a:srgbClr val="0000FF"/>
                </a:solidFill>
                <a:latin typeface="HY견고딕"/>
                <a:ea typeface="HY견고딕"/>
              </a:rPr>
              <a:t>new</a:t>
            </a:r>
            <a:r>
              <a:rPr lang="ko-KR" altLang="en-US" sz="2400" b="1" dirty="0">
                <a:solidFill>
                  <a:srgbClr val="0000FF"/>
                </a:solidFill>
                <a:latin typeface="HY견고딕"/>
                <a:ea typeface="HY견고딕"/>
              </a:rPr>
              <a:t>를 실행하는 순간 객체 생성</a:t>
            </a:r>
          </a:p>
          <a:p>
            <a:pPr lvl="1">
              <a:defRPr/>
            </a:pPr>
            <a:r>
              <a:rPr lang="en-US" altLang="ko-KR" sz="2400" b="1" dirty="0">
                <a:solidFill>
                  <a:srgbClr val="0000FF"/>
                </a:solidFill>
                <a:latin typeface="HY견고딕"/>
                <a:ea typeface="HY견고딕"/>
              </a:rPr>
              <a:t>delete </a:t>
            </a:r>
            <a:r>
              <a:rPr lang="ko-KR" altLang="en-US" sz="2400" b="1" dirty="0">
                <a:solidFill>
                  <a:srgbClr val="0000FF"/>
                </a:solidFill>
                <a:latin typeface="HY견고딕"/>
                <a:ea typeface="HY견고딕"/>
              </a:rPr>
              <a:t>연산자를 실행할 때 객체 소멸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14</a:t>
            </a:fld>
            <a:endParaRPr lang="en-US" altLang="en-US"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3982" y="144034"/>
            <a:ext cx="8422790" cy="680120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sz="2666" b="1" dirty="0">
                <a:latin typeface="HY견고딕"/>
                <a:ea typeface="HY견고딕"/>
              </a:rPr>
              <a:t>예제 </a:t>
            </a:r>
            <a:r>
              <a:rPr lang="en-US" altLang="ko-KR" sz="2666" b="1" dirty="0">
                <a:latin typeface="HY견고딕"/>
                <a:ea typeface="HY견고딕"/>
              </a:rPr>
              <a:t>3-8 </a:t>
            </a:r>
            <a:r>
              <a:rPr lang="ko-KR" altLang="en-US" sz="3100" b="1" dirty="0">
                <a:latin typeface="HY견고딕"/>
                <a:ea typeface="HY견고딕"/>
              </a:rPr>
              <a:t>지역 객체와 전역 객체의 생성 및 소멸 순서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15</a:t>
            </a:fld>
            <a:endParaRPr lang="en-US" altLang="en-US">
              <a:latin typeface="HY견고딕"/>
              <a:ea typeface="HY견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3400" y="824154"/>
            <a:ext cx="8683954" cy="6370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#include &lt;</a:t>
            </a:r>
            <a:r>
              <a:rPr lang="en-US" altLang="ko-KR" sz="2400" b="1" dirty="0" err="1">
                <a:latin typeface="HY견고딕"/>
                <a:ea typeface="HY견고딕"/>
              </a:rPr>
              <a:t>iostream</a:t>
            </a:r>
            <a:r>
              <a:rPr lang="en-US" altLang="ko-KR" sz="2400" b="1" dirty="0">
                <a:latin typeface="HY견고딕"/>
                <a:ea typeface="HY견고딕"/>
              </a:rPr>
              <a:t>&gt; 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using namespace </a:t>
            </a:r>
            <a:r>
              <a:rPr lang="en-US" altLang="ko-KR" sz="2400" b="1" dirty="0" err="1">
                <a:latin typeface="HY견고딕"/>
                <a:ea typeface="HY견고딕"/>
              </a:rPr>
              <a:t>std</a:t>
            </a:r>
            <a:r>
              <a:rPr lang="en-US" altLang="ko-KR" sz="2400" b="1" dirty="0">
                <a:latin typeface="HY견고딕"/>
                <a:ea typeface="HY견고딕"/>
              </a:rPr>
              <a:t>; </a:t>
            </a:r>
          </a:p>
          <a:p>
            <a:pPr defTabSz="179999">
              <a:defRPr/>
            </a:pPr>
            <a:endParaRPr lang="en-US" altLang="ko-KR" sz="24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class Circle {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public:</a:t>
            </a:r>
          </a:p>
          <a:p>
            <a:pPr defTabSz="179999">
              <a:defRPr/>
            </a:pPr>
            <a:r>
              <a:rPr lang="en-US" altLang="ko-KR" sz="2400" b="1" dirty="0">
                <a:ea typeface="HY견고딕"/>
              </a:rPr>
              <a:t>	</a:t>
            </a:r>
            <a:r>
              <a:rPr lang="en-US" altLang="ko-KR" sz="2400" b="1" dirty="0" err="1">
                <a:latin typeface="HY견고딕"/>
                <a:ea typeface="HY견고딕"/>
              </a:rPr>
              <a:t>int</a:t>
            </a:r>
            <a:r>
              <a:rPr lang="en-US" altLang="ko-KR" sz="2400" b="1" dirty="0">
                <a:latin typeface="HY견고딕"/>
                <a:ea typeface="HY견고딕"/>
              </a:rPr>
              <a:t> radius; </a:t>
            </a:r>
          </a:p>
          <a:p>
            <a:pPr defTabSz="179999">
              <a:defRPr/>
            </a:pPr>
            <a:r>
              <a:rPr lang="ko-KR" altLang="en-US" sz="2400" b="1" dirty="0">
                <a:ea typeface="HY견고딕"/>
              </a:rPr>
              <a:t>	</a:t>
            </a:r>
            <a:r>
              <a:rPr lang="en-US" altLang="ko-KR" sz="2400" b="1" dirty="0">
                <a:latin typeface="HY견고딕"/>
                <a:ea typeface="HY견고딕"/>
              </a:rPr>
              <a:t>Circle(); </a:t>
            </a:r>
          </a:p>
          <a:p>
            <a:pPr defTabSz="179999">
              <a:defRPr/>
            </a:pPr>
            <a:r>
              <a:rPr lang="ko-KR" altLang="en-US" sz="2400" b="1" dirty="0">
                <a:ea typeface="HY견고딕"/>
              </a:rPr>
              <a:t>	</a:t>
            </a:r>
            <a:r>
              <a:rPr lang="en-US" altLang="ko-KR" sz="2400" b="1" dirty="0">
                <a:latin typeface="HY견고딕"/>
                <a:ea typeface="HY견고딕"/>
              </a:rPr>
              <a:t>Circle(</a:t>
            </a:r>
            <a:r>
              <a:rPr lang="en-US" altLang="ko-KR" sz="2400" b="1" dirty="0" err="1">
                <a:latin typeface="HY견고딕"/>
                <a:ea typeface="HY견고딕"/>
              </a:rPr>
              <a:t>int</a:t>
            </a:r>
            <a:r>
              <a:rPr lang="en-US" altLang="ko-KR" sz="2400" b="1" dirty="0">
                <a:latin typeface="HY견고딕"/>
                <a:ea typeface="HY견고딕"/>
              </a:rPr>
              <a:t> r); </a:t>
            </a:r>
          </a:p>
          <a:p>
            <a:pPr defTabSz="179999">
              <a:defRPr/>
            </a:pPr>
            <a:r>
              <a:rPr lang="ko-KR" altLang="en-US" sz="2400" b="1" dirty="0">
                <a:ea typeface="HY견고딕"/>
              </a:rPr>
              <a:t>	</a:t>
            </a:r>
            <a:r>
              <a:rPr lang="en-US" altLang="ko-KR" sz="2400" b="1" dirty="0">
                <a:solidFill>
                  <a:srgbClr val="FF0000"/>
                </a:solidFill>
                <a:latin typeface="HY견고딕"/>
                <a:ea typeface="HY견고딕"/>
              </a:rPr>
              <a:t>~Circle(); </a:t>
            </a:r>
          </a:p>
          <a:p>
            <a:pPr defTabSz="179999">
              <a:defRPr/>
            </a:pPr>
            <a:r>
              <a:rPr lang="ko-KR" altLang="en-US" sz="2400" b="1" dirty="0">
                <a:ea typeface="HY견고딕"/>
              </a:rPr>
              <a:t>	</a:t>
            </a:r>
            <a:r>
              <a:rPr lang="en-US" altLang="ko-KR" sz="2400" b="1" dirty="0">
                <a:latin typeface="HY견고딕"/>
                <a:ea typeface="HY견고딕"/>
              </a:rPr>
              <a:t>double </a:t>
            </a:r>
            <a:r>
              <a:rPr lang="en-US" altLang="ko-KR" sz="2400" b="1" dirty="0" err="1">
                <a:latin typeface="HY견고딕"/>
                <a:ea typeface="HY견고딕"/>
              </a:rPr>
              <a:t>getArea</a:t>
            </a:r>
            <a:r>
              <a:rPr lang="en-US" altLang="ko-KR" sz="2400" b="1" dirty="0">
                <a:latin typeface="HY견고딕"/>
                <a:ea typeface="HY견고딕"/>
              </a:rPr>
              <a:t>(); 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}; </a:t>
            </a:r>
          </a:p>
          <a:p>
            <a:pPr defTabSz="179999">
              <a:defRPr/>
            </a:pPr>
            <a:endParaRPr lang="ko-KR" altLang="en-US" sz="24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Circle::Circle() {</a:t>
            </a:r>
          </a:p>
          <a:p>
            <a:pPr defTabSz="179999">
              <a:defRPr/>
            </a:pPr>
            <a:r>
              <a:rPr lang="en-US" altLang="ko-KR" sz="2400" b="1" dirty="0">
                <a:ea typeface="HY견고딕"/>
              </a:rPr>
              <a:t>	</a:t>
            </a:r>
            <a:r>
              <a:rPr lang="en-US" altLang="ko-KR" sz="2400" b="1" dirty="0">
                <a:latin typeface="HY견고딕"/>
                <a:ea typeface="HY견고딕"/>
              </a:rPr>
              <a:t>radius = 1;</a:t>
            </a:r>
          </a:p>
          <a:p>
            <a:pPr defTabSz="179999">
              <a:defRPr/>
            </a:pPr>
            <a:r>
              <a:rPr lang="en-US" altLang="ko-KR" sz="2400" b="1" dirty="0">
                <a:ea typeface="HY견고딕"/>
              </a:rPr>
              <a:t>	</a:t>
            </a:r>
            <a:r>
              <a:rPr lang="en-US" altLang="ko-KR" sz="2400" b="1" dirty="0" err="1">
                <a:latin typeface="HY견고딕"/>
                <a:ea typeface="HY견고딕"/>
              </a:rPr>
              <a:t>cout</a:t>
            </a:r>
            <a:r>
              <a:rPr lang="en-US" altLang="ko-KR" sz="2400" b="1" dirty="0">
                <a:latin typeface="HY견고딕"/>
                <a:ea typeface="HY견고딕"/>
              </a:rPr>
              <a:t> &lt;&lt; "</a:t>
            </a:r>
            <a:r>
              <a:rPr lang="ko-KR" altLang="en-US" sz="2400" b="1" dirty="0">
                <a:latin typeface="HY견고딕"/>
                <a:ea typeface="HY견고딕"/>
              </a:rPr>
              <a:t>반지름 </a:t>
            </a:r>
            <a:r>
              <a:rPr lang="en-US" altLang="ko-KR" sz="2400" b="1" dirty="0">
                <a:latin typeface="HY견고딕"/>
                <a:ea typeface="HY견고딕"/>
              </a:rPr>
              <a:t>" &lt;&lt; radius &lt;&lt; "</a:t>
            </a:r>
            <a:r>
              <a:rPr lang="ko-KR" altLang="en-US" sz="2400" b="1" dirty="0">
                <a:latin typeface="HY견고딕"/>
                <a:ea typeface="HY견고딕"/>
              </a:rPr>
              <a:t> 원 생성</a:t>
            </a:r>
            <a:r>
              <a:rPr lang="en-US" altLang="ko-KR" sz="2400" b="1" dirty="0">
                <a:latin typeface="HY견고딕"/>
                <a:ea typeface="HY견고딕"/>
              </a:rPr>
              <a:t>" &lt;&lt; </a:t>
            </a:r>
            <a:r>
              <a:rPr lang="en-US" altLang="ko-KR" sz="2400" b="1" dirty="0" err="1">
                <a:latin typeface="HY견고딕"/>
                <a:ea typeface="HY견고딕"/>
              </a:rPr>
              <a:t>endl</a:t>
            </a:r>
            <a:r>
              <a:rPr lang="en-US" altLang="ko-KR" sz="2400" b="1" dirty="0">
                <a:latin typeface="HY견고딕"/>
                <a:ea typeface="HY견고딕"/>
              </a:rPr>
              <a:t>;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}</a:t>
            </a:r>
          </a:p>
          <a:p>
            <a:pPr defTabSz="179999">
              <a:defRPr/>
            </a:pPr>
            <a:endParaRPr lang="en-US" altLang="ko-KR" sz="2400" b="1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74399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298" y="0"/>
            <a:ext cx="8455063" cy="680120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sz="2666" b="1" dirty="0">
                <a:latin typeface="HY견고딕"/>
                <a:ea typeface="HY견고딕"/>
              </a:rPr>
              <a:t>예제 </a:t>
            </a:r>
            <a:r>
              <a:rPr lang="en-US" altLang="ko-KR" sz="2666" b="1" dirty="0">
                <a:latin typeface="HY견고딕"/>
                <a:ea typeface="HY견고딕"/>
              </a:rPr>
              <a:t>3-8 </a:t>
            </a:r>
            <a:r>
              <a:rPr lang="ko-KR" altLang="en-US" sz="3100" b="1" dirty="0">
                <a:latin typeface="HY견고딕"/>
                <a:ea typeface="HY견고딕"/>
              </a:rPr>
              <a:t>지역 객체와 전역 객체의 생성 및 소멸 순서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16</a:t>
            </a:fld>
            <a:endParaRPr lang="en-US" altLang="en-US">
              <a:latin typeface="HY견고딕"/>
              <a:ea typeface="HY견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7975" y="1159098"/>
            <a:ext cx="8136667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Circle::Circle(</a:t>
            </a:r>
            <a:r>
              <a:rPr lang="en-US" altLang="ko-KR" sz="2400" b="1" dirty="0" err="1">
                <a:latin typeface="HY견고딕"/>
                <a:ea typeface="HY견고딕"/>
              </a:rPr>
              <a:t>int</a:t>
            </a:r>
            <a:r>
              <a:rPr lang="en-US" altLang="ko-KR" sz="2400" b="1" dirty="0">
                <a:latin typeface="HY견고딕"/>
                <a:ea typeface="HY견고딕"/>
              </a:rPr>
              <a:t> r) {</a:t>
            </a:r>
          </a:p>
          <a:p>
            <a:pPr defTabSz="179999">
              <a:defRPr/>
            </a:pPr>
            <a:r>
              <a:rPr lang="en-US" altLang="ko-KR" sz="2400" b="1" dirty="0">
                <a:ea typeface="HY견고딕"/>
              </a:rPr>
              <a:t>	</a:t>
            </a:r>
            <a:r>
              <a:rPr lang="en-US" altLang="ko-KR" sz="2400" b="1" dirty="0">
                <a:latin typeface="HY견고딕"/>
                <a:ea typeface="HY견고딕"/>
              </a:rPr>
              <a:t>radius = r;</a:t>
            </a:r>
          </a:p>
          <a:p>
            <a:pPr defTabSz="179999">
              <a:defRPr/>
            </a:pPr>
            <a:r>
              <a:rPr lang="en-US" altLang="ko-KR" sz="2400" b="1" dirty="0">
                <a:ea typeface="HY견고딕"/>
              </a:rPr>
              <a:t>	</a:t>
            </a:r>
            <a:r>
              <a:rPr lang="en-US" altLang="ko-KR" sz="2400" b="1" dirty="0" err="1">
                <a:latin typeface="HY견고딕"/>
                <a:ea typeface="HY견고딕"/>
              </a:rPr>
              <a:t>cout</a:t>
            </a:r>
            <a:r>
              <a:rPr lang="en-US" altLang="ko-KR" sz="2400" b="1" dirty="0">
                <a:latin typeface="HY견고딕"/>
                <a:ea typeface="HY견고딕"/>
              </a:rPr>
              <a:t> &lt;&lt; "</a:t>
            </a:r>
            <a:r>
              <a:rPr lang="ko-KR" altLang="en-US" sz="2400" b="1" dirty="0">
                <a:latin typeface="HY견고딕"/>
                <a:ea typeface="HY견고딕"/>
              </a:rPr>
              <a:t>반지름 </a:t>
            </a:r>
            <a:r>
              <a:rPr lang="en-US" altLang="ko-KR" sz="2400" b="1" dirty="0">
                <a:latin typeface="HY견고딕"/>
                <a:ea typeface="HY견고딕"/>
              </a:rPr>
              <a:t>" &lt;&lt; radius &lt;&lt; "</a:t>
            </a:r>
            <a:r>
              <a:rPr lang="ko-KR" altLang="en-US" sz="2400" b="1" dirty="0">
                <a:latin typeface="HY견고딕"/>
                <a:ea typeface="HY견고딕"/>
              </a:rPr>
              <a:t> 원 생성</a:t>
            </a:r>
            <a:r>
              <a:rPr lang="en-US" altLang="ko-KR" sz="2400" b="1" dirty="0">
                <a:latin typeface="HY견고딕"/>
                <a:ea typeface="HY견고딕"/>
              </a:rPr>
              <a:t>" &lt;&lt; </a:t>
            </a:r>
            <a:r>
              <a:rPr lang="en-US" altLang="ko-KR" sz="2400" b="1" dirty="0" err="1">
                <a:latin typeface="HY견고딕"/>
                <a:ea typeface="HY견고딕"/>
              </a:rPr>
              <a:t>endl</a:t>
            </a:r>
            <a:r>
              <a:rPr lang="en-US" altLang="ko-KR" sz="2400" b="1" dirty="0">
                <a:latin typeface="HY견고딕"/>
                <a:ea typeface="HY견고딕"/>
              </a:rPr>
              <a:t>;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}</a:t>
            </a:r>
          </a:p>
          <a:p>
            <a:pPr defTabSz="179999">
              <a:defRPr/>
            </a:pPr>
            <a:endParaRPr lang="en-US" altLang="ko-KR" sz="24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400" b="1" dirty="0">
                <a:solidFill>
                  <a:srgbClr val="FF0000"/>
                </a:solidFill>
                <a:latin typeface="HY견고딕"/>
                <a:ea typeface="HY견고딕"/>
              </a:rPr>
              <a:t>Circle::~Circle() </a:t>
            </a:r>
            <a:r>
              <a:rPr lang="en-US" altLang="ko-KR" sz="2400" b="1" dirty="0">
                <a:latin typeface="HY견고딕"/>
                <a:ea typeface="HY견고딕"/>
              </a:rPr>
              <a:t>{</a:t>
            </a:r>
          </a:p>
          <a:p>
            <a:pPr defTabSz="179999">
              <a:defRPr/>
            </a:pPr>
            <a:r>
              <a:rPr lang="en-US" altLang="ko-KR" sz="2400" b="1" dirty="0">
                <a:ea typeface="HY견고딕"/>
              </a:rPr>
              <a:t>	</a:t>
            </a:r>
            <a:r>
              <a:rPr lang="en-US" altLang="ko-KR" sz="2400" b="1" dirty="0" err="1">
                <a:latin typeface="HY견고딕"/>
                <a:ea typeface="HY견고딕"/>
              </a:rPr>
              <a:t>cout</a:t>
            </a:r>
            <a:r>
              <a:rPr lang="en-US" altLang="ko-KR" sz="2400" b="1" dirty="0">
                <a:latin typeface="HY견고딕"/>
                <a:ea typeface="HY견고딕"/>
              </a:rPr>
              <a:t> &lt;&lt; "</a:t>
            </a:r>
            <a:r>
              <a:rPr lang="ko-KR" altLang="en-US" sz="2400" b="1" dirty="0">
                <a:latin typeface="HY견고딕"/>
                <a:ea typeface="HY견고딕"/>
              </a:rPr>
              <a:t>반지름 </a:t>
            </a:r>
            <a:r>
              <a:rPr lang="en-US" altLang="ko-KR" sz="2400" b="1" dirty="0">
                <a:latin typeface="HY견고딕"/>
                <a:ea typeface="HY견고딕"/>
              </a:rPr>
              <a:t>" &lt;&lt; radius &lt;&lt; </a:t>
            </a:r>
            <a:r>
              <a:rPr lang="en-US" altLang="ko-KR" sz="2400" b="1" dirty="0">
                <a:solidFill>
                  <a:srgbClr val="FF0000"/>
                </a:solidFill>
                <a:latin typeface="HY견고딕"/>
                <a:ea typeface="HY견고딕"/>
              </a:rPr>
              <a:t>" </a:t>
            </a:r>
            <a:r>
              <a:rPr lang="ko-KR" altLang="en-US" sz="2400" b="1" dirty="0">
                <a:solidFill>
                  <a:srgbClr val="FF0000"/>
                </a:solidFill>
                <a:latin typeface="HY견고딕"/>
                <a:ea typeface="HY견고딕"/>
              </a:rPr>
              <a:t>원 소멸</a:t>
            </a:r>
            <a:r>
              <a:rPr lang="en-US" altLang="ko-KR" sz="2400" b="1" dirty="0">
                <a:solidFill>
                  <a:srgbClr val="FF0000"/>
                </a:solidFill>
                <a:latin typeface="HY견고딕"/>
                <a:ea typeface="HY견고딕"/>
              </a:rPr>
              <a:t>" </a:t>
            </a:r>
            <a:r>
              <a:rPr lang="en-US" altLang="ko-KR" sz="2400" b="1" dirty="0">
                <a:latin typeface="HY견고딕"/>
                <a:ea typeface="HY견고딕"/>
              </a:rPr>
              <a:t>&lt;&lt; </a:t>
            </a:r>
            <a:r>
              <a:rPr lang="en-US" altLang="ko-KR" sz="2400" b="1" dirty="0" err="1">
                <a:latin typeface="HY견고딕"/>
                <a:ea typeface="HY견고딕"/>
              </a:rPr>
              <a:t>endl</a:t>
            </a:r>
            <a:r>
              <a:rPr lang="en-US" altLang="ko-KR" sz="2400" b="1" dirty="0">
                <a:latin typeface="HY견고딕"/>
                <a:ea typeface="HY견고딕"/>
              </a:rPr>
              <a:t>;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}</a:t>
            </a:r>
          </a:p>
          <a:p>
            <a:pPr defTabSz="179999">
              <a:defRPr/>
            </a:pPr>
            <a:endParaRPr lang="en-US" altLang="ko-KR" sz="24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double Circle::</a:t>
            </a:r>
            <a:r>
              <a:rPr lang="en-US" altLang="ko-KR" sz="2400" b="1" dirty="0" err="1">
                <a:latin typeface="HY견고딕"/>
                <a:ea typeface="HY견고딕"/>
              </a:rPr>
              <a:t>getArea</a:t>
            </a:r>
            <a:r>
              <a:rPr lang="en-US" altLang="ko-KR" sz="2400" b="1" dirty="0">
                <a:latin typeface="HY견고딕"/>
                <a:ea typeface="HY견고딕"/>
              </a:rPr>
              <a:t>() {</a:t>
            </a:r>
          </a:p>
          <a:p>
            <a:pPr defTabSz="179999">
              <a:defRPr/>
            </a:pPr>
            <a:r>
              <a:rPr lang="en-US" altLang="ko-KR" sz="2400" b="1" dirty="0">
                <a:ea typeface="HY견고딕"/>
              </a:rPr>
              <a:t>	</a:t>
            </a:r>
            <a:r>
              <a:rPr lang="en-US" altLang="ko-KR" sz="2400" b="1" dirty="0">
                <a:latin typeface="HY견고딕"/>
                <a:ea typeface="HY견고딕"/>
              </a:rPr>
              <a:t>return 3.14*radius*radius;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298" y="0"/>
            <a:ext cx="8458605" cy="680120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sz="2666" b="1" dirty="0">
                <a:latin typeface="HY견고딕"/>
                <a:ea typeface="HY견고딕"/>
              </a:rPr>
              <a:t>예제 </a:t>
            </a:r>
            <a:r>
              <a:rPr lang="en-US" altLang="ko-KR" sz="2666" b="1" dirty="0">
                <a:latin typeface="HY견고딕"/>
                <a:ea typeface="HY견고딕"/>
              </a:rPr>
              <a:t>3-8 </a:t>
            </a:r>
            <a:r>
              <a:rPr lang="ko-KR" altLang="en-US" sz="3100" b="1" dirty="0">
                <a:latin typeface="HY견고딕"/>
                <a:ea typeface="HY견고딕"/>
              </a:rPr>
              <a:t>지역 객체와 전역 객체의 생성 및 소멸 순서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17</a:t>
            </a:fld>
            <a:endParaRPr lang="en-US" altLang="en-US">
              <a:latin typeface="HY견고딕"/>
              <a:ea typeface="HY견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7975" y="1441514"/>
            <a:ext cx="5631501" cy="4893647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Circle </a:t>
            </a:r>
            <a:r>
              <a:rPr lang="en-US" altLang="ko-KR" sz="2400" b="1" dirty="0" err="1">
                <a:latin typeface="HY견고딕"/>
                <a:ea typeface="HY견고딕"/>
              </a:rPr>
              <a:t>globalDonut</a:t>
            </a:r>
            <a:r>
              <a:rPr lang="en-US" altLang="ko-KR" sz="2400" b="1" dirty="0">
                <a:latin typeface="HY견고딕"/>
                <a:ea typeface="HY견고딕"/>
              </a:rPr>
              <a:t>(1000);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Circle </a:t>
            </a:r>
            <a:r>
              <a:rPr lang="en-US" altLang="ko-KR" sz="2400" b="1" dirty="0" err="1">
                <a:latin typeface="HY견고딕"/>
                <a:ea typeface="HY견고딕"/>
              </a:rPr>
              <a:t>globalPizza</a:t>
            </a:r>
            <a:r>
              <a:rPr lang="en-US" altLang="ko-KR" sz="2400" b="1" dirty="0">
                <a:latin typeface="HY견고딕"/>
                <a:ea typeface="HY견고딕"/>
              </a:rPr>
              <a:t>(2000);</a:t>
            </a:r>
          </a:p>
          <a:p>
            <a:pPr defTabSz="179999">
              <a:defRPr/>
            </a:pPr>
            <a:endParaRPr lang="en-US" altLang="ko-KR" sz="24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void f() {</a:t>
            </a:r>
          </a:p>
          <a:p>
            <a:pPr defTabSz="179999">
              <a:defRPr/>
            </a:pPr>
            <a:r>
              <a:rPr lang="en-US" altLang="ko-KR" sz="2400" b="1" dirty="0">
                <a:ea typeface="HY견고딕"/>
              </a:rPr>
              <a:t>	</a:t>
            </a:r>
            <a:r>
              <a:rPr lang="en-US" altLang="ko-KR" sz="2400" b="1" dirty="0">
                <a:latin typeface="HY견고딕"/>
                <a:ea typeface="HY견고딕"/>
              </a:rPr>
              <a:t>Circle </a:t>
            </a:r>
            <a:r>
              <a:rPr lang="en-US" altLang="ko-KR" sz="2400" b="1" dirty="0" err="1">
                <a:latin typeface="HY견고딕"/>
                <a:ea typeface="HY견고딕"/>
              </a:rPr>
              <a:t>fDonut</a:t>
            </a:r>
            <a:r>
              <a:rPr lang="en-US" altLang="ko-KR" sz="2400" b="1" dirty="0">
                <a:latin typeface="HY견고딕"/>
                <a:ea typeface="HY견고딕"/>
              </a:rPr>
              <a:t>(100);</a:t>
            </a:r>
          </a:p>
          <a:p>
            <a:pPr defTabSz="179999">
              <a:defRPr/>
            </a:pPr>
            <a:r>
              <a:rPr lang="en-US" altLang="ko-KR" sz="2400" b="1" dirty="0">
                <a:ea typeface="HY견고딕"/>
              </a:rPr>
              <a:t>	</a:t>
            </a:r>
            <a:r>
              <a:rPr lang="en-US" altLang="ko-KR" sz="2400" b="1" dirty="0">
                <a:latin typeface="HY견고딕"/>
                <a:ea typeface="HY견고딕"/>
              </a:rPr>
              <a:t>Circle </a:t>
            </a:r>
            <a:r>
              <a:rPr lang="en-US" altLang="ko-KR" sz="2400" b="1" dirty="0" err="1">
                <a:latin typeface="HY견고딕"/>
                <a:ea typeface="HY견고딕"/>
              </a:rPr>
              <a:t>fPizza</a:t>
            </a:r>
            <a:r>
              <a:rPr lang="en-US" altLang="ko-KR" sz="2400" b="1" dirty="0">
                <a:latin typeface="HY견고딕"/>
                <a:ea typeface="HY견고딕"/>
              </a:rPr>
              <a:t>(200);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}</a:t>
            </a:r>
          </a:p>
          <a:p>
            <a:pPr defTabSz="179999">
              <a:defRPr/>
            </a:pPr>
            <a:endParaRPr lang="en-US" altLang="ko-KR" sz="24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400" b="1" dirty="0" err="1">
                <a:latin typeface="HY견고딕"/>
                <a:ea typeface="HY견고딕"/>
              </a:rPr>
              <a:t>int</a:t>
            </a:r>
            <a:r>
              <a:rPr lang="en-US" altLang="ko-KR" sz="2400" b="1" dirty="0">
                <a:latin typeface="HY견고딕"/>
                <a:ea typeface="HY견고딕"/>
              </a:rPr>
              <a:t> main() {</a:t>
            </a:r>
          </a:p>
          <a:p>
            <a:pPr defTabSz="179999">
              <a:defRPr/>
            </a:pPr>
            <a:r>
              <a:rPr lang="en-US" altLang="ko-KR" sz="2400" b="1" dirty="0">
                <a:ea typeface="HY견고딕"/>
              </a:rPr>
              <a:t>	</a:t>
            </a:r>
            <a:r>
              <a:rPr lang="en-US" altLang="ko-KR" sz="2400" b="1" dirty="0">
                <a:latin typeface="HY견고딕"/>
                <a:ea typeface="HY견고딕"/>
              </a:rPr>
              <a:t>Circle </a:t>
            </a:r>
            <a:r>
              <a:rPr lang="en-US" altLang="ko-KR" sz="2400" b="1" dirty="0" err="1">
                <a:latin typeface="HY견고딕"/>
                <a:ea typeface="HY견고딕"/>
              </a:rPr>
              <a:t>mainDonut</a:t>
            </a:r>
            <a:r>
              <a:rPr lang="en-US" altLang="ko-KR" sz="2400" b="1" dirty="0">
                <a:latin typeface="HY견고딕"/>
                <a:ea typeface="HY견고딕"/>
              </a:rPr>
              <a:t>;</a:t>
            </a:r>
          </a:p>
          <a:p>
            <a:pPr defTabSz="179999">
              <a:defRPr/>
            </a:pPr>
            <a:r>
              <a:rPr lang="en-US" altLang="ko-KR" sz="2400" b="1" dirty="0">
                <a:ea typeface="HY견고딕"/>
              </a:rPr>
              <a:t>	</a:t>
            </a:r>
            <a:r>
              <a:rPr lang="en-US" altLang="ko-KR" sz="2400" b="1" dirty="0">
                <a:latin typeface="HY견고딕"/>
                <a:ea typeface="HY견고딕"/>
              </a:rPr>
              <a:t>Circle </a:t>
            </a:r>
            <a:r>
              <a:rPr lang="en-US" altLang="ko-KR" sz="2400" b="1" dirty="0" err="1">
                <a:latin typeface="HY견고딕"/>
                <a:ea typeface="HY견고딕"/>
              </a:rPr>
              <a:t>mainPizza</a:t>
            </a:r>
            <a:r>
              <a:rPr lang="en-US" altLang="ko-KR" sz="2400" b="1" dirty="0">
                <a:latin typeface="HY견고딕"/>
                <a:ea typeface="HY견고딕"/>
              </a:rPr>
              <a:t>(30);</a:t>
            </a:r>
          </a:p>
          <a:p>
            <a:pPr defTabSz="179999">
              <a:defRPr/>
            </a:pPr>
            <a:r>
              <a:rPr lang="en-US" altLang="ko-KR" sz="2400" b="1" dirty="0">
                <a:ea typeface="HY견고딕"/>
              </a:rPr>
              <a:t>	</a:t>
            </a:r>
            <a:r>
              <a:rPr lang="en-US" altLang="ko-KR" sz="2400" b="1" dirty="0">
                <a:latin typeface="HY견고딕"/>
                <a:ea typeface="HY견고딕"/>
              </a:rPr>
              <a:t>f();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651196" y="2262186"/>
            <a:ext cx="2302708" cy="267765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latin typeface="HY견고딕"/>
                <a:ea typeface="HY견고딕"/>
              </a:rPr>
              <a:t>반지름 </a:t>
            </a:r>
            <a:r>
              <a:rPr lang="en-US" altLang="ko-KR" sz="1400" b="1" dirty="0">
                <a:latin typeface="HY견고딕"/>
                <a:ea typeface="HY견고딕"/>
              </a:rPr>
              <a:t>1000 </a:t>
            </a:r>
            <a:r>
              <a:rPr lang="ko-KR" altLang="en-US" sz="1400" b="1" dirty="0">
                <a:latin typeface="HY견고딕"/>
                <a:ea typeface="HY견고딕"/>
              </a:rPr>
              <a:t>원 생성</a:t>
            </a:r>
          </a:p>
          <a:p>
            <a:pPr lvl="0">
              <a:defRPr/>
            </a:pPr>
            <a:r>
              <a:rPr lang="ko-KR" altLang="en-US" sz="1400" b="1" dirty="0">
                <a:latin typeface="HY견고딕"/>
                <a:ea typeface="HY견고딕"/>
              </a:rPr>
              <a:t>반지름 </a:t>
            </a:r>
            <a:r>
              <a:rPr lang="en-US" altLang="ko-KR" sz="1400" b="1" dirty="0">
                <a:latin typeface="HY견고딕"/>
                <a:ea typeface="HY견고딕"/>
              </a:rPr>
              <a:t>2000 </a:t>
            </a:r>
            <a:r>
              <a:rPr lang="ko-KR" altLang="en-US" sz="1400" b="1" dirty="0">
                <a:latin typeface="HY견고딕"/>
                <a:ea typeface="HY견고딕"/>
              </a:rPr>
              <a:t>원 생성</a:t>
            </a:r>
          </a:p>
          <a:p>
            <a:pPr lvl="0">
              <a:defRPr/>
            </a:pPr>
            <a:r>
              <a:rPr lang="ko-KR" altLang="en-US" sz="1400" b="1" dirty="0">
                <a:latin typeface="HY견고딕"/>
                <a:ea typeface="HY견고딕"/>
              </a:rPr>
              <a:t>반지름 </a:t>
            </a:r>
            <a:r>
              <a:rPr lang="en-US" altLang="ko-KR" sz="1400" b="1" dirty="0">
                <a:latin typeface="HY견고딕"/>
                <a:ea typeface="HY견고딕"/>
              </a:rPr>
              <a:t>1 </a:t>
            </a:r>
            <a:r>
              <a:rPr lang="ko-KR" altLang="en-US" sz="1400" b="1" dirty="0">
                <a:latin typeface="HY견고딕"/>
                <a:ea typeface="HY견고딕"/>
              </a:rPr>
              <a:t>원 생성</a:t>
            </a:r>
          </a:p>
          <a:p>
            <a:pPr lvl="0">
              <a:defRPr/>
            </a:pPr>
            <a:r>
              <a:rPr lang="ko-KR" altLang="en-US" sz="1400" b="1" dirty="0">
                <a:latin typeface="HY견고딕"/>
                <a:ea typeface="HY견고딕"/>
              </a:rPr>
              <a:t>반지름 </a:t>
            </a:r>
            <a:r>
              <a:rPr lang="en-US" altLang="ko-KR" sz="1400" b="1" dirty="0">
                <a:latin typeface="HY견고딕"/>
                <a:ea typeface="HY견고딕"/>
              </a:rPr>
              <a:t>30 </a:t>
            </a:r>
            <a:r>
              <a:rPr lang="ko-KR" altLang="en-US" sz="1400" b="1" dirty="0">
                <a:latin typeface="HY견고딕"/>
                <a:ea typeface="HY견고딕"/>
              </a:rPr>
              <a:t>원 생성</a:t>
            </a:r>
          </a:p>
          <a:p>
            <a:pPr lvl="0">
              <a:defRPr/>
            </a:pPr>
            <a:r>
              <a:rPr lang="ko-KR" altLang="en-US" sz="1400" b="1" dirty="0">
                <a:latin typeface="HY견고딕"/>
                <a:ea typeface="HY견고딕"/>
              </a:rPr>
              <a:t>반지름 </a:t>
            </a:r>
            <a:r>
              <a:rPr lang="en-US" altLang="ko-KR" sz="1400" b="1" dirty="0">
                <a:latin typeface="HY견고딕"/>
                <a:ea typeface="HY견고딕"/>
              </a:rPr>
              <a:t>100 </a:t>
            </a:r>
            <a:r>
              <a:rPr lang="ko-KR" altLang="en-US" sz="1400" b="1" dirty="0">
                <a:latin typeface="HY견고딕"/>
                <a:ea typeface="HY견고딕"/>
              </a:rPr>
              <a:t>원 생성</a:t>
            </a:r>
          </a:p>
          <a:p>
            <a:pPr lvl="0">
              <a:defRPr/>
            </a:pPr>
            <a:r>
              <a:rPr lang="ko-KR" altLang="en-US" sz="1400" b="1" dirty="0">
                <a:latin typeface="HY견고딕"/>
                <a:ea typeface="HY견고딕"/>
              </a:rPr>
              <a:t>반지름 </a:t>
            </a:r>
            <a:r>
              <a:rPr lang="en-US" altLang="ko-KR" sz="1400" b="1" dirty="0">
                <a:latin typeface="HY견고딕"/>
                <a:ea typeface="HY견고딕"/>
              </a:rPr>
              <a:t>200 </a:t>
            </a:r>
            <a:r>
              <a:rPr lang="ko-KR" altLang="en-US" sz="1400" b="1" dirty="0">
                <a:latin typeface="HY견고딕"/>
                <a:ea typeface="HY견고딕"/>
              </a:rPr>
              <a:t>원 생성</a:t>
            </a:r>
          </a:p>
          <a:p>
            <a:pPr lvl="0">
              <a:defRPr/>
            </a:pPr>
            <a:r>
              <a:rPr lang="ko-KR" altLang="en-US" sz="1400" b="1" dirty="0">
                <a:latin typeface="HY견고딕"/>
                <a:ea typeface="HY견고딕"/>
              </a:rPr>
              <a:t>반지름 </a:t>
            </a:r>
            <a:r>
              <a:rPr lang="en-US" altLang="ko-KR" sz="1400" b="1" dirty="0">
                <a:latin typeface="HY견고딕"/>
                <a:ea typeface="HY견고딕"/>
              </a:rPr>
              <a:t>200 </a:t>
            </a:r>
            <a:r>
              <a:rPr lang="ko-KR" altLang="en-US" sz="1400" b="1" dirty="0">
                <a:latin typeface="HY견고딕"/>
                <a:ea typeface="HY견고딕"/>
              </a:rPr>
              <a:t>원 소멸</a:t>
            </a:r>
          </a:p>
          <a:p>
            <a:pPr lvl="0">
              <a:defRPr/>
            </a:pPr>
            <a:r>
              <a:rPr lang="ko-KR" altLang="en-US" sz="1400" b="1" dirty="0">
                <a:latin typeface="HY견고딕"/>
                <a:ea typeface="HY견고딕"/>
              </a:rPr>
              <a:t>반지름 </a:t>
            </a:r>
            <a:r>
              <a:rPr lang="en-US" altLang="ko-KR" sz="1400" b="1" dirty="0">
                <a:latin typeface="HY견고딕"/>
                <a:ea typeface="HY견고딕"/>
              </a:rPr>
              <a:t>100 </a:t>
            </a:r>
            <a:r>
              <a:rPr lang="ko-KR" altLang="en-US" sz="1400" b="1" dirty="0">
                <a:latin typeface="HY견고딕"/>
                <a:ea typeface="HY견고딕"/>
              </a:rPr>
              <a:t>원 소멸</a:t>
            </a:r>
          </a:p>
          <a:p>
            <a:pPr lvl="0">
              <a:defRPr/>
            </a:pPr>
            <a:r>
              <a:rPr lang="ko-KR" altLang="en-US" sz="1400" b="1" dirty="0">
                <a:latin typeface="HY견고딕"/>
                <a:ea typeface="HY견고딕"/>
              </a:rPr>
              <a:t>반지름 </a:t>
            </a:r>
            <a:r>
              <a:rPr lang="en-US" altLang="ko-KR" sz="1400" b="1" dirty="0">
                <a:latin typeface="HY견고딕"/>
                <a:ea typeface="HY견고딕"/>
              </a:rPr>
              <a:t>30 </a:t>
            </a:r>
            <a:r>
              <a:rPr lang="ko-KR" altLang="en-US" sz="1400" b="1" dirty="0">
                <a:latin typeface="HY견고딕"/>
                <a:ea typeface="HY견고딕"/>
              </a:rPr>
              <a:t>원 소멸</a:t>
            </a:r>
          </a:p>
          <a:p>
            <a:pPr lvl="0">
              <a:defRPr/>
            </a:pPr>
            <a:r>
              <a:rPr lang="ko-KR" altLang="en-US" sz="1400" b="1" dirty="0">
                <a:latin typeface="HY견고딕"/>
                <a:ea typeface="HY견고딕"/>
              </a:rPr>
              <a:t>반지름 </a:t>
            </a:r>
            <a:r>
              <a:rPr lang="en-US" altLang="ko-KR" sz="1400" b="1" dirty="0">
                <a:latin typeface="HY견고딕"/>
                <a:ea typeface="HY견고딕"/>
              </a:rPr>
              <a:t>1 </a:t>
            </a:r>
            <a:r>
              <a:rPr lang="ko-KR" altLang="en-US" sz="1400" b="1" dirty="0">
                <a:latin typeface="HY견고딕"/>
                <a:ea typeface="HY견고딕"/>
              </a:rPr>
              <a:t>원 소멸</a:t>
            </a:r>
          </a:p>
          <a:p>
            <a:pPr lvl="0">
              <a:defRPr/>
            </a:pPr>
            <a:r>
              <a:rPr lang="ko-KR" altLang="en-US" sz="1400" b="1" dirty="0">
                <a:latin typeface="HY견고딕"/>
                <a:ea typeface="HY견고딕"/>
              </a:rPr>
              <a:t>반지름 </a:t>
            </a:r>
            <a:r>
              <a:rPr lang="en-US" altLang="ko-KR" sz="1400" b="1" dirty="0">
                <a:latin typeface="HY견고딕"/>
                <a:ea typeface="HY견고딕"/>
              </a:rPr>
              <a:t>2000 </a:t>
            </a:r>
            <a:r>
              <a:rPr lang="ko-KR" altLang="en-US" sz="1400" b="1" dirty="0">
                <a:latin typeface="HY견고딕"/>
                <a:ea typeface="HY견고딕"/>
              </a:rPr>
              <a:t>원 소멸</a:t>
            </a:r>
          </a:p>
          <a:p>
            <a:pPr lvl="0">
              <a:defRPr/>
            </a:pPr>
            <a:r>
              <a:rPr lang="ko-KR" altLang="en-US" sz="1400" b="1" dirty="0">
                <a:latin typeface="HY견고딕"/>
                <a:ea typeface="HY견고딕"/>
              </a:rPr>
              <a:t>반지름 </a:t>
            </a:r>
            <a:r>
              <a:rPr lang="en-US" altLang="ko-KR" sz="1400" b="1" dirty="0">
                <a:latin typeface="HY견고딕"/>
                <a:ea typeface="HY견고딕"/>
              </a:rPr>
              <a:t>1000 </a:t>
            </a:r>
            <a:r>
              <a:rPr lang="ko-KR" altLang="en-US" sz="1400" b="1" dirty="0">
                <a:latin typeface="HY견고딕"/>
                <a:ea typeface="HY견고딕"/>
              </a:rPr>
              <a:t>원 소멸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698790" y="1786872"/>
            <a:ext cx="1296144" cy="288032"/>
          </a:xfrm>
          <a:prstGeom prst="wedgeRoundRectCallout">
            <a:avLst>
              <a:gd name="adj1" fmla="val -68386"/>
              <a:gd name="adj2" fmla="val -124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>
                <a:solidFill>
                  <a:schemeClr val="tx1"/>
                </a:solidFill>
                <a:latin typeface="HY견고딕"/>
                <a:ea typeface="HY견고딕"/>
              </a:rPr>
              <a:t>전역 객체 생성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788024" y="3167598"/>
            <a:ext cx="1289248" cy="288033"/>
          </a:xfrm>
          <a:prstGeom prst="wedgeRoundRectCallout">
            <a:avLst>
              <a:gd name="adj1" fmla="val -69699"/>
              <a:gd name="adj2" fmla="val -146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>
                <a:solidFill>
                  <a:schemeClr val="tx1"/>
                </a:solidFill>
                <a:latin typeface="HY견고딕"/>
                <a:ea typeface="HY견고딕"/>
              </a:rPr>
              <a:t>지역 객체 생성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345811" y="5037697"/>
            <a:ext cx="1305385" cy="288033"/>
          </a:xfrm>
          <a:prstGeom prst="wedgeRoundRectCallout">
            <a:avLst>
              <a:gd name="adj1" fmla="val -72365"/>
              <a:gd name="adj2" fmla="val -146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>
                <a:solidFill>
                  <a:schemeClr val="tx1"/>
                </a:solidFill>
                <a:latin typeface="HY견고딕"/>
                <a:ea typeface="HY견고딕"/>
              </a:rPr>
              <a:t>지역 객체 생성</a:t>
            </a:r>
          </a:p>
        </p:txBody>
      </p:sp>
      <p:sp>
        <p:nvSpPr>
          <p:cNvPr id="3" name="오른쪽 중괄호 2"/>
          <p:cNvSpPr/>
          <p:nvPr/>
        </p:nvSpPr>
        <p:spPr>
          <a:xfrm>
            <a:off x="4788024" y="1593830"/>
            <a:ext cx="324971" cy="611033"/>
          </a:xfrm>
          <a:prstGeom prst="rightBrace">
            <a:avLst>
              <a:gd name="adj1" fmla="val 4396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HY견고딕"/>
              <a:ea typeface="HY견고딕"/>
            </a:endParaRPr>
          </a:p>
        </p:txBody>
      </p:sp>
      <p:sp>
        <p:nvSpPr>
          <p:cNvPr id="11" name="오른쪽 중괄호 10"/>
          <p:cNvSpPr/>
          <p:nvPr/>
        </p:nvSpPr>
        <p:spPr>
          <a:xfrm>
            <a:off x="3923928" y="2986956"/>
            <a:ext cx="200294" cy="578555"/>
          </a:xfrm>
          <a:prstGeom prst="rightBrace">
            <a:avLst>
              <a:gd name="adj1" fmla="val 4396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HY견고딕"/>
              <a:ea typeface="HY견고딕"/>
            </a:endParaRPr>
          </a:p>
        </p:txBody>
      </p:sp>
      <p:sp>
        <p:nvSpPr>
          <p:cNvPr id="12" name="오른쪽 중괄호 11"/>
          <p:cNvSpPr/>
          <p:nvPr/>
        </p:nvSpPr>
        <p:spPr>
          <a:xfrm>
            <a:off x="4567562" y="4854112"/>
            <a:ext cx="220462" cy="655205"/>
          </a:xfrm>
          <a:prstGeom prst="rightBrace">
            <a:avLst>
              <a:gd name="adj1" fmla="val 4396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HY견고딕"/>
              <a:ea typeface="HY견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4174" y="770444"/>
            <a:ext cx="3977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  <a:latin typeface="HY견고딕"/>
                <a:ea typeface="HY견고딕"/>
              </a:rPr>
              <a:t>다음 프로그램의 실행 결과는 무엇인가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HY견고딕"/>
                <a:ea typeface="HY견고딕"/>
              </a:rPr>
              <a:t>?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54289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  <p:bldP spid="10" grpId="0" animBg="1"/>
      <p:bldP spid="3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400" b="1">
                <a:latin typeface="HY견고딕"/>
                <a:ea typeface="HY견고딕"/>
              </a:rPr>
              <a:t>예제 </a:t>
            </a:r>
            <a:r>
              <a:rPr lang="en-US" altLang="ko-KR" sz="2400" b="1">
                <a:latin typeface="HY견고딕"/>
                <a:ea typeface="HY견고딕"/>
              </a:rPr>
              <a:t>3-8</a:t>
            </a:r>
            <a:r>
              <a:rPr lang="ko-KR" altLang="en-US" sz="2400" b="1">
                <a:latin typeface="HY견고딕"/>
                <a:ea typeface="HY견고딕"/>
              </a:rPr>
              <a:t>의 지역 객체와 전역 객체의 생성과 소멸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18</a:t>
            </a:fld>
            <a:endParaRPr lang="en-US" altLang="en-US">
              <a:latin typeface="HY견고딕"/>
              <a:ea typeface="HY견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1137" y="1849615"/>
            <a:ext cx="1463862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b="1">
                <a:latin typeface="HY견고딕"/>
                <a:ea typeface="HY견고딕"/>
              </a:rPr>
              <a:t>프로그램 로딩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015" y="1420447"/>
            <a:ext cx="1953860" cy="374571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b="1">
                <a:latin typeface="HY견고딕"/>
                <a:ea typeface="HY견고딕"/>
              </a:rPr>
              <a:t>프로그램 실행 명령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465926" y="1849615"/>
            <a:ext cx="26753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>
                <a:solidFill>
                  <a:srgbClr val="0000FF"/>
                </a:solidFill>
                <a:latin typeface="HY견고딕"/>
                <a:ea typeface="HY견고딕"/>
              </a:rPr>
              <a:t>globalDonut </a:t>
            </a:r>
            <a:r>
              <a:rPr lang="ko-KR" altLang="en-US" sz="1600" b="1">
                <a:solidFill>
                  <a:srgbClr val="0000FF"/>
                </a:solidFill>
                <a:latin typeface="HY견고딕"/>
                <a:ea typeface="HY견고딕"/>
              </a:rPr>
              <a:t>객체 생성</a:t>
            </a:r>
            <a:r>
              <a:rPr lang="en-US" altLang="ko-KR" sz="1600" b="1">
                <a:solidFill>
                  <a:srgbClr val="0000FF"/>
                </a:solidFill>
                <a:latin typeface="HY견고딕"/>
                <a:ea typeface="HY견고딕"/>
              </a:rPr>
              <a:t>    </a:t>
            </a:r>
          </a:p>
          <a:p>
            <a:pPr>
              <a:defRPr/>
            </a:pPr>
            <a:r>
              <a:rPr lang="en-US" altLang="ko-KR" sz="1600" b="1">
                <a:solidFill>
                  <a:srgbClr val="0000FF"/>
                </a:solidFill>
                <a:latin typeface="HY견고딕"/>
                <a:ea typeface="HY견고딕"/>
              </a:rPr>
              <a:t>   globalPizza </a:t>
            </a:r>
            <a:r>
              <a:rPr lang="ko-KR" altLang="en-US" sz="1600" b="1">
                <a:solidFill>
                  <a:srgbClr val="0000FF"/>
                </a:solidFill>
                <a:latin typeface="HY견고딕"/>
                <a:ea typeface="HY견고딕"/>
              </a:rPr>
              <a:t>객체 생성</a:t>
            </a:r>
            <a:endParaRPr lang="en-US" altLang="ko-KR" sz="1600" b="1">
              <a:solidFill>
                <a:srgbClr val="0000FF"/>
              </a:solidFill>
              <a:latin typeface="HY견고딕"/>
              <a:ea typeface="HY견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59169" y="2704490"/>
            <a:ext cx="1842171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b="1">
                <a:latin typeface="HY견고딕"/>
                <a:ea typeface="HY견고딕"/>
              </a:rPr>
              <a:t>main() </a:t>
            </a:r>
            <a:r>
              <a:rPr lang="ko-KR" altLang="en-US" sz="1600" b="1">
                <a:latin typeface="HY견고딕"/>
                <a:ea typeface="HY견고딕"/>
              </a:rPr>
              <a:t>함수 시작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861601" y="2704490"/>
            <a:ext cx="24300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600" b="1">
                <a:solidFill>
                  <a:srgbClr val="0000FF"/>
                </a:solidFill>
                <a:latin typeface="HY견고딕"/>
                <a:ea typeface="HY견고딕"/>
              </a:rPr>
              <a:t>mainDonut </a:t>
            </a:r>
            <a:r>
              <a:rPr lang="ko-KR" altLang="en-US" sz="1600" b="1">
                <a:solidFill>
                  <a:srgbClr val="0000FF"/>
                </a:solidFill>
                <a:latin typeface="HY견고딕"/>
                <a:ea typeface="HY견고딕"/>
              </a:rPr>
              <a:t>객체 생성</a:t>
            </a:r>
          </a:p>
          <a:p>
            <a:pPr latinLnBrk="0">
              <a:defRPr/>
            </a:pPr>
            <a:r>
              <a:rPr lang="en-US" altLang="ko-KR" sz="1600" b="1">
                <a:solidFill>
                  <a:srgbClr val="0000FF"/>
                </a:solidFill>
                <a:latin typeface="HY견고딕"/>
                <a:ea typeface="HY견고딕"/>
              </a:rPr>
              <a:t>   mainPizza </a:t>
            </a:r>
            <a:r>
              <a:rPr lang="ko-KR" altLang="en-US" sz="1600" b="1">
                <a:solidFill>
                  <a:srgbClr val="0000FF"/>
                </a:solidFill>
                <a:latin typeface="HY견고딕"/>
                <a:ea typeface="HY견고딕"/>
              </a:rPr>
              <a:t>객체 생성</a:t>
            </a:r>
            <a:r>
              <a:rPr lang="en-US" altLang="ko-KR" sz="1600" b="1">
                <a:solidFill>
                  <a:srgbClr val="0000FF"/>
                </a:solidFill>
                <a:latin typeface="HY견고딕"/>
                <a:ea typeface="HY견고딕"/>
              </a:rPr>
              <a:t> </a:t>
            </a:r>
            <a:r>
              <a:rPr lang="en-US" altLang="ko-KR" sz="1600" b="1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65927" y="3492208"/>
            <a:ext cx="1388522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b="1">
                <a:latin typeface="HY견고딕"/>
                <a:ea typeface="HY견고딕"/>
              </a:rPr>
              <a:t>f() </a:t>
            </a:r>
            <a:r>
              <a:rPr lang="ko-KR" altLang="en-US" sz="1600" b="1">
                <a:latin typeface="HY견고딕"/>
                <a:ea typeface="HY견고딕"/>
              </a:rPr>
              <a:t>함수 실행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797705" y="3492208"/>
            <a:ext cx="24300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600" b="1">
                <a:solidFill>
                  <a:srgbClr val="0000FF"/>
                </a:solidFill>
                <a:latin typeface="HY견고딕"/>
                <a:ea typeface="HY견고딕"/>
              </a:rPr>
              <a:t>fDonut </a:t>
            </a:r>
            <a:r>
              <a:rPr lang="ko-KR" altLang="en-US" sz="1600" b="1">
                <a:solidFill>
                  <a:srgbClr val="0000FF"/>
                </a:solidFill>
                <a:latin typeface="HY견고딕"/>
                <a:ea typeface="HY견고딕"/>
              </a:rPr>
              <a:t>객체 생성</a:t>
            </a:r>
          </a:p>
          <a:p>
            <a:pPr latinLnBrk="0">
              <a:defRPr/>
            </a:pPr>
            <a:r>
              <a:rPr lang="en-US" altLang="ko-KR" sz="1600" b="1">
                <a:solidFill>
                  <a:srgbClr val="0000FF"/>
                </a:solidFill>
                <a:latin typeface="HY견고딕"/>
                <a:ea typeface="HY견고딕"/>
              </a:rPr>
              <a:t>   fPizza </a:t>
            </a:r>
            <a:r>
              <a:rPr lang="ko-KR" altLang="en-US" sz="1600" b="1">
                <a:solidFill>
                  <a:srgbClr val="0000FF"/>
                </a:solidFill>
                <a:latin typeface="HY견고딕"/>
                <a:ea typeface="HY견고딕"/>
              </a:rPr>
              <a:t>객체 생성</a:t>
            </a:r>
            <a:endParaRPr lang="en-US" altLang="ko-KR" sz="1600" b="1">
              <a:solidFill>
                <a:srgbClr val="0000FF"/>
              </a:solidFill>
              <a:latin typeface="HY견고딕"/>
              <a:ea typeface="HY견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65927" y="4195246"/>
            <a:ext cx="1388522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b="1">
                <a:latin typeface="HY견고딕"/>
                <a:ea typeface="HY견고딕"/>
              </a:rPr>
              <a:t>f() </a:t>
            </a:r>
            <a:r>
              <a:rPr lang="ko-KR" altLang="en-US" sz="1600" b="1">
                <a:latin typeface="HY견고딕"/>
                <a:ea typeface="HY견고딕"/>
              </a:rPr>
              <a:t>함수 종료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926236" y="4207915"/>
            <a:ext cx="24300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600" b="1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   </a:t>
            </a:r>
            <a:r>
              <a:rPr lang="en-US" altLang="ko-KR" sz="1600" b="1">
                <a:solidFill>
                  <a:srgbClr val="FF0000"/>
                </a:solidFill>
                <a:latin typeface="HY견고딕"/>
                <a:ea typeface="HY견고딕"/>
              </a:rPr>
              <a:t>fPizza </a:t>
            </a:r>
            <a:r>
              <a:rPr lang="ko-KR" altLang="en-US" sz="1600" b="1">
                <a:solidFill>
                  <a:srgbClr val="FF0000"/>
                </a:solidFill>
                <a:latin typeface="HY견고딕"/>
                <a:ea typeface="HY견고딕"/>
              </a:rPr>
              <a:t>객체 소멸</a:t>
            </a:r>
          </a:p>
          <a:p>
            <a:pPr latinLnBrk="0">
              <a:defRPr/>
            </a:pPr>
            <a:r>
              <a:rPr lang="en-US" altLang="ko-KR" sz="1600" b="1">
                <a:solidFill>
                  <a:srgbClr val="FF0000"/>
                </a:solidFill>
                <a:latin typeface="HY견고딕"/>
                <a:ea typeface="HY견고딕"/>
              </a:rPr>
              <a:t>fDonut </a:t>
            </a:r>
            <a:r>
              <a:rPr lang="ko-KR" altLang="en-US" sz="1600" b="1">
                <a:solidFill>
                  <a:srgbClr val="FF0000"/>
                </a:solidFill>
                <a:latin typeface="HY견고딕"/>
                <a:ea typeface="HY견고딕"/>
              </a:rPr>
              <a:t>객체 소멸</a:t>
            </a:r>
            <a:endParaRPr lang="en-US" altLang="ko-KR" sz="1600" b="1">
              <a:solidFill>
                <a:srgbClr val="FF0000"/>
              </a:solidFill>
              <a:latin typeface="HY견고딕"/>
              <a:ea typeface="HY견고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169" y="4960291"/>
            <a:ext cx="1842171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b="1">
                <a:latin typeface="HY견고딕"/>
                <a:ea typeface="HY견고딕"/>
              </a:rPr>
              <a:t>main() </a:t>
            </a:r>
            <a:r>
              <a:rPr lang="ko-KR" altLang="en-US" sz="1600" b="1">
                <a:latin typeface="HY견고딕"/>
                <a:ea typeface="HY견고딕"/>
              </a:rPr>
              <a:t>함수 종료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942184" y="4960291"/>
            <a:ext cx="24300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600" b="1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  </a:t>
            </a:r>
            <a:r>
              <a:rPr lang="en-US" altLang="ko-KR" sz="1600" b="1">
                <a:solidFill>
                  <a:srgbClr val="FF0000"/>
                </a:solidFill>
                <a:latin typeface="HY견고딕"/>
                <a:ea typeface="HY견고딕"/>
              </a:rPr>
              <a:t>mainPizza </a:t>
            </a:r>
            <a:r>
              <a:rPr lang="ko-KR" altLang="en-US" sz="1600" b="1">
                <a:solidFill>
                  <a:srgbClr val="FF0000"/>
                </a:solidFill>
                <a:latin typeface="HY견고딕"/>
                <a:ea typeface="HY견고딕"/>
              </a:rPr>
              <a:t>객체 소멸</a:t>
            </a:r>
          </a:p>
          <a:p>
            <a:pPr latinLnBrk="0">
              <a:defRPr/>
            </a:pPr>
            <a:r>
              <a:rPr lang="en-US" altLang="ko-KR" sz="1600" b="1">
                <a:solidFill>
                  <a:srgbClr val="FF0000"/>
                </a:solidFill>
                <a:latin typeface="HY견고딕"/>
                <a:ea typeface="HY견고딕"/>
              </a:rPr>
              <a:t>mainDonut </a:t>
            </a:r>
            <a:r>
              <a:rPr lang="ko-KR" altLang="en-US" sz="1600" b="1">
                <a:solidFill>
                  <a:srgbClr val="FF0000"/>
                </a:solidFill>
                <a:latin typeface="HY견고딕"/>
                <a:ea typeface="HY견고딕"/>
              </a:rPr>
              <a:t>객체 소멸</a:t>
            </a:r>
            <a:endParaRPr lang="en-US" altLang="ko-KR" sz="1600" b="1">
              <a:solidFill>
                <a:srgbClr val="FF0000"/>
              </a:solidFill>
              <a:latin typeface="HY견고딕"/>
              <a:ea typeface="HY견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71137" y="5851430"/>
            <a:ext cx="1463862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b="1">
                <a:latin typeface="HY견고딕"/>
                <a:ea typeface="HY견고딕"/>
              </a:rPr>
              <a:t>프로그램 종료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546509" y="5851430"/>
            <a:ext cx="27451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   </a:t>
            </a:r>
            <a:r>
              <a:rPr lang="en-US" altLang="ko-KR" sz="1600" b="1">
                <a:solidFill>
                  <a:srgbClr val="FF0000"/>
                </a:solidFill>
                <a:latin typeface="HY견고딕"/>
                <a:ea typeface="HY견고딕"/>
              </a:rPr>
              <a:t>globalPizza </a:t>
            </a:r>
            <a:r>
              <a:rPr lang="ko-KR" altLang="en-US" sz="1600" b="1">
                <a:solidFill>
                  <a:srgbClr val="FF0000"/>
                </a:solidFill>
                <a:latin typeface="HY견고딕"/>
                <a:ea typeface="HY견고딕"/>
              </a:rPr>
              <a:t>객체 소멸</a:t>
            </a:r>
          </a:p>
          <a:p>
            <a:pPr>
              <a:defRPr/>
            </a:pPr>
            <a:r>
              <a:rPr lang="en-US" altLang="ko-KR" sz="1600" b="1">
                <a:solidFill>
                  <a:srgbClr val="FF0000"/>
                </a:solidFill>
                <a:latin typeface="HY견고딕"/>
                <a:ea typeface="HY견고딕"/>
              </a:rPr>
              <a:t>globalDonut </a:t>
            </a:r>
            <a:r>
              <a:rPr lang="ko-KR" altLang="en-US" sz="1600" b="1">
                <a:solidFill>
                  <a:srgbClr val="FF0000"/>
                </a:solidFill>
                <a:latin typeface="HY견고딕"/>
                <a:ea typeface="HY견고딕"/>
              </a:rPr>
              <a:t>객체 소멸</a:t>
            </a:r>
            <a:endParaRPr lang="en-US" altLang="ko-KR" sz="1600" b="1">
              <a:solidFill>
                <a:srgbClr val="FF0000"/>
              </a:solidFill>
              <a:latin typeface="HY견고딕"/>
              <a:ea typeface="HY견고딕"/>
            </a:endParaRPr>
          </a:p>
        </p:txBody>
      </p:sp>
      <p:cxnSp>
        <p:nvCxnSpPr>
          <p:cNvPr id="24" name="구부러진 연결선 23"/>
          <p:cNvCxnSpPr>
            <a:endCxn id="5" idx="1"/>
          </p:cNvCxnSpPr>
          <p:nvPr/>
        </p:nvCxnSpPr>
        <p:spPr>
          <a:xfrm>
            <a:off x="1660779" y="1726915"/>
            <a:ext cx="310358" cy="29197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 26"/>
          <p:cNvCxnSpPr>
            <a:stCxn id="5" idx="1"/>
            <a:endCxn id="9" idx="1"/>
          </p:cNvCxnSpPr>
          <p:nvPr/>
        </p:nvCxnSpPr>
        <p:spPr>
          <a:xfrm rot="10800000" flipH="1" flipV="1">
            <a:off x="1971137" y="2018891"/>
            <a:ext cx="288032" cy="854875"/>
          </a:xfrm>
          <a:prstGeom prst="curvedConnector3">
            <a:avLst>
              <a:gd name="adj1" fmla="val -79366"/>
            </a:avLst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 31"/>
          <p:cNvCxnSpPr>
            <a:stCxn id="9" idx="2"/>
            <a:endCxn id="11" idx="1"/>
          </p:cNvCxnSpPr>
          <p:nvPr/>
        </p:nvCxnSpPr>
        <p:spPr>
          <a:xfrm rot="16200000" flipH="1">
            <a:off x="3013871" y="3209428"/>
            <a:ext cx="618441" cy="285672"/>
          </a:xfrm>
          <a:prstGeom prst="curvedConnector2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>
            <a:stCxn id="13" idx="1"/>
            <a:endCxn id="11" idx="1"/>
          </p:cNvCxnSpPr>
          <p:nvPr/>
        </p:nvCxnSpPr>
        <p:spPr>
          <a:xfrm rot="10800000">
            <a:off x="3465927" y="3661485"/>
            <a:ext cx="12700" cy="7030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 47"/>
          <p:cNvCxnSpPr>
            <a:stCxn id="13" idx="1"/>
            <a:endCxn id="15" idx="1"/>
          </p:cNvCxnSpPr>
          <p:nvPr/>
        </p:nvCxnSpPr>
        <p:spPr>
          <a:xfrm rot="10800000" flipV="1">
            <a:off x="2259169" y="4364522"/>
            <a:ext cx="1206758" cy="765045"/>
          </a:xfrm>
          <a:prstGeom prst="curvedConnector3">
            <a:avLst>
              <a:gd name="adj1" fmla="val 118943"/>
            </a:avLst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 50"/>
          <p:cNvCxnSpPr>
            <a:stCxn id="15" idx="1"/>
            <a:endCxn id="21" idx="1"/>
          </p:cNvCxnSpPr>
          <p:nvPr/>
        </p:nvCxnSpPr>
        <p:spPr>
          <a:xfrm rot="10800000" flipV="1">
            <a:off x="1971137" y="5129567"/>
            <a:ext cx="288032" cy="891139"/>
          </a:xfrm>
          <a:prstGeom prst="curvedConnector3">
            <a:avLst>
              <a:gd name="adj1" fmla="val 179366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5657123" y="6174595"/>
            <a:ext cx="134888" cy="9233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1">
              <a:solidFill>
                <a:srgbClr val="0070C0"/>
              </a:solidFill>
              <a:latin typeface="HY견고딕"/>
              <a:ea typeface="HY견고딕"/>
            </a:endParaRPr>
          </a:p>
        </p:txBody>
      </p:sp>
      <p:cxnSp>
        <p:nvCxnSpPr>
          <p:cNvPr id="67" name="구부러진 연결선 66"/>
          <p:cNvCxnSpPr/>
          <p:nvPr/>
        </p:nvCxnSpPr>
        <p:spPr>
          <a:xfrm rot="16200000" flipH="1">
            <a:off x="4051295" y="3877697"/>
            <a:ext cx="4730459" cy="232665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사각형 설명선 69"/>
          <p:cNvSpPr/>
          <p:nvPr/>
        </p:nvSpPr>
        <p:spPr>
          <a:xfrm>
            <a:off x="7596335" y="3933056"/>
            <a:ext cx="1322055" cy="432048"/>
          </a:xfrm>
          <a:prstGeom prst="wedgeRoundRectCallout">
            <a:avLst>
              <a:gd name="adj1" fmla="val -97901"/>
              <a:gd name="adj2" fmla="val -189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>
                <a:solidFill>
                  <a:schemeClr val="tx1"/>
                </a:solidFill>
                <a:latin typeface="HY견고딕"/>
                <a:ea typeface="HY견고딕"/>
              </a:rPr>
              <a:t>순서대로 </a:t>
            </a:r>
          </a:p>
          <a:p>
            <a:pPr algn="ctr">
              <a:defRPr/>
            </a:pPr>
            <a:r>
              <a:rPr lang="ko-KR" altLang="en-US" sz="1600" b="1">
                <a:solidFill>
                  <a:schemeClr val="tx1"/>
                </a:solidFill>
                <a:latin typeface="HY견고딕"/>
                <a:ea typeface="HY견고딕"/>
              </a:rPr>
              <a:t>실행됨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4209" y="6131791"/>
            <a:ext cx="36740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b="1">
                <a:solidFill>
                  <a:srgbClr val="0070C0"/>
                </a:solidFill>
                <a:latin typeface="HY견고딕"/>
                <a:ea typeface="HY견고딕"/>
                <a:sym typeface="Wingdings"/>
              </a:rPr>
              <a:t></a:t>
            </a:r>
            <a:endParaRPr lang="ko-KR" altLang="en-US" sz="1600" b="1">
              <a:solidFill>
                <a:srgbClr val="0070C0"/>
              </a:solidFill>
              <a:latin typeface="HY견고딕"/>
              <a:ea typeface="HY견고딕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34565" y="4170876"/>
            <a:ext cx="5635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b="1">
                <a:solidFill>
                  <a:srgbClr val="0070C0"/>
                </a:solidFill>
                <a:latin typeface="HY견고딕"/>
                <a:ea typeface="HY견고딕"/>
                <a:sym typeface="Wingdings"/>
              </a:rPr>
              <a:t></a:t>
            </a:r>
            <a:endParaRPr lang="ko-KR" altLang="en-US" sz="1600" b="1">
              <a:solidFill>
                <a:srgbClr val="0070C0"/>
              </a:solidFill>
              <a:latin typeface="HY견고딕"/>
              <a:ea typeface="HY견고딕"/>
            </a:endParaRPr>
          </a:p>
        </p:txBody>
      </p:sp>
      <p:sp>
        <p:nvSpPr>
          <p:cNvPr id="26" name="직사각형 25"/>
          <p:cNvSpPr/>
          <p:nvPr/>
        </p:nvSpPr>
        <p:spPr>
          <a:xfrm flipH="1">
            <a:off x="6745026" y="4509430"/>
            <a:ext cx="3615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b="1">
                <a:solidFill>
                  <a:srgbClr val="0070C0"/>
                </a:solidFill>
                <a:latin typeface="HY견고딕"/>
                <a:ea typeface="HY견고딕"/>
                <a:sym typeface="Wingdings"/>
              </a:rPr>
              <a:t></a:t>
            </a:r>
            <a:endParaRPr lang="ko-KR" altLang="en-US" sz="1600" b="1">
              <a:solidFill>
                <a:srgbClr val="0070C0"/>
              </a:solidFill>
              <a:latin typeface="HY견고딕"/>
              <a:ea typeface="HY견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27462" y="4960291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b="1">
                <a:solidFill>
                  <a:srgbClr val="0070C0"/>
                </a:solidFill>
                <a:latin typeface="HY견고딕"/>
                <a:ea typeface="HY견고딕"/>
                <a:sym typeface="Wingdings"/>
              </a:rPr>
              <a:t></a:t>
            </a:r>
            <a:endParaRPr lang="ko-KR" altLang="en-US" sz="1600" b="1">
              <a:solidFill>
                <a:srgbClr val="0070C0"/>
              </a:solidFill>
              <a:latin typeface="HY견고딕"/>
              <a:ea typeface="HY견고딕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098123" y="5251733"/>
            <a:ext cx="4347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b="1">
                <a:solidFill>
                  <a:srgbClr val="0070C0"/>
                </a:solidFill>
                <a:latin typeface="HY견고딕"/>
                <a:ea typeface="HY견고딕"/>
                <a:sym typeface="Wingdings"/>
              </a:rPr>
              <a:t> </a:t>
            </a:r>
            <a:endParaRPr lang="ko-KR" altLang="en-US" sz="1600" b="1">
              <a:solidFill>
                <a:srgbClr val="0070C0"/>
              </a:solidFill>
              <a:latin typeface="HY견고딕"/>
              <a:ea typeface="HY견고딕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66061" y="580549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b="1">
                <a:solidFill>
                  <a:srgbClr val="0070C0"/>
                </a:solidFill>
                <a:latin typeface="HY견고딕"/>
                <a:ea typeface="HY견고딕"/>
                <a:sym typeface="Wingdings"/>
              </a:rPr>
              <a:t></a:t>
            </a:r>
            <a:endParaRPr lang="ko-KR" altLang="en-US" sz="1600" b="1">
              <a:solidFill>
                <a:srgbClr val="0070C0"/>
              </a:solidFill>
              <a:latin typeface="HY견고딕"/>
              <a:ea typeface="HY견고딕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66104" y="3742059"/>
            <a:ext cx="36740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b="1">
                <a:solidFill>
                  <a:srgbClr val="00B050"/>
                </a:solidFill>
                <a:latin typeface="HY견고딕"/>
                <a:ea typeface="HY견고딕"/>
                <a:sym typeface="Wingdings"/>
              </a:rPr>
              <a:t></a:t>
            </a:r>
            <a:endParaRPr lang="ko-KR" altLang="en-US" sz="1600" b="1">
              <a:solidFill>
                <a:srgbClr val="00B050"/>
              </a:solidFill>
              <a:latin typeface="HY견고딕"/>
              <a:ea typeface="HY견고딕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901794" y="174369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b="1">
                <a:solidFill>
                  <a:srgbClr val="00B050"/>
                </a:solidFill>
                <a:latin typeface="HY견고딕"/>
                <a:ea typeface="HY견고딕"/>
                <a:sym typeface="Wingdings"/>
              </a:rPr>
              <a:t></a:t>
            </a:r>
            <a:endParaRPr lang="ko-KR" altLang="en-US" sz="1600" b="1">
              <a:solidFill>
                <a:srgbClr val="00B050"/>
              </a:solidFill>
              <a:latin typeface="HY견고딕"/>
              <a:ea typeface="HY견고딕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942090" y="215033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b="1">
                <a:solidFill>
                  <a:srgbClr val="00B050"/>
                </a:solidFill>
                <a:latin typeface="HY견고딕"/>
                <a:ea typeface="HY견고딕"/>
                <a:sym typeface="Wingdings"/>
              </a:rPr>
              <a:t></a:t>
            </a:r>
            <a:endParaRPr lang="ko-KR" altLang="en-US" sz="1600" b="1">
              <a:solidFill>
                <a:srgbClr val="00B050"/>
              </a:solidFill>
              <a:latin typeface="HY견고딕"/>
              <a:ea typeface="HY견고딕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85525" y="267445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b="1">
                <a:solidFill>
                  <a:srgbClr val="00B050"/>
                </a:solidFill>
                <a:latin typeface="HY견고딕"/>
                <a:ea typeface="HY견고딕"/>
                <a:sym typeface="Wingdings"/>
              </a:rPr>
              <a:t></a:t>
            </a:r>
            <a:endParaRPr lang="ko-KR" altLang="en-US" sz="1600" b="1">
              <a:solidFill>
                <a:srgbClr val="00B050"/>
              </a:solidFill>
              <a:latin typeface="HY견고딕"/>
              <a:ea typeface="HY견고딕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372200" y="2963143"/>
            <a:ext cx="2904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b="1">
                <a:solidFill>
                  <a:srgbClr val="00B050"/>
                </a:solidFill>
                <a:latin typeface="HY견고딕"/>
                <a:ea typeface="HY견고딕"/>
                <a:sym typeface="Wingdings"/>
              </a:rPr>
              <a:t></a:t>
            </a:r>
            <a:endParaRPr lang="ko-KR" altLang="en-US" sz="1600" b="1">
              <a:solidFill>
                <a:srgbClr val="00B050"/>
              </a:solidFill>
              <a:latin typeface="HY견고딕"/>
              <a:ea typeface="HY견고딕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482400" y="3449671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b="1">
                <a:solidFill>
                  <a:srgbClr val="00B050"/>
                </a:solidFill>
                <a:latin typeface="HY견고딕"/>
                <a:ea typeface="HY견고딕"/>
                <a:sym typeface="Wingdings"/>
              </a:rPr>
              <a:t></a:t>
            </a:r>
            <a:endParaRPr lang="ko-KR" altLang="en-US" sz="1600" b="1">
              <a:solidFill>
                <a:srgbClr val="00B050"/>
              </a:solidFill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48271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2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1" grpId="0" animBg="1"/>
      <p:bldP spid="22" grpId="0" animBg="1"/>
      <p:bldP spid="24" grpId="0" animBg="1"/>
      <p:bldP spid="27" grpId="0" animBg="1"/>
      <p:bldP spid="32" grpId="0" animBg="1"/>
      <p:bldP spid="35" grpId="0" animBg="1"/>
      <p:bldP spid="48" grpId="0" animBg="1"/>
      <p:bldP spid="51" grpId="0" animBg="1"/>
      <p:bldP spid="67" grpId="0" animBg="1"/>
      <p:bldP spid="70" grpId="0" animBg="1"/>
      <p:bldP spid="3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latin typeface="HY견고딕"/>
                <a:ea typeface="HY견고딕"/>
              </a:rPr>
              <a:t>접근 지정자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33400" y="2029258"/>
            <a:ext cx="8153400" cy="388843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b="1" dirty="0" err="1">
                <a:latin typeface="HY견고딕"/>
                <a:ea typeface="HY견고딕"/>
              </a:rPr>
              <a:t>캡슐화의</a:t>
            </a:r>
            <a:r>
              <a:rPr lang="ko-KR" altLang="en-US" b="1" dirty="0">
                <a:latin typeface="HY견고딕"/>
                <a:ea typeface="HY견고딕"/>
              </a:rPr>
              <a:t> 목적</a:t>
            </a:r>
          </a:p>
          <a:p>
            <a:pPr lvl="0">
              <a:defRPr/>
            </a:pPr>
            <a:endParaRPr lang="ko-KR" altLang="en-US" b="1" dirty="0">
              <a:latin typeface="HY견고딕"/>
              <a:ea typeface="HY견고딕"/>
            </a:endParaRPr>
          </a:p>
          <a:p>
            <a:pPr lvl="1">
              <a:defRPr/>
            </a:pPr>
            <a:r>
              <a:rPr lang="ko-KR" altLang="en-US" sz="2400" b="1" dirty="0">
                <a:latin typeface="HY견고딕"/>
                <a:ea typeface="HY견고딕"/>
              </a:rPr>
              <a:t>객체 보호</a:t>
            </a:r>
            <a:r>
              <a:rPr lang="en-US" altLang="ko-KR" sz="2400" b="1" dirty="0">
                <a:latin typeface="HY견고딕"/>
                <a:ea typeface="HY견고딕"/>
              </a:rPr>
              <a:t>, </a:t>
            </a:r>
            <a:r>
              <a:rPr lang="ko-KR" altLang="en-US" sz="2400" b="1" dirty="0">
                <a:latin typeface="HY견고딕"/>
                <a:ea typeface="HY견고딕"/>
              </a:rPr>
              <a:t>보안</a:t>
            </a:r>
          </a:p>
          <a:p>
            <a:pPr lvl="1">
              <a:defRPr/>
            </a:pPr>
            <a:endParaRPr lang="ko-KR" altLang="en-US" b="1" dirty="0">
              <a:latin typeface="HY견고딕"/>
              <a:ea typeface="HY견고딕"/>
            </a:endParaRPr>
          </a:p>
          <a:p>
            <a:pPr lvl="1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C++</a:t>
            </a:r>
            <a:r>
              <a:rPr lang="ko-KR" altLang="en-US" sz="2400" b="1" dirty="0">
                <a:latin typeface="HY견고딕"/>
                <a:ea typeface="HY견고딕"/>
              </a:rPr>
              <a:t>에서 객체의 캡슐화 전략</a:t>
            </a:r>
          </a:p>
          <a:p>
            <a:pPr lvl="2">
              <a:defRPr/>
            </a:pPr>
            <a:r>
              <a:rPr lang="ko-KR" altLang="en-US" sz="2000" b="1" dirty="0">
                <a:solidFill>
                  <a:srgbClr val="0000FF"/>
                </a:solidFill>
                <a:latin typeface="HY견고딕"/>
                <a:ea typeface="HY견고딕"/>
              </a:rPr>
              <a:t>객체의 상태를 나타내는 데이터 멤버</a:t>
            </a:r>
            <a:r>
              <a:rPr lang="en-US" altLang="ko-KR" sz="2000" b="1" dirty="0">
                <a:solidFill>
                  <a:srgbClr val="0000FF"/>
                </a:solidFill>
                <a:latin typeface="HY견고딕"/>
                <a:ea typeface="HY견고딕"/>
              </a:rPr>
              <a:t>(</a:t>
            </a:r>
            <a:r>
              <a:rPr lang="ko-KR" altLang="en-US" sz="2000" b="1" dirty="0">
                <a:solidFill>
                  <a:srgbClr val="0000FF"/>
                </a:solidFill>
                <a:latin typeface="HY견고딕"/>
                <a:ea typeface="HY견고딕"/>
              </a:rPr>
              <a:t>멤버 변수</a:t>
            </a:r>
            <a:r>
              <a:rPr lang="en-US" altLang="ko-KR" sz="2000" b="1" dirty="0">
                <a:solidFill>
                  <a:srgbClr val="0000FF"/>
                </a:solidFill>
                <a:latin typeface="HY견고딕"/>
                <a:ea typeface="HY견고딕"/>
              </a:rPr>
              <a:t>)</a:t>
            </a:r>
            <a:r>
              <a:rPr lang="ko-KR" altLang="en-US" sz="2000" b="1" dirty="0">
                <a:solidFill>
                  <a:srgbClr val="0000FF"/>
                </a:solidFill>
                <a:latin typeface="HY견고딕"/>
                <a:ea typeface="HY견고딕"/>
              </a:rPr>
              <a:t>에 대한 보호</a:t>
            </a:r>
          </a:p>
          <a:p>
            <a:pPr lvl="2">
              <a:defRPr/>
            </a:pPr>
            <a:r>
              <a:rPr lang="ko-KR" altLang="en-US" sz="2000" b="1" dirty="0">
                <a:solidFill>
                  <a:srgbClr val="0000FF"/>
                </a:solidFill>
                <a:latin typeface="HY견고딕"/>
                <a:ea typeface="HY견고딕"/>
              </a:rPr>
              <a:t>중요한 멤버는 다른 클래스나 객체에서 접근할 수 없도록 보호</a:t>
            </a:r>
          </a:p>
          <a:p>
            <a:pPr lvl="2">
              <a:defRPr/>
            </a:pPr>
            <a:r>
              <a:rPr lang="ko-KR" altLang="en-US" sz="2000" b="1" dirty="0">
                <a:solidFill>
                  <a:srgbClr val="0000FF"/>
                </a:solidFill>
                <a:latin typeface="HY견고딕"/>
                <a:ea typeface="HY견고딕"/>
              </a:rPr>
              <a:t>외부와의 인터페이스를 위해서 일부 멤버는 외부에 접근 허용</a:t>
            </a:r>
          </a:p>
          <a:p>
            <a:pPr lvl="2">
              <a:defRPr/>
            </a:pPr>
            <a:endParaRPr lang="en-US" altLang="ko-KR" sz="2000" b="1" dirty="0">
              <a:latin typeface="HY견고딕"/>
              <a:ea typeface="HY견고딕"/>
            </a:endParaRPr>
          </a:p>
          <a:p>
            <a:pPr lvl="0">
              <a:defRPr/>
            </a:pPr>
            <a:endParaRPr lang="ko-KR" altLang="en-US" b="1" dirty="0">
              <a:latin typeface="HY견고딕"/>
              <a:ea typeface="HY견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19</a:t>
            </a:fld>
            <a:endParaRPr lang="en-US" altLang="en-US"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144303" y="0"/>
            <a:ext cx="6855394" cy="6370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Rectangle::Rectangle(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w,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h) {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width = w; height = h;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defTabSz="179999">
              <a:defRPr/>
            </a:pPr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79999">
              <a:defRPr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Rectangle::Rectangle(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length) {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width = height = length;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defTabSz="179999">
              <a:defRPr/>
            </a:pPr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79999">
              <a:defRPr/>
            </a:pP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정사각형이면 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true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sz="2400" b="1" dirty="0" err="1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리턴하는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멤버 함수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bool Rectangle::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isSquare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() { </a:t>
            </a:r>
          </a:p>
          <a:p>
            <a:pPr defTabSz="179999">
              <a:defRPr/>
            </a:pP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if(width == height) return true;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else return false;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defTabSz="179999">
              <a:defRPr/>
            </a:pPr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79999">
              <a:defRPr/>
            </a:pPr>
            <a:r>
              <a:rPr lang="en-US" altLang="ko-KR" sz="24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getArea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(){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return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width*height;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575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latin typeface="HY견고딕"/>
                <a:ea typeface="HY견고딕"/>
              </a:rPr>
              <a:t>접근 지정자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57975" y="826769"/>
            <a:ext cx="8153400" cy="3888432"/>
          </a:xfrm>
        </p:spPr>
        <p:txBody>
          <a:bodyPr>
            <a:noAutofit/>
          </a:bodyPr>
          <a:lstStyle/>
          <a:p>
            <a:pPr lvl="0">
              <a:defRPr/>
            </a:pPr>
            <a:endParaRPr lang="ko-KR" altLang="en-US" b="1" dirty="0">
              <a:latin typeface="HY견고딕"/>
              <a:ea typeface="HY견고딕"/>
            </a:endParaRPr>
          </a:p>
          <a:p>
            <a:pPr lvl="2">
              <a:defRPr/>
            </a:pPr>
            <a:endParaRPr lang="en-US" altLang="ko-KR" sz="2400" b="1" dirty="0">
              <a:latin typeface="HY견고딕"/>
              <a:ea typeface="HY견고딕"/>
            </a:endParaRPr>
          </a:p>
          <a:p>
            <a:pPr lvl="0">
              <a:defRPr/>
            </a:pPr>
            <a:r>
              <a:rPr lang="ko-KR" altLang="en-US" b="1" dirty="0">
                <a:latin typeface="HY견고딕"/>
                <a:ea typeface="HY견고딕"/>
              </a:rPr>
              <a:t>멤버에 대한 </a:t>
            </a:r>
            <a:r>
              <a:rPr lang="en-US" altLang="ko-KR" b="1" dirty="0">
                <a:latin typeface="HY견고딕"/>
                <a:ea typeface="HY견고딕"/>
              </a:rPr>
              <a:t>3 </a:t>
            </a:r>
            <a:r>
              <a:rPr lang="ko-KR" altLang="en-US" b="1" dirty="0">
                <a:latin typeface="HY견고딕"/>
                <a:ea typeface="HY견고딕"/>
              </a:rPr>
              <a:t>가지 접근 지정자</a:t>
            </a:r>
          </a:p>
          <a:p>
            <a:pPr lvl="0">
              <a:defRPr/>
            </a:pPr>
            <a:endParaRPr lang="ko-KR" altLang="en-US" b="1" dirty="0">
              <a:latin typeface="HY견고딕"/>
              <a:ea typeface="HY견고딕"/>
            </a:endParaRPr>
          </a:p>
          <a:p>
            <a:pPr lvl="1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private </a:t>
            </a:r>
          </a:p>
          <a:p>
            <a:pPr lvl="2">
              <a:defRPr/>
            </a:pPr>
            <a:r>
              <a:rPr lang="ko-KR" altLang="en-US" sz="2400" b="1" dirty="0">
                <a:solidFill>
                  <a:srgbClr val="FF0000"/>
                </a:solidFill>
                <a:latin typeface="HY견고딕"/>
                <a:ea typeface="HY견고딕"/>
              </a:rPr>
              <a:t>동일한 클래스의 멤버 함수에만 제한함</a:t>
            </a:r>
          </a:p>
          <a:p>
            <a:pPr lvl="2">
              <a:defRPr/>
            </a:pPr>
            <a:endParaRPr lang="ko-KR" altLang="en-US" sz="2400" b="1" dirty="0">
              <a:solidFill>
                <a:srgbClr val="FF0000"/>
              </a:solidFill>
              <a:latin typeface="HY견고딕"/>
              <a:ea typeface="HY견고딕"/>
            </a:endParaRPr>
          </a:p>
          <a:p>
            <a:pPr lvl="1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public</a:t>
            </a:r>
          </a:p>
          <a:p>
            <a:pPr lvl="2">
              <a:defRPr/>
            </a:pPr>
            <a:r>
              <a:rPr lang="ko-KR" altLang="en-US" sz="2400" b="1" dirty="0">
                <a:solidFill>
                  <a:srgbClr val="FF0000"/>
                </a:solidFill>
                <a:latin typeface="HY견고딕"/>
                <a:ea typeface="HY견고딕"/>
              </a:rPr>
              <a:t>모든 다른 클래스에 허용</a:t>
            </a:r>
          </a:p>
          <a:p>
            <a:pPr lvl="2">
              <a:defRPr/>
            </a:pPr>
            <a:endParaRPr lang="ko-KR" altLang="en-US" sz="2400" b="1" dirty="0">
              <a:solidFill>
                <a:srgbClr val="FF0000"/>
              </a:solidFill>
              <a:latin typeface="HY견고딕"/>
              <a:ea typeface="HY견고딕"/>
            </a:endParaRPr>
          </a:p>
          <a:p>
            <a:pPr lvl="1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protected </a:t>
            </a:r>
          </a:p>
          <a:p>
            <a:pPr lvl="2">
              <a:defRPr/>
            </a:pPr>
            <a:r>
              <a:rPr lang="ko-KR" altLang="en-US" sz="2400" b="1" dirty="0">
                <a:solidFill>
                  <a:srgbClr val="FF0000"/>
                </a:solidFill>
                <a:latin typeface="HY견고딕"/>
                <a:ea typeface="HY견고딕"/>
              </a:rPr>
              <a:t>클래스 자신과 상속받은 자식 클래스에만 허용</a:t>
            </a:r>
            <a:endParaRPr lang="en-US" altLang="ko-KR" sz="2400" b="1" dirty="0">
              <a:solidFill>
                <a:srgbClr val="FF0000"/>
              </a:solidFill>
              <a:latin typeface="HY견고딕"/>
              <a:ea typeface="HY견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20</a:t>
            </a:fld>
            <a:endParaRPr lang="en-US" altLang="en-US">
              <a:latin typeface="HY견고딕"/>
              <a:ea typeface="HY견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37772" y="136634"/>
            <a:ext cx="3050940" cy="2289403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 latinLnBrk="0">
              <a:defRPr/>
            </a:pPr>
            <a:r>
              <a:rPr lang="en-US" altLang="ko-KR" b="1">
                <a:latin typeface="HY견고딕"/>
                <a:ea typeface="HY견고딕"/>
              </a:rPr>
              <a:t>class Sample {</a:t>
            </a:r>
          </a:p>
          <a:p>
            <a:pPr defTabSz="179999" latinLnBrk="0">
              <a:defRPr/>
            </a:pPr>
            <a:r>
              <a:rPr lang="en-US" altLang="ko-KR" b="1">
                <a:latin typeface="HY견고딕"/>
                <a:ea typeface="HY견고딕"/>
              </a:rPr>
              <a:t>private:</a:t>
            </a:r>
          </a:p>
          <a:p>
            <a:pPr defTabSz="179999" latinLnBrk="0">
              <a:defRPr/>
            </a:pPr>
            <a:r>
              <a:rPr lang="ko-KR" altLang="en-US" b="1">
                <a:ea typeface="HY견고딕"/>
              </a:rPr>
              <a:t>	</a:t>
            </a:r>
            <a:r>
              <a:rPr lang="en-US" altLang="ko-KR" b="1">
                <a:solidFill>
                  <a:srgbClr val="289B6E"/>
                </a:solidFill>
                <a:latin typeface="HY견고딕"/>
                <a:ea typeface="HY견고딕"/>
              </a:rPr>
              <a:t>// private </a:t>
            </a:r>
            <a:r>
              <a:rPr lang="ko-KR" altLang="en-US" b="1">
                <a:solidFill>
                  <a:srgbClr val="289B6E"/>
                </a:solidFill>
                <a:latin typeface="HY견고딕"/>
                <a:ea typeface="HY견고딕"/>
              </a:rPr>
              <a:t>멤버 선언</a:t>
            </a:r>
            <a:endParaRPr lang="ko-KR" altLang="en-US" b="1">
              <a:latin typeface="HY견고딕"/>
              <a:ea typeface="HY견고딕"/>
            </a:endParaRPr>
          </a:p>
          <a:p>
            <a:pPr defTabSz="179999" latinLnBrk="0">
              <a:defRPr/>
            </a:pPr>
            <a:r>
              <a:rPr lang="en-US" altLang="ko-KR" b="1">
                <a:latin typeface="HY견고딕"/>
                <a:ea typeface="HY견고딕"/>
              </a:rPr>
              <a:t>public:</a:t>
            </a:r>
          </a:p>
          <a:p>
            <a:pPr defTabSz="179999" latinLnBrk="0">
              <a:defRPr/>
            </a:pPr>
            <a:r>
              <a:rPr lang="ko-KR" altLang="en-US" b="1">
                <a:ea typeface="HY견고딕"/>
              </a:rPr>
              <a:t>	</a:t>
            </a:r>
            <a:r>
              <a:rPr lang="en-US" altLang="ko-KR" b="1">
                <a:solidFill>
                  <a:srgbClr val="289B6E"/>
                </a:solidFill>
                <a:latin typeface="HY견고딕"/>
                <a:ea typeface="HY견고딕"/>
              </a:rPr>
              <a:t>// public </a:t>
            </a:r>
            <a:r>
              <a:rPr lang="ko-KR" altLang="en-US" b="1">
                <a:solidFill>
                  <a:srgbClr val="289B6E"/>
                </a:solidFill>
                <a:latin typeface="HY견고딕"/>
                <a:ea typeface="HY견고딕"/>
              </a:rPr>
              <a:t>멤버 선언</a:t>
            </a:r>
            <a:endParaRPr lang="ko-KR" altLang="en-US" b="1">
              <a:latin typeface="HY견고딕"/>
              <a:ea typeface="HY견고딕"/>
            </a:endParaRPr>
          </a:p>
          <a:p>
            <a:pPr defTabSz="179999" latinLnBrk="0">
              <a:defRPr/>
            </a:pPr>
            <a:r>
              <a:rPr lang="en-US" altLang="ko-KR" b="1">
                <a:latin typeface="HY견고딕"/>
                <a:ea typeface="HY견고딕"/>
              </a:rPr>
              <a:t>protected:</a:t>
            </a:r>
          </a:p>
          <a:p>
            <a:pPr defTabSz="179999" latinLnBrk="0">
              <a:defRPr/>
            </a:pPr>
            <a:r>
              <a:rPr lang="ko-KR" altLang="en-US" b="1">
                <a:ea typeface="HY견고딕"/>
              </a:rPr>
              <a:t>	</a:t>
            </a:r>
            <a:r>
              <a:rPr lang="en-US" altLang="ko-KR" b="1">
                <a:solidFill>
                  <a:srgbClr val="289B6E"/>
                </a:solidFill>
                <a:latin typeface="HY견고딕"/>
                <a:ea typeface="HY견고딕"/>
              </a:rPr>
              <a:t>// protected </a:t>
            </a:r>
            <a:r>
              <a:rPr lang="ko-KR" altLang="en-US" b="1">
                <a:solidFill>
                  <a:srgbClr val="289B6E"/>
                </a:solidFill>
                <a:latin typeface="HY견고딕"/>
                <a:ea typeface="HY견고딕"/>
              </a:rPr>
              <a:t>멤버 선언</a:t>
            </a:r>
            <a:endParaRPr lang="ko-KR" altLang="en-US" b="1">
              <a:latin typeface="HY견고딕"/>
              <a:ea typeface="HY견고딕"/>
            </a:endParaRPr>
          </a:p>
          <a:p>
            <a:pPr defTabSz="179999" latinLnBrk="0">
              <a:defRPr/>
            </a:pPr>
            <a:r>
              <a:rPr lang="en-US" altLang="ko-KR" b="1">
                <a:latin typeface="HY견고딕"/>
                <a:ea typeface="HY견고딕"/>
              </a:rPr>
              <a:t>};</a:t>
            </a:r>
            <a:endParaRPr lang="ko-KR" altLang="en-US" b="1"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latin typeface="HY견고딕"/>
                <a:ea typeface="HY견고딕"/>
              </a:rPr>
              <a:t>중복 접근 지정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21</a:t>
            </a:fld>
            <a:endParaRPr lang="en-US" altLang="en-US">
              <a:latin typeface="HY견고딕"/>
              <a:ea typeface="HY견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9552" y="2862724"/>
            <a:ext cx="3456384" cy="25265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 latinLnBrk="0">
              <a:defRPr/>
            </a:pPr>
            <a:r>
              <a:rPr lang="en-US" altLang="ko-KR" sz="2000" b="1">
                <a:latin typeface="HY견고딕"/>
                <a:ea typeface="HY견고딕"/>
              </a:rPr>
              <a:t>class Sample {</a:t>
            </a:r>
          </a:p>
          <a:p>
            <a:pPr defTabSz="179999" latinLnBrk="0">
              <a:defRPr/>
            </a:pPr>
            <a:r>
              <a:rPr lang="en-US" altLang="ko-KR" sz="2000" b="1">
                <a:latin typeface="HY견고딕"/>
                <a:ea typeface="HY견고딕"/>
              </a:rPr>
              <a:t>private:</a:t>
            </a:r>
          </a:p>
          <a:p>
            <a:pPr defTabSz="179999" latinLnBrk="0">
              <a:defRPr/>
            </a:pPr>
            <a:r>
              <a:rPr lang="ko-KR" altLang="en-US" sz="2000" b="1">
                <a:ea typeface="HY견고딕"/>
              </a:rPr>
              <a:t>	</a:t>
            </a:r>
            <a:r>
              <a:rPr lang="en-US" altLang="ko-KR" sz="2000" b="1">
                <a:solidFill>
                  <a:srgbClr val="289B6E"/>
                </a:solidFill>
                <a:latin typeface="HY견고딕"/>
                <a:ea typeface="HY견고딕"/>
              </a:rPr>
              <a:t>// private </a:t>
            </a:r>
            <a:r>
              <a:rPr lang="ko-KR" altLang="en-US" sz="2000" b="1">
                <a:solidFill>
                  <a:srgbClr val="289B6E"/>
                </a:solidFill>
                <a:latin typeface="HY견고딕"/>
                <a:ea typeface="HY견고딕"/>
              </a:rPr>
              <a:t>멤버 선언</a:t>
            </a:r>
            <a:endParaRPr lang="ko-KR" altLang="en-US" sz="2000" b="1">
              <a:latin typeface="HY견고딕"/>
              <a:ea typeface="HY견고딕"/>
            </a:endParaRPr>
          </a:p>
          <a:p>
            <a:pPr defTabSz="179999" latinLnBrk="0">
              <a:defRPr/>
            </a:pPr>
            <a:r>
              <a:rPr lang="en-US" altLang="ko-KR" sz="2000" b="1">
                <a:latin typeface="HY견고딕"/>
                <a:ea typeface="HY견고딕"/>
              </a:rPr>
              <a:t>public:</a:t>
            </a:r>
          </a:p>
          <a:p>
            <a:pPr defTabSz="179999" latinLnBrk="0">
              <a:defRPr/>
            </a:pPr>
            <a:r>
              <a:rPr lang="ko-KR" altLang="en-US" sz="2000" b="1">
                <a:solidFill>
                  <a:srgbClr val="289B6E"/>
                </a:solidFill>
                <a:ea typeface="HY견고딕"/>
              </a:rPr>
              <a:t>	</a:t>
            </a:r>
            <a:r>
              <a:rPr lang="en-US" altLang="ko-KR" sz="2000" b="1">
                <a:solidFill>
                  <a:srgbClr val="289B6E"/>
                </a:solidFill>
                <a:latin typeface="HY견고딕"/>
                <a:ea typeface="HY견고딕"/>
              </a:rPr>
              <a:t>// public </a:t>
            </a:r>
            <a:r>
              <a:rPr lang="ko-KR" altLang="en-US" sz="2000" b="1">
                <a:solidFill>
                  <a:srgbClr val="289B6E"/>
                </a:solidFill>
                <a:latin typeface="HY견고딕"/>
                <a:ea typeface="HY견고딕"/>
              </a:rPr>
              <a:t>멤버 선언</a:t>
            </a:r>
            <a:endParaRPr lang="ko-KR" altLang="en-US" sz="2000" b="1">
              <a:latin typeface="HY견고딕"/>
              <a:ea typeface="HY견고딕"/>
            </a:endParaRPr>
          </a:p>
          <a:p>
            <a:pPr defTabSz="179999" latinLnBrk="0">
              <a:defRPr/>
            </a:pPr>
            <a:r>
              <a:rPr lang="en-US" altLang="ko-KR" sz="2000" b="1">
                <a:latin typeface="HY견고딕"/>
                <a:ea typeface="HY견고딕"/>
              </a:rPr>
              <a:t>private:</a:t>
            </a:r>
          </a:p>
          <a:p>
            <a:pPr defTabSz="179999" latinLnBrk="0">
              <a:defRPr/>
            </a:pPr>
            <a:r>
              <a:rPr lang="ko-KR" altLang="en-US" sz="2000" b="1">
                <a:ea typeface="HY견고딕"/>
              </a:rPr>
              <a:t>	</a:t>
            </a:r>
            <a:r>
              <a:rPr lang="en-US" altLang="ko-KR" sz="2000" b="1">
                <a:solidFill>
                  <a:srgbClr val="289B6E"/>
                </a:solidFill>
                <a:latin typeface="HY견고딕"/>
                <a:ea typeface="HY견고딕"/>
              </a:rPr>
              <a:t>// private </a:t>
            </a:r>
            <a:r>
              <a:rPr lang="ko-KR" altLang="en-US" sz="2000" b="1">
                <a:solidFill>
                  <a:srgbClr val="289B6E"/>
                </a:solidFill>
                <a:latin typeface="HY견고딕"/>
                <a:ea typeface="HY견고딕"/>
              </a:rPr>
              <a:t>멤버 선언</a:t>
            </a:r>
            <a:endParaRPr lang="ko-KR" altLang="en-US" sz="2000" b="1">
              <a:latin typeface="HY견고딕"/>
              <a:ea typeface="HY견고딕"/>
            </a:endParaRPr>
          </a:p>
          <a:p>
            <a:pPr defTabSz="179999" latinLnBrk="0">
              <a:defRPr/>
            </a:pPr>
            <a:r>
              <a:rPr lang="en-US" altLang="ko-KR" sz="2000" b="1">
                <a:latin typeface="HY견고딕"/>
                <a:ea typeface="HY견고딕"/>
              </a:rPr>
              <a:t>};</a:t>
            </a:r>
            <a:endParaRPr lang="ko-KR" altLang="en-US" sz="2000" b="1">
              <a:latin typeface="HY견고딕"/>
              <a:ea typeface="HY견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81499" y="2852936"/>
            <a:ext cx="3338973" cy="2526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79999" latinLnBrk="0">
              <a:defRPr/>
            </a:pPr>
            <a:r>
              <a:rPr lang="en-US" altLang="ko-KR" sz="2000" b="1">
                <a:latin typeface="HY견고딕"/>
                <a:ea typeface="HY견고딕"/>
              </a:rPr>
              <a:t>class Sample {</a:t>
            </a:r>
          </a:p>
          <a:p>
            <a:pPr defTabSz="179999" latinLnBrk="0">
              <a:defRPr/>
            </a:pPr>
            <a:r>
              <a:rPr lang="en-US" altLang="ko-KR" sz="2000" b="1">
                <a:solidFill>
                  <a:srgbClr val="FF0000"/>
                </a:solidFill>
                <a:latin typeface="HY견고딕"/>
                <a:ea typeface="HY견고딕"/>
              </a:rPr>
              <a:t>private:</a:t>
            </a:r>
            <a:endParaRPr lang="en-US" altLang="ko-KR" sz="2000" b="1">
              <a:latin typeface="HY견고딕"/>
              <a:ea typeface="HY견고딕"/>
            </a:endParaRPr>
          </a:p>
          <a:p>
            <a:pPr defTabSz="179999" latinLnBrk="0">
              <a:defRPr/>
            </a:pPr>
            <a:r>
              <a:rPr lang="ko-KR" altLang="en-US" sz="2000" b="1">
                <a:ea typeface="HY견고딕"/>
              </a:rPr>
              <a:t>	</a:t>
            </a:r>
            <a:r>
              <a:rPr lang="en-US" altLang="ko-KR" sz="2000" b="1">
                <a:latin typeface="HY견고딕"/>
                <a:ea typeface="HY견고딕"/>
              </a:rPr>
              <a:t>int x, y;</a:t>
            </a:r>
          </a:p>
          <a:p>
            <a:pPr defTabSz="179999" latinLnBrk="0">
              <a:defRPr/>
            </a:pPr>
            <a:r>
              <a:rPr lang="en-US" altLang="ko-KR" sz="2000" b="1">
                <a:latin typeface="HY견고딕"/>
                <a:ea typeface="HY견고딕"/>
              </a:rPr>
              <a:t>public:</a:t>
            </a:r>
          </a:p>
          <a:p>
            <a:pPr defTabSz="179999" latinLnBrk="0">
              <a:defRPr/>
            </a:pPr>
            <a:r>
              <a:rPr lang="ko-KR" altLang="en-US" sz="2000" b="1">
                <a:ea typeface="HY견고딕"/>
              </a:rPr>
              <a:t>	</a:t>
            </a:r>
            <a:r>
              <a:rPr lang="en-US" altLang="ko-KR" sz="2000" b="1">
                <a:latin typeface="HY견고딕"/>
                <a:ea typeface="HY견고딕"/>
              </a:rPr>
              <a:t>Sample();</a:t>
            </a:r>
          </a:p>
          <a:p>
            <a:pPr defTabSz="179999" latinLnBrk="0">
              <a:defRPr/>
            </a:pPr>
            <a:r>
              <a:rPr lang="en-US" altLang="ko-KR" sz="2000" b="1">
                <a:solidFill>
                  <a:srgbClr val="FF0000"/>
                </a:solidFill>
                <a:latin typeface="HY견고딕"/>
                <a:ea typeface="HY견고딕"/>
              </a:rPr>
              <a:t>private:</a:t>
            </a:r>
            <a:endParaRPr lang="en-US" altLang="ko-KR" sz="2000" b="1">
              <a:latin typeface="HY견고딕"/>
              <a:ea typeface="HY견고딕"/>
            </a:endParaRPr>
          </a:p>
          <a:p>
            <a:pPr defTabSz="179999" latinLnBrk="0">
              <a:defRPr/>
            </a:pPr>
            <a:r>
              <a:rPr lang="ko-KR" altLang="en-US" sz="2000" b="1">
                <a:ea typeface="HY견고딕"/>
              </a:rPr>
              <a:t>	</a:t>
            </a:r>
            <a:r>
              <a:rPr lang="en-US" altLang="ko-KR" sz="2000" b="1">
                <a:latin typeface="HY견고딕"/>
                <a:ea typeface="HY견고딕"/>
              </a:rPr>
              <a:t>bool checkXY();</a:t>
            </a:r>
          </a:p>
          <a:p>
            <a:pPr defTabSz="179999" latinLnBrk="0">
              <a:defRPr/>
            </a:pPr>
            <a:r>
              <a:rPr lang="en-US" altLang="ko-KR" sz="2000" b="1">
                <a:latin typeface="HY견고딕"/>
                <a:ea typeface="HY견고딕"/>
              </a:rPr>
              <a:t>};</a:t>
            </a:r>
            <a:endParaRPr lang="ko-KR" altLang="en-US" sz="2000" b="1">
              <a:latin typeface="HY견고딕"/>
              <a:ea typeface="HY견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809" y="1855904"/>
            <a:ext cx="2950801" cy="360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latin typeface="HY견고딕"/>
                <a:ea typeface="HY견고딕"/>
              </a:rPr>
              <a:t>접근 지정의 중복 사용 가능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63999" y="1988840"/>
            <a:ext cx="242442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F0000"/>
                </a:solidFill>
                <a:latin typeface="HY견고딕"/>
                <a:ea typeface="HY견고딕"/>
              </a:rPr>
              <a:t>접근 지정의 중복 사례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4427984" y="3429000"/>
            <a:ext cx="648072" cy="50405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latin typeface="HY견고딕"/>
                <a:ea typeface="HY견고딕"/>
              </a:rPr>
              <a:t>디폴트 접근 지정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22</a:t>
            </a:fld>
            <a:endParaRPr lang="en-US" altLang="en-US">
              <a:latin typeface="HY견고딕"/>
              <a:ea typeface="HY견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05035" y="3068960"/>
            <a:ext cx="3050941" cy="22250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2000" b="1">
                <a:latin typeface="HY견고딕"/>
                <a:ea typeface="HY견고딕"/>
              </a:rPr>
              <a:t>class Circle {</a:t>
            </a:r>
          </a:p>
          <a:p>
            <a:pPr defTabSz="179999">
              <a:defRPr/>
            </a:pPr>
            <a:r>
              <a:rPr lang="en-US" altLang="ko-KR" sz="2000" b="1">
                <a:ea typeface="HY견고딕"/>
              </a:rPr>
              <a:t>	</a:t>
            </a:r>
            <a:r>
              <a:rPr lang="en-US" altLang="ko-KR" sz="2000" b="1">
                <a:solidFill>
                  <a:srgbClr val="FF0000"/>
                </a:solidFill>
                <a:latin typeface="HY견고딕"/>
                <a:ea typeface="HY견고딕"/>
              </a:rPr>
              <a:t>int radius</a:t>
            </a:r>
            <a:r>
              <a:rPr lang="en-US" altLang="ko-KR" sz="2000" b="1">
                <a:latin typeface="HY견고딕"/>
                <a:ea typeface="HY견고딕"/>
              </a:rPr>
              <a:t>; </a:t>
            </a:r>
          </a:p>
          <a:p>
            <a:pPr defTabSz="179999">
              <a:defRPr/>
            </a:pPr>
            <a:r>
              <a:rPr lang="en-US" altLang="ko-KR" sz="2000" b="1">
                <a:latin typeface="HY견고딕"/>
                <a:ea typeface="HY견고딕"/>
              </a:rPr>
              <a:t>public:</a:t>
            </a:r>
          </a:p>
          <a:p>
            <a:pPr defTabSz="179999">
              <a:defRPr/>
            </a:pPr>
            <a:r>
              <a:rPr lang="ko-KR" altLang="en-US" sz="2000" b="1">
                <a:ea typeface="HY견고딕"/>
              </a:rPr>
              <a:t>	</a:t>
            </a:r>
            <a:r>
              <a:rPr lang="en-US" altLang="ko-KR" sz="2000" b="1">
                <a:latin typeface="HY견고딕"/>
                <a:ea typeface="HY견고딕"/>
              </a:rPr>
              <a:t>Circle(); </a:t>
            </a:r>
          </a:p>
          <a:p>
            <a:pPr defTabSz="179999">
              <a:defRPr/>
            </a:pPr>
            <a:r>
              <a:rPr lang="ko-KR" altLang="en-US" sz="2000" b="1">
                <a:ea typeface="HY견고딕"/>
              </a:rPr>
              <a:t>	</a:t>
            </a:r>
            <a:r>
              <a:rPr lang="en-US" altLang="ko-KR" sz="2000" b="1">
                <a:latin typeface="HY견고딕"/>
                <a:ea typeface="HY견고딕"/>
              </a:rPr>
              <a:t>Circle(int r); </a:t>
            </a:r>
          </a:p>
          <a:p>
            <a:pPr defTabSz="179999">
              <a:defRPr/>
            </a:pPr>
            <a:r>
              <a:rPr lang="ko-KR" altLang="en-US" sz="2000" b="1">
                <a:ea typeface="HY견고딕"/>
              </a:rPr>
              <a:t>	</a:t>
            </a:r>
            <a:r>
              <a:rPr lang="en-US" altLang="ko-KR" sz="2000" b="1">
                <a:latin typeface="HY견고딕"/>
                <a:ea typeface="HY견고딕"/>
              </a:rPr>
              <a:t>double getArea(); </a:t>
            </a:r>
          </a:p>
          <a:p>
            <a:pPr defTabSz="179999">
              <a:defRPr/>
            </a:pPr>
            <a:r>
              <a:rPr lang="en-US" altLang="ko-KR" sz="2000" b="1">
                <a:latin typeface="HY견고딕"/>
                <a:ea typeface="HY견고딕"/>
              </a:rPr>
              <a:t>}; </a:t>
            </a:r>
            <a:endParaRPr lang="ko-KR" altLang="en-US" sz="2000" b="1">
              <a:latin typeface="HY견고딕"/>
              <a:ea typeface="HY견고딕"/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0" y="3242078"/>
            <a:ext cx="1156234" cy="690978"/>
          </a:xfrm>
          <a:prstGeom prst="wedgeRoundRectCallout">
            <a:avLst>
              <a:gd name="adj1" fmla="val 74261"/>
              <a:gd name="adj2" fmla="val 30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HY견고딕"/>
                <a:ea typeface="HY견고딕"/>
              </a:rPr>
              <a:t>디폴트</a:t>
            </a:r>
            <a:endParaRPr lang="en-US" altLang="ko-KR" sz="1200" b="1" dirty="0">
              <a:solidFill>
                <a:schemeClr val="tx1"/>
              </a:solidFill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HY견고딕"/>
                <a:ea typeface="HY견고딕"/>
              </a:rPr>
              <a:t> 접근 지정은 </a:t>
            </a:r>
            <a:r>
              <a:rPr lang="en-US" altLang="ko-KR" sz="1200" b="1" dirty="0">
                <a:solidFill>
                  <a:schemeClr val="tx1"/>
                </a:solidFill>
                <a:latin typeface="HY견고딕"/>
                <a:ea typeface="HY견고딕"/>
              </a:rPr>
              <a:t>private</a:t>
            </a:r>
            <a:endParaRPr lang="ko-KR" altLang="en-US" sz="1200" b="1" dirty="0">
              <a:solidFill>
                <a:schemeClr val="tx1"/>
              </a:solidFill>
              <a:latin typeface="HY견고딕"/>
              <a:ea typeface="HY견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6234" y="2179491"/>
            <a:ext cx="30500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>
                <a:latin typeface="HY견고딕"/>
                <a:ea typeface="HY견고딕"/>
              </a:rPr>
              <a:t>디폴트 접근 지정은 </a:t>
            </a:r>
            <a:r>
              <a:rPr lang="en-US" altLang="ko-KR" b="1">
                <a:latin typeface="HY견고딕"/>
                <a:ea typeface="HY견고딕"/>
              </a:rPr>
              <a:t>private</a:t>
            </a:r>
            <a:endParaRPr lang="ko-KR" altLang="en-US" b="1">
              <a:latin typeface="HY견고딕"/>
              <a:ea typeface="HY견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53508" y="3076282"/>
            <a:ext cx="3050940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class Circle {</a:t>
            </a:r>
          </a:p>
          <a:p>
            <a:pPr defTabSz="179999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private:</a:t>
            </a:r>
          </a:p>
          <a:p>
            <a:pPr defTabSz="179999">
              <a:defRPr/>
            </a:pPr>
            <a:r>
              <a:rPr lang="en-US" altLang="ko-KR" sz="2000" b="1" dirty="0">
                <a:ea typeface="HY견고딕"/>
              </a:rPr>
              <a:t>	</a:t>
            </a:r>
            <a:r>
              <a:rPr lang="en-US" altLang="ko-KR" sz="2000" b="1" dirty="0" err="1">
                <a:solidFill>
                  <a:srgbClr val="FF0000"/>
                </a:solidFill>
                <a:latin typeface="HY견고딕"/>
                <a:ea typeface="HY견고딕"/>
              </a:rPr>
              <a:t>int</a:t>
            </a:r>
            <a:r>
              <a:rPr lang="en-US" altLang="ko-KR" sz="2000" b="1" dirty="0">
                <a:solidFill>
                  <a:srgbClr val="FF0000"/>
                </a:solidFill>
                <a:latin typeface="HY견고딕"/>
                <a:ea typeface="HY견고딕"/>
              </a:rPr>
              <a:t> radius</a:t>
            </a:r>
            <a:r>
              <a:rPr lang="en-US" altLang="ko-KR" sz="2000" b="1" dirty="0">
                <a:latin typeface="HY견고딕"/>
                <a:ea typeface="HY견고딕"/>
              </a:rPr>
              <a:t>; </a:t>
            </a:r>
          </a:p>
          <a:p>
            <a:pPr defTabSz="179999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public:</a:t>
            </a:r>
          </a:p>
          <a:p>
            <a:pPr defTabSz="179999">
              <a:defRPr/>
            </a:pPr>
            <a:r>
              <a:rPr lang="ko-KR" altLang="en-US" sz="2000" b="1" dirty="0">
                <a:ea typeface="HY견고딕"/>
              </a:rPr>
              <a:t>	</a:t>
            </a:r>
            <a:r>
              <a:rPr lang="en-US" altLang="ko-KR" sz="2000" b="1" dirty="0">
                <a:latin typeface="HY견고딕"/>
                <a:ea typeface="HY견고딕"/>
              </a:rPr>
              <a:t>Circle(); </a:t>
            </a:r>
          </a:p>
          <a:p>
            <a:pPr defTabSz="179999">
              <a:defRPr/>
            </a:pPr>
            <a:r>
              <a:rPr lang="ko-KR" altLang="en-US" sz="2000" b="1" dirty="0">
                <a:ea typeface="HY견고딕"/>
              </a:rPr>
              <a:t>	</a:t>
            </a:r>
            <a:r>
              <a:rPr lang="en-US" altLang="ko-KR" sz="2000" b="1" dirty="0">
                <a:latin typeface="HY견고딕"/>
                <a:ea typeface="HY견고딕"/>
              </a:rPr>
              <a:t>Circle(</a:t>
            </a:r>
            <a:r>
              <a:rPr lang="en-US" altLang="ko-KR" sz="2000" b="1" dirty="0" err="1">
                <a:latin typeface="HY견고딕"/>
                <a:ea typeface="HY견고딕"/>
              </a:rPr>
              <a:t>int</a:t>
            </a:r>
            <a:r>
              <a:rPr lang="en-US" altLang="ko-KR" sz="2000" b="1" dirty="0">
                <a:latin typeface="HY견고딕"/>
                <a:ea typeface="HY견고딕"/>
              </a:rPr>
              <a:t> r); </a:t>
            </a:r>
          </a:p>
          <a:p>
            <a:pPr defTabSz="179999">
              <a:defRPr/>
            </a:pPr>
            <a:r>
              <a:rPr lang="ko-KR" altLang="en-US" sz="2000" b="1" dirty="0">
                <a:ea typeface="HY견고딕"/>
              </a:rPr>
              <a:t>	</a:t>
            </a:r>
            <a:r>
              <a:rPr lang="en-US" altLang="ko-KR" sz="2000" b="1" dirty="0">
                <a:latin typeface="HY견고딕"/>
                <a:ea typeface="HY견고딕"/>
              </a:rPr>
              <a:t>double </a:t>
            </a:r>
            <a:r>
              <a:rPr lang="en-US" altLang="ko-KR" sz="2000" b="1" dirty="0" err="1">
                <a:latin typeface="HY견고딕"/>
                <a:ea typeface="HY견고딕"/>
              </a:rPr>
              <a:t>getArea</a:t>
            </a:r>
            <a:r>
              <a:rPr lang="en-US" altLang="ko-KR" sz="2000" b="1" dirty="0">
                <a:latin typeface="HY견고딕"/>
                <a:ea typeface="HY견고딕"/>
              </a:rPr>
              <a:t>(); </a:t>
            </a:r>
          </a:p>
          <a:p>
            <a:pPr defTabSz="179999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}; </a:t>
            </a:r>
            <a:endParaRPr lang="ko-KR" altLang="en-US" sz="2000" b="1" dirty="0">
              <a:latin typeface="HY견고딕"/>
              <a:ea typeface="HY견고딕"/>
            </a:endParaRPr>
          </a:p>
        </p:txBody>
      </p:sp>
      <p:sp>
        <p:nvSpPr>
          <p:cNvPr id="15" name="등호 14"/>
          <p:cNvSpPr/>
          <p:nvPr/>
        </p:nvSpPr>
        <p:spPr>
          <a:xfrm>
            <a:off x="4572000" y="3933056"/>
            <a:ext cx="792088" cy="432048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7224" y="43081"/>
            <a:ext cx="9055416" cy="68012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600" b="1" dirty="0">
                <a:latin typeface="HY견고딕"/>
                <a:ea typeface="HY견고딕"/>
              </a:rPr>
              <a:t>멤버 변수는 </a:t>
            </a:r>
            <a:r>
              <a:rPr lang="en-US" altLang="ko-KR" sz="3600" b="1" dirty="0">
                <a:latin typeface="HY견고딕"/>
                <a:ea typeface="HY견고딕"/>
              </a:rPr>
              <a:t>private</a:t>
            </a:r>
            <a:r>
              <a:rPr lang="ko-KR" altLang="en-US" sz="3600" b="1" dirty="0">
                <a:latin typeface="HY견고딕"/>
                <a:ea typeface="HY견고딕"/>
              </a:rPr>
              <a:t> 지정이 바람직함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23</a:t>
            </a:fld>
            <a:endParaRPr lang="en-US" altLang="en-US">
              <a:latin typeface="HY견고딕"/>
              <a:ea typeface="HY견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9592" y="1621299"/>
            <a:ext cx="2664296" cy="37488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class Circle {</a:t>
            </a:r>
          </a:p>
          <a:p>
            <a:pPr defTabSz="179999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public:</a:t>
            </a:r>
          </a:p>
          <a:p>
            <a:pPr defTabSz="179999">
              <a:defRPr/>
            </a:pPr>
            <a:r>
              <a:rPr lang="en-US" altLang="ko-KR" sz="1600" b="1" dirty="0">
                <a:ea typeface="HY견고딕"/>
              </a:rPr>
              <a:t>	</a:t>
            </a:r>
            <a:r>
              <a:rPr lang="en-US" altLang="ko-KR" sz="1600" b="1" dirty="0" err="1">
                <a:solidFill>
                  <a:srgbClr val="FF0000"/>
                </a:solidFill>
                <a:latin typeface="HY견고딕"/>
                <a:ea typeface="HY견고딕"/>
              </a:rPr>
              <a:t>int</a:t>
            </a:r>
            <a:r>
              <a:rPr lang="en-US" altLang="ko-KR" sz="1600" b="1" dirty="0">
                <a:solidFill>
                  <a:srgbClr val="FF0000"/>
                </a:solidFill>
                <a:latin typeface="HY견고딕"/>
                <a:ea typeface="HY견고딕"/>
              </a:rPr>
              <a:t> radius; </a:t>
            </a:r>
          </a:p>
          <a:p>
            <a:pPr defTabSz="179999">
              <a:defRPr/>
            </a:pPr>
            <a:r>
              <a:rPr lang="ko-KR" altLang="en-US" sz="1600" b="1" dirty="0">
                <a:ea typeface="HY견고딕"/>
              </a:rPr>
              <a:t>	</a:t>
            </a:r>
            <a:r>
              <a:rPr lang="en-US" altLang="ko-KR" sz="1600" b="1" dirty="0">
                <a:latin typeface="HY견고딕"/>
                <a:ea typeface="HY견고딕"/>
              </a:rPr>
              <a:t>Circle(); </a:t>
            </a:r>
          </a:p>
          <a:p>
            <a:pPr defTabSz="179999">
              <a:defRPr/>
            </a:pPr>
            <a:r>
              <a:rPr lang="ko-KR" altLang="en-US" sz="1600" b="1" dirty="0">
                <a:ea typeface="HY견고딕"/>
              </a:rPr>
              <a:t>	</a:t>
            </a:r>
            <a:r>
              <a:rPr lang="en-US" altLang="ko-KR" sz="1600" b="1" dirty="0">
                <a:latin typeface="HY견고딕"/>
                <a:ea typeface="HY견고딕"/>
              </a:rPr>
              <a:t>Circle(</a:t>
            </a:r>
            <a:r>
              <a:rPr lang="en-US" altLang="ko-KR" sz="1600" b="1" dirty="0" err="1">
                <a:latin typeface="HY견고딕"/>
                <a:ea typeface="HY견고딕"/>
              </a:rPr>
              <a:t>int</a:t>
            </a:r>
            <a:r>
              <a:rPr lang="en-US" altLang="ko-KR" sz="1600" b="1" dirty="0">
                <a:latin typeface="HY견고딕"/>
                <a:ea typeface="HY견고딕"/>
              </a:rPr>
              <a:t> r); </a:t>
            </a:r>
          </a:p>
          <a:p>
            <a:pPr defTabSz="179999">
              <a:defRPr/>
            </a:pPr>
            <a:r>
              <a:rPr lang="ko-KR" altLang="en-US" sz="1600" b="1" dirty="0">
                <a:ea typeface="HY견고딕"/>
              </a:rPr>
              <a:t>	</a:t>
            </a:r>
            <a:r>
              <a:rPr lang="en-US" altLang="ko-KR" sz="1600" b="1" dirty="0">
                <a:latin typeface="HY견고딕"/>
                <a:ea typeface="HY견고딕"/>
              </a:rPr>
              <a:t>double </a:t>
            </a:r>
            <a:r>
              <a:rPr lang="en-US" altLang="ko-KR" sz="1600" b="1" dirty="0" err="1">
                <a:latin typeface="HY견고딕"/>
                <a:ea typeface="HY견고딕"/>
              </a:rPr>
              <a:t>getArea</a:t>
            </a:r>
            <a:r>
              <a:rPr lang="en-US" altLang="ko-KR" sz="1600" b="1" dirty="0">
                <a:latin typeface="HY견고딕"/>
                <a:ea typeface="HY견고딕"/>
              </a:rPr>
              <a:t>(); </a:t>
            </a:r>
          </a:p>
          <a:p>
            <a:pPr defTabSz="179999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}; </a:t>
            </a:r>
          </a:p>
          <a:p>
            <a:pPr defTabSz="179999">
              <a:defRPr/>
            </a:pPr>
            <a:endParaRPr lang="en-US" altLang="ko-KR" sz="1600" b="1" dirty="0">
              <a:latin typeface="HY견고딕"/>
              <a:ea typeface="HY견고딕"/>
            </a:endParaRPr>
          </a:p>
          <a:p>
            <a:pPr defTabSz="179999">
              <a:defRPr/>
            </a:pPr>
            <a:endParaRPr lang="en-US" altLang="ko-KR" sz="16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Circle::Circle() {</a:t>
            </a:r>
          </a:p>
          <a:p>
            <a:pPr defTabSz="179999">
              <a:defRPr/>
            </a:pPr>
            <a:r>
              <a:rPr lang="en-US" altLang="ko-KR" sz="1600" b="1" dirty="0">
                <a:ea typeface="HY견고딕"/>
              </a:rPr>
              <a:t>	</a:t>
            </a:r>
            <a:r>
              <a:rPr lang="en-US" altLang="ko-KR" sz="1600" b="1" dirty="0">
                <a:latin typeface="HY견고딕"/>
                <a:ea typeface="HY견고딕"/>
              </a:rPr>
              <a:t>radius = 1;</a:t>
            </a:r>
          </a:p>
          <a:p>
            <a:pPr defTabSz="179999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}</a:t>
            </a:r>
          </a:p>
          <a:p>
            <a:pPr defTabSz="179999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Circle::Circle(</a:t>
            </a:r>
            <a:r>
              <a:rPr lang="en-US" altLang="ko-KR" sz="1600" b="1" dirty="0" err="1">
                <a:latin typeface="HY견고딕"/>
                <a:ea typeface="HY견고딕"/>
              </a:rPr>
              <a:t>int</a:t>
            </a:r>
            <a:r>
              <a:rPr lang="en-US" altLang="ko-KR" sz="1600" b="1" dirty="0">
                <a:latin typeface="HY견고딕"/>
                <a:ea typeface="HY견고딕"/>
              </a:rPr>
              <a:t> r) {</a:t>
            </a:r>
          </a:p>
          <a:p>
            <a:pPr defTabSz="179999">
              <a:defRPr/>
            </a:pPr>
            <a:r>
              <a:rPr lang="en-US" altLang="ko-KR" sz="1600" b="1" dirty="0">
                <a:ea typeface="HY견고딕"/>
              </a:rPr>
              <a:t>	</a:t>
            </a:r>
            <a:r>
              <a:rPr lang="en-US" altLang="ko-KR" sz="1600" b="1" dirty="0">
                <a:latin typeface="HY견고딕"/>
                <a:ea typeface="HY견고딕"/>
              </a:rPr>
              <a:t>radius = r;</a:t>
            </a:r>
          </a:p>
          <a:p>
            <a:pPr defTabSz="179999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}</a:t>
            </a:r>
            <a:endParaRPr lang="ko-KR" altLang="en-US" sz="1600" b="1" dirty="0">
              <a:latin typeface="HY견고딕"/>
              <a:ea typeface="HY견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3314" y="5564222"/>
            <a:ext cx="2636660" cy="1065824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600" b="1" dirty="0" err="1">
                <a:latin typeface="HY견고딕"/>
                <a:ea typeface="HY견고딕"/>
              </a:rPr>
              <a:t>int</a:t>
            </a:r>
            <a:r>
              <a:rPr lang="en-US" altLang="ko-KR" sz="1600" b="1" dirty="0">
                <a:latin typeface="HY견고딕"/>
                <a:ea typeface="HY견고딕"/>
              </a:rPr>
              <a:t> main() {</a:t>
            </a:r>
          </a:p>
          <a:p>
            <a:pPr defTabSz="179999">
              <a:defRPr/>
            </a:pPr>
            <a:r>
              <a:rPr lang="en-US" altLang="ko-KR" sz="1600" b="1" dirty="0">
                <a:ea typeface="HY견고딕"/>
              </a:rPr>
              <a:t>	</a:t>
            </a:r>
            <a:r>
              <a:rPr lang="en-US" altLang="ko-KR" sz="1600" b="1" dirty="0">
                <a:latin typeface="HY견고딕"/>
                <a:ea typeface="HY견고딕"/>
              </a:rPr>
              <a:t>Circle waffle;</a:t>
            </a:r>
          </a:p>
          <a:p>
            <a:pPr defTabSz="179999">
              <a:defRPr/>
            </a:pPr>
            <a:r>
              <a:rPr lang="en-US" altLang="ko-KR" sz="1600" b="1" dirty="0">
                <a:ea typeface="HY견고딕"/>
              </a:rPr>
              <a:t>	</a:t>
            </a:r>
            <a:r>
              <a:rPr lang="en-US" altLang="ko-KR" sz="1600" b="1" dirty="0" err="1">
                <a:latin typeface="HY견고딕"/>
                <a:ea typeface="HY견고딕"/>
              </a:rPr>
              <a:t>waffle.radius</a:t>
            </a:r>
            <a:r>
              <a:rPr lang="en-US" altLang="ko-KR" sz="1600" b="1" dirty="0">
                <a:latin typeface="HY견고딕"/>
                <a:ea typeface="HY견고딕"/>
              </a:rPr>
              <a:t> = 5;</a:t>
            </a:r>
          </a:p>
          <a:p>
            <a:pPr defTabSz="179999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}</a:t>
            </a:r>
            <a:endParaRPr lang="ko-KR" altLang="en-US" sz="1600" b="1" dirty="0">
              <a:latin typeface="HY견고딕"/>
              <a:ea typeface="HY견고딕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957160" y="1939971"/>
            <a:ext cx="1398816" cy="480917"/>
          </a:xfrm>
          <a:prstGeom prst="wedgeRoundRectCallout">
            <a:avLst>
              <a:gd name="adj1" fmla="val -96792"/>
              <a:gd name="adj2" fmla="val 67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HY견고딕"/>
                <a:ea typeface="HY견고딕"/>
              </a:rPr>
              <a:t>멤버 변수</a:t>
            </a:r>
          </a:p>
          <a:p>
            <a:pPr algn="ctr"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HY견고딕"/>
                <a:ea typeface="HY견고딕"/>
              </a:rPr>
              <a:t>보호받지 못함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800702" y="1613997"/>
            <a:ext cx="3443706" cy="37466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600" b="1">
                <a:latin typeface="HY견고딕"/>
                <a:ea typeface="HY견고딕"/>
              </a:rPr>
              <a:t>class Circle {</a:t>
            </a:r>
          </a:p>
          <a:p>
            <a:pPr defTabSz="179999">
              <a:defRPr/>
            </a:pPr>
            <a:r>
              <a:rPr lang="en-US" altLang="ko-KR" sz="1600" b="1">
                <a:solidFill>
                  <a:srgbClr val="FF0000"/>
                </a:solidFill>
                <a:latin typeface="HY견고딕"/>
                <a:ea typeface="HY견고딕"/>
              </a:rPr>
              <a:t>private:</a:t>
            </a:r>
          </a:p>
          <a:p>
            <a:pPr defTabSz="179999">
              <a:defRPr/>
            </a:pPr>
            <a:r>
              <a:rPr lang="en-US" altLang="ko-KR" sz="1600" b="1">
                <a:solidFill>
                  <a:srgbClr val="FF0000"/>
                </a:solidFill>
                <a:ea typeface="HY견고딕"/>
              </a:rPr>
              <a:t>	</a:t>
            </a:r>
            <a:r>
              <a:rPr lang="en-US" altLang="ko-KR" sz="1600" b="1">
                <a:solidFill>
                  <a:srgbClr val="FF0000"/>
                </a:solidFill>
                <a:latin typeface="HY견고딕"/>
                <a:ea typeface="HY견고딕"/>
              </a:rPr>
              <a:t>int radius; </a:t>
            </a:r>
          </a:p>
          <a:p>
            <a:pPr defTabSz="179999">
              <a:defRPr/>
            </a:pPr>
            <a:r>
              <a:rPr lang="en-US" altLang="ko-KR" sz="1600" b="1">
                <a:latin typeface="HY견고딕"/>
                <a:ea typeface="HY견고딕"/>
              </a:rPr>
              <a:t>public:</a:t>
            </a:r>
          </a:p>
          <a:p>
            <a:pPr defTabSz="179999">
              <a:defRPr/>
            </a:pPr>
            <a:r>
              <a:rPr lang="ko-KR" altLang="en-US" sz="1600" b="1">
                <a:ea typeface="HY견고딕"/>
              </a:rPr>
              <a:t>	</a:t>
            </a:r>
            <a:r>
              <a:rPr lang="en-US" altLang="ko-KR" sz="1600" b="1">
                <a:latin typeface="HY견고딕"/>
                <a:ea typeface="HY견고딕"/>
              </a:rPr>
              <a:t>Circle(); </a:t>
            </a:r>
          </a:p>
          <a:p>
            <a:pPr defTabSz="179999">
              <a:defRPr/>
            </a:pPr>
            <a:r>
              <a:rPr lang="ko-KR" altLang="en-US" sz="1600" b="1">
                <a:ea typeface="HY견고딕"/>
              </a:rPr>
              <a:t>	</a:t>
            </a:r>
            <a:r>
              <a:rPr lang="en-US" altLang="ko-KR" sz="1600" b="1">
                <a:latin typeface="HY견고딕"/>
                <a:ea typeface="HY견고딕"/>
              </a:rPr>
              <a:t>Circle(int r); </a:t>
            </a:r>
          </a:p>
          <a:p>
            <a:pPr defTabSz="179999">
              <a:defRPr/>
            </a:pPr>
            <a:r>
              <a:rPr lang="ko-KR" altLang="en-US" sz="1600" b="1">
                <a:ea typeface="HY견고딕"/>
              </a:rPr>
              <a:t>	</a:t>
            </a:r>
            <a:r>
              <a:rPr lang="en-US" altLang="ko-KR" sz="1600" b="1">
                <a:latin typeface="HY견고딕"/>
                <a:ea typeface="HY견고딕"/>
              </a:rPr>
              <a:t>double getArea(); </a:t>
            </a:r>
          </a:p>
          <a:p>
            <a:pPr defTabSz="179999">
              <a:defRPr/>
            </a:pPr>
            <a:r>
              <a:rPr lang="en-US" altLang="ko-KR" sz="1600" b="1">
                <a:latin typeface="HY견고딕"/>
                <a:ea typeface="HY견고딕"/>
              </a:rPr>
              <a:t>}; </a:t>
            </a:r>
          </a:p>
          <a:p>
            <a:pPr defTabSz="179999">
              <a:defRPr/>
            </a:pPr>
            <a:endParaRPr lang="en-US" altLang="ko-KR" sz="1600" b="1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1600" b="1">
                <a:latin typeface="HY견고딕"/>
                <a:ea typeface="HY견고딕"/>
              </a:rPr>
              <a:t>Circle::Circle() {</a:t>
            </a:r>
          </a:p>
          <a:p>
            <a:pPr defTabSz="179999">
              <a:defRPr/>
            </a:pPr>
            <a:r>
              <a:rPr lang="en-US" altLang="ko-KR" sz="1600" b="1">
                <a:ea typeface="HY견고딕"/>
              </a:rPr>
              <a:t>	</a:t>
            </a:r>
            <a:r>
              <a:rPr lang="en-US" altLang="ko-KR" sz="1600" b="1">
                <a:latin typeface="HY견고딕"/>
                <a:ea typeface="HY견고딕"/>
              </a:rPr>
              <a:t>radius = 1;</a:t>
            </a:r>
          </a:p>
          <a:p>
            <a:pPr defTabSz="179999">
              <a:defRPr/>
            </a:pPr>
            <a:r>
              <a:rPr lang="en-US" altLang="ko-KR" sz="1600" b="1">
                <a:latin typeface="HY견고딕"/>
                <a:ea typeface="HY견고딕"/>
              </a:rPr>
              <a:t>}</a:t>
            </a:r>
          </a:p>
          <a:p>
            <a:pPr defTabSz="179999">
              <a:defRPr/>
            </a:pPr>
            <a:r>
              <a:rPr lang="en-US" altLang="ko-KR" sz="1600" b="1">
                <a:latin typeface="HY견고딕"/>
                <a:ea typeface="HY견고딕"/>
              </a:rPr>
              <a:t>Circle::Circle(int r) {</a:t>
            </a:r>
          </a:p>
          <a:p>
            <a:pPr defTabSz="179999">
              <a:defRPr/>
            </a:pPr>
            <a:r>
              <a:rPr lang="en-US" altLang="ko-KR" sz="1600" b="1">
                <a:ea typeface="HY견고딕"/>
              </a:rPr>
              <a:t>	</a:t>
            </a:r>
            <a:r>
              <a:rPr lang="en-US" altLang="ko-KR" sz="1600" b="1">
                <a:latin typeface="HY견고딕"/>
                <a:ea typeface="HY견고딕"/>
              </a:rPr>
              <a:t>radius = r;</a:t>
            </a:r>
          </a:p>
          <a:p>
            <a:pPr defTabSz="179999">
              <a:defRPr/>
            </a:pPr>
            <a:r>
              <a:rPr lang="en-US" altLang="ko-KR" sz="1600" b="1">
                <a:latin typeface="HY견고딕"/>
                <a:ea typeface="HY견고딕"/>
              </a:rPr>
              <a:t>}</a:t>
            </a:r>
            <a:endParaRPr lang="ko-KR" altLang="en-US" sz="1600" b="1">
              <a:latin typeface="HY견고딕"/>
              <a:ea typeface="HY견고딕"/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930008" y="1866655"/>
            <a:ext cx="1259567" cy="480916"/>
          </a:xfrm>
          <a:prstGeom prst="wedgeRoundRectCallout">
            <a:avLst>
              <a:gd name="adj1" fmla="val -99566"/>
              <a:gd name="adj2" fmla="val 35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HY견고딕"/>
                <a:ea typeface="HY견고딕"/>
              </a:rPr>
              <a:t>멤버 변수 </a:t>
            </a:r>
          </a:p>
          <a:p>
            <a:pPr algn="ctr"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HY견고딕"/>
                <a:ea typeface="HY견고딕"/>
              </a:rPr>
              <a:t>보호받고 있음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56686" y="5517232"/>
            <a:ext cx="4163786" cy="1005488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600" b="1">
                <a:latin typeface="HY견고딕"/>
                <a:ea typeface="HY견고딕"/>
              </a:rPr>
              <a:t>int main() {</a:t>
            </a:r>
          </a:p>
          <a:p>
            <a:pPr defTabSz="179999">
              <a:defRPr/>
            </a:pPr>
            <a:r>
              <a:rPr lang="en-US" altLang="ko-KR" sz="1600" b="1">
                <a:ea typeface="HY견고딕"/>
              </a:rPr>
              <a:t>	</a:t>
            </a:r>
            <a:r>
              <a:rPr lang="en-US" altLang="ko-KR" sz="1600" b="1">
                <a:latin typeface="HY견고딕"/>
                <a:ea typeface="HY견고딕"/>
              </a:rPr>
              <a:t>Circle waffle(5); </a:t>
            </a:r>
            <a:r>
              <a:rPr lang="en-US" altLang="ko-KR" sz="1200" b="1">
                <a:solidFill>
                  <a:srgbClr val="289B6E"/>
                </a:solidFill>
                <a:latin typeface="HY견고딕"/>
                <a:ea typeface="HY견고딕"/>
              </a:rPr>
              <a:t>// </a:t>
            </a:r>
            <a:r>
              <a:rPr lang="ko-KR" altLang="en-US" sz="1200" b="1">
                <a:solidFill>
                  <a:srgbClr val="289B6E"/>
                </a:solidFill>
                <a:latin typeface="HY견고딕"/>
                <a:ea typeface="HY견고딕"/>
              </a:rPr>
              <a:t>생성자에서 </a:t>
            </a:r>
            <a:r>
              <a:rPr lang="en-US" altLang="ko-KR" sz="1200" b="1">
                <a:solidFill>
                  <a:srgbClr val="289B6E"/>
                </a:solidFill>
                <a:latin typeface="HY견고딕"/>
                <a:ea typeface="HY견고딕"/>
              </a:rPr>
              <a:t>radius </a:t>
            </a:r>
            <a:r>
              <a:rPr lang="ko-KR" altLang="en-US" sz="1200" b="1">
                <a:solidFill>
                  <a:srgbClr val="289B6E"/>
                </a:solidFill>
                <a:latin typeface="HY견고딕"/>
                <a:ea typeface="HY견고딕"/>
              </a:rPr>
              <a:t>설정</a:t>
            </a:r>
            <a:endParaRPr lang="ko-KR" altLang="en-US" sz="1600" b="1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1600" b="1">
                <a:ea typeface="HY견고딕"/>
              </a:rPr>
              <a:t>	</a:t>
            </a:r>
            <a:r>
              <a:rPr lang="en-US" altLang="ko-KR" sz="1600" b="1" strike="sngStrike">
                <a:latin typeface="HY견고딕"/>
                <a:ea typeface="HY견고딕"/>
              </a:rPr>
              <a:t>waffle.radius = 5;</a:t>
            </a:r>
            <a:r>
              <a:rPr lang="en-US" altLang="ko-KR" sz="1600" b="1">
                <a:latin typeface="HY견고딕"/>
                <a:ea typeface="HY견고딕"/>
              </a:rPr>
              <a:t> </a:t>
            </a:r>
            <a:r>
              <a:rPr lang="en-US" altLang="ko-KR" sz="1200" b="1">
                <a:solidFill>
                  <a:srgbClr val="289B6E"/>
                </a:solidFill>
                <a:latin typeface="HY견고딕"/>
                <a:ea typeface="HY견고딕"/>
              </a:rPr>
              <a:t>// private </a:t>
            </a:r>
            <a:r>
              <a:rPr lang="ko-KR" altLang="en-US" sz="1200" b="1">
                <a:solidFill>
                  <a:srgbClr val="289B6E"/>
                </a:solidFill>
                <a:latin typeface="HY견고딕"/>
                <a:ea typeface="HY견고딕"/>
              </a:rPr>
              <a:t>멤버 접근</a:t>
            </a:r>
            <a:r>
              <a:rPr lang="en-US" altLang="ko-KR" sz="1200" b="1">
                <a:solidFill>
                  <a:srgbClr val="289B6E"/>
                </a:solidFill>
                <a:latin typeface="HY견고딕"/>
                <a:ea typeface="HY견고딕"/>
              </a:rPr>
              <a:t> </a:t>
            </a:r>
            <a:r>
              <a:rPr lang="ko-KR" altLang="en-US" sz="1200" b="1">
                <a:solidFill>
                  <a:srgbClr val="289B6E"/>
                </a:solidFill>
                <a:latin typeface="HY견고딕"/>
                <a:ea typeface="HY견고딕"/>
              </a:rPr>
              <a:t>불가</a:t>
            </a:r>
          </a:p>
          <a:p>
            <a:pPr defTabSz="179999">
              <a:defRPr/>
            </a:pPr>
            <a:r>
              <a:rPr lang="en-US" altLang="ko-KR" sz="1200" b="1">
                <a:solidFill>
                  <a:srgbClr val="289B6E"/>
                </a:solidFill>
                <a:latin typeface="HY견고딕"/>
                <a:ea typeface="HY견고딕"/>
              </a:rPr>
              <a:t>}</a:t>
            </a:r>
            <a:endParaRPr lang="ko-KR" altLang="en-US" sz="1200" b="1">
              <a:solidFill>
                <a:srgbClr val="289B6E"/>
              </a:solidFill>
              <a:latin typeface="HY견고딕"/>
              <a:ea typeface="HY견고딕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3720582" y="3534106"/>
            <a:ext cx="995434" cy="542965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1">
              <a:latin typeface="HY견고딕"/>
              <a:ea typeface="HY견고딕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526314" y="4986291"/>
            <a:ext cx="1296030" cy="480917"/>
          </a:xfrm>
          <a:prstGeom prst="wedgeRoundRectCallout">
            <a:avLst>
              <a:gd name="adj1" fmla="val -34516"/>
              <a:gd name="adj2" fmla="val 18540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HY견고딕"/>
                <a:ea typeface="HY견고딕"/>
              </a:rPr>
              <a:t>노출된 멤버는 </a:t>
            </a:r>
          </a:p>
          <a:p>
            <a:pPr algn="ctr"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HY견고딕"/>
                <a:ea typeface="HY견고딕"/>
              </a:rPr>
              <a:t>마음대로 접근</a:t>
            </a:r>
            <a:r>
              <a:rPr lang="en-US" altLang="ko-KR" sz="1200" b="1" dirty="0">
                <a:solidFill>
                  <a:schemeClr val="tx1"/>
                </a:solidFill>
                <a:latin typeface="HY견고딕"/>
                <a:ea typeface="HY견고딕"/>
              </a:rPr>
              <a:t>.</a:t>
            </a:r>
          </a:p>
          <a:p>
            <a:pPr algn="ctr"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HY견고딕"/>
                <a:ea typeface="HY견고딕"/>
              </a:rPr>
              <a:t>나쁜 사례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821502"/>
            <a:ext cx="3744416" cy="519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buAutoNum type="alphaLcParenBoth"/>
              <a:defRPr/>
            </a:pPr>
            <a:r>
              <a:rPr lang="ko-KR" altLang="en-US" sz="1400" b="1">
                <a:latin typeface="HY견고딕"/>
                <a:ea typeface="HY견고딕"/>
              </a:rPr>
              <a:t>멤버 변수를 </a:t>
            </a:r>
            <a:r>
              <a:rPr lang="en-US" altLang="ko-KR" sz="1400" b="1">
                <a:latin typeface="HY견고딕"/>
                <a:ea typeface="HY견고딕"/>
              </a:rPr>
              <a:t>public</a:t>
            </a:r>
            <a:r>
              <a:rPr lang="ko-KR" altLang="en-US" sz="1400" b="1">
                <a:latin typeface="HY견고딕"/>
                <a:ea typeface="HY견고딕"/>
              </a:rPr>
              <a:t>으로 </a:t>
            </a:r>
            <a:r>
              <a:rPr lang="en-US" altLang="ko-KR" sz="1400" b="1">
                <a:latin typeface="HY견고딕"/>
                <a:ea typeface="HY견고딕"/>
              </a:rPr>
              <a:t>  </a:t>
            </a:r>
            <a:endParaRPr lang="ko-KR" altLang="en-US" sz="1400" b="1">
              <a:latin typeface="HY견고딕"/>
              <a:ea typeface="HY견고딕"/>
            </a:endParaRPr>
          </a:p>
          <a:p>
            <a:pPr lvl="0">
              <a:defRPr/>
            </a:pPr>
            <a:r>
              <a:rPr lang="en-US" altLang="ko-KR" sz="1400" b="1">
                <a:latin typeface="HY견고딕"/>
                <a:ea typeface="HY견고딕"/>
              </a:rPr>
              <a:t>          </a:t>
            </a:r>
            <a:r>
              <a:rPr lang="ko-KR" altLang="en-US" sz="1400" b="1">
                <a:latin typeface="HY견고딕"/>
                <a:ea typeface="HY견고딕"/>
              </a:rPr>
              <a:t>선언한 나쁜 사례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0702" y="771708"/>
            <a:ext cx="4427984" cy="518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atin typeface="HY견고딕"/>
                <a:ea typeface="HY견고딕"/>
              </a:rPr>
              <a:t>(b) </a:t>
            </a:r>
            <a:r>
              <a:rPr lang="ko-KR" altLang="en-US" sz="1400" b="1" dirty="0">
                <a:latin typeface="HY견고딕"/>
                <a:ea typeface="HY견고딕"/>
              </a:rPr>
              <a:t>멤버 변수를 </a:t>
            </a:r>
            <a:r>
              <a:rPr lang="en-US" altLang="ko-KR" sz="1400" b="1" dirty="0">
                <a:latin typeface="HY견고딕"/>
                <a:ea typeface="HY견고딕"/>
              </a:rPr>
              <a:t>private</a:t>
            </a:r>
            <a:r>
              <a:rPr lang="ko-KR" altLang="en-US" sz="1400" b="1" dirty="0">
                <a:latin typeface="HY견고딕"/>
                <a:ea typeface="HY견고딕"/>
              </a:rPr>
              <a:t>으로 선언한</a:t>
            </a:r>
          </a:p>
          <a:p>
            <a:pPr lvl="0">
              <a:defRPr/>
            </a:pPr>
            <a:r>
              <a:rPr lang="en-US" altLang="ko-KR" sz="1400" b="1" dirty="0">
                <a:latin typeface="HY견고딕"/>
                <a:ea typeface="HY견고딕"/>
              </a:rPr>
              <a:t>     </a:t>
            </a:r>
            <a:r>
              <a:rPr lang="ko-KR" altLang="en-US" sz="1400" b="1" dirty="0">
                <a:latin typeface="HY견고딕"/>
                <a:ea typeface="HY견고딕"/>
              </a:rPr>
              <a:t> 바람직한 사례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3" grpId="0" animBg="1"/>
      <p:bldP spid="12" grpId="0" animBg="1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latin typeface="HY견고딕"/>
                <a:ea typeface="HY견고딕"/>
              </a:rPr>
              <a:t>함수 호출에 따른 시간</a:t>
            </a:r>
            <a:r>
              <a:rPr lang="en-US" altLang="ko-KR" b="1">
                <a:latin typeface="HY견고딕"/>
                <a:ea typeface="HY견고딕"/>
              </a:rPr>
              <a:t> </a:t>
            </a:r>
            <a:r>
              <a:rPr lang="ko-KR" altLang="en-US" b="1">
                <a:latin typeface="HY견고딕"/>
                <a:ea typeface="HY견고딕"/>
              </a:rPr>
              <a:t>오버헤드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24</a:t>
            </a:fld>
            <a:endParaRPr lang="en-US" altLang="en-US">
              <a:latin typeface="HY견고딕"/>
              <a:ea typeface="HY견고딕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979711" y="2005542"/>
            <a:ext cx="1232926" cy="91940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atin typeface="HY견고딕"/>
                <a:ea typeface="HY견고딕"/>
              </a:rPr>
              <a:t>돌아올</a:t>
            </a:r>
          </a:p>
          <a:p>
            <a:pPr algn="ctr">
              <a:defRPr/>
            </a:pPr>
            <a:r>
              <a:rPr lang="ko-KR" altLang="en-US" sz="1600" b="1">
                <a:latin typeface="HY견고딕"/>
                <a:ea typeface="HY견고딕"/>
              </a:rPr>
              <a:t>리턴 주소 저장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042094" y="1988839"/>
            <a:ext cx="1249985" cy="118106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>
                <a:latin typeface="HY견고딕"/>
                <a:ea typeface="HY견고딕"/>
              </a:rPr>
              <a:t>CPU </a:t>
            </a:r>
          </a:p>
          <a:p>
            <a:pPr algn="ctr">
              <a:defRPr/>
            </a:pPr>
            <a:r>
              <a:rPr lang="ko-KR" altLang="en-US" sz="1600" b="1">
                <a:latin typeface="HY견고딕"/>
                <a:ea typeface="HY견고딕"/>
              </a:rPr>
              <a:t> 레지스터 값</a:t>
            </a:r>
          </a:p>
          <a:p>
            <a:pPr algn="ctr">
              <a:defRPr/>
            </a:pPr>
            <a:r>
              <a:rPr lang="ko-KR" altLang="en-US" sz="1600" b="1">
                <a:latin typeface="HY견고딕"/>
                <a:ea typeface="HY견고딕"/>
              </a:rPr>
              <a:t>저장</a:t>
            </a:r>
          </a:p>
        </p:txBody>
      </p:sp>
      <p:sp>
        <p:nvSpPr>
          <p:cNvPr id="7" name="타원 6"/>
          <p:cNvSpPr/>
          <p:nvPr/>
        </p:nvSpPr>
        <p:spPr>
          <a:xfrm>
            <a:off x="251520" y="2708920"/>
            <a:ext cx="900195" cy="60477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>
                <a:latin typeface="HY견고딕"/>
                <a:ea typeface="HY견고딕"/>
              </a:rPr>
              <a:t>함수 호출</a:t>
            </a:r>
          </a:p>
        </p:txBody>
      </p:sp>
      <p:cxnSp>
        <p:nvCxnSpPr>
          <p:cNvPr id="9" name="직선 화살표 연결선 8"/>
          <p:cNvCxnSpPr>
            <a:stCxn id="5" idx="3"/>
            <a:endCxn id="6" idx="1"/>
          </p:cNvCxnSpPr>
          <p:nvPr/>
        </p:nvCxnSpPr>
        <p:spPr>
          <a:xfrm>
            <a:off x="3212637" y="2465242"/>
            <a:ext cx="829457" cy="114126"/>
          </a:xfrm>
          <a:prstGeom prst="straightConnector1">
            <a:avLst/>
          </a:prstGeom>
          <a:ln w="635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8036346" y="3068960"/>
            <a:ext cx="1107654" cy="360040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>
                <a:solidFill>
                  <a:srgbClr val="FF0000"/>
                </a:solidFill>
                <a:latin typeface="HY견고딕"/>
                <a:ea typeface="HY견고딕"/>
              </a:rPr>
              <a:t>함수 실행</a:t>
            </a:r>
          </a:p>
        </p:txBody>
      </p:sp>
      <p:cxnSp>
        <p:nvCxnSpPr>
          <p:cNvPr id="11" name="직선 화살표 연결선 10"/>
          <p:cNvCxnSpPr>
            <a:stCxn id="13" idx="3"/>
            <a:endCxn id="10" idx="0"/>
          </p:cNvCxnSpPr>
          <p:nvPr/>
        </p:nvCxnSpPr>
        <p:spPr>
          <a:xfrm>
            <a:off x="7164287" y="2674678"/>
            <a:ext cx="1425885" cy="394282"/>
          </a:xfrm>
          <a:prstGeom prst="straightConnector1">
            <a:avLst/>
          </a:prstGeom>
          <a:ln w="635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3284283" y="3429000"/>
            <a:ext cx="1647756" cy="90931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atin typeface="HY견고딕"/>
                <a:ea typeface="HY견고딕"/>
              </a:rPr>
              <a:t>저장한</a:t>
            </a:r>
          </a:p>
          <a:p>
            <a:pPr algn="ctr">
              <a:defRPr/>
            </a:pPr>
            <a:r>
              <a:rPr lang="ko-KR" altLang="en-US" sz="1600" b="1">
                <a:latin typeface="HY견고딕"/>
                <a:ea typeface="HY견고딕"/>
              </a:rPr>
              <a:t> 레지스터 값</a:t>
            </a:r>
          </a:p>
          <a:p>
            <a:pPr algn="ctr">
              <a:defRPr/>
            </a:pPr>
            <a:r>
              <a:rPr lang="ko-KR" altLang="en-US" sz="1600" b="1">
                <a:latin typeface="HY견고딕"/>
                <a:ea typeface="HY견고딕"/>
              </a:rPr>
              <a:t> </a:t>
            </a:r>
            <a:r>
              <a:rPr lang="en-US" altLang="ko-KR" sz="1600" b="1">
                <a:latin typeface="HY견고딕"/>
                <a:ea typeface="HY견고딕"/>
              </a:rPr>
              <a:t>CPU</a:t>
            </a:r>
            <a:r>
              <a:rPr lang="ko-KR" altLang="en-US" sz="1600" b="1">
                <a:latin typeface="HY견고딕"/>
                <a:ea typeface="HY견고딕"/>
              </a:rPr>
              <a:t>에 복귀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662492" y="2221566"/>
            <a:ext cx="1501795" cy="906223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atin typeface="HY견고딕"/>
                <a:ea typeface="HY견고딕"/>
              </a:rPr>
              <a:t>함수의 </a:t>
            </a:r>
          </a:p>
          <a:p>
            <a:pPr algn="ctr">
              <a:defRPr/>
            </a:pPr>
            <a:r>
              <a:rPr lang="ko-KR" altLang="en-US" sz="1600" b="1">
                <a:latin typeface="HY견고딕"/>
                <a:ea typeface="HY견고딕"/>
              </a:rPr>
              <a:t>매개 변수를 </a:t>
            </a:r>
          </a:p>
          <a:p>
            <a:pPr algn="ctr">
              <a:defRPr/>
            </a:pPr>
            <a:r>
              <a:rPr lang="ko-KR" altLang="en-US" sz="1600" b="1">
                <a:latin typeface="HY견고딕"/>
                <a:ea typeface="HY견고딕"/>
              </a:rPr>
              <a:t>스택에 저장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220072" y="2615597"/>
            <a:ext cx="635291" cy="93323"/>
          </a:xfrm>
          <a:prstGeom prst="straightConnector1">
            <a:avLst/>
          </a:prstGeom>
          <a:ln w="635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0" idx="2"/>
            <a:endCxn id="18" idx="3"/>
          </p:cNvCxnSpPr>
          <p:nvPr/>
        </p:nvCxnSpPr>
        <p:spPr>
          <a:xfrm rot="10800000" flipV="1">
            <a:off x="7006408" y="3429000"/>
            <a:ext cx="1583765" cy="633608"/>
          </a:xfrm>
          <a:prstGeom prst="straightConnector1">
            <a:avLst/>
          </a:prstGeom>
          <a:ln w="635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10800000" flipV="1">
            <a:off x="2987823" y="3861048"/>
            <a:ext cx="504056" cy="0"/>
          </a:xfrm>
          <a:prstGeom prst="straightConnector1">
            <a:avLst/>
          </a:prstGeom>
          <a:ln w="635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289384" y="3602908"/>
            <a:ext cx="1717024" cy="919401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atin typeface="HY견고딕"/>
                <a:ea typeface="HY견고딕"/>
              </a:rPr>
              <a:t>함수의 리턴 값을 임시 저장소에 저장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619671" y="3428999"/>
            <a:ext cx="1447390" cy="909286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atin typeface="HY견고딕"/>
                <a:ea typeface="HY견고딕"/>
              </a:rPr>
              <a:t>돌아갈 주소를 알아내어 </a:t>
            </a:r>
          </a:p>
          <a:p>
            <a:pPr algn="ctr">
              <a:defRPr/>
            </a:pPr>
            <a:r>
              <a:rPr lang="ko-KR" altLang="en-US" sz="1600" b="1">
                <a:latin typeface="HY견고딕"/>
                <a:ea typeface="HY견고딕"/>
              </a:rPr>
              <a:t>리턴</a:t>
            </a:r>
          </a:p>
        </p:txBody>
      </p:sp>
      <p:cxnSp>
        <p:nvCxnSpPr>
          <p:cNvPr id="21" name="직선 화살표 연결선 20"/>
          <p:cNvCxnSpPr>
            <a:stCxn id="18" idx="1"/>
          </p:cNvCxnSpPr>
          <p:nvPr/>
        </p:nvCxnSpPr>
        <p:spPr>
          <a:xfrm rot="10800000">
            <a:off x="4716016" y="4005064"/>
            <a:ext cx="573368" cy="57544"/>
          </a:xfrm>
          <a:prstGeom prst="straightConnector1">
            <a:avLst/>
          </a:prstGeom>
          <a:ln w="635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84207" y="4939553"/>
            <a:ext cx="378982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>
                <a:latin typeface="HY견고딕"/>
                <a:ea typeface="HY견고딕"/>
              </a:rPr>
              <a:t>함수 호출에 따른 시간 오버헤드</a:t>
            </a:r>
          </a:p>
        </p:txBody>
      </p:sp>
      <p:cxnSp>
        <p:nvCxnSpPr>
          <p:cNvPr id="118" name="직선 화살표 연결선 117"/>
          <p:cNvCxnSpPr>
            <a:stCxn id="7" idx="6"/>
            <a:endCxn id="5" idx="1"/>
          </p:cNvCxnSpPr>
          <p:nvPr/>
        </p:nvCxnSpPr>
        <p:spPr>
          <a:xfrm flipV="1">
            <a:off x="1151715" y="2465243"/>
            <a:ext cx="827996" cy="546062"/>
          </a:xfrm>
          <a:prstGeom prst="straightConnector1">
            <a:avLst/>
          </a:prstGeom>
          <a:ln w="635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20" idx="1"/>
            <a:endCxn id="7" idx="5"/>
          </p:cNvCxnSpPr>
          <p:nvPr/>
        </p:nvCxnSpPr>
        <p:spPr>
          <a:xfrm rot="16200000" flipV="1">
            <a:off x="990518" y="3254489"/>
            <a:ext cx="658519" cy="599787"/>
          </a:xfrm>
          <a:prstGeom prst="straightConnector1">
            <a:avLst/>
          </a:prstGeom>
          <a:ln w="635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모서리가 둥근 직사각형 157"/>
          <p:cNvSpPr/>
          <p:nvPr/>
        </p:nvSpPr>
        <p:spPr>
          <a:xfrm>
            <a:off x="1547664" y="1556792"/>
            <a:ext cx="5832648" cy="326473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1">
              <a:latin typeface="HY견고딕"/>
              <a:ea typeface="HY견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7015" y="5786689"/>
            <a:ext cx="5688632" cy="910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F0000"/>
                </a:solidFill>
                <a:latin typeface="HY견고딕"/>
                <a:ea typeface="HY견고딕"/>
              </a:rPr>
              <a:t>작은 크기의 함수를 호출하면</a:t>
            </a:r>
            <a:r>
              <a:rPr lang="en-US" altLang="ko-KR" b="1">
                <a:solidFill>
                  <a:srgbClr val="FF0000"/>
                </a:solidFill>
                <a:latin typeface="HY견고딕"/>
                <a:ea typeface="HY견고딕"/>
              </a:rPr>
              <a:t>, </a:t>
            </a:r>
            <a:r>
              <a:rPr lang="ko-KR" altLang="en-US" b="1">
                <a:solidFill>
                  <a:srgbClr val="FF0000"/>
                </a:solidFill>
                <a:latin typeface="HY견고딕"/>
                <a:ea typeface="HY견고딕"/>
              </a:rPr>
              <a:t>함수 실행 시간에 비해</a:t>
            </a:r>
            <a:r>
              <a:rPr lang="en-US" altLang="ko-KR" b="1">
                <a:solidFill>
                  <a:srgbClr val="FF0000"/>
                </a:solidFill>
                <a:latin typeface="HY견고딕"/>
                <a:ea typeface="HY견고딕"/>
              </a:rPr>
              <a:t>, </a:t>
            </a:r>
            <a:r>
              <a:rPr lang="ko-KR" altLang="en-US" b="1">
                <a:solidFill>
                  <a:srgbClr val="FF0000"/>
                </a:solidFill>
                <a:latin typeface="HY견고딕"/>
                <a:ea typeface="HY견고딕"/>
              </a:rPr>
              <a:t>호출을 위해 소요되는 부가적인 시간 오버헤드가 상대적으로 크다</a:t>
            </a:r>
            <a:r>
              <a:rPr lang="en-US" altLang="ko-KR" b="1">
                <a:solidFill>
                  <a:srgbClr val="FF0000"/>
                </a:solidFill>
                <a:latin typeface="HY견고딕"/>
                <a:ea typeface="HY견고딕"/>
              </a:rPr>
              <a:t>.</a:t>
            </a:r>
            <a:endParaRPr lang="ko-KR" altLang="en-US" b="1">
              <a:solidFill>
                <a:srgbClr val="FF0000"/>
              </a:solidFill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19598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7" grpId="0" animBg="1"/>
      <p:bldP spid="118" grpId="0" animBg="1"/>
      <p:bldP spid="155" grpId="0" animBg="1"/>
      <p:bldP spid="158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06767" y="2193633"/>
            <a:ext cx="2330016" cy="240658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b="1">
                <a:latin typeface="HY견고딕"/>
                <a:ea typeface="HY견고딕"/>
              </a:rPr>
              <a:t>함수 호출에 따른 오버헤드가 심각한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25</a:t>
            </a:fld>
            <a:endParaRPr lang="en-US" altLang="en-US">
              <a:latin typeface="HY견고딕"/>
              <a:ea typeface="HY견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487025"/>
            <a:ext cx="6479984" cy="63709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#include &lt;</a:t>
            </a:r>
            <a:r>
              <a:rPr lang="en-US" altLang="ko-KR" sz="2400" b="1" dirty="0" err="1">
                <a:latin typeface="HY견고딕"/>
                <a:ea typeface="HY견고딕"/>
              </a:rPr>
              <a:t>iostream</a:t>
            </a:r>
            <a:r>
              <a:rPr lang="en-US" altLang="ko-KR" sz="2400" b="1" dirty="0">
                <a:latin typeface="HY견고딕"/>
                <a:ea typeface="HY견고딕"/>
              </a:rPr>
              <a:t>&gt;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using namespace </a:t>
            </a:r>
            <a:r>
              <a:rPr lang="en-US" altLang="ko-KR" sz="2400" b="1" dirty="0" err="1">
                <a:latin typeface="HY견고딕"/>
                <a:ea typeface="HY견고딕"/>
              </a:rPr>
              <a:t>std</a:t>
            </a:r>
            <a:r>
              <a:rPr lang="en-US" altLang="ko-KR" sz="2400" b="1" dirty="0">
                <a:latin typeface="HY견고딕"/>
                <a:ea typeface="HY견고딕"/>
              </a:rPr>
              <a:t>;</a:t>
            </a:r>
          </a:p>
          <a:p>
            <a:pPr defTabSz="179999">
              <a:defRPr/>
            </a:pPr>
            <a:endParaRPr lang="en-US" altLang="ko-KR" sz="24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400" b="1" dirty="0" err="1">
                <a:latin typeface="HY견고딕"/>
                <a:ea typeface="HY견고딕"/>
              </a:rPr>
              <a:t>int</a:t>
            </a:r>
            <a:r>
              <a:rPr lang="en-US" altLang="ko-KR" sz="2400" b="1" dirty="0">
                <a:latin typeface="HY견고딕"/>
                <a:ea typeface="HY견고딕"/>
              </a:rPr>
              <a:t> odd(</a:t>
            </a:r>
            <a:r>
              <a:rPr lang="en-US" altLang="ko-KR" sz="2400" b="1" dirty="0" err="1">
                <a:latin typeface="HY견고딕"/>
                <a:ea typeface="HY견고딕"/>
              </a:rPr>
              <a:t>int</a:t>
            </a:r>
            <a:r>
              <a:rPr lang="en-US" altLang="ko-KR" sz="2400" b="1" dirty="0">
                <a:latin typeface="HY견고딕"/>
                <a:ea typeface="HY견고딕"/>
              </a:rPr>
              <a:t> x) {</a:t>
            </a:r>
          </a:p>
          <a:p>
            <a:pPr defTabSz="179999">
              <a:defRPr/>
            </a:pPr>
            <a:r>
              <a:rPr lang="en-US" altLang="ko-KR" sz="2400" b="1" dirty="0">
                <a:ea typeface="HY견고딕"/>
              </a:rPr>
              <a:t>	</a:t>
            </a:r>
            <a:r>
              <a:rPr lang="en-US" altLang="ko-KR" sz="2400" b="1" dirty="0">
                <a:latin typeface="HY견고딕"/>
                <a:ea typeface="HY견고딕"/>
              </a:rPr>
              <a:t>return (x%2);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}</a:t>
            </a:r>
          </a:p>
          <a:p>
            <a:pPr defTabSz="179999">
              <a:defRPr/>
            </a:pPr>
            <a:endParaRPr lang="en-US" altLang="ko-KR" sz="24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400" b="1" dirty="0" err="1">
                <a:latin typeface="HY견고딕"/>
                <a:ea typeface="HY견고딕"/>
              </a:rPr>
              <a:t>int</a:t>
            </a:r>
            <a:r>
              <a:rPr lang="en-US" altLang="ko-KR" sz="2400" b="1" dirty="0">
                <a:latin typeface="HY견고딕"/>
                <a:ea typeface="HY견고딕"/>
              </a:rPr>
              <a:t> main() {</a:t>
            </a:r>
          </a:p>
          <a:p>
            <a:pPr defTabSz="179999">
              <a:defRPr/>
            </a:pPr>
            <a:r>
              <a:rPr lang="en-US" altLang="ko-KR" sz="2400" b="1" dirty="0">
                <a:ea typeface="HY견고딕"/>
              </a:rPr>
              <a:t>	</a:t>
            </a:r>
            <a:r>
              <a:rPr lang="en-US" altLang="ko-KR" sz="2400" b="1" dirty="0" err="1">
                <a:latin typeface="HY견고딕"/>
                <a:ea typeface="HY견고딕"/>
              </a:rPr>
              <a:t>int</a:t>
            </a:r>
            <a:r>
              <a:rPr lang="en-US" altLang="ko-KR" sz="2400" b="1" dirty="0">
                <a:latin typeface="HY견고딕"/>
                <a:ea typeface="HY견고딕"/>
              </a:rPr>
              <a:t> sum = 0;</a:t>
            </a:r>
          </a:p>
          <a:p>
            <a:pPr defTabSz="179999">
              <a:defRPr/>
            </a:pPr>
            <a:endParaRPr lang="en-US" altLang="ko-KR" sz="24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400" b="1" dirty="0">
                <a:ea typeface="HY견고딕"/>
              </a:rPr>
              <a:t>	</a:t>
            </a:r>
            <a:r>
              <a:rPr lang="en-US" altLang="ko-KR" sz="1400" b="1" dirty="0">
                <a:solidFill>
                  <a:srgbClr val="92D050"/>
                </a:solidFill>
                <a:latin typeface="HY견고딕"/>
                <a:ea typeface="HY견고딕"/>
              </a:rPr>
              <a:t>// 1</a:t>
            </a:r>
            <a:r>
              <a:rPr lang="ko-KR" altLang="en-US" sz="1400" b="1" dirty="0">
                <a:solidFill>
                  <a:srgbClr val="92D050"/>
                </a:solidFill>
                <a:latin typeface="HY견고딕"/>
                <a:ea typeface="HY견고딕"/>
              </a:rPr>
              <a:t>에서 </a:t>
            </a:r>
            <a:r>
              <a:rPr lang="en-US" altLang="ko-KR" sz="1400" b="1" dirty="0">
                <a:solidFill>
                  <a:srgbClr val="92D050"/>
                </a:solidFill>
                <a:latin typeface="HY견고딕"/>
                <a:ea typeface="HY견고딕"/>
              </a:rPr>
              <a:t>10000</a:t>
            </a:r>
            <a:r>
              <a:rPr lang="ko-KR" altLang="en-US" sz="1400" b="1" dirty="0">
                <a:solidFill>
                  <a:srgbClr val="92D050"/>
                </a:solidFill>
                <a:latin typeface="HY견고딕"/>
                <a:ea typeface="HY견고딕"/>
              </a:rPr>
              <a:t>까지의 홀수의 합 계산</a:t>
            </a:r>
          </a:p>
          <a:p>
            <a:pPr defTabSz="179999">
              <a:defRPr/>
            </a:pPr>
            <a:r>
              <a:rPr lang="en-US" altLang="ko-KR" sz="2400" b="1" dirty="0">
                <a:ea typeface="HY견고딕"/>
              </a:rPr>
              <a:t>	</a:t>
            </a:r>
            <a:r>
              <a:rPr lang="en-US" altLang="ko-KR" sz="2400" b="1" dirty="0">
                <a:latin typeface="HY견고딕"/>
                <a:ea typeface="HY견고딕"/>
              </a:rPr>
              <a:t>for(</a:t>
            </a:r>
            <a:r>
              <a:rPr lang="en-US" altLang="ko-KR" sz="2400" b="1" dirty="0" err="1">
                <a:latin typeface="HY견고딕"/>
                <a:ea typeface="HY견고딕"/>
              </a:rPr>
              <a:t>int</a:t>
            </a:r>
            <a:r>
              <a:rPr lang="en-US" altLang="ko-KR" sz="2400" b="1" dirty="0">
                <a:latin typeface="HY견고딕"/>
                <a:ea typeface="HY견고딕"/>
              </a:rPr>
              <a:t> </a:t>
            </a:r>
            <a:r>
              <a:rPr lang="en-US" altLang="ko-KR" sz="2400" b="1" dirty="0" err="1">
                <a:latin typeface="HY견고딕"/>
                <a:ea typeface="HY견고딕"/>
              </a:rPr>
              <a:t>i</a:t>
            </a:r>
            <a:r>
              <a:rPr lang="en-US" altLang="ko-KR" sz="2400" b="1" dirty="0">
                <a:latin typeface="HY견고딕"/>
                <a:ea typeface="HY견고딕"/>
              </a:rPr>
              <a:t>=1; </a:t>
            </a:r>
            <a:r>
              <a:rPr lang="en-US" altLang="ko-KR" sz="2400" b="1" dirty="0" err="1">
                <a:latin typeface="HY견고딕"/>
                <a:ea typeface="HY견고딕"/>
              </a:rPr>
              <a:t>i</a:t>
            </a:r>
            <a:r>
              <a:rPr lang="en-US" altLang="ko-KR" sz="2400" b="1" dirty="0">
                <a:latin typeface="HY견고딕"/>
                <a:ea typeface="HY견고딕"/>
              </a:rPr>
              <a:t>&lt;=10000; </a:t>
            </a:r>
            <a:r>
              <a:rPr lang="en-US" altLang="ko-KR" sz="2400" b="1" dirty="0" err="1">
                <a:latin typeface="HY견고딕"/>
                <a:ea typeface="HY견고딕"/>
              </a:rPr>
              <a:t>i</a:t>
            </a:r>
            <a:r>
              <a:rPr lang="en-US" altLang="ko-KR" sz="2400" b="1" dirty="0">
                <a:latin typeface="HY견고딕"/>
                <a:ea typeface="HY견고딕"/>
              </a:rPr>
              <a:t>++) {</a:t>
            </a:r>
          </a:p>
          <a:p>
            <a:pPr defTabSz="179999">
              <a:defRPr/>
            </a:pPr>
            <a:r>
              <a:rPr lang="en-US" altLang="ko-KR" sz="2400" b="1" dirty="0">
                <a:ea typeface="HY견고딕"/>
              </a:rPr>
              <a:t>		</a:t>
            </a:r>
            <a:r>
              <a:rPr lang="en-US" altLang="ko-KR" sz="2400" b="1" dirty="0">
                <a:solidFill>
                  <a:srgbClr val="FF0000"/>
                </a:solidFill>
                <a:latin typeface="HY견고딕"/>
                <a:ea typeface="HY견고딕"/>
              </a:rPr>
              <a:t>if(odd(</a:t>
            </a:r>
            <a:r>
              <a:rPr lang="en-US" altLang="ko-KR" sz="2400" b="1" dirty="0" err="1">
                <a:solidFill>
                  <a:srgbClr val="FF0000"/>
                </a:solidFill>
                <a:latin typeface="HY견고딕"/>
                <a:ea typeface="HY견고딕"/>
              </a:rPr>
              <a:t>i</a:t>
            </a:r>
            <a:r>
              <a:rPr lang="en-US" altLang="ko-KR" sz="2400" b="1" dirty="0">
                <a:solidFill>
                  <a:srgbClr val="FF0000"/>
                </a:solidFill>
                <a:latin typeface="HY견고딕"/>
                <a:ea typeface="HY견고딕"/>
              </a:rPr>
              <a:t>))</a:t>
            </a:r>
          </a:p>
          <a:p>
            <a:pPr defTabSz="179999">
              <a:defRPr/>
            </a:pPr>
            <a:r>
              <a:rPr lang="en-US" altLang="ko-KR" sz="2400" b="1" dirty="0">
                <a:ea typeface="HY견고딕"/>
              </a:rPr>
              <a:t>			</a:t>
            </a:r>
            <a:r>
              <a:rPr lang="en-US" altLang="ko-KR" sz="2400" b="1" dirty="0">
                <a:latin typeface="HY견고딕"/>
                <a:ea typeface="HY견고딕"/>
              </a:rPr>
              <a:t>sum += </a:t>
            </a:r>
            <a:r>
              <a:rPr lang="en-US" altLang="ko-KR" sz="2400" b="1" dirty="0" err="1">
                <a:latin typeface="HY견고딕"/>
                <a:ea typeface="HY견고딕"/>
              </a:rPr>
              <a:t>i</a:t>
            </a:r>
            <a:r>
              <a:rPr lang="en-US" altLang="ko-KR" sz="2400" b="1" dirty="0">
                <a:latin typeface="HY견고딕"/>
                <a:ea typeface="HY견고딕"/>
              </a:rPr>
              <a:t>;</a:t>
            </a:r>
          </a:p>
          <a:p>
            <a:pPr defTabSz="179999">
              <a:defRPr/>
            </a:pPr>
            <a:r>
              <a:rPr lang="en-US" altLang="ko-KR" sz="2400" b="1" dirty="0">
                <a:ea typeface="HY견고딕"/>
              </a:rPr>
              <a:t>	</a:t>
            </a:r>
            <a:r>
              <a:rPr lang="en-US" altLang="ko-KR" sz="2400" b="1" dirty="0">
                <a:latin typeface="HY견고딕"/>
                <a:ea typeface="HY견고딕"/>
              </a:rPr>
              <a:t>}</a:t>
            </a:r>
          </a:p>
          <a:p>
            <a:pPr defTabSz="179999">
              <a:defRPr/>
            </a:pPr>
            <a:r>
              <a:rPr lang="en-US" altLang="ko-KR" sz="2400" b="1" dirty="0">
                <a:ea typeface="HY견고딕"/>
              </a:rPr>
              <a:t>	</a:t>
            </a:r>
            <a:r>
              <a:rPr lang="en-US" altLang="ko-KR" sz="2400" b="1" dirty="0" err="1">
                <a:latin typeface="HY견고딕"/>
                <a:ea typeface="HY견고딕"/>
              </a:rPr>
              <a:t>cout</a:t>
            </a:r>
            <a:r>
              <a:rPr lang="en-US" altLang="ko-KR" sz="2400" b="1" dirty="0">
                <a:latin typeface="HY견고딕"/>
                <a:ea typeface="HY견고딕"/>
              </a:rPr>
              <a:t> &lt;&lt; sum &lt;&lt; </a:t>
            </a:r>
            <a:r>
              <a:rPr lang="en-US" altLang="ko-KR" sz="2400" b="1" dirty="0" err="1">
                <a:latin typeface="HY견고딕"/>
                <a:ea typeface="HY견고딕"/>
              </a:rPr>
              <a:t>endl</a:t>
            </a:r>
            <a:r>
              <a:rPr lang="en-US" altLang="ko-KR" sz="2400" b="1" dirty="0">
                <a:latin typeface="HY견고딕"/>
                <a:ea typeface="HY견고딕"/>
              </a:rPr>
              <a:t>;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}</a:t>
            </a:r>
          </a:p>
        </p:txBody>
      </p:sp>
      <p:sp>
        <p:nvSpPr>
          <p:cNvPr id="6" name="자유형 5"/>
          <p:cNvSpPr/>
          <p:nvPr/>
        </p:nvSpPr>
        <p:spPr>
          <a:xfrm>
            <a:off x="2555776" y="2193633"/>
            <a:ext cx="2333481" cy="2698849"/>
          </a:xfrm>
          <a:custGeom>
            <a:avLst/>
            <a:gdLst>
              <a:gd name="connsiteX0" fmla="*/ 0 w 3488463"/>
              <a:gd name="connsiteY0" fmla="*/ 1930400 h 1930400"/>
              <a:gd name="connsiteX1" fmla="*/ 3488267 w 3488463"/>
              <a:gd name="connsiteY1" fmla="*/ 1498600 h 1930400"/>
              <a:gd name="connsiteX2" fmla="*/ 177800 w 3488463"/>
              <a:gd name="connsiteY2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8463" h="1930400">
                <a:moveTo>
                  <a:pt x="0" y="1930400"/>
                </a:moveTo>
                <a:cubicBezTo>
                  <a:pt x="1729317" y="1875366"/>
                  <a:pt x="3458634" y="1820333"/>
                  <a:pt x="3488267" y="1498600"/>
                </a:cubicBezTo>
                <a:cubicBezTo>
                  <a:pt x="3517900" y="1176867"/>
                  <a:pt x="177800" y="0"/>
                  <a:pt x="177800" y="0"/>
                </a:cubicBezTo>
              </a:path>
            </a:pathLst>
          </a:custGeom>
          <a:noFill/>
          <a:ln w="31750">
            <a:solidFill>
              <a:schemeClr val="accent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HY견고딕"/>
              <a:ea typeface="HY견고딕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396169" y="2484809"/>
            <a:ext cx="1550730" cy="983866"/>
          </a:xfrm>
          <a:prstGeom prst="wedgeRoundRectCallout">
            <a:avLst>
              <a:gd name="adj1" fmla="val -92687"/>
              <a:gd name="adj2" fmla="val 1556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chemeClr val="tx1"/>
                </a:solidFill>
                <a:latin typeface="HY견고딕"/>
                <a:ea typeface="HY견고딕"/>
              </a:rPr>
              <a:t>10000</a:t>
            </a:r>
            <a:r>
              <a:rPr lang="ko-KR" altLang="en-US" sz="1200" b="1" dirty="0">
                <a:solidFill>
                  <a:schemeClr val="tx1"/>
                </a:solidFill>
                <a:latin typeface="HY견고딕"/>
                <a:ea typeface="HY견고딕"/>
              </a:rPr>
              <a:t>번의 함수 호출</a:t>
            </a:r>
            <a:r>
              <a:rPr lang="en-US" altLang="ko-KR" sz="1200" b="1" dirty="0">
                <a:solidFill>
                  <a:schemeClr val="tx1"/>
                </a:solidFill>
                <a:latin typeface="HY견고딕"/>
                <a:ea typeface="HY견고딕"/>
              </a:rPr>
              <a:t>. </a:t>
            </a:r>
            <a:r>
              <a:rPr lang="ko-KR" altLang="en-US" sz="1200" b="1" dirty="0">
                <a:solidFill>
                  <a:schemeClr val="tx1"/>
                </a:solidFill>
                <a:latin typeface="HY견고딕"/>
                <a:ea typeface="HY견고딕"/>
              </a:rPr>
              <a:t>호출에 따른 엄청난 오버헤드 시간이 소모됨</a:t>
            </a:r>
            <a:r>
              <a:rPr lang="en-US" altLang="ko-KR" sz="1200" b="1" dirty="0">
                <a:solidFill>
                  <a:schemeClr val="tx1"/>
                </a:solidFill>
                <a:latin typeface="HY견고딕"/>
                <a:ea typeface="HY견고딕"/>
              </a:rPr>
              <a:t>. </a:t>
            </a:r>
            <a:endParaRPr lang="ko-KR" altLang="en-US" sz="1200" b="1" dirty="0">
              <a:solidFill>
                <a:schemeClr val="tx1"/>
              </a:solidFill>
              <a:latin typeface="HY견고딕"/>
              <a:ea typeface="HY견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10775" y="5429512"/>
            <a:ext cx="1834322" cy="40011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25000000</a:t>
            </a:r>
            <a:endParaRPr lang="ko-KR" altLang="en-US" sz="2000" b="1" dirty="0"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latin typeface="HY견고딕"/>
                <a:ea typeface="HY견고딕"/>
              </a:rPr>
              <a:t>인라인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06341" y="1807288"/>
            <a:ext cx="8153400" cy="5112568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b="1" dirty="0">
                <a:latin typeface="HY견고딕"/>
                <a:ea typeface="HY견고딕"/>
              </a:rPr>
              <a:t>인라인 함수</a:t>
            </a:r>
          </a:p>
          <a:p>
            <a:pPr lvl="1">
              <a:defRPr/>
            </a:pPr>
            <a:r>
              <a:rPr lang="en-US" altLang="ko-KR" sz="2400" b="1" dirty="0">
                <a:solidFill>
                  <a:srgbClr val="FF0000"/>
                </a:solidFill>
                <a:latin typeface="HY견고딕"/>
                <a:ea typeface="HY견고딕"/>
              </a:rPr>
              <a:t>inline </a:t>
            </a:r>
            <a:r>
              <a:rPr lang="ko-KR" altLang="en-US" sz="2400" b="1" dirty="0">
                <a:solidFill>
                  <a:srgbClr val="0000FF"/>
                </a:solidFill>
                <a:latin typeface="HY견고딕"/>
                <a:ea typeface="HY견고딕"/>
              </a:rPr>
              <a:t>키워드로 선언된 함수</a:t>
            </a:r>
            <a:endParaRPr lang="ko-KR" altLang="en-US" sz="2400" b="1" dirty="0">
              <a:latin typeface="HY견고딕"/>
              <a:ea typeface="HY견고딕"/>
            </a:endParaRPr>
          </a:p>
          <a:p>
            <a:pPr lvl="1">
              <a:defRPr/>
            </a:pPr>
            <a:endParaRPr lang="ko-KR" altLang="en-US" sz="2400" b="1" dirty="0">
              <a:latin typeface="HY견고딕"/>
              <a:ea typeface="HY견고딕"/>
            </a:endParaRPr>
          </a:p>
          <a:p>
            <a:pPr lvl="0">
              <a:defRPr/>
            </a:pPr>
            <a:r>
              <a:rPr lang="ko-KR" altLang="en-US" b="1" dirty="0">
                <a:latin typeface="HY견고딕"/>
                <a:ea typeface="HY견고딕"/>
              </a:rPr>
              <a:t>인라인 함수에 대한 처리</a:t>
            </a:r>
          </a:p>
          <a:p>
            <a:pPr lvl="1">
              <a:defRPr/>
            </a:pPr>
            <a:r>
              <a:rPr lang="ko-KR" altLang="en-US" sz="2400" b="1" dirty="0">
                <a:solidFill>
                  <a:srgbClr val="C00000"/>
                </a:solidFill>
                <a:latin typeface="HY견고딕"/>
                <a:ea typeface="HY견고딕"/>
              </a:rPr>
              <a:t>인라인 함수를 호출하는 곳에 인라인 함수 코드를 </a:t>
            </a:r>
            <a:endParaRPr lang="en-US" altLang="ko-KR" sz="2400" b="1" dirty="0">
              <a:solidFill>
                <a:srgbClr val="C00000"/>
              </a:solidFill>
              <a:latin typeface="HY견고딕"/>
              <a:ea typeface="HY견고딕"/>
            </a:endParaRPr>
          </a:p>
          <a:p>
            <a:pPr marL="365760" lvl="1" indent="0">
              <a:buNone/>
              <a:defRPr/>
            </a:pPr>
            <a:r>
              <a:rPr lang="en-US" altLang="ko-KR" sz="2400" b="1" dirty="0">
                <a:solidFill>
                  <a:srgbClr val="C00000"/>
                </a:solidFill>
                <a:latin typeface="HY견고딕"/>
                <a:ea typeface="HY견고딕"/>
              </a:rPr>
              <a:t>   </a:t>
            </a:r>
            <a:r>
              <a:rPr lang="ko-KR" altLang="en-US" sz="2400" b="1" dirty="0">
                <a:solidFill>
                  <a:srgbClr val="C00000"/>
                </a:solidFill>
                <a:latin typeface="HY견고딕"/>
                <a:ea typeface="HY견고딕"/>
              </a:rPr>
              <a:t>확장 삽입</a:t>
            </a:r>
          </a:p>
          <a:p>
            <a:pPr lvl="2">
              <a:defRPr/>
            </a:pPr>
            <a:r>
              <a:rPr lang="ko-KR" altLang="en-US" sz="2400" b="1" dirty="0">
                <a:solidFill>
                  <a:srgbClr val="0000FF"/>
                </a:solidFill>
                <a:latin typeface="HY견고딕"/>
                <a:ea typeface="HY견고딕"/>
              </a:rPr>
              <a:t>매크로와 유사</a:t>
            </a:r>
          </a:p>
          <a:p>
            <a:pPr lvl="2">
              <a:defRPr/>
            </a:pPr>
            <a:r>
              <a:rPr lang="ko-KR" altLang="en-US" sz="2400" b="1" dirty="0">
                <a:solidFill>
                  <a:srgbClr val="0000FF"/>
                </a:solidFill>
                <a:latin typeface="HY견고딕"/>
                <a:ea typeface="HY견고딕"/>
              </a:rPr>
              <a:t>코드 확장 후 인라인 함수는 사라짐</a:t>
            </a:r>
          </a:p>
          <a:p>
            <a:pPr lvl="2">
              <a:defRPr/>
            </a:pPr>
            <a:endParaRPr lang="ko-KR" altLang="en-US" sz="2400" b="1" dirty="0">
              <a:solidFill>
                <a:srgbClr val="0000FF"/>
              </a:solidFill>
              <a:latin typeface="HY견고딕"/>
              <a:ea typeface="HY견고딕"/>
            </a:endParaRPr>
          </a:p>
          <a:p>
            <a:pPr lvl="0">
              <a:defRPr/>
            </a:pPr>
            <a:endParaRPr lang="ko-KR" altLang="en-US" b="1" dirty="0">
              <a:solidFill>
                <a:srgbClr val="0000FF"/>
              </a:solidFill>
              <a:latin typeface="HY견고딕"/>
              <a:ea typeface="HY견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26</a:t>
            </a:fld>
            <a:endParaRPr lang="en-US" altLang="en-US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3189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latin typeface="HY견고딕"/>
                <a:ea typeface="HY견고딕"/>
              </a:rPr>
              <a:t>인라인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82706" y="1862249"/>
            <a:ext cx="8153400" cy="5112568"/>
          </a:xfrm>
        </p:spPr>
        <p:txBody>
          <a:bodyPr>
            <a:noAutofit/>
          </a:bodyPr>
          <a:lstStyle/>
          <a:p>
            <a:pPr lvl="1">
              <a:defRPr/>
            </a:pPr>
            <a:r>
              <a:rPr lang="ko-KR" altLang="en-US" sz="2800" b="1" dirty="0">
                <a:solidFill>
                  <a:srgbClr val="C00000"/>
                </a:solidFill>
                <a:latin typeface="HY견고딕"/>
                <a:ea typeface="HY견고딕"/>
              </a:rPr>
              <a:t>인라인 함수 호출</a:t>
            </a:r>
          </a:p>
          <a:p>
            <a:pPr lvl="2">
              <a:defRPr/>
            </a:pPr>
            <a:r>
              <a:rPr lang="ko-KR" altLang="en-US" sz="2400" b="1" dirty="0">
                <a:solidFill>
                  <a:srgbClr val="0000FF"/>
                </a:solidFill>
                <a:latin typeface="HY견고딕"/>
                <a:ea typeface="HY견고딕"/>
              </a:rPr>
              <a:t>함수 호출에 따른 오버헤드 존재하지 않음</a:t>
            </a:r>
          </a:p>
          <a:p>
            <a:pPr lvl="2">
              <a:defRPr/>
            </a:pPr>
            <a:r>
              <a:rPr lang="ko-KR" altLang="en-US" sz="2400" b="1" dirty="0">
                <a:solidFill>
                  <a:srgbClr val="0000FF"/>
                </a:solidFill>
                <a:latin typeface="HY견고딕"/>
                <a:ea typeface="HY견고딕"/>
              </a:rPr>
              <a:t>프로그램의 실행 속도 개선</a:t>
            </a:r>
          </a:p>
          <a:p>
            <a:pPr lvl="2">
              <a:defRPr/>
            </a:pPr>
            <a:endParaRPr lang="ko-KR" altLang="en-US" sz="2400" b="1" dirty="0">
              <a:solidFill>
                <a:srgbClr val="0000FF"/>
              </a:solidFill>
              <a:latin typeface="HY견고딕"/>
              <a:ea typeface="HY견고딕"/>
            </a:endParaRPr>
          </a:p>
          <a:p>
            <a:pPr lvl="1">
              <a:defRPr/>
            </a:pPr>
            <a:endParaRPr lang="en-US" altLang="ko-KR" sz="2400" b="1" dirty="0">
              <a:solidFill>
                <a:srgbClr val="0000FF"/>
              </a:solidFill>
              <a:latin typeface="HY견고딕"/>
              <a:ea typeface="HY견고딕"/>
            </a:endParaRPr>
          </a:p>
          <a:p>
            <a:pPr lvl="1">
              <a:defRPr/>
            </a:pPr>
            <a:r>
              <a:rPr lang="ko-KR" altLang="en-US" sz="2800" b="1" dirty="0">
                <a:solidFill>
                  <a:srgbClr val="C00000"/>
                </a:solidFill>
                <a:latin typeface="HY견고딕"/>
                <a:ea typeface="HY견고딕"/>
              </a:rPr>
              <a:t>컴파일러에 의해 이루어짐</a:t>
            </a:r>
          </a:p>
          <a:p>
            <a:pPr lvl="0">
              <a:defRPr/>
            </a:pPr>
            <a:endParaRPr lang="ko-KR" altLang="en-US" b="1" dirty="0">
              <a:solidFill>
                <a:srgbClr val="0000FF"/>
              </a:solidFill>
              <a:latin typeface="HY견고딕"/>
              <a:ea typeface="HY견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27</a:t>
            </a:fld>
            <a:endParaRPr lang="en-US" altLang="en-US"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latin typeface="HY견고딕"/>
                <a:ea typeface="HY견고딕"/>
              </a:rPr>
              <a:t>인라인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 b="1" dirty="0">
              <a:latin typeface="HY견고딕"/>
              <a:ea typeface="HY견고딕"/>
            </a:endParaRPr>
          </a:p>
          <a:p>
            <a:pPr lvl="0">
              <a:defRPr/>
            </a:pPr>
            <a:r>
              <a:rPr lang="ko-KR" altLang="en-US" sz="3200" b="1" dirty="0">
                <a:latin typeface="HY견고딕"/>
                <a:ea typeface="HY견고딕"/>
              </a:rPr>
              <a:t>인라인 함수의 목적</a:t>
            </a:r>
          </a:p>
          <a:p>
            <a:pPr lvl="0">
              <a:defRPr/>
            </a:pPr>
            <a:endParaRPr lang="ko-KR" altLang="en-US" b="1" dirty="0">
              <a:latin typeface="HY견고딕"/>
              <a:ea typeface="HY견고딕"/>
            </a:endParaRPr>
          </a:p>
          <a:p>
            <a:pPr lvl="1">
              <a:defRPr/>
            </a:pPr>
            <a:r>
              <a:rPr lang="en-US" altLang="ko-KR" sz="2800" b="1" dirty="0">
                <a:latin typeface="HY견고딕"/>
                <a:ea typeface="HY견고딕"/>
              </a:rPr>
              <a:t>C++ </a:t>
            </a:r>
            <a:r>
              <a:rPr lang="ko-KR" altLang="en-US" sz="2800" b="1" dirty="0">
                <a:latin typeface="HY견고딕"/>
                <a:ea typeface="HY견고딕"/>
              </a:rPr>
              <a:t>프로그램의 실행 속도 향상</a:t>
            </a:r>
          </a:p>
          <a:p>
            <a:pPr lvl="2">
              <a:defRPr/>
            </a:pPr>
            <a:r>
              <a:rPr lang="ko-KR" altLang="en-US" sz="2400" b="1" dirty="0">
                <a:solidFill>
                  <a:srgbClr val="0000FF"/>
                </a:solidFill>
                <a:latin typeface="HY견고딕"/>
                <a:ea typeface="HY견고딕"/>
              </a:rPr>
              <a:t>자주 호출되는 짧은 코드의 함수 호출에 대한 </a:t>
            </a:r>
            <a:endParaRPr lang="en-US" altLang="ko-KR" sz="2400" b="1" dirty="0">
              <a:solidFill>
                <a:srgbClr val="0000FF"/>
              </a:solidFill>
              <a:latin typeface="HY견고딕"/>
              <a:ea typeface="HY견고딕"/>
            </a:endParaRPr>
          </a:p>
          <a:p>
            <a:pPr marL="685800" lvl="2" indent="0">
              <a:buNone/>
              <a:defRPr/>
            </a:pPr>
            <a:r>
              <a:rPr lang="en-US" altLang="ko-KR" sz="2400" b="1" dirty="0">
                <a:solidFill>
                  <a:srgbClr val="0000FF"/>
                </a:solidFill>
                <a:latin typeface="HY견고딕"/>
                <a:ea typeface="HY견고딕"/>
              </a:rPr>
              <a:t>   </a:t>
            </a:r>
            <a:r>
              <a:rPr lang="ko-KR" altLang="en-US" sz="2400" b="1" dirty="0">
                <a:solidFill>
                  <a:srgbClr val="0000FF"/>
                </a:solidFill>
                <a:latin typeface="HY견고딕"/>
                <a:ea typeface="HY견고딕"/>
              </a:rPr>
              <a:t>시간 소모를 줄임</a:t>
            </a:r>
            <a:endParaRPr lang="en-US" altLang="ko-KR" sz="2400" b="1" dirty="0">
              <a:solidFill>
                <a:srgbClr val="0000FF"/>
              </a:solidFill>
              <a:latin typeface="HY견고딕"/>
              <a:ea typeface="HY견고딕"/>
            </a:endParaRPr>
          </a:p>
          <a:p>
            <a:pPr marL="685800" lvl="2" indent="0">
              <a:buNone/>
              <a:defRPr/>
            </a:pPr>
            <a:endParaRPr lang="ko-KR" altLang="en-US" sz="2400" b="1" dirty="0">
              <a:solidFill>
                <a:srgbClr val="0000FF"/>
              </a:solidFill>
              <a:latin typeface="HY견고딕"/>
              <a:ea typeface="HY견고딕"/>
            </a:endParaRPr>
          </a:p>
          <a:p>
            <a:pPr lvl="2">
              <a:defRPr/>
            </a:pPr>
            <a:r>
              <a:rPr lang="en-US" altLang="ko-KR" sz="2400" b="1" dirty="0">
                <a:solidFill>
                  <a:srgbClr val="0000FF"/>
                </a:solidFill>
                <a:latin typeface="HY견고딕"/>
                <a:ea typeface="HY견고딕"/>
              </a:rPr>
              <a:t>C++</a:t>
            </a:r>
            <a:r>
              <a:rPr lang="ko-KR" altLang="en-US" sz="2400" b="1" dirty="0">
                <a:solidFill>
                  <a:srgbClr val="0000FF"/>
                </a:solidFill>
                <a:latin typeface="HY견고딕"/>
                <a:ea typeface="HY견고딕"/>
              </a:rPr>
              <a:t>에는 짧은 코드의 멤버 함수가 많기 때문</a:t>
            </a:r>
            <a:endParaRPr lang="en-US" altLang="ko-KR" sz="2400" b="1" dirty="0">
              <a:solidFill>
                <a:srgbClr val="0000FF"/>
              </a:solidFill>
              <a:latin typeface="HY견고딕"/>
              <a:ea typeface="HY견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28</a:t>
            </a:fld>
            <a:endParaRPr lang="en-US" altLang="en-US"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latin typeface="HY견고딕"/>
                <a:ea typeface="HY견고딕"/>
              </a:rPr>
              <a:t>인라인 함수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29</a:t>
            </a:fld>
            <a:endParaRPr lang="en-US" altLang="en-US">
              <a:latin typeface="HY견고딕"/>
              <a:ea typeface="HY견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5350" y="1346283"/>
            <a:ext cx="3943820" cy="53245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#include &lt;</a:t>
            </a:r>
            <a:r>
              <a:rPr lang="en-US" altLang="ko-KR" sz="2000" b="1" dirty="0" err="1">
                <a:latin typeface="HY견고딕"/>
                <a:ea typeface="HY견고딕"/>
              </a:rPr>
              <a:t>iostream</a:t>
            </a:r>
            <a:r>
              <a:rPr lang="en-US" altLang="ko-KR" sz="2000" b="1" dirty="0">
                <a:latin typeface="HY견고딕"/>
                <a:ea typeface="HY견고딕"/>
              </a:rPr>
              <a:t>&gt;</a:t>
            </a:r>
          </a:p>
          <a:p>
            <a:pPr lvl="0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using namespace </a:t>
            </a:r>
            <a:r>
              <a:rPr lang="en-US" altLang="ko-KR" sz="2000" b="1" dirty="0" err="1">
                <a:latin typeface="HY견고딕"/>
                <a:ea typeface="HY견고딕"/>
              </a:rPr>
              <a:t>std</a:t>
            </a:r>
            <a:r>
              <a:rPr lang="en-US" altLang="ko-KR" sz="2000" b="1" dirty="0">
                <a:latin typeface="HY견고딕"/>
                <a:ea typeface="HY견고딕"/>
              </a:rPr>
              <a:t>;</a:t>
            </a:r>
          </a:p>
          <a:p>
            <a:pPr lvl="0">
              <a:defRPr/>
            </a:pPr>
            <a:endParaRPr lang="en-US" altLang="ko-KR" sz="2000" b="1" dirty="0">
              <a:latin typeface="HY견고딕"/>
              <a:ea typeface="HY견고딕"/>
            </a:endParaRPr>
          </a:p>
          <a:p>
            <a:pPr lvl="0">
              <a:defRPr/>
            </a:pPr>
            <a:r>
              <a:rPr lang="en-US" altLang="ko-KR" sz="2000" b="1" dirty="0">
                <a:solidFill>
                  <a:srgbClr val="FF0000"/>
                </a:solidFill>
                <a:latin typeface="HY견고딕"/>
                <a:ea typeface="HY견고딕"/>
              </a:rPr>
              <a:t>inline </a:t>
            </a:r>
            <a:r>
              <a:rPr lang="en-US" altLang="ko-KR" sz="2000" b="1" dirty="0" err="1">
                <a:solidFill>
                  <a:srgbClr val="FF0000"/>
                </a:solidFill>
                <a:latin typeface="HY견고딕"/>
                <a:ea typeface="HY견고딕"/>
              </a:rPr>
              <a:t>int</a:t>
            </a:r>
            <a:r>
              <a:rPr lang="en-US" altLang="ko-KR" sz="2000" b="1" dirty="0">
                <a:solidFill>
                  <a:srgbClr val="FF0000"/>
                </a:solidFill>
                <a:latin typeface="HY견고딕"/>
                <a:ea typeface="HY견고딕"/>
              </a:rPr>
              <a:t> odd(</a:t>
            </a:r>
            <a:r>
              <a:rPr lang="en-US" altLang="ko-KR" sz="2000" b="1" dirty="0" err="1">
                <a:solidFill>
                  <a:srgbClr val="FF0000"/>
                </a:solidFill>
                <a:latin typeface="HY견고딕"/>
                <a:ea typeface="HY견고딕"/>
              </a:rPr>
              <a:t>int</a:t>
            </a:r>
            <a:r>
              <a:rPr lang="en-US" altLang="ko-KR" sz="2000" b="1" dirty="0">
                <a:solidFill>
                  <a:srgbClr val="FF0000"/>
                </a:solidFill>
                <a:latin typeface="HY견고딕"/>
                <a:ea typeface="HY견고딕"/>
              </a:rPr>
              <a:t> x) </a:t>
            </a:r>
            <a:r>
              <a:rPr lang="en-US" altLang="ko-KR" sz="2000" b="1" dirty="0">
                <a:latin typeface="HY견고딕"/>
                <a:ea typeface="HY견고딕"/>
              </a:rPr>
              <a:t>{</a:t>
            </a:r>
          </a:p>
          <a:p>
            <a:pPr lvl="0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   return (x%2);</a:t>
            </a:r>
          </a:p>
          <a:p>
            <a:pPr lvl="0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}</a:t>
            </a:r>
          </a:p>
          <a:p>
            <a:pPr lvl="0">
              <a:defRPr/>
            </a:pPr>
            <a:endParaRPr lang="en-US" altLang="ko-KR" sz="2000" b="1" dirty="0">
              <a:latin typeface="HY견고딕"/>
              <a:ea typeface="HY견고딕"/>
            </a:endParaRPr>
          </a:p>
          <a:p>
            <a:pPr lvl="0">
              <a:defRPr/>
            </a:pPr>
            <a:r>
              <a:rPr lang="en-US" altLang="ko-KR" sz="2000" b="1" dirty="0" err="1">
                <a:latin typeface="HY견고딕"/>
                <a:ea typeface="HY견고딕"/>
              </a:rPr>
              <a:t>int</a:t>
            </a:r>
            <a:r>
              <a:rPr lang="en-US" altLang="ko-KR" sz="2000" b="1" dirty="0">
                <a:latin typeface="HY견고딕"/>
                <a:ea typeface="HY견고딕"/>
              </a:rPr>
              <a:t> main() {</a:t>
            </a:r>
          </a:p>
          <a:p>
            <a:pPr defTabSz="179999">
              <a:defRPr/>
            </a:pPr>
            <a:r>
              <a:rPr lang="en-US" altLang="ko-KR" sz="2000" b="1" dirty="0">
                <a:ea typeface="HY견고딕"/>
              </a:rPr>
              <a:t>	</a:t>
            </a:r>
            <a:r>
              <a:rPr lang="en-US" altLang="ko-KR" sz="2000" b="1" dirty="0" err="1">
                <a:latin typeface="HY견고딕"/>
                <a:ea typeface="HY견고딕"/>
              </a:rPr>
              <a:t>int</a:t>
            </a:r>
            <a:r>
              <a:rPr lang="en-US" altLang="ko-KR" sz="2000" b="1" dirty="0">
                <a:latin typeface="HY견고딕"/>
                <a:ea typeface="HY견고딕"/>
              </a:rPr>
              <a:t> sum = 0;</a:t>
            </a:r>
          </a:p>
          <a:p>
            <a:pPr defTabSz="179999">
              <a:defRPr/>
            </a:pPr>
            <a:endParaRPr lang="en-US" altLang="ko-KR" sz="20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000" b="1" dirty="0">
                <a:ea typeface="HY견고딕"/>
              </a:rPr>
              <a:t>	</a:t>
            </a:r>
            <a:r>
              <a:rPr lang="en-US" altLang="ko-KR" sz="2000" b="1" dirty="0">
                <a:latin typeface="HY견고딕"/>
                <a:ea typeface="HY견고딕"/>
              </a:rPr>
              <a:t>for(</a:t>
            </a:r>
            <a:r>
              <a:rPr lang="en-US" altLang="ko-KR" sz="2000" b="1" dirty="0" err="1">
                <a:latin typeface="HY견고딕"/>
                <a:ea typeface="HY견고딕"/>
              </a:rPr>
              <a:t>int</a:t>
            </a:r>
            <a:r>
              <a:rPr lang="en-US" altLang="ko-KR" sz="2000" b="1" dirty="0">
                <a:latin typeface="HY견고딕"/>
                <a:ea typeface="HY견고딕"/>
              </a:rPr>
              <a:t> </a:t>
            </a:r>
            <a:r>
              <a:rPr lang="en-US" altLang="ko-KR" sz="2000" b="1" dirty="0" err="1">
                <a:latin typeface="HY견고딕"/>
                <a:ea typeface="HY견고딕"/>
              </a:rPr>
              <a:t>i</a:t>
            </a:r>
            <a:r>
              <a:rPr lang="en-US" altLang="ko-KR" sz="2000" b="1" dirty="0">
                <a:latin typeface="HY견고딕"/>
                <a:ea typeface="HY견고딕"/>
              </a:rPr>
              <a:t>=1; </a:t>
            </a:r>
            <a:r>
              <a:rPr lang="en-US" altLang="ko-KR" sz="2000" b="1" dirty="0" err="1">
                <a:latin typeface="HY견고딕"/>
                <a:ea typeface="HY견고딕"/>
              </a:rPr>
              <a:t>i</a:t>
            </a:r>
            <a:r>
              <a:rPr lang="en-US" altLang="ko-KR" sz="2000" b="1" dirty="0">
                <a:latin typeface="HY견고딕"/>
                <a:ea typeface="HY견고딕"/>
              </a:rPr>
              <a:t>&lt;=10000; </a:t>
            </a:r>
            <a:r>
              <a:rPr lang="en-US" altLang="ko-KR" sz="2000" b="1" dirty="0" err="1">
                <a:latin typeface="HY견고딕"/>
                <a:ea typeface="HY견고딕"/>
              </a:rPr>
              <a:t>i</a:t>
            </a:r>
            <a:r>
              <a:rPr lang="en-US" altLang="ko-KR" sz="2000" b="1" dirty="0">
                <a:latin typeface="HY견고딕"/>
                <a:ea typeface="HY견고딕"/>
              </a:rPr>
              <a:t>++) {</a:t>
            </a:r>
          </a:p>
          <a:p>
            <a:pPr defTabSz="179999">
              <a:defRPr/>
            </a:pPr>
            <a:r>
              <a:rPr lang="en-US" altLang="ko-KR" sz="2000" b="1" dirty="0">
                <a:ea typeface="HY견고딕"/>
              </a:rPr>
              <a:t>		</a:t>
            </a:r>
            <a:r>
              <a:rPr lang="en-US" altLang="ko-KR" sz="2000" b="1" dirty="0">
                <a:latin typeface="HY견고딕"/>
                <a:ea typeface="HY견고딕"/>
              </a:rPr>
              <a:t>if(</a:t>
            </a:r>
            <a:r>
              <a:rPr lang="en-US" altLang="ko-KR" sz="2000" b="1" dirty="0">
                <a:solidFill>
                  <a:srgbClr val="FF0000"/>
                </a:solidFill>
                <a:latin typeface="HY견고딕"/>
                <a:ea typeface="HY견고딕"/>
              </a:rPr>
              <a:t>odd(</a:t>
            </a:r>
            <a:r>
              <a:rPr lang="en-US" altLang="ko-KR" sz="2000" b="1" dirty="0" err="1">
                <a:solidFill>
                  <a:srgbClr val="FF0000"/>
                </a:solidFill>
                <a:latin typeface="HY견고딕"/>
                <a:ea typeface="HY견고딕"/>
              </a:rPr>
              <a:t>i</a:t>
            </a:r>
            <a:r>
              <a:rPr lang="en-US" altLang="ko-KR" sz="2000" b="1" dirty="0">
                <a:solidFill>
                  <a:srgbClr val="FF0000"/>
                </a:solidFill>
                <a:latin typeface="HY견고딕"/>
                <a:ea typeface="HY견고딕"/>
              </a:rPr>
              <a:t>)</a:t>
            </a:r>
            <a:r>
              <a:rPr lang="en-US" altLang="ko-KR" sz="2000" b="1" dirty="0">
                <a:latin typeface="HY견고딕"/>
                <a:ea typeface="HY견고딕"/>
              </a:rPr>
              <a:t>)</a:t>
            </a:r>
          </a:p>
          <a:p>
            <a:pPr defTabSz="179999">
              <a:defRPr/>
            </a:pPr>
            <a:r>
              <a:rPr lang="en-US" altLang="ko-KR" sz="2000" b="1" dirty="0">
                <a:ea typeface="HY견고딕"/>
              </a:rPr>
              <a:t>			</a:t>
            </a:r>
            <a:r>
              <a:rPr lang="en-US" altLang="ko-KR" sz="2000" b="1" dirty="0">
                <a:latin typeface="HY견고딕"/>
                <a:ea typeface="HY견고딕"/>
              </a:rPr>
              <a:t>sum += </a:t>
            </a:r>
            <a:r>
              <a:rPr lang="en-US" altLang="ko-KR" sz="2000" b="1" dirty="0" err="1">
                <a:latin typeface="HY견고딕"/>
                <a:ea typeface="HY견고딕"/>
              </a:rPr>
              <a:t>i</a:t>
            </a:r>
            <a:r>
              <a:rPr lang="en-US" altLang="ko-KR" sz="2000" b="1" dirty="0">
                <a:latin typeface="HY견고딕"/>
                <a:ea typeface="HY견고딕"/>
              </a:rPr>
              <a:t>;</a:t>
            </a:r>
          </a:p>
          <a:p>
            <a:pPr defTabSz="179999">
              <a:defRPr/>
            </a:pPr>
            <a:r>
              <a:rPr lang="en-US" altLang="ko-KR" sz="2000" b="1" dirty="0">
                <a:ea typeface="HY견고딕"/>
              </a:rPr>
              <a:t>	</a:t>
            </a:r>
            <a:r>
              <a:rPr lang="en-US" altLang="ko-KR" sz="2000" b="1" dirty="0">
                <a:latin typeface="HY견고딕"/>
                <a:ea typeface="HY견고딕"/>
              </a:rPr>
              <a:t>}</a:t>
            </a:r>
          </a:p>
          <a:p>
            <a:pPr defTabSz="179999">
              <a:defRPr/>
            </a:pPr>
            <a:r>
              <a:rPr lang="en-US" altLang="ko-KR" sz="2000" b="1" dirty="0">
                <a:ea typeface="HY견고딕"/>
              </a:rPr>
              <a:t>	</a:t>
            </a:r>
            <a:r>
              <a:rPr lang="en-US" altLang="ko-KR" sz="2000" b="1" dirty="0" err="1">
                <a:latin typeface="HY견고딕"/>
                <a:ea typeface="HY견고딕"/>
              </a:rPr>
              <a:t>cout</a:t>
            </a:r>
            <a:r>
              <a:rPr lang="en-US" altLang="ko-KR" sz="2000" b="1" dirty="0">
                <a:latin typeface="HY견고딕"/>
                <a:ea typeface="HY견고딕"/>
              </a:rPr>
              <a:t> &lt;&lt; sum;</a:t>
            </a:r>
          </a:p>
          <a:p>
            <a:pPr lvl="0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173346" y="1642146"/>
            <a:ext cx="3863574" cy="4093428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latin typeface="HY견고딕"/>
                <a:ea typeface="HY견고딕"/>
              </a:rPr>
              <a:t>#include &lt;iostream&gt;</a:t>
            </a:r>
          </a:p>
          <a:p>
            <a:pPr lvl="0">
              <a:defRPr/>
            </a:pPr>
            <a:r>
              <a:rPr lang="en-US" altLang="ko-KR" sz="2000" b="1">
                <a:latin typeface="HY견고딕"/>
                <a:ea typeface="HY견고딕"/>
              </a:rPr>
              <a:t>using namespace std;</a:t>
            </a:r>
          </a:p>
          <a:p>
            <a:pPr lvl="0">
              <a:defRPr/>
            </a:pPr>
            <a:endParaRPr lang="en-US" altLang="ko-KR" sz="2000" b="1">
              <a:latin typeface="HY견고딕"/>
              <a:ea typeface="HY견고딕"/>
            </a:endParaRPr>
          </a:p>
          <a:p>
            <a:pPr lvl="0">
              <a:defRPr/>
            </a:pPr>
            <a:r>
              <a:rPr lang="en-US" altLang="ko-KR" sz="2000" b="1">
                <a:latin typeface="HY견고딕"/>
                <a:ea typeface="HY견고딕"/>
              </a:rPr>
              <a:t>int main() {</a:t>
            </a:r>
          </a:p>
          <a:p>
            <a:pPr defTabSz="179999">
              <a:defRPr/>
            </a:pPr>
            <a:r>
              <a:rPr lang="en-US" altLang="ko-KR" sz="2000" b="1">
                <a:ea typeface="HY견고딕"/>
              </a:rPr>
              <a:t>	</a:t>
            </a:r>
            <a:r>
              <a:rPr lang="en-US" altLang="ko-KR" sz="2000" b="1">
                <a:latin typeface="HY견고딕"/>
                <a:ea typeface="HY견고딕"/>
              </a:rPr>
              <a:t>int sum = 0;</a:t>
            </a:r>
          </a:p>
          <a:p>
            <a:pPr defTabSz="179999">
              <a:defRPr/>
            </a:pPr>
            <a:endParaRPr lang="en-US" altLang="ko-KR" sz="2000" b="1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000" b="1">
                <a:ea typeface="HY견고딕"/>
              </a:rPr>
              <a:t>	</a:t>
            </a:r>
            <a:r>
              <a:rPr lang="en-US" altLang="ko-KR" sz="2000" b="1">
                <a:latin typeface="HY견고딕"/>
                <a:ea typeface="HY견고딕"/>
              </a:rPr>
              <a:t>for(int i=1; i&lt;=10000; i++) {</a:t>
            </a:r>
          </a:p>
          <a:p>
            <a:pPr defTabSz="179999">
              <a:defRPr/>
            </a:pPr>
            <a:r>
              <a:rPr lang="en-US" altLang="ko-KR" sz="2000" b="1">
                <a:ea typeface="HY견고딕"/>
              </a:rPr>
              <a:t>		</a:t>
            </a:r>
            <a:r>
              <a:rPr lang="en-US" altLang="ko-KR" sz="2000" b="1">
                <a:latin typeface="HY견고딕"/>
                <a:ea typeface="HY견고딕"/>
              </a:rPr>
              <a:t>if(</a:t>
            </a:r>
            <a:r>
              <a:rPr lang="en-US" altLang="ko-KR" sz="2000" b="1">
                <a:solidFill>
                  <a:srgbClr val="FF0000"/>
                </a:solidFill>
                <a:latin typeface="HY견고딕"/>
                <a:ea typeface="HY견고딕"/>
              </a:rPr>
              <a:t>(i%2)</a:t>
            </a:r>
            <a:r>
              <a:rPr lang="en-US" altLang="ko-KR" sz="2000" b="1">
                <a:latin typeface="HY견고딕"/>
                <a:ea typeface="HY견고딕"/>
              </a:rPr>
              <a:t>)</a:t>
            </a:r>
          </a:p>
          <a:p>
            <a:pPr defTabSz="179999">
              <a:defRPr/>
            </a:pPr>
            <a:r>
              <a:rPr lang="en-US" altLang="ko-KR" sz="2000" b="1">
                <a:ea typeface="HY견고딕"/>
              </a:rPr>
              <a:t>			</a:t>
            </a:r>
            <a:r>
              <a:rPr lang="en-US" altLang="ko-KR" sz="2000" b="1">
                <a:latin typeface="HY견고딕"/>
                <a:ea typeface="HY견고딕"/>
              </a:rPr>
              <a:t>sum += i;</a:t>
            </a:r>
          </a:p>
          <a:p>
            <a:pPr defTabSz="179999">
              <a:defRPr/>
            </a:pPr>
            <a:r>
              <a:rPr lang="en-US" altLang="ko-KR" sz="2000" b="1">
                <a:ea typeface="HY견고딕"/>
              </a:rPr>
              <a:t>	</a:t>
            </a:r>
            <a:r>
              <a:rPr lang="en-US" altLang="ko-KR" sz="2000" b="1">
                <a:latin typeface="HY견고딕"/>
                <a:ea typeface="HY견고딕"/>
              </a:rPr>
              <a:t>}</a:t>
            </a:r>
          </a:p>
          <a:p>
            <a:pPr defTabSz="179999">
              <a:defRPr/>
            </a:pPr>
            <a:r>
              <a:rPr lang="en-US" altLang="ko-KR" sz="2000" b="1">
                <a:ea typeface="HY견고딕"/>
              </a:rPr>
              <a:t>	</a:t>
            </a:r>
            <a:r>
              <a:rPr lang="en-US" altLang="ko-KR" sz="2000" b="1">
                <a:latin typeface="HY견고딕"/>
                <a:ea typeface="HY견고딕"/>
              </a:rPr>
              <a:t>cout &lt;&lt; sum;</a:t>
            </a:r>
          </a:p>
          <a:p>
            <a:pPr lvl="0">
              <a:defRPr/>
            </a:pPr>
            <a:r>
              <a:rPr lang="en-US" altLang="ko-KR" sz="2000" b="1">
                <a:latin typeface="HY견고딕"/>
                <a:ea typeface="HY견고딕"/>
              </a:rPr>
              <a:t>}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4227335" y="3653209"/>
            <a:ext cx="924026" cy="710681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HY견고딕"/>
              <a:ea typeface="HY견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8173" y="5966400"/>
            <a:ext cx="1726755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 b="1">
                <a:solidFill>
                  <a:srgbClr val="C00000"/>
                </a:solidFill>
                <a:latin typeface="HY견고딕"/>
                <a:ea typeface="HY견고딕"/>
              </a:rPr>
              <a:t>컴파일러에 의해</a:t>
            </a:r>
          </a:p>
          <a:p>
            <a:pPr lvl="0">
              <a:defRPr/>
            </a:pPr>
            <a:r>
              <a:rPr lang="en-US" altLang="ko-KR" sz="1400" b="1">
                <a:solidFill>
                  <a:srgbClr val="C00000"/>
                </a:solidFill>
                <a:latin typeface="HY견고딕"/>
                <a:ea typeface="HY견고딕"/>
              </a:rPr>
              <a:t>inline </a:t>
            </a:r>
            <a:r>
              <a:rPr lang="ko-KR" altLang="en-US" sz="1400" b="1">
                <a:solidFill>
                  <a:srgbClr val="C00000"/>
                </a:solidFill>
                <a:latin typeface="HY견고딕"/>
                <a:ea typeface="HY견고딕"/>
              </a:rPr>
              <a:t>함수의 코드</a:t>
            </a:r>
          </a:p>
          <a:p>
            <a:pPr lvl="0">
              <a:defRPr/>
            </a:pPr>
            <a:r>
              <a:rPr lang="ko-KR" altLang="en-US" sz="1400" b="1">
                <a:solidFill>
                  <a:srgbClr val="C00000"/>
                </a:solidFill>
                <a:latin typeface="HY견고딕"/>
                <a:ea typeface="HY견고딕"/>
              </a:rPr>
              <a:t>확장 삽입 </a:t>
            </a:r>
            <a:endParaRPr lang="en-US" altLang="ko-KR" sz="1400" b="1">
              <a:solidFill>
                <a:srgbClr val="C00000"/>
              </a:solidFill>
              <a:latin typeface="HY견고딕"/>
              <a:ea typeface="HY견고딕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153954" y="387278"/>
            <a:ext cx="2612094" cy="733091"/>
          </a:xfrm>
          <a:prstGeom prst="wedgeRoundRectCallout">
            <a:avLst>
              <a:gd name="adj1" fmla="val -54695"/>
              <a:gd name="adj2" fmla="val 1146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컴파일러는 </a:t>
            </a:r>
            <a:r>
              <a:rPr lang="en-US" altLang="ko-KR" sz="1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inline </a:t>
            </a:r>
            <a:r>
              <a:rPr lang="ko-KR" altLang="en-US" sz="1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처리 후</a:t>
            </a:r>
            <a:r>
              <a:rPr lang="en-US" altLang="ko-KR" sz="1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pPr algn="ctr">
              <a:defRPr/>
            </a:pPr>
            <a:r>
              <a:rPr lang="ko-KR" altLang="en-US" sz="1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확장된 </a:t>
            </a:r>
            <a:r>
              <a:rPr lang="en-US" altLang="ko-KR" sz="1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C++ </a:t>
            </a:r>
            <a:r>
              <a:rPr lang="ko-KR" altLang="en-US" sz="1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소스 파일을 </a:t>
            </a:r>
          </a:p>
          <a:p>
            <a:pPr algn="ctr">
              <a:defRPr/>
            </a:pPr>
            <a:r>
              <a:rPr lang="ko-KR" altLang="en-US" sz="1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컴파일 한다</a:t>
            </a:r>
            <a:r>
              <a:rPr lang="en-US" altLang="ko-KR" sz="1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b="1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1907704" y="2852936"/>
            <a:ext cx="4464496" cy="1296144"/>
          </a:xfrm>
          <a:custGeom>
            <a:avLst/>
            <a:gdLst>
              <a:gd name="connsiteX0" fmla="*/ 715 w 4648915"/>
              <a:gd name="connsiteY0" fmla="*/ 0 h 1343025"/>
              <a:gd name="connsiteX1" fmla="*/ 476965 w 4648915"/>
              <a:gd name="connsiteY1" fmla="*/ 180975 h 1343025"/>
              <a:gd name="connsiteX2" fmla="*/ 2905840 w 4648915"/>
              <a:gd name="connsiteY2" fmla="*/ 371475 h 1343025"/>
              <a:gd name="connsiteX3" fmla="*/ 4077415 w 4648915"/>
              <a:gd name="connsiteY3" fmla="*/ 1133475 h 1343025"/>
              <a:gd name="connsiteX4" fmla="*/ 4648915 w 4648915"/>
              <a:gd name="connsiteY4" fmla="*/ 1343025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915" h="1343025">
                <a:moveTo>
                  <a:pt x="715" y="0"/>
                </a:moveTo>
                <a:cubicBezTo>
                  <a:pt x="-3254" y="59531"/>
                  <a:pt x="-7222" y="119063"/>
                  <a:pt x="476965" y="180975"/>
                </a:cubicBezTo>
                <a:cubicBezTo>
                  <a:pt x="961152" y="242887"/>
                  <a:pt x="2305765" y="212725"/>
                  <a:pt x="2905840" y="371475"/>
                </a:cubicBezTo>
                <a:cubicBezTo>
                  <a:pt x="3505915" y="530225"/>
                  <a:pt x="3786903" y="971550"/>
                  <a:pt x="4077415" y="1133475"/>
                </a:cubicBezTo>
                <a:cubicBezTo>
                  <a:pt x="4367927" y="1295400"/>
                  <a:pt x="4508421" y="1319212"/>
                  <a:pt x="4648915" y="1343025"/>
                </a:cubicBezTo>
              </a:path>
            </a:pathLst>
          </a:custGeom>
          <a:noFill/>
          <a:ln w="50800">
            <a:solidFill>
              <a:srgbClr val="00B050"/>
            </a:solidFill>
            <a:prstDash val="dash"/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80686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248400"/>
            <a:ext cx="533400" cy="381000"/>
          </a:xfrm>
        </p:spPr>
        <p:txBody>
          <a:bodyPr>
            <a:normAutofit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3</a:t>
            </a:fld>
            <a:endParaRPr lang="en-US" altLang="en-US">
              <a:latin typeface="HY견고딕"/>
              <a:ea typeface="HY견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752" y="0"/>
            <a:ext cx="9036496" cy="710963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2400" b="1" dirty="0" err="1">
                <a:latin typeface="HY견고딕"/>
                <a:ea typeface="HY견고딕"/>
              </a:rPr>
              <a:t>int</a:t>
            </a:r>
            <a:r>
              <a:rPr lang="en-US" altLang="ko-KR" sz="2400" b="1" dirty="0">
                <a:latin typeface="HY견고딕"/>
                <a:ea typeface="HY견고딕"/>
              </a:rPr>
              <a:t> main() {</a:t>
            </a:r>
          </a:p>
          <a:p>
            <a:pPr defTabSz="179999">
              <a:defRPr/>
            </a:pPr>
            <a:r>
              <a:rPr lang="en-US" altLang="ko-KR" sz="2400" b="1" dirty="0">
                <a:ea typeface="HY견고딕"/>
              </a:rPr>
              <a:t>	</a:t>
            </a:r>
            <a:r>
              <a:rPr lang="en-US" altLang="ko-KR" sz="2400" b="1" dirty="0">
                <a:latin typeface="HY견고딕"/>
                <a:ea typeface="HY견고딕"/>
              </a:rPr>
              <a:t>Rectangle rect1; </a:t>
            </a:r>
          </a:p>
          <a:p>
            <a:pPr defTabSz="179999">
              <a:defRPr/>
            </a:pPr>
            <a:r>
              <a:rPr lang="en-US" altLang="ko-KR" sz="2400" b="1" dirty="0">
                <a:ea typeface="HY견고딕"/>
              </a:rPr>
              <a:t>	</a:t>
            </a:r>
            <a:r>
              <a:rPr lang="en-US" altLang="ko-KR" sz="2400" b="1" dirty="0">
                <a:latin typeface="HY견고딕"/>
                <a:ea typeface="HY견고딕"/>
              </a:rPr>
              <a:t>Rectangle rect2(3, 5);</a:t>
            </a:r>
          </a:p>
          <a:p>
            <a:pPr defTabSz="179999">
              <a:defRPr/>
            </a:pPr>
            <a:r>
              <a:rPr lang="en-US" altLang="ko-KR" sz="2400" b="1" dirty="0">
                <a:ea typeface="HY견고딕"/>
              </a:rPr>
              <a:t>	</a:t>
            </a:r>
            <a:r>
              <a:rPr lang="en-US" altLang="ko-KR" sz="2400" b="1" dirty="0">
                <a:latin typeface="HY견고딕"/>
                <a:ea typeface="HY견고딕"/>
              </a:rPr>
              <a:t>Rectangle rect3(3);</a:t>
            </a:r>
          </a:p>
          <a:p>
            <a:pPr defTabSz="179999">
              <a:defRPr/>
            </a:pPr>
            <a:endParaRPr lang="en-US" altLang="ko-KR" sz="24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400" b="1" dirty="0">
                <a:ea typeface="HY견고딕"/>
              </a:rPr>
              <a:t>	</a:t>
            </a:r>
            <a:r>
              <a:rPr lang="en-US" altLang="ko-KR" sz="2400" b="1" dirty="0">
                <a:latin typeface="HY견고딕"/>
                <a:ea typeface="HY견고딕"/>
              </a:rPr>
              <a:t>if(rect1.isSquare()) {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     </a:t>
            </a:r>
            <a:r>
              <a:rPr lang="en-US" altLang="ko-KR" sz="2400" b="1" dirty="0" err="1">
                <a:latin typeface="HY견고딕"/>
                <a:ea typeface="HY견고딕"/>
              </a:rPr>
              <a:t>cout</a:t>
            </a:r>
            <a:r>
              <a:rPr lang="en-US" altLang="ko-KR" sz="2400" b="1" dirty="0">
                <a:latin typeface="HY견고딕"/>
                <a:ea typeface="HY견고딕"/>
              </a:rPr>
              <a:t> &lt;&lt; "rect1</a:t>
            </a:r>
            <a:r>
              <a:rPr lang="ko-KR" altLang="en-US" sz="2400" b="1" dirty="0">
                <a:latin typeface="HY견고딕"/>
                <a:ea typeface="HY견고딕"/>
              </a:rPr>
              <a:t>은 정사각형이다</a:t>
            </a:r>
            <a:r>
              <a:rPr lang="en-US" altLang="ko-KR" sz="2400" b="1" dirty="0">
                <a:latin typeface="HY견고딕"/>
                <a:ea typeface="HY견고딕"/>
              </a:rPr>
              <a:t>." &lt;&lt; </a:t>
            </a:r>
            <a:r>
              <a:rPr lang="en-US" altLang="ko-KR" sz="2400" b="1" dirty="0" err="1">
                <a:latin typeface="HY견고딕"/>
                <a:ea typeface="HY견고딕"/>
              </a:rPr>
              <a:t>endl</a:t>
            </a:r>
            <a:r>
              <a:rPr lang="en-US" altLang="ko-KR" sz="2400" b="1" dirty="0">
                <a:latin typeface="HY견고딕"/>
                <a:ea typeface="HY견고딕"/>
              </a:rPr>
              <a:t> ;</a:t>
            </a:r>
          </a:p>
          <a:p>
            <a:pPr defTabSz="179999">
              <a:defRPr/>
            </a:pPr>
            <a:r>
              <a:rPr lang="en-US" altLang="ko-KR" sz="2400" b="1" dirty="0">
                <a:solidFill>
                  <a:srgbClr val="FF0000"/>
                </a:solidFill>
                <a:latin typeface="HY견고딕"/>
                <a:ea typeface="HY견고딕"/>
              </a:rPr>
              <a:t>     </a:t>
            </a:r>
            <a:r>
              <a:rPr lang="en-US" altLang="ko-KR" sz="2400" b="1" dirty="0" err="1">
                <a:solidFill>
                  <a:srgbClr val="FF0000"/>
                </a:solidFill>
                <a:latin typeface="HY견고딕"/>
                <a:ea typeface="HY견고딕"/>
              </a:rPr>
              <a:t>cout</a:t>
            </a:r>
            <a:r>
              <a:rPr lang="en-US" altLang="ko-KR" sz="2400" b="1" dirty="0">
                <a:solidFill>
                  <a:srgbClr val="FF0000"/>
                </a:solidFill>
                <a:latin typeface="HY견고딕"/>
                <a:ea typeface="HY견고딕"/>
              </a:rPr>
              <a:t> &lt;&lt; "rect1</a:t>
            </a:r>
            <a:r>
              <a:rPr lang="ko-KR" altLang="en-US" sz="2400" b="1" dirty="0">
                <a:solidFill>
                  <a:srgbClr val="FF0000"/>
                </a:solidFill>
                <a:latin typeface="HY견고딕"/>
                <a:ea typeface="HY견고딕"/>
              </a:rPr>
              <a:t>의 면적</a:t>
            </a:r>
            <a:r>
              <a:rPr lang="en-US" altLang="ko-KR" sz="2400" b="1" dirty="0">
                <a:solidFill>
                  <a:srgbClr val="FF0000"/>
                </a:solidFill>
                <a:latin typeface="HY견고딕"/>
                <a:ea typeface="HY견고딕"/>
              </a:rPr>
              <a:t>:" &lt;&lt; rect1.getAreea&lt;&lt;</a:t>
            </a:r>
            <a:r>
              <a:rPr lang="en-US" altLang="ko-KR" sz="2400" b="1" dirty="0" err="1">
                <a:solidFill>
                  <a:srgbClr val="FF0000"/>
                </a:solidFill>
                <a:latin typeface="HY견고딕"/>
                <a:ea typeface="HY견고딕"/>
              </a:rPr>
              <a:t>endl</a:t>
            </a:r>
            <a:r>
              <a:rPr lang="en-US" altLang="ko-KR" sz="2400" b="1" dirty="0">
                <a:solidFill>
                  <a:srgbClr val="FF0000"/>
                </a:solidFill>
                <a:latin typeface="HY견고딕"/>
                <a:ea typeface="HY견고딕"/>
              </a:rPr>
              <a:t> ;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  }</a:t>
            </a:r>
          </a:p>
          <a:p>
            <a:pPr defTabSz="179999">
              <a:defRPr/>
            </a:pPr>
            <a:endParaRPr lang="en-US" altLang="ko-KR" sz="24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400" b="1" dirty="0">
                <a:ea typeface="HY견고딕"/>
              </a:rPr>
              <a:t>	</a:t>
            </a:r>
            <a:r>
              <a:rPr lang="en-US" altLang="ko-KR" sz="2400" b="1" dirty="0">
                <a:latin typeface="HY견고딕"/>
                <a:ea typeface="HY견고딕"/>
              </a:rPr>
              <a:t>if(rect2.isSquare()) 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      </a:t>
            </a:r>
            <a:r>
              <a:rPr lang="en-US" altLang="ko-KR" sz="2400" b="1" dirty="0" err="1">
                <a:latin typeface="HY견고딕"/>
                <a:ea typeface="HY견고딕"/>
              </a:rPr>
              <a:t>cout</a:t>
            </a:r>
            <a:r>
              <a:rPr lang="en-US" altLang="ko-KR" sz="2400" b="1" dirty="0">
                <a:latin typeface="HY견고딕"/>
                <a:ea typeface="HY견고딕"/>
              </a:rPr>
              <a:t> &lt;&lt; "rect2</a:t>
            </a:r>
            <a:r>
              <a:rPr lang="ko-KR" altLang="en-US" sz="2400" b="1" dirty="0">
                <a:latin typeface="HY견고딕"/>
                <a:ea typeface="HY견고딕"/>
              </a:rPr>
              <a:t>는 정사각형이다</a:t>
            </a:r>
            <a:r>
              <a:rPr lang="en-US" altLang="ko-KR" sz="2400" b="1" dirty="0">
                <a:latin typeface="HY견고딕"/>
                <a:ea typeface="HY견고딕"/>
              </a:rPr>
              <a:t>." &lt;&lt; </a:t>
            </a:r>
            <a:r>
              <a:rPr lang="en-US" altLang="ko-KR" sz="2400" b="1" dirty="0" err="1">
                <a:latin typeface="HY견고딕"/>
                <a:ea typeface="HY견고딕"/>
              </a:rPr>
              <a:t>endl</a:t>
            </a:r>
            <a:r>
              <a:rPr lang="en-US" altLang="ko-KR" sz="2400" b="1" dirty="0">
                <a:latin typeface="HY견고딕"/>
                <a:ea typeface="HY견고딕"/>
              </a:rPr>
              <a:t>;</a:t>
            </a:r>
          </a:p>
          <a:p>
            <a:pPr defTabSz="179999">
              <a:defRPr/>
            </a:pPr>
            <a:r>
              <a:rPr lang="en-US" altLang="ko-KR" sz="2400" b="1" dirty="0">
                <a:solidFill>
                  <a:srgbClr val="FF0000"/>
                </a:solidFill>
                <a:latin typeface="HY견고딕"/>
                <a:ea typeface="HY견고딕"/>
              </a:rPr>
              <a:t>      </a:t>
            </a:r>
            <a:r>
              <a:rPr lang="en-US" altLang="ko-KR" sz="2400" b="1" dirty="0" err="1">
                <a:solidFill>
                  <a:srgbClr val="FF0000"/>
                </a:solidFill>
                <a:latin typeface="HY견고딕"/>
                <a:ea typeface="HY견고딕"/>
              </a:rPr>
              <a:t>cout</a:t>
            </a:r>
            <a:r>
              <a:rPr lang="en-US" altLang="ko-KR" sz="2400" b="1" dirty="0">
                <a:solidFill>
                  <a:srgbClr val="FF0000"/>
                </a:solidFill>
                <a:latin typeface="HY견고딕"/>
                <a:ea typeface="HY견고딕"/>
              </a:rPr>
              <a:t> &lt;&lt; "rect2</a:t>
            </a:r>
            <a:r>
              <a:rPr lang="ko-KR" altLang="en-US" sz="2400" b="1" dirty="0">
                <a:solidFill>
                  <a:srgbClr val="FF0000"/>
                </a:solidFill>
                <a:latin typeface="HY견고딕"/>
                <a:ea typeface="HY견고딕"/>
              </a:rPr>
              <a:t>의 면적</a:t>
            </a:r>
            <a:r>
              <a:rPr lang="en-US" altLang="ko-KR" sz="2400" b="1" dirty="0">
                <a:solidFill>
                  <a:srgbClr val="FF0000"/>
                </a:solidFill>
                <a:latin typeface="HY견고딕"/>
                <a:ea typeface="HY견고딕"/>
              </a:rPr>
              <a:t>:" &lt;&lt; rect2.getAreea&lt;&lt;</a:t>
            </a:r>
            <a:r>
              <a:rPr lang="en-US" altLang="ko-KR" sz="2400" b="1" dirty="0" err="1">
                <a:solidFill>
                  <a:srgbClr val="FF0000"/>
                </a:solidFill>
                <a:latin typeface="HY견고딕"/>
                <a:ea typeface="HY견고딕"/>
              </a:rPr>
              <a:t>endl</a:t>
            </a:r>
            <a:r>
              <a:rPr lang="en-US" altLang="ko-KR" sz="2400" b="1" dirty="0">
                <a:solidFill>
                  <a:srgbClr val="FF0000"/>
                </a:solidFill>
                <a:latin typeface="HY견고딕"/>
                <a:ea typeface="HY견고딕"/>
              </a:rPr>
              <a:t> ;</a:t>
            </a:r>
            <a:endParaRPr lang="en-US" altLang="ko-KR" sz="24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   }</a:t>
            </a:r>
          </a:p>
          <a:p>
            <a:pPr defTabSz="179999">
              <a:defRPr/>
            </a:pPr>
            <a:r>
              <a:rPr lang="en-US" altLang="ko-KR" sz="2400" b="1" dirty="0">
                <a:ea typeface="HY견고딕"/>
              </a:rPr>
              <a:t>	</a:t>
            </a:r>
            <a:r>
              <a:rPr lang="en-US" altLang="ko-KR" sz="2400" b="1" dirty="0">
                <a:latin typeface="HY견고딕"/>
                <a:ea typeface="HY견고딕"/>
              </a:rPr>
              <a:t>if(rect3.isSquare()) 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      </a:t>
            </a:r>
            <a:r>
              <a:rPr lang="en-US" altLang="ko-KR" sz="2400" b="1" dirty="0" err="1">
                <a:latin typeface="HY견고딕"/>
                <a:ea typeface="HY견고딕"/>
              </a:rPr>
              <a:t>cout</a:t>
            </a:r>
            <a:r>
              <a:rPr lang="en-US" altLang="ko-KR" sz="2400" b="1" dirty="0">
                <a:latin typeface="HY견고딕"/>
                <a:ea typeface="HY견고딕"/>
              </a:rPr>
              <a:t> &lt;&lt; "rect3</a:t>
            </a:r>
            <a:r>
              <a:rPr lang="ko-KR" altLang="en-US" sz="2400" b="1" dirty="0">
                <a:latin typeface="HY견고딕"/>
                <a:ea typeface="HY견고딕"/>
              </a:rPr>
              <a:t>는 정사각형이다</a:t>
            </a:r>
            <a:r>
              <a:rPr lang="en-US" altLang="ko-KR" sz="2400" b="1" dirty="0">
                <a:latin typeface="HY견고딕"/>
                <a:ea typeface="HY견고딕"/>
              </a:rPr>
              <a:t>." &lt;&lt; </a:t>
            </a:r>
            <a:r>
              <a:rPr lang="en-US" altLang="ko-KR" sz="2400" b="1" dirty="0" err="1">
                <a:latin typeface="HY견고딕"/>
                <a:ea typeface="HY견고딕"/>
              </a:rPr>
              <a:t>endl</a:t>
            </a:r>
            <a:r>
              <a:rPr lang="en-US" altLang="ko-KR" sz="2400" b="1" dirty="0">
                <a:latin typeface="HY견고딕"/>
                <a:ea typeface="HY견고딕"/>
              </a:rPr>
              <a:t>;</a:t>
            </a:r>
          </a:p>
          <a:p>
            <a:pPr defTabSz="179999">
              <a:defRPr/>
            </a:pPr>
            <a:r>
              <a:rPr lang="en-US" altLang="ko-KR" sz="2400" b="1" dirty="0">
                <a:solidFill>
                  <a:srgbClr val="FF0000"/>
                </a:solidFill>
                <a:latin typeface="HY견고딕"/>
                <a:ea typeface="HY견고딕"/>
              </a:rPr>
              <a:t>      </a:t>
            </a:r>
            <a:r>
              <a:rPr lang="en-US" altLang="ko-KR" sz="2400" b="1" dirty="0" err="1">
                <a:solidFill>
                  <a:srgbClr val="FF0000"/>
                </a:solidFill>
                <a:latin typeface="HY견고딕"/>
                <a:ea typeface="HY견고딕"/>
              </a:rPr>
              <a:t>cout</a:t>
            </a:r>
            <a:r>
              <a:rPr lang="en-US" altLang="ko-KR" sz="2400" b="1" dirty="0">
                <a:solidFill>
                  <a:srgbClr val="FF0000"/>
                </a:solidFill>
                <a:latin typeface="HY견고딕"/>
                <a:ea typeface="HY견고딕"/>
              </a:rPr>
              <a:t> &lt;&lt; "rect3</a:t>
            </a:r>
            <a:r>
              <a:rPr lang="ko-KR" altLang="en-US" sz="2400" b="1" dirty="0">
                <a:solidFill>
                  <a:srgbClr val="FF0000"/>
                </a:solidFill>
                <a:latin typeface="HY견고딕"/>
                <a:ea typeface="HY견고딕"/>
              </a:rPr>
              <a:t>의 면적</a:t>
            </a:r>
            <a:r>
              <a:rPr lang="en-US" altLang="ko-KR" sz="2400" b="1" dirty="0">
                <a:solidFill>
                  <a:srgbClr val="FF0000"/>
                </a:solidFill>
                <a:latin typeface="HY견고딕"/>
                <a:ea typeface="HY견고딕"/>
              </a:rPr>
              <a:t>:" &lt;&lt; rect3.getAreea&lt;&lt;</a:t>
            </a:r>
            <a:r>
              <a:rPr lang="en-US" altLang="ko-KR" sz="2400" b="1" dirty="0" err="1">
                <a:solidFill>
                  <a:srgbClr val="FF0000"/>
                </a:solidFill>
                <a:latin typeface="HY견고딕"/>
                <a:ea typeface="HY견고딕"/>
              </a:rPr>
              <a:t>endl</a:t>
            </a:r>
            <a:r>
              <a:rPr lang="en-US" altLang="ko-KR" sz="2400" b="1" dirty="0">
                <a:solidFill>
                  <a:srgbClr val="FF0000"/>
                </a:solidFill>
                <a:latin typeface="HY견고딕"/>
                <a:ea typeface="HY견고딕"/>
              </a:rPr>
              <a:t> ;</a:t>
            </a:r>
          </a:p>
          <a:p>
            <a:pPr defTabSz="179999">
              <a:defRPr/>
            </a:pPr>
            <a:r>
              <a:rPr lang="en-US" altLang="ko-KR" sz="2400" b="1" dirty="0">
                <a:solidFill>
                  <a:srgbClr val="FF0000"/>
                </a:solidFill>
                <a:latin typeface="HY견고딕"/>
                <a:ea typeface="HY견고딕"/>
              </a:rPr>
              <a:t>   </a:t>
            </a:r>
            <a:r>
              <a:rPr lang="en-US" altLang="ko-KR" sz="2400" b="1" dirty="0">
                <a:latin typeface="HY견고딕"/>
                <a:ea typeface="HY견고딕"/>
              </a:rPr>
              <a:t>}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}</a:t>
            </a:r>
            <a:endParaRPr lang="ko-KR" altLang="en-US" sz="2400" b="1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90260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b="1" dirty="0">
                <a:latin typeface="HY견고딕"/>
                <a:ea typeface="HY견고딕"/>
              </a:rPr>
              <a:t>인라인 함수 장단점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95300" y="1851359"/>
            <a:ext cx="8153400" cy="511256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800" b="1" dirty="0">
                <a:latin typeface="HY견고딕"/>
                <a:ea typeface="HY견고딕"/>
              </a:rPr>
              <a:t>장점</a:t>
            </a:r>
          </a:p>
          <a:p>
            <a:pPr lvl="1">
              <a:defRPr/>
            </a:pPr>
            <a:r>
              <a:rPr lang="ko-KR" altLang="en-US" sz="2400" b="1" dirty="0">
                <a:latin typeface="HY견고딕"/>
                <a:ea typeface="HY견고딕"/>
              </a:rPr>
              <a:t>프로그램의 실행 시간이 빨라진다</a:t>
            </a:r>
            <a:r>
              <a:rPr lang="en-US" altLang="ko-KR" sz="2400" b="1" dirty="0">
                <a:latin typeface="HY견고딕"/>
                <a:ea typeface="HY견고딕"/>
              </a:rPr>
              <a:t>.</a:t>
            </a:r>
          </a:p>
          <a:p>
            <a:pPr lvl="1">
              <a:defRPr/>
            </a:pPr>
            <a:endParaRPr lang="en-US" altLang="ko-KR" sz="2400" b="1" dirty="0">
              <a:latin typeface="HY견고딕"/>
              <a:ea typeface="HY견고딕"/>
            </a:endParaRPr>
          </a:p>
          <a:p>
            <a:pPr lvl="1">
              <a:defRPr/>
            </a:pPr>
            <a:endParaRPr lang="en-US" altLang="ko-KR" sz="2400" b="1" dirty="0">
              <a:latin typeface="HY견고딕"/>
              <a:ea typeface="HY견고딕"/>
            </a:endParaRPr>
          </a:p>
          <a:p>
            <a:pPr lvl="0">
              <a:defRPr/>
            </a:pPr>
            <a:r>
              <a:rPr lang="ko-KR" altLang="en-US" sz="2800" b="1" dirty="0">
                <a:solidFill>
                  <a:srgbClr val="FF0000"/>
                </a:solidFill>
                <a:latin typeface="HY견고딕"/>
                <a:ea typeface="HY견고딕"/>
              </a:rPr>
              <a:t>단점</a:t>
            </a:r>
          </a:p>
          <a:p>
            <a:pPr lvl="1">
              <a:defRPr/>
            </a:pPr>
            <a:r>
              <a:rPr lang="ko-KR" altLang="en-US" sz="2400" b="1" dirty="0">
                <a:latin typeface="HY견고딕"/>
                <a:ea typeface="HY견고딕"/>
              </a:rPr>
              <a:t>인라인 함수 코드의 삽입으로 </a:t>
            </a:r>
            <a:endParaRPr lang="en-US" altLang="ko-KR" sz="2400" b="1" dirty="0">
              <a:latin typeface="HY견고딕"/>
              <a:ea typeface="HY견고딕"/>
            </a:endParaRPr>
          </a:p>
          <a:p>
            <a:pPr marL="365760" lvl="1" indent="0">
              <a:buNone/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   </a:t>
            </a:r>
            <a:r>
              <a:rPr lang="ko-KR" altLang="en-US" sz="2400" b="1" dirty="0" err="1">
                <a:latin typeface="HY견고딕"/>
                <a:ea typeface="HY견고딕"/>
              </a:rPr>
              <a:t>컴파일된</a:t>
            </a:r>
            <a:r>
              <a:rPr lang="ko-KR" altLang="en-US" sz="2400" b="1" dirty="0">
                <a:latin typeface="HY견고딕"/>
                <a:ea typeface="HY견고딕"/>
              </a:rPr>
              <a:t> 전체 코드 크기 증가</a:t>
            </a:r>
          </a:p>
          <a:p>
            <a:pPr lvl="2">
              <a:defRPr/>
            </a:pPr>
            <a:r>
              <a:rPr lang="ko-KR" altLang="en-US" sz="2400" b="1" dirty="0">
                <a:solidFill>
                  <a:srgbClr val="0000FF"/>
                </a:solidFill>
                <a:latin typeface="HY견고딕"/>
                <a:ea typeface="HY견고딕"/>
              </a:rPr>
              <a:t>통계적으로 최대 </a:t>
            </a:r>
            <a:r>
              <a:rPr lang="en-US" altLang="ko-KR" sz="2400" b="1" dirty="0">
                <a:solidFill>
                  <a:srgbClr val="0000FF"/>
                </a:solidFill>
                <a:latin typeface="HY견고딕"/>
                <a:ea typeface="HY견고딕"/>
              </a:rPr>
              <a:t>30% </a:t>
            </a:r>
            <a:r>
              <a:rPr lang="ko-KR" altLang="en-US" sz="2400" b="1" dirty="0">
                <a:solidFill>
                  <a:srgbClr val="0000FF"/>
                </a:solidFill>
                <a:latin typeface="HY견고딕"/>
                <a:ea typeface="HY견고딕"/>
              </a:rPr>
              <a:t>증가</a:t>
            </a:r>
          </a:p>
          <a:p>
            <a:pPr lvl="2">
              <a:defRPr/>
            </a:pPr>
            <a:r>
              <a:rPr lang="ko-KR" altLang="en-US" sz="2400" b="1" dirty="0">
                <a:solidFill>
                  <a:srgbClr val="0000FF"/>
                </a:solidFill>
                <a:latin typeface="HY견고딕"/>
                <a:ea typeface="HY견고딕"/>
              </a:rPr>
              <a:t>짧은 코드의 함수를 인라인으로 선언하는 것이 좋음</a:t>
            </a:r>
            <a:endParaRPr lang="en-US" altLang="ko-KR" sz="2400" b="1" dirty="0">
              <a:solidFill>
                <a:srgbClr val="0000FF"/>
              </a:solidFill>
              <a:latin typeface="HY견고딕"/>
              <a:ea typeface="HY견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30</a:t>
            </a:fld>
            <a:endParaRPr lang="en-US" altLang="en-US"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latin typeface="HY견고딕"/>
                <a:ea typeface="HY견고딕"/>
              </a:rPr>
              <a:t>자동 인라인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80962" y="2132856"/>
            <a:ext cx="8153400" cy="1286869"/>
          </a:xfrm>
        </p:spPr>
        <p:txBody>
          <a:bodyPr>
            <a:noAutofit/>
          </a:bodyPr>
          <a:lstStyle/>
          <a:p>
            <a:pPr lvl="1">
              <a:defRPr/>
            </a:pPr>
            <a:r>
              <a:rPr lang="ko-KR" altLang="en-US" sz="2400" b="1" dirty="0">
                <a:latin typeface="HY견고딕"/>
                <a:ea typeface="HY견고딕"/>
              </a:rPr>
              <a:t>자동 인라인 함수 </a:t>
            </a:r>
            <a:r>
              <a:rPr lang="en-US" altLang="ko-KR" sz="2400" b="1" dirty="0">
                <a:latin typeface="HY견고딕"/>
                <a:ea typeface="HY견고딕"/>
              </a:rPr>
              <a:t>: </a:t>
            </a:r>
            <a:r>
              <a:rPr lang="ko-KR" altLang="en-US" sz="2400" b="1" dirty="0">
                <a:solidFill>
                  <a:srgbClr val="FF0000"/>
                </a:solidFill>
                <a:latin typeface="HY견고딕"/>
                <a:ea typeface="HY견고딕"/>
              </a:rPr>
              <a:t>클래스 </a:t>
            </a:r>
            <a:r>
              <a:rPr lang="ko-KR" altLang="en-US" sz="2400" b="1" dirty="0" err="1">
                <a:solidFill>
                  <a:srgbClr val="FF0000"/>
                </a:solidFill>
                <a:latin typeface="HY견고딕"/>
                <a:ea typeface="HY견고딕"/>
              </a:rPr>
              <a:t>선언부에</a:t>
            </a:r>
            <a:r>
              <a:rPr lang="ko-KR" altLang="en-US" sz="2400" b="1" dirty="0">
                <a:solidFill>
                  <a:srgbClr val="FF0000"/>
                </a:solidFill>
                <a:latin typeface="HY견고딕"/>
                <a:ea typeface="HY견고딕"/>
              </a:rPr>
              <a:t> 구현된 멤버 함수</a:t>
            </a:r>
            <a:endParaRPr lang="en-US" altLang="ko-KR" sz="2400" b="1" dirty="0">
              <a:solidFill>
                <a:srgbClr val="FF0000"/>
              </a:solidFill>
              <a:latin typeface="HY견고딕"/>
              <a:ea typeface="HY견고딕"/>
            </a:endParaRPr>
          </a:p>
          <a:p>
            <a:pPr lvl="1">
              <a:defRPr/>
            </a:pPr>
            <a:endParaRPr lang="ko-KR" altLang="en-US" sz="2400" b="1" dirty="0">
              <a:latin typeface="HY견고딕"/>
              <a:ea typeface="HY견고딕"/>
            </a:endParaRPr>
          </a:p>
          <a:p>
            <a:pPr lvl="2">
              <a:defRPr/>
            </a:pPr>
            <a:r>
              <a:rPr lang="en-US" altLang="ko-KR" sz="2400" b="1" dirty="0">
                <a:solidFill>
                  <a:srgbClr val="002060"/>
                </a:solidFill>
                <a:latin typeface="HY견고딕"/>
                <a:ea typeface="HY견고딕"/>
              </a:rPr>
              <a:t>inline</a:t>
            </a:r>
            <a:r>
              <a:rPr lang="ko-KR" altLang="en-US" sz="2400" b="1" dirty="0">
                <a:solidFill>
                  <a:srgbClr val="002060"/>
                </a:solidFill>
                <a:latin typeface="HY견고딕"/>
                <a:ea typeface="HY견고딕"/>
              </a:rPr>
              <a:t>으로 선언할 필요 없음</a:t>
            </a:r>
            <a:endParaRPr lang="en-US" altLang="ko-KR" sz="2400" b="1" dirty="0">
              <a:solidFill>
                <a:srgbClr val="002060"/>
              </a:solidFill>
              <a:latin typeface="HY견고딕"/>
              <a:ea typeface="HY견고딕"/>
            </a:endParaRPr>
          </a:p>
          <a:p>
            <a:pPr lvl="2">
              <a:defRPr/>
            </a:pPr>
            <a:endParaRPr lang="ko-KR" altLang="en-US" sz="2400" b="1" dirty="0">
              <a:solidFill>
                <a:srgbClr val="002060"/>
              </a:solidFill>
              <a:latin typeface="HY견고딕"/>
              <a:ea typeface="HY견고딕"/>
            </a:endParaRPr>
          </a:p>
          <a:p>
            <a:pPr lvl="2">
              <a:defRPr/>
            </a:pPr>
            <a:r>
              <a:rPr lang="ko-KR" altLang="en-US" sz="2400" b="1" dirty="0">
                <a:solidFill>
                  <a:srgbClr val="002060"/>
                </a:solidFill>
                <a:latin typeface="HY견고딕"/>
                <a:ea typeface="HY견고딕"/>
              </a:rPr>
              <a:t>컴파일러에 의해 자동으로 인라인 처리</a:t>
            </a:r>
            <a:endParaRPr lang="en-US" altLang="ko-KR" sz="2400" b="1" dirty="0">
              <a:solidFill>
                <a:srgbClr val="002060"/>
              </a:solidFill>
              <a:latin typeface="HY견고딕"/>
              <a:ea typeface="HY견고딕"/>
            </a:endParaRPr>
          </a:p>
          <a:p>
            <a:pPr lvl="2">
              <a:defRPr/>
            </a:pPr>
            <a:endParaRPr lang="ko-KR" altLang="en-US" sz="2400" b="1" dirty="0">
              <a:solidFill>
                <a:srgbClr val="002060"/>
              </a:solidFill>
              <a:latin typeface="HY견고딕"/>
              <a:ea typeface="HY견고딕"/>
            </a:endParaRPr>
          </a:p>
          <a:p>
            <a:pPr lvl="2">
              <a:defRPr/>
            </a:pPr>
            <a:r>
              <a:rPr lang="ko-KR" altLang="en-US" sz="2400" b="1" dirty="0" err="1">
                <a:solidFill>
                  <a:srgbClr val="002060"/>
                </a:solidFill>
                <a:latin typeface="HY견고딕"/>
                <a:ea typeface="HY견고딕"/>
              </a:rPr>
              <a:t>생성자를</a:t>
            </a:r>
            <a:r>
              <a:rPr lang="ko-KR" altLang="en-US" sz="2400" b="1" dirty="0">
                <a:solidFill>
                  <a:srgbClr val="002060"/>
                </a:solidFill>
                <a:latin typeface="HY견고딕"/>
                <a:ea typeface="HY견고딕"/>
              </a:rPr>
              <a:t> 포함</a:t>
            </a:r>
            <a:r>
              <a:rPr lang="en-US" altLang="ko-KR" sz="2400" b="1" dirty="0">
                <a:solidFill>
                  <a:srgbClr val="002060"/>
                </a:solidFill>
                <a:latin typeface="HY견고딕"/>
                <a:ea typeface="HY견고딕"/>
              </a:rPr>
              <a:t>, </a:t>
            </a:r>
            <a:r>
              <a:rPr lang="ko-KR" altLang="en-US" sz="2400" b="1" dirty="0">
                <a:solidFill>
                  <a:srgbClr val="002060"/>
                </a:solidFill>
                <a:latin typeface="HY견고딕"/>
                <a:ea typeface="HY견고딕"/>
              </a:rPr>
              <a:t>모든 함수가 자동 인라인 함수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31</a:t>
            </a:fld>
            <a:endParaRPr lang="en-US" altLang="en-US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53868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latin typeface="HY견고딕"/>
                <a:ea typeface="HY견고딕"/>
              </a:rPr>
              <a:t>자동 인라인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32</a:t>
            </a:fld>
            <a:endParaRPr lang="en-US" altLang="en-US">
              <a:latin typeface="HY견고딕"/>
              <a:ea typeface="HY견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6887" y="860597"/>
            <a:ext cx="3859161" cy="5078313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b="1" dirty="0">
                <a:latin typeface="HY견고딕"/>
                <a:ea typeface="HY견고딕"/>
              </a:rPr>
              <a:t>class Circle {</a:t>
            </a:r>
          </a:p>
          <a:p>
            <a:pPr defTabSz="179999">
              <a:defRPr/>
            </a:pPr>
            <a:r>
              <a:rPr lang="en-US" altLang="ko-KR" b="1" dirty="0">
                <a:latin typeface="HY견고딕"/>
                <a:ea typeface="HY견고딕"/>
              </a:rPr>
              <a:t>private:</a:t>
            </a:r>
          </a:p>
          <a:p>
            <a:pPr defTabSz="179999">
              <a:defRPr/>
            </a:pPr>
            <a:r>
              <a:rPr lang="en-US" altLang="ko-KR" b="1" dirty="0">
                <a:ea typeface="HY견고딕"/>
              </a:rPr>
              <a:t>	</a:t>
            </a:r>
            <a:r>
              <a:rPr lang="en-US" altLang="ko-KR" b="1" dirty="0" err="1">
                <a:latin typeface="HY견고딕"/>
                <a:ea typeface="HY견고딕"/>
              </a:rPr>
              <a:t>int</a:t>
            </a:r>
            <a:r>
              <a:rPr lang="en-US" altLang="ko-KR" b="1" dirty="0">
                <a:latin typeface="HY견고딕"/>
                <a:ea typeface="HY견고딕"/>
              </a:rPr>
              <a:t> radius;</a:t>
            </a:r>
          </a:p>
          <a:p>
            <a:pPr defTabSz="179999">
              <a:defRPr/>
            </a:pPr>
            <a:r>
              <a:rPr lang="en-US" altLang="ko-KR" b="1" dirty="0">
                <a:latin typeface="HY견고딕"/>
                <a:ea typeface="HY견고딕"/>
              </a:rPr>
              <a:t>public:</a:t>
            </a:r>
          </a:p>
          <a:p>
            <a:pPr defTabSz="179999">
              <a:defRPr/>
            </a:pPr>
            <a:r>
              <a:rPr lang="en-US" altLang="ko-KR" b="1" dirty="0">
                <a:ea typeface="HY견고딕"/>
              </a:rPr>
              <a:t>	</a:t>
            </a:r>
            <a:r>
              <a:rPr lang="en-US" altLang="ko-KR" b="1" dirty="0">
                <a:solidFill>
                  <a:srgbClr val="FF0000"/>
                </a:solidFill>
                <a:latin typeface="HY견고딕"/>
                <a:ea typeface="HY견고딕"/>
              </a:rPr>
              <a:t>Circle() </a:t>
            </a:r>
            <a:r>
              <a:rPr lang="en-US" altLang="ko-KR" b="1" dirty="0">
                <a:latin typeface="HY견고딕"/>
                <a:ea typeface="HY견고딕"/>
              </a:rPr>
              <a:t>{ </a:t>
            </a:r>
            <a:r>
              <a:rPr lang="en-US" altLang="ko-KR" b="1" dirty="0">
                <a:solidFill>
                  <a:srgbClr val="92D050"/>
                </a:solidFill>
                <a:latin typeface="HY견고딕"/>
                <a:ea typeface="HY견고딕"/>
              </a:rPr>
              <a:t>// </a:t>
            </a:r>
            <a:r>
              <a:rPr lang="ko-KR" altLang="en-US" b="1" dirty="0">
                <a:solidFill>
                  <a:srgbClr val="92D050"/>
                </a:solidFill>
                <a:latin typeface="HY견고딕"/>
                <a:ea typeface="HY견고딕"/>
              </a:rPr>
              <a:t>자동 인라인 함수</a:t>
            </a:r>
          </a:p>
          <a:p>
            <a:pPr defTabSz="179999">
              <a:defRPr/>
            </a:pPr>
            <a:r>
              <a:rPr lang="en-US" altLang="ko-KR" b="1" dirty="0">
                <a:ea typeface="HY견고딕"/>
              </a:rPr>
              <a:t>		</a:t>
            </a:r>
            <a:r>
              <a:rPr lang="en-US" altLang="ko-KR" b="1" dirty="0">
                <a:latin typeface="HY견고딕"/>
                <a:ea typeface="HY견고딕"/>
              </a:rPr>
              <a:t>radius = 1;</a:t>
            </a:r>
          </a:p>
          <a:p>
            <a:pPr defTabSz="179999">
              <a:defRPr/>
            </a:pPr>
            <a:r>
              <a:rPr lang="en-US" altLang="ko-KR" b="1" dirty="0">
                <a:ea typeface="HY견고딕"/>
              </a:rPr>
              <a:t>	</a:t>
            </a:r>
            <a:r>
              <a:rPr lang="en-US" altLang="ko-KR" b="1" dirty="0">
                <a:latin typeface="HY견고딕"/>
                <a:ea typeface="HY견고딕"/>
              </a:rPr>
              <a:t>}</a:t>
            </a:r>
          </a:p>
          <a:p>
            <a:pPr defTabSz="179999">
              <a:defRPr/>
            </a:pPr>
            <a:endParaRPr lang="ko-KR" altLang="en-US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ko-KR" altLang="en-US" b="1" dirty="0">
                <a:ea typeface="HY견고딕"/>
              </a:rPr>
              <a:t>	</a:t>
            </a:r>
            <a:r>
              <a:rPr lang="en-US" altLang="ko-KR" b="1" dirty="0">
                <a:latin typeface="HY견고딕"/>
                <a:ea typeface="HY견고딕"/>
              </a:rPr>
              <a:t>Circle(</a:t>
            </a:r>
            <a:r>
              <a:rPr lang="en-US" altLang="ko-KR" b="1" dirty="0" err="1">
                <a:latin typeface="HY견고딕"/>
                <a:ea typeface="HY견고딕"/>
              </a:rPr>
              <a:t>int</a:t>
            </a:r>
            <a:r>
              <a:rPr lang="en-US" altLang="ko-KR" b="1" dirty="0">
                <a:latin typeface="HY견고딕"/>
                <a:ea typeface="HY견고딕"/>
              </a:rPr>
              <a:t> r); </a:t>
            </a:r>
          </a:p>
          <a:p>
            <a:pPr defTabSz="179999">
              <a:defRPr/>
            </a:pPr>
            <a:r>
              <a:rPr lang="ko-KR" altLang="en-US" b="1" dirty="0">
                <a:ea typeface="HY견고딕"/>
              </a:rPr>
              <a:t>	</a:t>
            </a:r>
            <a:r>
              <a:rPr lang="en-US" altLang="ko-KR" b="1" dirty="0">
                <a:solidFill>
                  <a:srgbClr val="FF0000"/>
                </a:solidFill>
                <a:latin typeface="HY견고딕"/>
                <a:ea typeface="HY견고딕"/>
              </a:rPr>
              <a:t>double </a:t>
            </a:r>
            <a:r>
              <a:rPr lang="en-US" altLang="ko-KR" b="1" dirty="0" err="1">
                <a:solidFill>
                  <a:srgbClr val="FF0000"/>
                </a:solidFill>
                <a:latin typeface="HY견고딕"/>
                <a:ea typeface="HY견고딕"/>
              </a:rPr>
              <a:t>getArea</a:t>
            </a:r>
            <a:r>
              <a:rPr lang="en-US" altLang="ko-KR" b="1" dirty="0">
                <a:solidFill>
                  <a:srgbClr val="FF0000"/>
                </a:solidFill>
                <a:latin typeface="HY견고딕"/>
                <a:ea typeface="HY견고딕"/>
              </a:rPr>
              <a:t>() </a:t>
            </a:r>
            <a:r>
              <a:rPr lang="en-US" altLang="ko-KR" b="1" dirty="0">
                <a:latin typeface="HY견고딕"/>
                <a:ea typeface="HY견고딕"/>
              </a:rPr>
              <a:t>{ </a:t>
            </a:r>
          </a:p>
          <a:p>
            <a:pPr defTabSz="179999">
              <a:defRPr/>
            </a:pPr>
            <a:r>
              <a:rPr lang="en-US" altLang="ko-KR" b="1" dirty="0">
                <a:latin typeface="HY견고딕"/>
                <a:ea typeface="HY견고딕"/>
              </a:rPr>
              <a:t>         </a:t>
            </a:r>
            <a:r>
              <a:rPr lang="en-US" altLang="ko-KR" b="1" dirty="0">
                <a:solidFill>
                  <a:srgbClr val="92D050"/>
                </a:solidFill>
                <a:latin typeface="HY견고딕"/>
                <a:ea typeface="HY견고딕"/>
              </a:rPr>
              <a:t>// </a:t>
            </a:r>
            <a:r>
              <a:rPr lang="ko-KR" altLang="en-US" b="1" dirty="0">
                <a:solidFill>
                  <a:srgbClr val="92D050"/>
                </a:solidFill>
                <a:latin typeface="HY견고딕"/>
                <a:ea typeface="HY견고딕"/>
              </a:rPr>
              <a:t>자동 인라인 함수</a:t>
            </a:r>
          </a:p>
          <a:p>
            <a:pPr defTabSz="179999">
              <a:defRPr/>
            </a:pPr>
            <a:r>
              <a:rPr lang="en-US" altLang="ko-KR" b="1" dirty="0">
                <a:ea typeface="HY견고딕"/>
              </a:rPr>
              <a:t>		</a:t>
            </a:r>
            <a:r>
              <a:rPr lang="en-US" altLang="ko-KR" b="1" dirty="0">
                <a:latin typeface="HY견고딕"/>
                <a:ea typeface="HY견고딕"/>
              </a:rPr>
              <a:t>return 3.14*radius*radius;</a:t>
            </a:r>
          </a:p>
          <a:p>
            <a:pPr defTabSz="179999">
              <a:defRPr/>
            </a:pPr>
            <a:r>
              <a:rPr lang="en-US" altLang="ko-KR" b="1" dirty="0">
                <a:ea typeface="HY견고딕"/>
              </a:rPr>
              <a:t>	</a:t>
            </a:r>
            <a:r>
              <a:rPr lang="en-US" altLang="ko-KR" b="1" dirty="0">
                <a:latin typeface="HY견고딕"/>
                <a:ea typeface="HY견고딕"/>
              </a:rPr>
              <a:t>}</a:t>
            </a:r>
          </a:p>
          <a:p>
            <a:pPr defTabSz="179999">
              <a:defRPr/>
            </a:pPr>
            <a:r>
              <a:rPr lang="en-US" altLang="ko-KR" b="1" dirty="0">
                <a:latin typeface="HY견고딕"/>
                <a:ea typeface="HY견고딕"/>
              </a:rPr>
              <a:t>};</a:t>
            </a:r>
          </a:p>
          <a:p>
            <a:pPr defTabSz="179999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b="1" dirty="0">
                <a:latin typeface="HY견고딕"/>
                <a:ea typeface="HY견고딕"/>
              </a:rPr>
              <a:t>Circle::Circle(</a:t>
            </a:r>
            <a:r>
              <a:rPr lang="en-US" altLang="ko-KR" b="1" dirty="0" err="1">
                <a:latin typeface="HY견고딕"/>
                <a:ea typeface="HY견고딕"/>
              </a:rPr>
              <a:t>int</a:t>
            </a:r>
            <a:r>
              <a:rPr lang="en-US" altLang="ko-KR" b="1" dirty="0">
                <a:latin typeface="HY견고딕"/>
                <a:ea typeface="HY견고딕"/>
              </a:rPr>
              <a:t> r) {</a:t>
            </a:r>
          </a:p>
          <a:p>
            <a:pPr defTabSz="179999">
              <a:defRPr/>
            </a:pPr>
            <a:r>
              <a:rPr lang="en-US" altLang="ko-KR" b="1" dirty="0">
                <a:ea typeface="HY견고딕"/>
              </a:rPr>
              <a:t>	</a:t>
            </a:r>
            <a:r>
              <a:rPr lang="en-US" altLang="ko-KR" b="1" dirty="0">
                <a:latin typeface="HY견고딕"/>
                <a:ea typeface="HY견고딕"/>
              </a:rPr>
              <a:t>radius = r;</a:t>
            </a:r>
          </a:p>
          <a:p>
            <a:pPr defTabSz="179999">
              <a:defRPr/>
            </a:pPr>
            <a:r>
              <a:rPr lang="en-US" altLang="ko-KR" b="1" dirty="0">
                <a:latin typeface="HY견고딕"/>
                <a:ea typeface="HY견고딕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65062" y="943407"/>
            <a:ext cx="3527304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class Circle {</a:t>
            </a:r>
          </a:p>
          <a:p>
            <a:pPr defTabSz="179999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private:</a:t>
            </a:r>
          </a:p>
          <a:p>
            <a:pPr defTabSz="179999">
              <a:defRPr/>
            </a:pPr>
            <a:r>
              <a:rPr lang="en-US" altLang="ko-KR" sz="1600" b="1" dirty="0">
                <a:ea typeface="HY견고딕"/>
              </a:rPr>
              <a:t>	</a:t>
            </a:r>
            <a:r>
              <a:rPr lang="en-US" altLang="ko-KR" sz="1600" b="1" dirty="0" err="1">
                <a:latin typeface="HY견고딕"/>
                <a:ea typeface="HY견고딕"/>
              </a:rPr>
              <a:t>int</a:t>
            </a:r>
            <a:r>
              <a:rPr lang="en-US" altLang="ko-KR" sz="1600" b="1" dirty="0">
                <a:latin typeface="HY견고딕"/>
                <a:ea typeface="HY견고딕"/>
              </a:rPr>
              <a:t> radius;</a:t>
            </a:r>
          </a:p>
          <a:p>
            <a:pPr defTabSz="179999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public:</a:t>
            </a:r>
          </a:p>
          <a:p>
            <a:pPr defTabSz="179999">
              <a:defRPr/>
            </a:pPr>
            <a:r>
              <a:rPr lang="en-US" altLang="ko-KR" sz="1600" b="1" dirty="0">
                <a:ea typeface="HY견고딕"/>
              </a:rPr>
              <a:t>	</a:t>
            </a:r>
            <a:r>
              <a:rPr lang="en-US" altLang="ko-KR" sz="1600" b="1" dirty="0">
                <a:latin typeface="HY견고딕"/>
                <a:ea typeface="HY견고딕"/>
              </a:rPr>
              <a:t>Circle(); </a:t>
            </a:r>
          </a:p>
          <a:p>
            <a:pPr defTabSz="179999">
              <a:defRPr/>
            </a:pPr>
            <a:r>
              <a:rPr lang="ko-KR" altLang="en-US" sz="1600" b="1" dirty="0">
                <a:ea typeface="HY견고딕"/>
              </a:rPr>
              <a:t>	</a:t>
            </a:r>
            <a:r>
              <a:rPr lang="en-US" altLang="ko-KR" sz="1600" b="1" dirty="0">
                <a:latin typeface="HY견고딕"/>
                <a:ea typeface="HY견고딕"/>
              </a:rPr>
              <a:t>Circle(</a:t>
            </a:r>
            <a:r>
              <a:rPr lang="en-US" altLang="ko-KR" sz="1600" b="1" dirty="0" err="1">
                <a:latin typeface="HY견고딕"/>
                <a:ea typeface="HY견고딕"/>
              </a:rPr>
              <a:t>int</a:t>
            </a:r>
            <a:r>
              <a:rPr lang="en-US" altLang="ko-KR" sz="1600" b="1" dirty="0">
                <a:latin typeface="HY견고딕"/>
                <a:ea typeface="HY견고딕"/>
              </a:rPr>
              <a:t> r); </a:t>
            </a:r>
          </a:p>
          <a:p>
            <a:pPr defTabSz="179999">
              <a:defRPr/>
            </a:pPr>
            <a:r>
              <a:rPr lang="ko-KR" altLang="en-US" sz="1600" b="1" dirty="0">
                <a:ea typeface="HY견고딕"/>
              </a:rPr>
              <a:t>	</a:t>
            </a:r>
            <a:r>
              <a:rPr lang="en-US" altLang="ko-KR" sz="1600" b="1" dirty="0">
                <a:latin typeface="HY견고딕"/>
                <a:ea typeface="HY견고딕"/>
              </a:rPr>
              <a:t>double </a:t>
            </a:r>
            <a:r>
              <a:rPr lang="en-US" altLang="ko-KR" sz="1600" b="1" dirty="0" err="1">
                <a:latin typeface="HY견고딕"/>
                <a:ea typeface="HY견고딕"/>
              </a:rPr>
              <a:t>getArea</a:t>
            </a:r>
            <a:r>
              <a:rPr lang="en-US" altLang="ko-KR" sz="1600" b="1" dirty="0">
                <a:latin typeface="HY견고딕"/>
                <a:ea typeface="HY견고딕"/>
              </a:rPr>
              <a:t>();</a:t>
            </a:r>
          </a:p>
          <a:p>
            <a:pPr defTabSz="179999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}; </a:t>
            </a:r>
          </a:p>
          <a:p>
            <a:pPr defTabSz="179999">
              <a:defRPr/>
            </a:pPr>
            <a:endParaRPr lang="ko-KR" altLang="en-US" sz="16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HY견고딕"/>
                <a:ea typeface="HY견고딕"/>
              </a:rPr>
              <a:t>inline</a:t>
            </a:r>
            <a:r>
              <a:rPr lang="en-US" altLang="ko-KR" sz="1600" b="1" dirty="0">
                <a:latin typeface="HY견고딕"/>
                <a:ea typeface="HY견고딕"/>
              </a:rPr>
              <a:t> Circle::Circle() {</a:t>
            </a:r>
          </a:p>
          <a:p>
            <a:pPr defTabSz="179999">
              <a:defRPr/>
            </a:pPr>
            <a:r>
              <a:rPr lang="en-US" altLang="ko-KR" sz="1600" b="1" dirty="0">
                <a:ea typeface="HY견고딕"/>
              </a:rPr>
              <a:t>	</a:t>
            </a:r>
            <a:r>
              <a:rPr lang="en-US" altLang="ko-KR" sz="1600" b="1" dirty="0">
                <a:latin typeface="HY견고딕"/>
                <a:ea typeface="HY견고딕"/>
              </a:rPr>
              <a:t>radius = 1;</a:t>
            </a:r>
          </a:p>
          <a:p>
            <a:pPr defTabSz="179999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}</a:t>
            </a:r>
          </a:p>
          <a:p>
            <a:pPr defTabSz="179999">
              <a:defRPr/>
            </a:pPr>
            <a:endParaRPr lang="en-US" altLang="ko-KR" sz="16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Circle::Circle(</a:t>
            </a:r>
            <a:r>
              <a:rPr lang="en-US" altLang="ko-KR" sz="1600" b="1" dirty="0" err="1">
                <a:latin typeface="HY견고딕"/>
                <a:ea typeface="HY견고딕"/>
              </a:rPr>
              <a:t>int</a:t>
            </a:r>
            <a:r>
              <a:rPr lang="en-US" altLang="ko-KR" sz="1600" b="1" dirty="0">
                <a:latin typeface="HY견고딕"/>
                <a:ea typeface="HY견고딕"/>
              </a:rPr>
              <a:t> r) {</a:t>
            </a:r>
          </a:p>
          <a:p>
            <a:pPr defTabSz="179999">
              <a:defRPr/>
            </a:pPr>
            <a:r>
              <a:rPr lang="en-US" altLang="ko-KR" sz="1600" b="1" dirty="0">
                <a:ea typeface="HY견고딕"/>
              </a:rPr>
              <a:t>	</a:t>
            </a:r>
            <a:r>
              <a:rPr lang="en-US" altLang="ko-KR" sz="1600" b="1" dirty="0">
                <a:latin typeface="HY견고딕"/>
                <a:ea typeface="HY견고딕"/>
              </a:rPr>
              <a:t>radius = r;</a:t>
            </a:r>
          </a:p>
          <a:p>
            <a:pPr defTabSz="179999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}</a:t>
            </a:r>
          </a:p>
          <a:p>
            <a:pPr defTabSz="179999">
              <a:defRPr/>
            </a:pPr>
            <a:endParaRPr lang="en-US" altLang="ko-KR" sz="16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HY견고딕"/>
                <a:ea typeface="HY견고딕"/>
              </a:rPr>
              <a:t>inline</a:t>
            </a:r>
            <a:r>
              <a:rPr lang="en-US" altLang="ko-KR" sz="1600" b="1" dirty="0">
                <a:latin typeface="HY견고딕"/>
                <a:ea typeface="HY견고딕"/>
              </a:rPr>
              <a:t> double Circle::</a:t>
            </a:r>
            <a:r>
              <a:rPr lang="en-US" altLang="ko-KR" sz="1600" b="1" dirty="0" err="1">
                <a:latin typeface="HY견고딕"/>
                <a:ea typeface="HY견고딕"/>
              </a:rPr>
              <a:t>getArea</a:t>
            </a:r>
            <a:r>
              <a:rPr lang="en-US" altLang="ko-KR" sz="1600" b="1" dirty="0">
                <a:latin typeface="HY견고딕"/>
                <a:ea typeface="HY견고딕"/>
              </a:rPr>
              <a:t>() {</a:t>
            </a:r>
          </a:p>
          <a:p>
            <a:pPr defTabSz="179999">
              <a:defRPr/>
            </a:pPr>
            <a:r>
              <a:rPr lang="en-US" altLang="ko-KR" sz="1600" b="1" dirty="0">
                <a:ea typeface="HY견고딕"/>
              </a:rPr>
              <a:t>	</a:t>
            </a:r>
            <a:r>
              <a:rPr lang="en-US" altLang="ko-KR" sz="1600" b="1" dirty="0">
                <a:latin typeface="HY견고딕"/>
                <a:ea typeface="HY견고딕"/>
              </a:rPr>
              <a:t>return 3.14*radius*radius;</a:t>
            </a:r>
          </a:p>
          <a:p>
            <a:pPr defTabSz="179999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6688" y="6536471"/>
            <a:ext cx="3504577" cy="2963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atin typeface="HY견고딕"/>
                <a:ea typeface="HY견고딕"/>
              </a:rPr>
              <a:t>(a) </a:t>
            </a:r>
            <a:r>
              <a:rPr lang="ko-KR" altLang="en-US" sz="1400" b="1" dirty="0" err="1">
                <a:latin typeface="HY견고딕"/>
                <a:ea typeface="HY견고딕"/>
              </a:rPr>
              <a:t>멤버함수를</a:t>
            </a:r>
            <a:r>
              <a:rPr lang="ko-KR" altLang="en-US" sz="1400" b="1" dirty="0">
                <a:latin typeface="HY견고딕"/>
                <a:ea typeface="HY견고딕"/>
              </a:rPr>
              <a:t> </a:t>
            </a:r>
            <a:r>
              <a:rPr lang="en-US" altLang="ko-KR" sz="1400" b="1" dirty="0">
                <a:latin typeface="HY견고딕"/>
                <a:ea typeface="HY견고딕"/>
              </a:rPr>
              <a:t>inline</a:t>
            </a:r>
            <a:r>
              <a:rPr lang="ko-KR" altLang="en-US" sz="1400" b="1" dirty="0">
                <a:latin typeface="HY견고딕"/>
                <a:ea typeface="HY견고딕"/>
              </a:rPr>
              <a:t>으로 선언하는 경우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18562" y="6278881"/>
            <a:ext cx="3193105" cy="2920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atin typeface="HY견고딕"/>
                <a:ea typeface="HY견고딕"/>
              </a:rPr>
              <a:t>(b) </a:t>
            </a:r>
            <a:r>
              <a:rPr lang="ko-KR" altLang="en-US" sz="1400" b="1" dirty="0">
                <a:latin typeface="HY견고딕"/>
                <a:ea typeface="HY견고딕"/>
              </a:rPr>
              <a:t>자동 인라인 함수로 처리되는 경우</a:t>
            </a:r>
          </a:p>
        </p:txBody>
      </p:sp>
      <p:sp>
        <p:nvSpPr>
          <p:cNvPr id="9" name="등호 8"/>
          <p:cNvSpPr/>
          <p:nvPr/>
        </p:nvSpPr>
        <p:spPr>
          <a:xfrm>
            <a:off x="4074448" y="3310440"/>
            <a:ext cx="648072" cy="843208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 dirty="0">
                <a:latin typeface="HY견고딕"/>
                <a:ea typeface="HY견고딕"/>
              </a:rPr>
              <a:t>C++ </a:t>
            </a:r>
            <a:r>
              <a:rPr lang="ko-KR" altLang="en-US" b="1" dirty="0">
                <a:latin typeface="HY견고딕"/>
                <a:ea typeface="HY견고딕"/>
              </a:rPr>
              <a:t>구조체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800" b="1" dirty="0">
                <a:latin typeface="HY견고딕"/>
                <a:ea typeface="HY견고딕"/>
              </a:rPr>
              <a:t>C++ </a:t>
            </a:r>
            <a:r>
              <a:rPr lang="ko-KR" altLang="en-US" sz="2800" b="1" dirty="0">
                <a:latin typeface="HY견고딕"/>
                <a:ea typeface="HY견고딕"/>
              </a:rPr>
              <a:t>구조체</a:t>
            </a:r>
          </a:p>
          <a:p>
            <a:pPr lvl="0">
              <a:defRPr/>
            </a:pPr>
            <a:endParaRPr lang="ko-KR" altLang="en-US" b="1" dirty="0">
              <a:latin typeface="HY견고딕"/>
              <a:ea typeface="HY견고딕"/>
            </a:endParaRPr>
          </a:p>
          <a:p>
            <a:pPr lvl="1">
              <a:defRPr/>
            </a:pPr>
            <a:r>
              <a:rPr lang="ko-KR" altLang="en-US" sz="2400" b="1" dirty="0">
                <a:latin typeface="HY견고딕"/>
                <a:ea typeface="HY견고딕"/>
              </a:rPr>
              <a:t>상속</a:t>
            </a:r>
            <a:r>
              <a:rPr lang="en-US" altLang="ko-KR" sz="2400" b="1" dirty="0">
                <a:latin typeface="HY견고딕"/>
                <a:ea typeface="HY견고딕"/>
              </a:rPr>
              <a:t>, </a:t>
            </a:r>
            <a:r>
              <a:rPr lang="ko-KR" altLang="en-US" sz="2400" b="1" dirty="0">
                <a:latin typeface="HY견고딕"/>
                <a:ea typeface="HY견고딕"/>
              </a:rPr>
              <a:t>멤버</a:t>
            </a:r>
            <a:r>
              <a:rPr lang="en-US" altLang="ko-KR" sz="2400" b="1" dirty="0">
                <a:latin typeface="HY견고딕"/>
                <a:ea typeface="HY견고딕"/>
              </a:rPr>
              <a:t>, </a:t>
            </a:r>
            <a:r>
              <a:rPr lang="ko-KR" altLang="en-US" sz="2400" b="1" dirty="0">
                <a:latin typeface="HY견고딕"/>
                <a:ea typeface="HY견고딕"/>
              </a:rPr>
              <a:t>접근 지정 등 모든 것이 </a:t>
            </a:r>
            <a:r>
              <a:rPr lang="ko-KR" altLang="en-US" sz="2400" b="1" dirty="0">
                <a:solidFill>
                  <a:srgbClr val="FF0000"/>
                </a:solidFill>
                <a:latin typeface="HY견고딕"/>
                <a:ea typeface="HY견고딕"/>
              </a:rPr>
              <a:t>클래스와 동일</a:t>
            </a:r>
          </a:p>
          <a:p>
            <a:pPr lvl="1">
              <a:defRPr/>
            </a:pPr>
            <a:endParaRPr lang="ko-KR" altLang="en-US" sz="2400" b="1" dirty="0">
              <a:latin typeface="HY견고딕"/>
              <a:ea typeface="HY견고딕"/>
            </a:endParaRPr>
          </a:p>
          <a:p>
            <a:pPr lvl="1">
              <a:defRPr/>
            </a:pPr>
            <a:r>
              <a:rPr lang="ko-KR" altLang="en-US" sz="2400" b="1" dirty="0">
                <a:latin typeface="HY견고딕"/>
                <a:ea typeface="HY견고딕"/>
              </a:rPr>
              <a:t>클래스와 유일하게 다른 점</a:t>
            </a:r>
          </a:p>
          <a:p>
            <a:pPr lvl="2">
              <a:defRPr/>
            </a:pPr>
            <a:r>
              <a:rPr lang="ko-KR" altLang="en-US" sz="2400" b="1" dirty="0">
                <a:solidFill>
                  <a:srgbClr val="0000FF"/>
                </a:solidFill>
                <a:latin typeface="HY견고딕"/>
                <a:ea typeface="HY견고딕"/>
              </a:rPr>
              <a:t>구조체의 디폴트 접근 지정 </a:t>
            </a:r>
            <a:r>
              <a:rPr lang="en-US" altLang="ko-KR" sz="2400" b="1" dirty="0">
                <a:solidFill>
                  <a:srgbClr val="0000FF"/>
                </a:solidFill>
                <a:ea typeface="HY견고딕"/>
              </a:rPr>
              <a:t>–</a:t>
            </a:r>
            <a:r>
              <a:rPr lang="en-US" altLang="ko-KR" sz="2400" b="1" dirty="0">
                <a:solidFill>
                  <a:srgbClr val="0000FF"/>
                </a:solidFill>
                <a:latin typeface="HY견고딕"/>
                <a:ea typeface="HY견고딕"/>
              </a:rPr>
              <a:t> public</a:t>
            </a:r>
            <a:endParaRPr lang="en-US" altLang="ko-KR" sz="2400" b="1" dirty="0">
              <a:latin typeface="HY견고딕"/>
              <a:ea typeface="HY견고딕"/>
            </a:endParaRPr>
          </a:p>
          <a:p>
            <a:pPr lvl="2">
              <a:defRPr/>
            </a:pPr>
            <a:r>
              <a:rPr lang="ko-KR" altLang="en-US" sz="2400" b="1" dirty="0">
                <a:solidFill>
                  <a:srgbClr val="FF0000"/>
                </a:solidFill>
                <a:latin typeface="HY견고딕"/>
                <a:ea typeface="HY견고딕"/>
              </a:rPr>
              <a:t>클래스의 디폴트 접근 지정 </a:t>
            </a:r>
            <a:r>
              <a:rPr lang="en-US" altLang="ko-KR" sz="2400" b="1" dirty="0">
                <a:solidFill>
                  <a:srgbClr val="FF0000"/>
                </a:solidFill>
                <a:ea typeface="HY견고딕"/>
              </a:rPr>
              <a:t>–</a:t>
            </a:r>
            <a:r>
              <a:rPr lang="en-US" altLang="ko-KR" sz="2400" b="1" dirty="0">
                <a:solidFill>
                  <a:srgbClr val="FF0000"/>
                </a:solidFill>
                <a:latin typeface="HY견고딕"/>
                <a:ea typeface="HY견고딕"/>
              </a:rPr>
              <a:t> private</a:t>
            </a:r>
            <a:endParaRPr lang="en-US" altLang="ko-KR" sz="2400" b="1" dirty="0">
              <a:latin typeface="HY견고딕"/>
              <a:ea typeface="HY견고딕"/>
            </a:endParaRPr>
          </a:p>
          <a:p>
            <a:pPr lvl="2">
              <a:defRPr/>
            </a:pPr>
            <a:endParaRPr lang="en-US" altLang="ko-KR" sz="2400" b="1" dirty="0">
              <a:latin typeface="HY견고딕"/>
              <a:ea typeface="HY견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33</a:t>
            </a:fld>
            <a:endParaRPr lang="en-US" altLang="en-US"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>
                <a:latin typeface="HY견고딕"/>
                <a:ea typeface="HY견고딕"/>
              </a:rPr>
              <a:t>C++ </a:t>
            </a:r>
            <a:r>
              <a:rPr lang="ko-KR" altLang="en-US" b="1">
                <a:latin typeface="HY견고딕"/>
                <a:ea typeface="HY견고딕"/>
              </a:rPr>
              <a:t>구조체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lvl="0">
              <a:defRPr/>
            </a:pPr>
            <a:r>
              <a:rPr lang="en-US" altLang="ko-KR" b="1" dirty="0">
                <a:latin typeface="HY견고딕"/>
                <a:ea typeface="HY견고딕"/>
              </a:rPr>
              <a:t>C++</a:t>
            </a:r>
            <a:r>
              <a:rPr lang="ko-KR" altLang="en-US" b="1" dirty="0">
                <a:latin typeface="HY견고딕"/>
                <a:ea typeface="HY견고딕"/>
              </a:rPr>
              <a:t>에서 구조체를 수용한 이유</a:t>
            </a:r>
            <a:r>
              <a:rPr lang="en-US" altLang="ko-KR" b="1" dirty="0">
                <a:latin typeface="HY견고딕"/>
                <a:ea typeface="HY견고딕"/>
              </a:rPr>
              <a:t>?</a:t>
            </a:r>
          </a:p>
          <a:p>
            <a:pPr lvl="1">
              <a:defRPr/>
            </a:pPr>
            <a:r>
              <a:rPr lang="en-US" altLang="ko-KR" b="1" dirty="0">
                <a:latin typeface="HY견고딕"/>
                <a:ea typeface="HY견고딕"/>
              </a:rPr>
              <a:t>C </a:t>
            </a:r>
            <a:r>
              <a:rPr lang="ko-KR" altLang="en-US" b="1" dirty="0">
                <a:latin typeface="HY견고딕"/>
                <a:ea typeface="HY견고딕"/>
              </a:rPr>
              <a:t>언어와의 호환성 때문</a:t>
            </a:r>
          </a:p>
          <a:p>
            <a:pPr lvl="2">
              <a:defRPr/>
            </a:pPr>
            <a:r>
              <a:rPr lang="en-US" altLang="ko-KR" b="1" dirty="0">
                <a:solidFill>
                  <a:srgbClr val="0000FF"/>
                </a:solidFill>
                <a:latin typeface="HY견고딕"/>
                <a:ea typeface="HY견고딕"/>
              </a:rPr>
              <a:t>C</a:t>
            </a:r>
            <a:r>
              <a:rPr lang="ko-KR" altLang="en-US" b="1" dirty="0">
                <a:solidFill>
                  <a:srgbClr val="0000FF"/>
                </a:solidFill>
                <a:latin typeface="HY견고딕"/>
                <a:ea typeface="HY견고딕"/>
              </a:rPr>
              <a:t>의 구조체 </a:t>
            </a:r>
            <a:r>
              <a:rPr lang="en-US" altLang="ko-KR" b="1" dirty="0">
                <a:solidFill>
                  <a:srgbClr val="0000FF"/>
                </a:solidFill>
                <a:latin typeface="HY견고딕"/>
                <a:ea typeface="HY견고딕"/>
              </a:rPr>
              <a:t>100% </a:t>
            </a:r>
            <a:r>
              <a:rPr lang="ko-KR" altLang="en-US" b="1" dirty="0">
                <a:solidFill>
                  <a:srgbClr val="0000FF"/>
                </a:solidFill>
                <a:latin typeface="HY견고딕"/>
                <a:ea typeface="HY견고딕"/>
              </a:rPr>
              <a:t>호환 수용</a:t>
            </a:r>
          </a:p>
          <a:p>
            <a:pPr lvl="2">
              <a:defRPr/>
            </a:pPr>
            <a:r>
              <a:rPr lang="en-US" altLang="ko-KR" b="1" dirty="0">
                <a:solidFill>
                  <a:srgbClr val="0000FF"/>
                </a:solidFill>
                <a:latin typeface="HY견고딕"/>
                <a:ea typeface="HY견고딕"/>
              </a:rPr>
              <a:t>C</a:t>
            </a:r>
            <a:r>
              <a:rPr lang="ko-KR" altLang="en-US" b="1" dirty="0">
                <a:solidFill>
                  <a:srgbClr val="0000FF"/>
                </a:solidFill>
                <a:latin typeface="HY견고딕"/>
                <a:ea typeface="HY견고딕"/>
              </a:rPr>
              <a:t> 소스를 그대로 가져다 쓰기 위해</a:t>
            </a:r>
          </a:p>
          <a:p>
            <a:pPr lvl="2">
              <a:defRPr/>
            </a:pPr>
            <a:endParaRPr lang="ko-KR" altLang="en-US" b="1" dirty="0">
              <a:latin typeface="HY견고딕"/>
              <a:ea typeface="HY견고딕"/>
            </a:endParaRPr>
          </a:p>
          <a:p>
            <a:pPr lvl="0">
              <a:defRPr/>
            </a:pPr>
            <a:r>
              <a:rPr lang="ko-KR" altLang="en-US" b="1" dirty="0">
                <a:latin typeface="HY견고딕"/>
                <a:ea typeface="HY견고딕"/>
              </a:rPr>
              <a:t>구조체 객체 생성</a:t>
            </a:r>
          </a:p>
          <a:p>
            <a:pPr lvl="1">
              <a:defRPr/>
            </a:pPr>
            <a:r>
              <a:rPr lang="en-US" altLang="ko-KR" b="1" dirty="0" err="1">
                <a:solidFill>
                  <a:srgbClr val="FF0000"/>
                </a:solidFill>
                <a:latin typeface="HY견고딕"/>
                <a:ea typeface="HY견고딕"/>
              </a:rPr>
              <a:t>struct</a:t>
            </a:r>
            <a:r>
              <a:rPr lang="en-US" altLang="ko-KR" b="1" dirty="0">
                <a:solidFill>
                  <a:srgbClr val="FF0000"/>
                </a:solidFill>
                <a:latin typeface="HY견고딕"/>
                <a:ea typeface="HY견고딕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HY견고딕"/>
                <a:ea typeface="HY견고딕"/>
              </a:rPr>
              <a:t>키워드 생략</a:t>
            </a:r>
          </a:p>
          <a:p>
            <a:pPr lvl="2">
              <a:defRPr/>
            </a:pPr>
            <a:endParaRPr lang="en-US" altLang="ko-KR" b="1" dirty="0">
              <a:latin typeface="HY견고딕"/>
              <a:ea typeface="HY견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34</a:t>
            </a:fld>
            <a:endParaRPr lang="en-US" altLang="en-US">
              <a:latin typeface="HY견고딕"/>
              <a:ea typeface="HY견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96135" y="1792972"/>
            <a:ext cx="3168353" cy="2291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b="1">
                <a:solidFill>
                  <a:srgbClr val="FF0000"/>
                </a:solidFill>
                <a:latin typeface="HY견고딕"/>
                <a:ea typeface="HY견고딕"/>
              </a:rPr>
              <a:t>struct</a:t>
            </a:r>
            <a:r>
              <a:rPr lang="en-US" altLang="ko-KR" b="1">
                <a:latin typeface="HY견고딕"/>
                <a:ea typeface="HY견고딕"/>
              </a:rPr>
              <a:t> StructName {</a:t>
            </a:r>
          </a:p>
          <a:p>
            <a:pPr defTabSz="179999">
              <a:defRPr/>
            </a:pPr>
            <a:r>
              <a:rPr lang="en-US" altLang="ko-KR" b="1">
                <a:latin typeface="HY견고딕"/>
                <a:ea typeface="HY견고딕"/>
              </a:rPr>
              <a:t>private:</a:t>
            </a:r>
          </a:p>
          <a:p>
            <a:pPr defTabSz="179999">
              <a:defRPr/>
            </a:pPr>
            <a:r>
              <a:rPr lang="en-US" altLang="ko-KR" b="1">
                <a:solidFill>
                  <a:srgbClr val="289B6E"/>
                </a:solidFill>
                <a:ea typeface="HY견고딕"/>
              </a:rPr>
              <a:t>	</a:t>
            </a:r>
            <a:r>
              <a:rPr lang="en-US" altLang="ko-KR" b="1">
                <a:solidFill>
                  <a:srgbClr val="289B6E"/>
                </a:solidFill>
                <a:latin typeface="HY견고딕"/>
                <a:ea typeface="HY견고딕"/>
              </a:rPr>
              <a:t>// private </a:t>
            </a:r>
            <a:r>
              <a:rPr lang="ko-KR" altLang="en-US" b="1">
                <a:solidFill>
                  <a:srgbClr val="289B6E"/>
                </a:solidFill>
                <a:latin typeface="HY견고딕"/>
                <a:ea typeface="HY견고딕"/>
              </a:rPr>
              <a:t>멤버 선언</a:t>
            </a:r>
            <a:endParaRPr lang="ko-KR" altLang="en-US" b="1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b="1">
                <a:latin typeface="HY견고딕"/>
                <a:ea typeface="HY견고딕"/>
              </a:rPr>
              <a:t>protected:</a:t>
            </a:r>
          </a:p>
          <a:p>
            <a:pPr defTabSz="179999">
              <a:defRPr/>
            </a:pPr>
            <a:r>
              <a:rPr lang="en-US" altLang="ko-KR" b="1">
                <a:ea typeface="HY견고딕"/>
              </a:rPr>
              <a:t>	</a:t>
            </a:r>
            <a:r>
              <a:rPr lang="en-US" altLang="ko-KR" b="1">
                <a:solidFill>
                  <a:srgbClr val="289B6E"/>
                </a:solidFill>
                <a:latin typeface="HY견고딕"/>
                <a:ea typeface="HY견고딕"/>
              </a:rPr>
              <a:t>// protected </a:t>
            </a:r>
            <a:r>
              <a:rPr lang="ko-KR" altLang="en-US" b="1">
                <a:solidFill>
                  <a:srgbClr val="289B6E"/>
                </a:solidFill>
                <a:latin typeface="HY견고딕"/>
                <a:ea typeface="HY견고딕"/>
              </a:rPr>
              <a:t>멤버 선언</a:t>
            </a:r>
            <a:endParaRPr lang="ko-KR" altLang="en-US" b="1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b="1">
                <a:latin typeface="HY견고딕"/>
                <a:ea typeface="HY견고딕"/>
              </a:rPr>
              <a:t>public:</a:t>
            </a:r>
          </a:p>
          <a:p>
            <a:pPr defTabSz="179999">
              <a:defRPr/>
            </a:pPr>
            <a:r>
              <a:rPr lang="en-US" altLang="ko-KR" b="1">
                <a:ea typeface="HY견고딕"/>
              </a:rPr>
              <a:t>	</a:t>
            </a:r>
            <a:r>
              <a:rPr lang="en-US" altLang="ko-KR" b="1">
                <a:solidFill>
                  <a:srgbClr val="289B6E"/>
                </a:solidFill>
                <a:latin typeface="HY견고딕"/>
                <a:ea typeface="HY견고딕"/>
              </a:rPr>
              <a:t>// public </a:t>
            </a:r>
            <a:r>
              <a:rPr lang="ko-KR" altLang="en-US" b="1">
                <a:solidFill>
                  <a:srgbClr val="289B6E"/>
                </a:solidFill>
                <a:latin typeface="HY견고딕"/>
                <a:ea typeface="HY견고딕"/>
              </a:rPr>
              <a:t>멤버 선언</a:t>
            </a:r>
            <a:endParaRPr lang="ko-KR" altLang="en-US" b="1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b="1">
                <a:latin typeface="HY견고딕"/>
                <a:ea typeface="HY견고딕"/>
              </a:rPr>
              <a:t>}; </a:t>
            </a:r>
            <a:endParaRPr lang="ko-KR" altLang="en-US" b="1">
              <a:latin typeface="HY견고딕"/>
              <a:ea typeface="HY견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4869160"/>
            <a:ext cx="7570983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79999">
              <a:defRPr/>
            </a:pPr>
            <a:r>
              <a:rPr lang="en-US" altLang="ko-KR" sz="2000" b="1" dirty="0" err="1">
                <a:latin typeface="HY견고딕"/>
                <a:ea typeface="HY견고딕"/>
              </a:rPr>
              <a:t>structName</a:t>
            </a:r>
            <a:r>
              <a:rPr lang="en-US" altLang="ko-KR" sz="2000" b="1" dirty="0">
                <a:latin typeface="HY견고딕"/>
                <a:ea typeface="HY견고딕"/>
              </a:rPr>
              <a:t> </a:t>
            </a:r>
            <a:r>
              <a:rPr lang="en-US" altLang="ko-KR" sz="2000" b="1" dirty="0" err="1">
                <a:latin typeface="HY견고딕"/>
                <a:ea typeface="HY견고딕"/>
              </a:rPr>
              <a:t>stObj</a:t>
            </a:r>
            <a:r>
              <a:rPr lang="en-US" altLang="ko-KR" sz="2000" b="1" dirty="0">
                <a:latin typeface="HY견고딕"/>
                <a:ea typeface="HY견고딕"/>
              </a:rPr>
              <a:t>;</a:t>
            </a:r>
            <a:r>
              <a:rPr lang="en-US" altLang="ko-KR" sz="2000" b="1" dirty="0">
                <a:ea typeface="HY견고딕"/>
              </a:rPr>
              <a:t>				</a:t>
            </a:r>
            <a:r>
              <a:rPr lang="en-US" altLang="ko-KR" sz="2000" b="1" dirty="0">
                <a:solidFill>
                  <a:srgbClr val="289B6E"/>
                </a:solidFill>
                <a:latin typeface="HY견고딕"/>
                <a:ea typeface="HY견고딕"/>
              </a:rPr>
              <a:t>// (0), C++ </a:t>
            </a:r>
            <a:r>
              <a:rPr lang="ko-KR" altLang="en-US" sz="2000" b="1" dirty="0">
                <a:solidFill>
                  <a:srgbClr val="289B6E"/>
                </a:solidFill>
                <a:latin typeface="HY견고딕"/>
                <a:ea typeface="HY견고딕"/>
              </a:rPr>
              <a:t>구조체 객체 생성</a:t>
            </a:r>
            <a:endParaRPr lang="ko-KR" altLang="en-US" sz="20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000" b="1" strike="sngStrike" dirty="0" err="1">
                <a:solidFill>
                  <a:srgbClr val="FF0000"/>
                </a:solidFill>
                <a:latin typeface="HY견고딕"/>
                <a:ea typeface="HY견고딕"/>
              </a:rPr>
              <a:t>struct</a:t>
            </a:r>
            <a:r>
              <a:rPr lang="en-US" altLang="ko-KR" sz="2000" b="1" dirty="0">
                <a:latin typeface="HY견고딕"/>
                <a:ea typeface="HY견고딕"/>
              </a:rPr>
              <a:t> </a:t>
            </a:r>
            <a:r>
              <a:rPr lang="en-US" altLang="ko-KR" sz="2000" b="1" dirty="0" err="1">
                <a:latin typeface="HY견고딕"/>
                <a:ea typeface="HY견고딕"/>
              </a:rPr>
              <a:t>structName</a:t>
            </a:r>
            <a:r>
              <a:rPr lang="en-US" altLang="ko-KR" sz="2000" b="1" dirty="0">
                <a:latin typeface="HY견고딕"/>
                <a:ea typeface="HY견고딕"/>
              </a:rPr>
              <a:t> </a:t>
            </a:r>
            <a:r>
              <a:rPr lang="en-US" altLang="ko-KR" sz="2000" b="1" dirty="0" err="1">
                <a:latin typeface="HY견고딕"/>
                <a:ea typeface="HY견고딕"/>
              </a:rPr>
              <a:t>stObj</a:t>
            </a:r>
            <a:r>
              <a:rPr lang="en-US" altLang="ko-KR" sz="2000" b="1" dirty="0">
                <a:latin typeface="HY견고딕"/>
                <a:ea typeface="HY견고딕"/>
              </a:rPr>
              <a:t>;</a:t>
            </a:r>
            <a:r>
              <a:rPr lang="en-US" altLang="ko-KR" sz="2000" b="1" dirty="0">
                <a:ea typeface="HY견고딕"/>
              </a:rPr>
              <a:t>	</a:t>
            </a:r>
            <a:r>
              <a:rPr lang="en-US" altLang="ko-KR" sz="2000" b="1" dirty="0">
                <a:solidFill>
                  <a:srgbClr val="289B6E"/>
                </a:solidFill>
                <a:latin typeface="HY견고딕"/>
                <a:ea typeface="HY견고딕"/>
              </a:rPr>
              <a:t>// (X), C </a:t>
            </a:r>
            <a:r>
              <a:rPr lang="ko-KR" altLang="en-US" sz="2000" b="1" dirty="0">
                <a:solidFill>
                  <a:srgbClr val="289B6E"/>
                </a:solidFill>
                <a:latin typeface="HY견고딕"/>
                <a:ea typeface="HY견고딕"/>
              </a:rPr>
              <a:t>언어의 구조체 객체 생성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3848" y="96564"/>
            <a:ext cx="8153400" cy="990600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b="1" dirty="0">
                <a:latin typeface="HY견고딕"/>
                <a:ea typeface="HY견고딕"/>
              </a:rPr>
              <a:t>구조체와 클래스의 </a:t>
            </a:r>
            <a:br>
              <a:rPr lang="en-US" altLang="ko-KR" b="1" dirty="0">
                <a:latin typeface="HY견고딕"/>
                <a:ea typeface="HY견고딕"/>
              </a:rPr>
            </a:br>
            <a:r>
              <a:rPr lang="ko-KR" altLang="en-US" b="1" dirty="0">
                <a:latin typeface="HY견고딕"/>
                <a:ea typeface="HY견고딕"/>
              </a:rPr>
              <a:t>디폴트 접근 지정 비교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93848" y="1036860"/>
            <a:ext cx="533400" cy="244476"/>
          </a:xfrm>
        </p:spPr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35</a:t>
            </a:fld>
            <a:endParaRPr lang="en-US" altLang="en-US">
              <a:latin typeface="HY견고딕"/>
              <a:ea typeface="HY견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20072" y="2292131"/>
            <a:ext cx="3923928" cy="2677656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2400" b="1" dirty="0">
                <a:solidFill>
                  <a:srgbClr val="FF0000"/>
                </a:solidFill>
                <a:latin typeface="HY견고딕"/>
                <a:ea typeface="HY견고딕"/>
              </a:rPr>
              <a:t>class</a:t>
            </a:r>
            <a:r>
              <a:rPr lang="en-US" altLang="ko-KR" sz="2400" b="1" dirty="0">
                <a:latin typeface="HY견고딕"/>
                <a:ea typeface="HY견고딕"/>
              </a:rPr>
              <a:t> Circle {</a:t>
            </a:r>
          </a:p>
          <a:p>
            <a:pPr defTabSz="179999">
              <a:defRPr/>
            </a:pPr>
            <a:r>
              <a:rPr lang="en-US" altLang="ko-KR" sz="2400" b="1" dirty="0">
                <a:ea typeface="HY견고딕"/>
              </a:rPr>
              <a:t>	</a:t>
            </a:r>
            <a:r>
              <a:rPr lang="en-US" altLang="ko-KR" sz="2400" b="1" dirty="0">
                <a:solidFill>
                  <a:srgbClr val="C00000"/>
                </a:solidFill>
                <a:latin typeface="HY견고딕"/>
                <a:ea typeface="HY견고딕"/>
              </a:rPr>
              <a:t>int radius</a:t>
            </a:r>
            <a:r>
              <a:rPr lang="en-US" altLang="ko-KR" sz="2400" b="1" dirty="0">
                <a:latin typeface="HY견고딕"/>
                <a:ea typeface="HY견고딕"/>
              </a:rPr>
              <a:t>; 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public:</a:t>
            </a:r>
          </a:p>
          <a:p>
            <a:pPr defTabSz="179999">
              <a:defRPr/>
            </a:pPr>
            <a:r>
              <a:rPr lang="ko-KR" altLang="en-US" sz="2400" b="1" dirty="0">
                <a:ea typeface="HY견고딕"/>
              </a:rPr>
              <a:t>	</a:t>
            </a:r>
            <a:r>
              <a:rPr lang="en-US" altLang="ko-KR" sz="2400" b="1" dirty="0">
                <a:latin typeface="HY견고딕"/>
                <a:ea typeface="HY견고딕"/>
              </a:rPr>
              <a:t>Circle(); </a:t>
            </a:r>
          </a:p>
          <a:p>
            <a:pPr defTabSz="179999">
              <a:defRPr/>
            </a:pPr>
            <a:r>
              <a:rPr lang="ko-KR" altLang="en-US" sz="2400" b="1" dirty="0">
                <a:ea typeface="HY견고딕"/>
              </a:rPr>
              <a:t>	</a:t>
            </a:r>
            <a:r>
              <a:rPr lang="en-US" altLang="ko-KR" sz="2400" b="1" dirty="0">
                <a:latin typeface="HY견고딕"/>
                <a:ea typeface="HY견고딕"/>
              </a:rPr>
              <a:t>Circle(int r); </a:t>
            </a:r>
          </a:p>
          <a:p>
            <a:pPr defTabSz="179999">
              <a:defRPr/>
            </a:pPr>
            <a:r>
              <a:rPr lang="ko-KR" altLang="en-US" sz="2400" b="1" dirty="0">
                <a:ea typeface="HY견고딕"/>
              </a:rPr>
              <a:t>	</a:t>
            </a:r>
            <a:r>
              <a:rPr lang="en-US" altLang="ko-KR" sz="2400" b="1" dirty="0">
                <a:latin typeface="HY견고딕"/>
                <a:ea typeface="HY견고딕"/>
              </a:rPr>
              <a:t>double </a:t>
            </a:r>
            <a:r>
              <a:rPr lang="en-US" altLang="ko-KR" sz="2400" b="1" dirty="0" err="1">
                <a:latin typeface="HY견고딕"/>
                <a:ea typeface="HY견고딕"/>
              </a:rPr>
              <a:t>getArea</a:t>
            </a:r>
            <a:r>
              <a:rPr lang="en-US" altLang="ko-KR" sz="2400" b="1" dirty="0">
                <a:latin typeface="HY견고딕"/>
                <a:ea typeface="HY견고딕"/>
              </a:rPr>
              <a:t>(); 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}; </a:t>
            </a:r>
            <a:endParaRPr lang="ko-KR" altLang="en-US" sz="2400" b="1" dirty="0">
              <a:latin typeface="HY견고딕"/>
              <a:ea typeface="HY견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25158" y="2292130"/>
            <a:ext cx="3281515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2400" b="1" dirty="0">
                <a:solidFill>
                  <a:srgbClr val="FF0000"/>
                </a:solidFill>
                <a:latin typeface="HY견고딕"/>
                <a:ea typeface="HY견고딕"/>
              </a:rPr>
              <a:t>struct</a:t>
            </a:r>
            <a:r>
              <a:rPr lang="en-US" altLang="ko-KR" sz="2400" b="1" dirty="0">
                <a:latin typeface="HY견고딕"/>
                <a:ea typeface="HY견고딕"/>
              </a:rPr>
              <a:t> Circle {</a:t>
            </a:r>
          </a:p>
          <a:p>
            <a:pPr defTabSz="179999">
              <a:defRPr/>
            </a:pPr>
            <a:r>
              <a:rPr lang="ko-KR" altLang="en-US" sz="2400" b="1" dirty="0">
                <a:ea typeface="HY견고딕"/>
              </a:rPr>
              <a:t>	</a:t>
            </a:r>
            <a:r>
              <a:rPr lang="en-US" altLang="ko-KR" sz="2400" b="1" dirty="0">
                <a:latin typeface="HY견고딕"/>
                <a:ea typeface="HY견고딕"/>
              </a:rPr>
              <a:t>Circle(); </a:t>
            </a:r>
          </a:p>
          <a:p>
            <a:pPr defTabSz="179999">
              <a:defRPr/>
            </a:pPr>
            <a:r>
              <a:rPr lang="ko-KR" altLang="en-US" sz="2400" b="1" dirty="0">
                <a:ea typeface="HY견고딕"/>
              </a:rPr>
              <a:t>	</a:t>
            </a:r>
            <a:r>
              <a:rPr lang="en-US" altLang="ko-KR" sz="2400" b="1" dirty="0">
                <a:latin typeface="HY견고딕"/>
                <a:ea typeface="HY견고딕"/>
              </a:rPr>
              <a:t>Circle(int r); </a:t>
            </a:r>
          </a:p>
          <a:p>
            <a:pPr defTabSz="179999">
              <a:defRPr/>
            </a:pPr>
            <a:r>
              <a:rPr lang="ko-KR" altLang="en-US" sz="2400" b="1" dirty="0">
                <a:ea typeface="HY견고딕"/>
              </a:rPr>
              <a:t>	</a:t>
            </a:r>
            <a:r>
              <a:rPr lang="en-US" altLang="ko-KR" sz="2400" b="1" dirty="0">
                <a:latin typeface="HY견고딕"/>
                <a:ea typeface="HY견고딕"/>
              </a:rPr>
              <a:t>double </a:t>
            </a:r>
            <a:r>
              <a:rPr lang="en-US" altLang="ko-KR" sz="2400" b="1" dirty="0" err="1">
                <a:latin typeface="HY견고딕"/>
                <a:ea typeface="HY견고딕"/>
              </a:rPr>
              <a:t>getArea</a:t>
            </a:r>
            <a:r>
              <a:rPr lang="en-US" altLang="ko-KR" sz="2400" b="1" dirty="0">
                <a:latin typeface="HY견고딕"/>
                <a:ea typeface="HY견고딕"/>
              </a:rPr>
              <a:t>(); </a:t>
            </a:r>
          </a:p>
          <a:p>
            <a:pPr defTabSz="179999">
              <a:defRPr/>
            </a:pPr>
            <a:r>
              <a:rPr lang="en-US" altLang="ko-KR" sz="2400" b="1" dirty="0">
                <a:solidFill>
                  <a:srgbClr val="0000FF"/>
                </a:solidFill>
                <a:latin typeface="HY견고딕"/>
                <a:ea typeface="HY견고딕"/>
              </a:rPr>
              <a:t>private:</a:t>
            </a:r>
          </a:p>
          <a:p>
            <a:pPr defTabSz="179999">
              <a:defRPr/>
            </a:pPr>
            <a:r>
              <a:rPr lang="en-US" altLang="ko-KR" sz="2400" b="1" dirty="0">
                <a:ea typeface="HY견고딕"/>
              </a:rPr>
              <a:t>	</a:t>
            </a:r>
            <a:r>
              <a:rPr lang="en-US" altLang="ko-KR" sz="2400" b="1" dirty="0">
                <a:solidFill>
                  <a:srgbClr val="C00000"/>
                </a:solidFill>
                <a:latin typeface="HY견고딕"/>
                <a:ea typeface="HY견고딕"/>
              </a:rPr>
              <a:t>int radius; 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}; </a:t>
            </a:r>
            <a:endParaRPr lang="ko-KR" altLang="en-US" sz="2400" b="1" dirty="0">
              <a:latin typeface="HY견고딕"/>
              <a:ea typeface="HY견고딕"/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-834428" y="2624671"/>
            <a:ext cx="1579568" cy="648072"/>
          </a:xfrm>
          <a:prstGeom prst="wedgeRoundRectCallout">
            <a:avLst>
              <a:gd name="adj1" fmla="val 74772"/>
              <a:gd name="adj2" fmla="val -137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HY견고딕"/>
                <a:ea typeface="HY견고딕"/>
              </a:rPr>
              <a:t>구조체에서</a:t>
            </a:r>
          </a:p>
          <a:p>
            <a:pPr algn="ctr"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HY견고딕"/>
                <a:ea typeface="HY견고딕"/>
              </a:rPr>
              <a:t>디폴트 접근 </a:t>
            </a:r>
            <a:endParaRPr lang="en-US" altLang="ko-KR" sz="1400" b="1" dirty="0">
              <a:solidFill>
                <a:schemeClr val="tx1"/>
              </a:solidFill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HY견고딕"/>
                <a:ea typeface="HY견고딕"/>
              </a:rPr>
              <a:t>지정은 </a:t>
            </a:r>
            <a:r>
              <a:rPr lang="en-US" altLang="ko-KR" sz="1400" b="1" dirty="0">
                <a:solidFill>
                  <a:schemeClr val="tx1"/>
                </a:solidFill>
                <a:latin typeface="HY견고딕"/>
                <a:ea typeface="HY견고딕"/>
              </a:rPr>
              <a:t>public</a:t>
            </a:r>
            <a:endParaRPr lang="ko-KR" altLang="en-US" sz="1400" b="1" dirty="0">
              <a:solidFill>
                <a:schemeClr val="tx1"/>
              </a:solidFill>
              <a:latin typeface="HY견고딕"/>
              <a:ea typeface="HY견고딕"/>
            </a:endParaRPr>
          </a:p>
        </p:txBody>
      </p:sp>
      <p:sp>
        <p:nvSpPr>
          <p:cNvPr id="12" name="왼쪽/오른쪽 화살표 11"/>
          <p:cNvSpPr/>
          <p:nvPr/>
        </p:nvSpPr>
        <p:spPr>
          <a:xfrm>
            <a:off x="4386691" y="2735042"/>
            <a:ext cx="697135" cy="541974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b="1">
              <a:latin typeface="HY견고딕"/>
              <a:ea typeface="HY견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6691" y="3584792"/>
            <a:ext cx="78739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dirty="0">
                <a:latin typeface="HY견고딕"/>
                <a:ea typeface="HY견고딕"/>
              </a:rPr>
              <a:t>동일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562194" y="908720"/>
            <a:ext cx="1666761" cy="648072"/>
          </a:xfrm>
          <a:prstGeom prst="wedgeRoundRectCallout">
            <a:avLst>
              <a:gd name="adj1" fmla="val 53591"/>
              <a:gd name="adj2" fmla="val 2578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HY견고딕"/>
                <a:ea typeface="HY견고딕"/>
              </a:rPr>
              <a:t>클래스에서</a:t>
            </a:r>
          </a:p>
          <a:p>
            <a:pPr algn="ctr"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HY견고딕"/>
                <a:ea typeface="HY견고딕"/>
              </a:rPr>
              <a:t>디폴트 접근 지정은 </a:t>
            </a:r>
            <a:r>
              <a:rPr lang="en-US" altLang="ko-KR" sz="1400" b="1" dirty="0">
                <a:solidFill>
                  <a:schemeClr val="tx1"/>
                </a:solidFill>
                <a:latin typeface="HY견고딕"/>
                <a:ea typeface="HY견고딕"/>
              </a:rPr>
              <a:t>private</a:t>
            </a:r>
            <a:endParaRPr lang="ko-KR" altLang="en-US" sz="1400" b="1" dirty="0">
              <a:solidFill>
                <a:schemeClr val="tx1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3" grpId="0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ko-KR" altLang="en-US" sz="2400" b="1" dirty="0">
                <a:latin typeface="HY견고딕"/>
                <a:ea typeface="HY견고딕"/>
              </a:rPr>
              <a:t>예제 </a:t>
            </a:r>
            <a:r>
              <a:rPr lang="en-US" altLang="ko-KR" sz="2400" b="1" dirty="0">
                <a:latin typeface="HY견고딕"/>
                <a:ea typeface="HY견고딕"/>
              </a:rPr>
              <a:t>3-10 </a:t>
            </a:r>
            <a:r>
              <a:rPr lang="en-US" altLang="ko-KR" sz="3200" b="1" dirty="0">
                <a:latin typeface="HY견고딕"/>
                <a:ea typeface="HY견고딕"/>
              </a:rPr>
              <a:t>Circle </a:t>
            </a:r>
            <a:r>
              <a:rPr lang="ko-KR" altLang="en-US" sz="3200" b="1" dirty="0">
                <a:latin typeface="HY견고딕"/>
                <a:ea typeface="HY견고딕"/>
              </a:rPr>
              <a:t>클래스를 </a:t>
            </a:r>
            <a:r>
              <a:rPr lang="en-US" altLang="ko-KR" sz="3200" b="1" dirty="0">
                <a:latin typeface="HY견고딕"/>
                <a:ea typeface="HY견고딕"/>
              </a:rPr>
              <a:t>C++ </a:t>
            </a:r>
            <a:r>
              <a:rPr lang="ko-KR" altLang="en-US" sz="3200" b="1" dirty="0">
                <a:latin typeface="HY견고딕"/>
                <a:ea typeface="HY견고딕"/>
              </a:rPr>
              <a:t>구조체를 </a:t>
            </a:r>
            <a:br>
              <a:rPr lang="en-US" altLang="ko-KR" sz="3200" b="1" dirty="0">
                <a:latin typeface="HY견고딕"/>
                <a:ea typeface="HY견고딕"/>
              </a:rPr>
            </a:br>
            <a:r>
              <a:rPr lang="en-US" altLang="ko-KR" sz="3200" b="1" dirty="0">
                <a:latin typeface="HY견고딕"/>
                <a:ea typeface="HY견고딕"/>
              </a:rPr>
              <a:t>            </a:t>
            </a:r>
            <a:r>
              <a:rPr lang="ko-KR" altLang="en-US" sz="3200" b="1" dirty="0">
                <a:latin typeface="HY견고딕"/>
                <a:ea typeface="HY견고딕"/>
              </a:rPr>
              <a:t>이용하여 재작성</a:t>
            </a:r>
            <a:endParaRPr lang="ko-KR" altLang="en-US" sz="2400" b="1" dirty="0">
              <a:latin typeface="HY견고딕"/>
              <a:ea typeface="HY견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36</a:t>
            </a:fld>
            <a:endParaRPr lang="en-US" altLang="en-US">
              <a:latin typeface="HY견고딕"/>
              <a:ea typeface="HY견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7975" y="1484784"/>
            <a:ext cx="8727845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#include &lt;</a:t>
            </a:r>
            <a:r>
              <a:rPr lang="en-US" altLang="ko-KR" sz="2400" b="1" dirty="0" err="1">
                <a:latin typeface="HY견고딕"/>
                <a:ea typeface="HY견고딕"/>
              </a:rPr>
              <a:t>iostream</a:t>
            </a:r>
            <a:r>
              <a:rPr lang="en-US" altLang="ko-KR" sz="2400" b="1" dirty="0">
                <a:latin typeface="HY견고딕"/>
                <a:ea typeface="HY견고딕"/>
              </a:rPr>
              <a:t>&gt;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using namespace </a:t>
            </a:r>
            <a:r>
              <a:rPr lang="en-US" altLang="ko-KR" sz="2400" b="1" dirty="0" err="1">
                <a:latin typeface="HY견고딕"/>
                <a:ea typeface="HY견고딕"/>
              </a:rPr>
              <a:t>std</a:t>
            </a:r>
            <a:r>
              <a:rPr lang="en-US" altLang="ko-KR" sz="2400" b="1" dirty="0">
                <a:latin typeface="HY견고딕"/>
                <a:ea typeface="HY견고딕"/>
              </a:rPr>
              <a:t>;</a:t>
            </a:r>
          </a:p>
          <a:p>
            <a:pPr defTabSz="179999">
              <a:defRPr/>
            </a:pPr>
            <a:endParaRPr lang="en-US" altLang="ko-KR" sz="24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400" b="1" dirty="0">
                <a:solidFill>
                  <a:srgbClr val="289B6E"/>
                </a:solidFill>
                <a:latin typeface="HY견고딕"/>
                <a:ea typeface="HY견고딕"/>
              </a:rPr>
              <a:t>// C++ </a:t>
            </a:r>
            <a:r>
              <a:rPr lang="ko-KR" altLang="en-US" sz="2400" b="1" dirty="0">
                <a:solidFill>
                  <a:srgbClr val="289B6E"/>
                </a:solidFill>
                <a:latin typeface="HY견고딕"/>
                <a:ea typeface="HY견고딕"/>
              </a:rPr>
              <a:t>구조체 선언</a:t>
            </a:r>
            <a:endParaRPr lang="ko-KR" altLang="en-US" sz="24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400" b="1" dirty="0" err="1">
                <a:solidFill>
                  <a:srgbClr val="FF0000"/>
                </a:solidFill>
                <a:latin typeface="HY견고딕"/>
                <a:ea typeface="HY견고딕"/>
              </a:rPr>
              <a:t>struct</a:t>
            </a:r>
            <a:r>
              <a:rPr lang="en-US" altLang="ko-KR" sz="2400" b="1" dirty="0">
                <a:latin typeface="HY견고딕"/>
                <a:ea typeface="HY견고딕"/>
              </a:rPr>
              <a:t> </a:t>
            </a:r>
            <a:r>
              <a:rPr lang="en-US" altLang="ko-KR" sz="2400" b="1" dirty="0" err="1">
                <a:latin typeface="HY견고딕"/>
                <a:ea typeface="HY견고딕"/>
              </a:rPr>
              <a:t>StructCircle</a:t>
            </a:r>
            <a:r>
              <a:rPr lang="en-US" altLang="ko-KR" sz="2400" b="1" dirty="0">
                <a:latin typeface="HY견고딕"/>
                <a:ea typeface="HY견고딕"/>
              </a:rPr>
              <a:t> {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private:</a:t>
            </a:r>
          </a:p>
          <a:p>
            <a:pPr defTabSz="179999">
              <a:defRPr/>
            </a:pPr>
            <a:r>
              <a:rPr lang="en-US" altLang="ko-KR" sz="2400" b="1" dirty="0">
                <a:ea typeface="HY견고딕"/>
              </a:rPr>
              <a:t>	</a:t>
            </a:r>
            <a:r>
              <a:rPr lang="en-US" altLang="ko-KR" sz="2400" b="1" dirty="0" err="1">
                <a:latin typeface="HY견고딕"/>
                <a:ea typeface="HY견고딕"/>
              </a:rPr>
              <a:t>int</a:t>
            </a:r>
            <a:r>
              <a:rPr lang="en-US" altLang="ko-KR" sz="2400" b="1" dirty="0">
                <a:latin typeface="HY견고딕"/>
                <a:ea typeface="HY견고딕"/>
              </a:rPr>
              <a:t> radius;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public:</a:t>
            </a:r>
          </a:p>
          <a:p>
            <a:pPr defTabSz="179999">
              <a:defRPr/>
            </a:pPr>
            <a:r>
              <a:rPr lang="en-US" altLang="ko-KR" sz="2400" b="1" dirty="0">
                <a:ea typeface="HY견고딕"/>
              </a:rPr>
              <a:t>	</a:t>
            </a:r>
            <a:r>
              <a:rPr lang="en-US" altLang="ko-KR" sz="2400" b="1" dirty="0" err="1">
                <a:latin typeface="HY견고딕"/>
                <a:ea typeface="HY견고딕"/>
              </a:rPr>
              <a:t>StructCircle</a:t>
            </a:r>
            <a:r>
              <a:rPr lang="en-US" altLang="ko-KR" sz="2400" b="1" dirty="0">
                <a:latin typeface="HY견고딕"/>
                <a:ea typeface="HY견고딕"/>
              </a:rPr>
              <a:t>(</a:t>
            </a:r>
            <a:r>
              <a:rPr lang="en-US" altLang="ko-KR" sz="2400" b="1" dirty="0" err="1">
                <a:latin typeface="HY견고딕"/>
                <a:ea typeface="HY견고딕"/>
              </a:rPr>
              <a:t>int</a:t>
            </a:r>
            <a:r>
              <a:rPr lang="en-US" altLang="ko-KR" sz="2400" b="1" dirty="0">
                <a:latin typeface="HY견고딕"/>
                <a:ea typeface="HY견고딕"/>
              </a:rPr>
              <a:t> r) { radius = r; } </a:t>
            </a:r>
            <a:r>
              <a:rPr lang="en-US" altLang="ko-KR" sz="2400" b="1" dirty="0">
                <a:solidFill>
                  <a:srgbClr val="289B6E"/>
                </a:solidFill>
                <a:latin typeface="HY견고딕"/>
                <a:ea typeface="HY견고딕"/>
              </a:rPr>
              <a:t> // </a:t>
            </a:r>
            <a:r>
              <a:rPr lang="ko-KR" altLang="en-US" sz="2400" b="1" dirty="0">
                <a:solidFill>
                  <a:srgbClr val="289B6E"/>
                </a:solidFill>
                <a:latin typeface="HY견고딕"/>
                <a:ea typeface="HY견고딕"/>
              </a:rPr>
              <a:t>구조체의 </a:t>
            </a:r>
            <a:r>
              <a:rPr lang="ko-KR" altLang="en-US" sz="2400" b="1" dirty="0" err="1">
                <a:solidFill>
                  <a:srgbClr val="289B6E"/>
                </a:solidFill>
                <a:latin typeface="HY견고딕"/>
                <a:ea typeface="HY견고딕"/>
              </a:rPr>
              <a:t>생성자</a:t>
            </a:r>
            <a:endParaRPr lang="ko-KR" altLang="en-US" sz="24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ko-KR" altLang="en-US" sz="2400" b="1" dirty="0">
                <a:ea typeface="HY견고딕"/>
              </a:rPr>
              <a:t>	</a:t>
            </a:r>
            <a:r>
              <a:rPr lang="en-US" altLang="ko-KR" sz="2400" b="1" dirty="0">
                <a:latin typeface="HY견고딕"/>
                <a:ea typeface="HY견고딕"/>
              </a:rPr>
              <a:t>double </a:t>
            </a:r>
            <a:r>
              <a:rPr lang="en-US" altLang="ko-KR" sz="2400" b="1" dirty="0" err="1">
                <a:latin typeface="HY견고딕"/>
                <a:ea typeface="HY견고딕"/>
              </a:rPr>
              <a:t>getArea</a:t>
            </a:r>
            <a:r>
              <a:rPr lang="en-US" altLang="ko-KR" sz="2400" b="1" dirty="0">
                <a:latin typeface="HY견고딕"/>
                <a:ea typeface="HY견고딕"/>
              </a:rPr>
              <a:t>(); 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};</a:t>
            </a:r>
          </a:p>
          <a:p>
            <a:pPr defTabSz="179999">
              <a:defRPr/>
            </a:pPr>
            <a:endParaRPr lang="en-US" altLang="ko-KR" sz="2400" b="1" dirty="0"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ko-KR" altLang="en-US" sz="2400" b="1" dirty="0">
                <a:latin typeface="HY견고딕"/>
                <a:ea typeface="HY견고딕"/>
              </a:rPr>
              <a:t>예제 </a:t>
            </a:r>
            <a:r>
              <a:rPr lang="en-US" altLang="ko-KR" sz="2400" b="1" dirty="0">
                <a:latin typeface="HY견고딕"/>
                <a:ea typeface="HY견고딕"/>
              </a:rPr>
              <a:t>3-10 </a:t>
            </a:r>
            <a:r>
              <a:rPr lang="en-US" altLang="ko-KR" sz="3200" b="1" dirty="0">
                <a:latin typeface="HY견고딕"/>
                <a:ea typeface="HY견고딕"/>
              </a:rPr>
              <a:t>Circle </a:t>
            </a:r>
            <a:r>
              <a:rPr lang="ko-KR" altLang="en-US" sz="3200" b="1" dirty="0">
                <a:latin typeface="HY견고딕"/>
                <a:ea typeface="HY견고딕"/>
              </a:rPr>
              <a:t>클래스를 </a:t>
            </a:r>
            <a:r>
              <a:rPr lang="en-US" altLang="ko-KR" sz="3200" b="1" dirty="0">
                <a:latin typeface="HY견고딕"/>
                <a:ea typeface="HY견고딕"/>
              </a:rPr>
              <a:t>C++ </a:t>
            </a:r>
            <a:r>
              <a:rPr lang="ko-KR" altLang="en-US" sz="3200" b="1" dirty="0">
                <a:latin typeface="HY견고딕"/>
                <a:ea typeface="HY견고딕"/>
              </a:rPr>
              <a:t>구조체를 </a:t>
            </a:r>
            <a:br>
              <a:rPr lang="en-US" altLang="ko-KR" sz="3200" b="1" dirty="0">
                <a:latin typeface="HY견고딕"/>
                <a:ea typeface="HY견고딕"/>
              </a:rPr>
            </a:br>
            <a:r>
              <a:rPr lang="en-US" altLang="ko-KR" sz="3200" b="1" dirty="0">
                <a:latin typeface="HY견고딕"/>
                <a:ea typeface="HY견고딕"/>
              </a:rPr>
              <a:t>             </a:t>
            </a:r>
            <a:r>
              <a:rPr lang="ko-KR" altLang="en-US" sz="3200" b="1" dirty="0">
                <a:latin typeface="HY견고딕"/>
                <a:ea typeface="HY견고딕"/>
              </a:rPr>
              <a:t>이용하여 재작성</a:t>
            </a:r>
            <a:endParaRPr lang="ko-KR" altLang="en-US" sz="2800" b="1" dirty="0">
              <a:latin typeface="HY견고딕"/>
              <a:ea typeface="HY견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37</a:t>
            </a:fld>
            <a:endParaRPr lang="en-US" altLang="en-US">
              <a:latin typeface="HY견고딕"/>
              <a:ea typeface="HY견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7975" y="1484784"/>
            <a:ext cx="8727845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endParaRPr lang="en-US" altLang="ko-KR" sz="24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double </a:t>
            </a:r>
            <a:r>
              <a:rPr lang="en-US" altLang="ko-KR" sz="2400" b="1" dirty="0" err="1">
                <a:latin typeface="HY견고딕"/>
                <a:ea typeface="HY견고딕"/>
              </a:rPr>
              <a:t>StructCircle</a:t>
            </a:r>
            <a:r>
              <a:rPr lang="en-US" altLang="ko-KR" sz="2400" b="1" dirty="0">
                <a:latin typeface="HY견고딕"/>
                <a:ea typeface="HY견고딕"/>
              </a:rPr>
              <a:t>::</a:t>
            </a:r>
            <a:r>
              <a:rPr lang="en-US" altLang="ko-KR" sz="2400" b="1" dirty="0" err="1">
                <a:latin typeface="HY견고딕"/>
                <a:ea typeface="HY견고딕"/>
              </a:rPr>
              <a:t>getArea</a:t>
            </a:r>
            <a:r>
              <a:rPr lang="en-US" altLang="ko-KR" sz="2400" b="1" dirty="0">
                <a:latin typeface="HY견고딕"/>
                <a:ea typeface="HY견고딕"/>
              </a:rPr>
              <a:t>() {</a:t>
            </a:r>
          </a:p>
          <a:p>
            <a:pPr defTabSz="179999">
              <a:defRPr/>
            </a:pPr>
            <a:r>
              <a:rPr lang="en-US" altLang="ko-KR" sz="2400" b="1" dirty="0">
                <a:ea typeface="HY견고딕"/>
              </a:rPr>
              <a:t>	</a:t>
            </a:r>
            <a:r>
              <a:rPr lang="en-US" altLang="ko-KR" sz="2400" b="1" dirty="0">
                <a:latin typeface="HY견고딕"/>
                <a:ea typeface="HY견고딕"/>
              </a:rPr>
              <a:t>return 3.14*radius*radius;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}</a:t>
            </a:r>
          </a:p>
          <a:p>
            <a:pPr defTabSz="179999">
              <a:defRPr/>
            </a:pPr>
            <a:endParaRPr lang="en-US" altLang="ko-KR" sz="24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400" b="1" dirty="0" err="1">
                <a:latin typeface="HY견고딕"/>
                <a:ea typeface="HY견고딕"/>
              </a:rPr>
              <a:t>int</a:t>
            </a:r>
            <a:r>
              <a:rPr lang="en-US" altLang="ko-KR" sz="2400" b="1" dirty="0">
                <a:latin typeface="HY견고딕"/>
                <a:ea typeface="HY견고딕"/>
              </a:rPr>
              <a:t> main() {</a:t>
            </a:r>
          </a:p>
          <a:p>
            <a:pPr defTabSz="179999">
              <a:defRPr/>
            </a:pPr>
            <a:r>
              <a:rPr lang="en-US" altLang="ko-KR" sz="2400" b="1" dirty="0">
                <a:ea typeface="HY견고딕"/>
              </a:rPr>
              <a:t>	</a:t>
            </a:r>
            <a:r>
              <a:rPr lang="en-US" altLang="ko-KR" sz="2400" b="1" dirty="0" err="1">
                <a:solidFill>
                  <a:srgbClr val="FF0000"/>
                </a:solidFill>
                <a:latin typeface="HY견고딕"/>
                <a:ea typeface="HY견고딕"/>
              </a:rPr>
              <a:t>StructCircle</a:t>
            </a:r>
            <a:r>
              <a:rPr lang="en-US" altLang="ko-KR" sz="2400" b="1" dirty="0">
                <a:solidFill>
                  <a:srgbClr val="FF0000"/>
                </a:solidFill>
                <a:latin typeface="HY견고딕"/>
                <a:ea typeface="HY견고딕"/>
              </a:rPr>
              <a:t> waffle(3);</a:t>
            </a:r>
          </a:p>
          <a:p>
            <a:pPr defTabSz="179999">
              <a:defRPr/>
            </a:pPr>
            <a:r>
              <a:rPr lang="en-US" altLang="ko-KR" sz="2400" b="1" dirty="0">
                <a:ea typeface="HY견고딕"/>
              </a:rPr>
              <a:t>	</a:t>
            </a:r>
            <a:r>
              <a:rPr lang="en-US" altLang="ko-KR" sz="2400" b="1" dirty="0" err="1">
                <a:latin typeface="HY견고딕"/>
                <a:ea typeface="HY견고딕"/>
              </a:rPr>
              <a:t>cout</a:t>
            </a:r>
            <a:r>
              <a:rPr lang="en-US" altLang="ko-KR" sz="2400" b="1" dirty="0">
                <a:latin typeface="HY견고딕"/>
                <a:ea typeface="HY견고딕"/>
              </a:rPr>
              <a:t> &lt;&lt; "</a:t>
            </a:r>
            <a:r>
              <a:rPr lang="ko-KR" altLang="en-US" sz="2400" b="1" dirty="0">
                <a:latin typeface="HY견고딕"/>
                <a:ea typeface="HY견고딕"/>
              </a:rPr>
              <a:t>면적은 </a:t>
            </a:r>
            <a:r>
              <a:rPr lang="en-US" altLang="ko-KR" sz="2400" b="1" dirty="0">
                <a:latin typeface="HY견고딕"/>
                <a:ea typeface="HY견고딕"/>
              </a:rPr>
              <a:t>" &lt;&lt; </a:t>
            </a:r>
            <a:r>
              <a:rPr lang="en-US" altLang="ko-KR" sz="2400" b="1" dirty="0" err="1">
                <a:latin typeface="HY견고딕"/>
                <a:ea typeface="HY견고딕"/>
              </a:rPr>
              <a:t>waffle.getArea</a:t>
            </a:r>
            <a:r>
              <a:rPr lang="en-US" altLang="ko-KR" sz="2400" b="1" dirty="0">
                <a:latin typeface="HY견고딕"/>
                <a:ea typeface="HY견고딕"/>
              </a:rPr>
              <a:t>() &lt;&lt; </a:t>
            </a:r>
            <a:r>
              <a:rPr lang="en-US" altLang="ko-KR" sz="2400" b="1" dirty="0" err="1">
                <a:latin typeface="HY견고딕"/>
                <a:ea typeface="HY견고딕"/>
              </a:rPr>
              <a:t>endl</a:t>
            </a:r>
            <a:r>
              <a:rPr lang="en-US" altLang="ko-KR" sz="2400" b="1" dirty="0">
                <a:latin typeface="HY견고딕"/>
                <a:ea typeface="HY견고딕"/>
              </a:rPr>
              <a:t>;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}</a:t>
            </a:r>
            <a:endParaRPr lang="ko-KR" altLang="en-US" sz="2400" b="1" dirty="0">
              <a:latin typeface="HY견고딕"/>
              <a:ea typeface="HY견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08104" y="5477168"/>
            <a:ext cx="2592288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dirty="0">
                <a:latin typeface="HY견고딕"/>
                <a:ea typeface="HY견고딕"/>
              </a:rPr>
              <a:t>면적은 </a:t>
            </a:r>
            <a:r>
              <a:rPr lang="en-US" altLang="ko-KR" sz="2400" b="1" dirty="0">
                <a:latin typeface="HY견고딕"/>
                <a:ea typeface="HY견고딕"/>
              </a:rPr>
              <a:t>28.26</a:t>
            </a:r>
            <a:endParaRPr lang="ko-KR" altLang="en-US" sz="2400" b="1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73031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b="1">
                <a:latin typeface="HY견고딕"/>
                <a:ea typeface="HY견고딕"/>
              </a:rPr>
              <a:t>바람직한 </a:t>
            </a:r>
            <a:r>
              <a:rPr lang="en-US" altLang="ko-KR" b="1">
                <a:latin typeface="HY견고딕"/>
                <a:ea typeface="HY견고딕"/>
              </a:rPr>
              <a:t>C++ </a:t>
            </a:r>
            <a:r>
              <a:rPr lang="ko-KR" altLang="en-US" b="1">
                <a:latin typeface="HY견고딕"/>
                <a:ea typeface="HY견고딕"/>
              </a:rPr>
              <a:t>프로그램 작성법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lnSpcReduction="10000"/>
          </a:bodyPr>
          <a:lstStyle/>
          <a:p>
            <a:pPr lvl="0">
              <a:buFont typeface="Wingdings" panose="05000000000000000000" pitchFamily="2" charset="2"/>
              <a:buChar char="u"/>
              <a:defRPr/>
            </a:pPr>
            <a:r>
              <a:rPr lang="ko-KR" altLang="en-US" b="1" dirty="0">
                <a:latin typeface="HY견고딕"/>
                <a:ea typeface="HY견고딕"/>
              </a:rPr>
              <a:t>클래스를 헤더 파일과 </a:t>
            </a:r>
            <a:r>
              <a:rPr lang="en-US" altLang="ko-KR" b="1" dirty="0" err="1">
                <a:latin typeface="HY견고딕"/>
                <a:ea typeface="HY견고딕"/>
              </a:rPr>
              <a:t>cpp</a:t>
            </a:r>
            <a:r>
              <a:rPr lang="en-US" altLang="ko-KR" b="1" dirty="0">
                <a:latin typeface="HY견고딕"/>
                <a:ea typeface="HY견고딕"/>
              </a:rPr>
              <a:t> </a:t>
            </a:r>
            <a:r>
              <a:rPr lang="ko-KR" altLang="en-US" b="1" dirty="0">
                <a:latin typeface="HY견고딕"/>
                <a:ea typeface="HY견고딕"/>
              </a:rPr>
              <a:t>파일로 분리하여 작성</a:t>
            </a:r>
          </a:p>
          <a:p>
            <a:pPr lvl="1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lvl="1">
              <a:defRPr/>
            </a:pPr>
            <a:r>
              <a:rPr lang="ko-KR" altLang="en-US" b="1" dirty="0">
                <a:latin typeface="HY견고딕"/>
                <a:ea typeface="HY견고딕"/>
              </a:rPr>
              <a:t>클래스 선언 부</a:t>
            </a:r>
          </a:p>
          <a:p>
            <a:pPr lvl="2">
              <a:defRPr/>
            </a:pPr>
            <a:r>
              <a:rPr lang="ko-KR" altLang="en-US" b="1" dirty="0">
                <a:solidFill>
                  <a:srgbClr val="FF0000"/>
                </a:solidFill>
                <a:latin typeface="HY견고딕"/>
                <a:ea typeface="HY견고딕"/>
              </a:rPr>
              <a:t>헤더 파일</a:t>
            </a:r>
            <a:r>
              <a:rPr lang="en-US" altLang="ko-KR" b="1" dirty="0">
                <a:solidFill>
                  <a:srgbClr val="FF0000"/>
                </a:solidFill>
                <a:latin typeface="HY견고딕"/>
                <a:ea typeface="HY견고딕"/>
              </a:rPr>
              <a:t>(.h)</a:t>
            </a:r>
            <a:r>
              <a:rPr lang="ko-KR" altLang="en-US" b="1" dirty="0">
                <a:solidFill>
                  <a:srgbClr val="FF0000"/>
                </a:solidFill>
                <a:latin typeface="HY견고딕"/>
                <a:ea typeface="HY견고딕"/>
              </a:rPr>
              <a:t>에 저장</a:t>
            </a:r>
            <a:endParaRPr lang="en-US" altLang="ko-KR" b="1" dirty="0">
              <a:solidFill>
                <a:srgbClr val="FF0000"/>
              </a:solidFill>
              <a:latin typeface="HY견고딕"/>
              <a:ea typeface="HY견고딕"/>
            </a:endParaRPr>
          </a:p>
          <a:p>
            <a:pPr lvl="2">
              <a:defRPr/>
            </a:pPr>
            <a:endParaRPr lang="ko-KR" altLang="en-US" b="1" dirty="0">
              <a:latin typeface="HY견고딕"/>
              <a:ea typeface="HY견고딕"/>
            </a:endParaRPr>
          </a:p>
          <a:p>
            <a:pPr lvl="1">
              <a:defRPr/>
            </a:pPr>
            <a:r>
              <a:rPr lang="ko-KR" altLang="en-US" b="1" dirty="0">
                <a:latin typeface="HY견고딕"/>
                <a:ea typeface="HY견고딕"/>
              </a:rPr>
              <a:t>클래스 구현 부</a:t>
            </a:r>
          </a:p>
          <a:p>
            <a:pPr lvl="2">
              <a:defRPr/>
            </a:pPr>
            <a:r>
              <a:rPr lang="en-US" altLang="ko-KR" b="1" dirty="0" err="1">
                <a:solidFill>
                  <a:srgbClr val="FF0000"/>
                </a:solidFill>
                <a:latin typeface="HY견고딕"/>
                <a:ea typeface="HY견고딕"/>
              </a:rPr>
              <a:t>cpp</a:t>
            </a:r>
            <a:r>
              <a:rPr lang="en-US" altLang="ko-KR" b="1" dirty="0">
                <a:solidFill>
                  <a:srgbClr val="FF0000"/>
                </a:solidFill>
                <a:latin typeface="HY견고딕"/>
                <a:ea typeface="HY견고딕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HY견고딕"/>
                <a:ea typeface="HY견고딕"/>
              </a:rPr>
              <a:t>파일에 저장</a:t>
            </a:r>
          </a:p>
          <a:p>
            <a:pPr lvl="2">
              <a:defRPr/>
            </a:pPr>
            <a:r>
              <a:rPr lang="ko-KR" altLang="en-US" b="1" dirty="0">
                <a:solidFill>
                  <a:srgbClr val="FF0000"/>
                </a:solidFill>
                <a:latin typeface="HY견고딕"/>
                <a:ea typeface="HY견고딕"/>
              </a:rPr>
              <a:t>클래스가 선언된 헤더 파일 </a:t>
            </a:r>
            <a:r>
              <a:rPr lang="en-US" altLang="ko-KR" b="1" dirty="0">
                <a:solidFill>
                  <a:srgbClr val="FF0000"/>
                </a:solidFill>
                <a:latin typeface="HY견고딕"/>
                <a:ea typeface="HY견고딕"/>
              </a:rPr>
              <a:t>include</a:t>
            </a:r>
          </a:p>
          <a:p>
            <a:pPr lvl="2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lvl="1">
              <a:defRPr/>
            </a:pPr>
            <a:r>
              <a:rPr lang="en-US" altLang="ko-KR" b="1" dirty="0">
                <a:latin typeface="HY견고딕"/>
                <a:ea typeface="HY견고딕"/>
              </a:rPr>
              <a:t>main() </a:t>
            </a:r>
            <a:r>
              <a:rPr lang="ko-KR" altLang="en-US" b="1" dirty="0">
                <a:latin typeface="HY견고딕"/>
                <a:ea typeface="HY견고딕"/>
              </a:rPr>
              <a:t>등 전역 함수나 변수는 다른 </a:t>
            </a:r>
            <a:r>
              <a:rPr lang="en-US" altLang="ko-KR" b="1" dirty="0" err="1">
                <a:latin typeface="HY견고딕"/>
                <a:ea typeface="HY견고딕"/>
              </a:rPr>
              <a:t>cpp</a:t>
            </a:r>
            <a:r>
              <a:rPr lang="en-US" altLang="ko-KR" b="1" dirty="0">
                <a:latin typeface="HY견고딕"/>
                <a:ea typeface="HY견고딕"/>
              </a:rPr>
              <a:t> </a:t>
            </a:r>
            <a:r>
              <a:rPr lang="ko-KR" altLang="en-US" b="1" dirty="0">
                <a:latin typeface="HY견고딕"/>
                <a:ea typeface="HY견고딕"/>
              </a:rPr>
              <a:t>파일에 분산 저장</a:t>
            </a:r>
          </a:p>
          <a:p>
            <a:pPr lvl="2">
              <a:defRPr/>
            </a:pPr>
            <a:r>
              <a:rPr lang="ko-KR" altLang="en-US" b="1" dirty="0">
                <a:solidFill>
                  <a:srgbClr val="FF0000"/>
                </a:solidFill>
                <a:latin typeface="HY견고딕"/>
                <a:ea typeface="HY견고딕"/>
              </a:rPr>
              <a:t>필요하면 클래스가 선언된 헤더 파일 </a:t>
            </a:r>
            <a:r>
              <a:rPr lang="en-US" altLang="ko-KR" b="1" dirty="0">
                <a:solidFill>
                  <a:srgbClr val="FF0000"/>
                </a:solidFill>
                <a:latin typeface="HY견고딕"/>
                <a:ea typeface="HY견고딕"/>
              </a:rPr>
              <a:t>include</a:t>
            </a:r>
          </a:p>
          <a:p>
            <a:pPr lvl="0">
              <a:defRPr/>
            </a:pPr>
            <a:endParaRPr lang="ko-KR" altLang="en-US" b="1" dirty="0">
              <a:latin typeface="HY견고딕"/>
              <a:ea typeface="HY견고딕"/>
            </a:endParaRPr>
          </a:p>
          <a:p>
            <a:pPr lvl="0">
              <a:buFont typeface="Wingdings" panose="05000000000000000000" pitchFamily="2" charset="2"/>
              <a:buChar char="u"/>
              <a:defRPr/>
            </a:pPr>
            <a:r>
              <a:rPr lang="ko-KR" altLang="en-US" b="1" dirty="0">
                <a:latin typeface="HY견고딕"/>
                <a:ea typeface="HY견고딕"/>
              </a:rPr>
              <a:t>목적</a:t>
            </a:r>
          </a:p>
          <a:p>
            <a:pPr lvl="1">
              <a:defRPr/>
            </a:pPr>
            <a:r>
              <a:rPr lang="ko-KR" altLang="en-US" b="1" dirty="0">
                <a:solidFill>
                  <a:srgbClr val="FF0000"/>
                </a:solidFill>
                <a:latin typeface="HY견고딕"/>
                <a:ea typeface="HY견고딕"/>
              </a:rPr>
              <a:t>클래스 재사용</a:t>
            </a:r>
            <a:endParaRPr lang="en-US" altLang="ko-KR" b="1" dirty="0">
              <a:solidFill>
                <a:srgbClr val="FF0000"/>
              </a:solidFill>
              <a:latin typeface="HY견고딕"/>
              <a:ea typeface="HY견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38</a:t>
            </a:fld>
            <a:endParaRPr lang="en-US" altLang="en-US"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b="1" dirty="0">
                <a:latin typeface="HY견고딕"/>
                <a:ea typeface="HY견고딕"/>
              </a:rPr>
              <a:t>예제 </a:t>
            </a:r>
            <a:r>
              <a:rPr lang="en-US" altLang="ko-KR" b="1" dirty="0">
                <a:latin typeface="HY견고딕"/>
                <a:ea typeface="HY견고딕"/>
              </a:rPr>
              <a:t>3</a:t>
            </a:r>
            <a:r>
              <a:rPr lang="en-US" altLang="ko-KR" b="1" dirty="0">
                <a:ea typeface="HY견고딕"/>
              </a:rPr>
              <a:t>–</a:t>
            </a:r>
            <a:r>
              <a:rPr lang="en-US" altLang="ko-KR" b="1" dirty="0">
                <a:latin typeface="HY견고딕"/>
                <a:ea typeface="HY견고딕"/>
              </a:rPr>
              <a:t>3</a:t>
            </a:r>
            <a:endParaRPr lang="ko-KR" altLang="en-US" b="1" dirty="0">
              <a:latin typeface="HY견고딕"/>
              <a:ea typeface="HY견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39</a:t>
            </a:fld>
            <a:endParaRPr lang="en-US" altLang="en-US">
              <a:latin typeface="HY견고딕"/>
              <a:ea typeface="HY견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6700" y="228600"/>
            <a:ext cx="5402580" cy="6001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#include &lt;</a:t>
            </a:r>
            <a:r>
              <a:rPr lang="en-US" altLang="ko-KR" sz="1600" b="1" dirty="0" err="1">
                <a:latin typeface="HY견고딕"/>
                <a:ea typeface="HY견고딕"/>
              </a:rPr>
              <a:t>iostream</a:t>
            </a:r>
            <a:r>
              <a:rPr lang="en-US" altLang="ko-KR" sz="1600" b="1" dirty="0">
                <a:latin typeface="HY견고딕"/>
                <a:ea typeface="HY견고딕"/>
              </a:rPr>
              <a:t>&gt; </a:t>
            </a:r>
          </a:p>
          <a:p>
            <a:pPr defTabSz="179999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using namespace </a:t>
            </a:r>
            <a:r>
              <a:rPr lang="en-US" altLang="ko-KR" sz="1600" b="1" dirty="0" err="1">
                <a:latin typeface="HY견고딕"/>
                <a:ea typeface="HY견고딕"/>
              </a:rPr>
              <a:t>std</a:t>
            </a:r>
            <a:r>
              <a:rPr lang="en-US" altLang="ko-KR" sz="1600" b="1" dirty="0">
                <a:latin typeface="HY견고딕"/>
                <a:ea typeface="HY견고딕"/>
              </a:rPr>
              <a:t>; </a:t>
            </a:r>
          </a:p>
          <a:p>
            <a:pPr defTabSz="179999">
              <a:defRPr/>
            </a:pPr>
            <a:endParaRPr lang="en-US" altLang="ko-KR" sz="16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class Circle {</a:t>
            </a:r>
          </a:p>
          <a:p>
            <a:pPr defTabSz="179999">
              <a:defRPr/>
            </a:pPr>
            <a:r>
              <a:rPr lang="en-US" altLang="ko-KR" sz="1600" b="1" dirty="0">
                <a:ea typeface="HY견고딕"/>
              </a:rPr>
              <a:t>	</a:t>
            </a:r>
            <a:r>
              <a:rPr lang="en-US" altLang="ko-KR" sz="1600" b="1" dirty="0">
                <a:latin typeface="HY견고딕"/>
                <a:ea typeface="HY견고딕"/>
              </a:rPr>
              <a:t>int radius;</a:t>
            </a:r>
          </a:p>
          <a:p>
            <a:pPr defTabSz="179999">
              <a:defRPr/>
            </a:pPr>
            <a:r>
              <a:rPr lang="en-US" altLang="ko-KR" sz="1600" b="1" dirty="0">
                <a:solidFill>
                  <a:srgbClr val="0000FF"/>
                </a:solidFill>
                <a:latin typeface="HY견고딕"/>
                <a:ea typeface="HY견고딕"/>
              </a:rPr>
              <a:t> public:</a:t>
            </a:r>
          </a:p>
          <a:p>
            <a:pPr defTabSz="179999">
              <a:defRPr/>
            </a:pPr>
            <a:r>
              <a:rPr lang="en-US" altLang="ko-KR" sz="1600" b="1" dirty="0">
                <a:ea typeface="HY견고딕"/>
              </a:rPr>
              <a:t>	</a:t>
            </a:r>
            <a:r>
              <a:rPr lang="en-US" altLang="ko-KR" sz="1600" b="1" dirty="0">
                <a:latin typeface="HY견고딕"/>
                <a:ea typeface="HY견고딕"/>
              </a:rPr>
              <a:t>Circle(); </a:t>
            </a:r>
          </a:p>
          <a:p>
            <a:pPr defTabSz="179999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   Circle(int r); </a:t>
            </a:r>
            <a:endParaRPr lang="ko-KR" altLang="en-US" sz="16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ko-KR" altLang="en-US" sz="1600" b="1" dirty="0">
                <a:ea typeface="HY견고딕"/>
              </a:rPr>
              <a:t>	</a:t>
            </a:r>
            <a:r>
              <a:rPr lang="en-US" altLang="ko-KR" sz="1600" b="1" dirty="0">
                <a:latin typeface="HY견고딕"/>
                <a:ea typeface="HY견고딕"/>
              </a:rPr>
              <a:t>double </a:t>
            </a:r>
            <a:r>
              <a:rPr lang="en-US" altLang="ko-KR" sz="1600" b="1" dirty="0" err="1">
                <a:latin typeface="HY견고딕"/>
                <a:ea typeface="HY견고딕"/>
              </a:rPr>
              <a:t>getArea</a:t>
            </a:r>
            <a:r>
              <a:rPr lang="en-US" altLang="ko-KR" sz="1600" b="1" dirty="0">
                <a:latin typeface="HY견고딕"/>
                <a:ea typeface="HY견고딕"/>
              </a:rPr>
              <a:t>();</a:t>
            </a:r>
          </a:p>
          <a:p>
            <a:pPr defTabSz="179999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}; </a:t>
            </a:r>
          </a:p>
          <a:p>
            <a:pPr defTabSz="179999">
              <a:defRPr/>
            </a:pPr>
            <a:endParaRPr lang="en-US" altLang="ko-KR" sz="16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Circle::Circle() {</a:t>
            </a:r>
          </a:p>
          <a:p>
            <a:pPr defTabSz="179999">
              <a:defRPr/>
            </a:pPr>
            <a:r>
              <a:rPr lang="en-US" altLang="ko-KR" sz="1600" b="1" dirty="0">
                <a:ea typeface="HY견고딕"/>
              </a:rPr>
              <a:t>	</a:t>
            </a:r>
            <a:r>
              <a:rPr lang="en-US" altLang="ko-KR" sz="1600" b="1" dirty="0">
                <a:latin typeface="HY견고딕"/>
                <a:ea typeface="HY견고딕"/>
              </a:rPr>
              <a:t>radius = 1;</a:t>
            </a:r>
          </a:p>
          <a:p>
            <a:pPr defTabSz="179999">
              <a:defRPr/>
            </a:pPr>
            <a:r>
              <a:rPr lang="en-US" altLang="ko-KR" sz="1600" b="1" dirty="0">
                <a:ea typeface="HY견고딕"/>
              </a:rPr>
              <a:t>	</a:t>
            </a:r>
            <a:r>
              <a:rPr lang="en-US" altLang="ko-KR" sz="1600" b="1" dirty="0" err="1">
                <a:latin typeface="HY견고딕"/>
                <a:ea typeface="HY견고딕"/>
              </a:rPr>
              <a:t>cout</a:t>
            </a:r>
            <a:r>
              <a:rPr lang="en-US" altLang="ko-KR" sz="1600" b="1" dirty="0">
                <a:latin typeface="HY견고딕"/>
                <a:ea typeface="HY견고딕"/>
              </a:rPr>
              <a:t> &lt;&lt; "</a:t>
            </a:r>
            <a:r>
              <a:rPr lang="ko-KR" altLang="en-US" sz="1600" b="1" dirty="0">
                <a:latin typeface="HY견고딕"/>
                <a:ea typeface="HY견고딕"/>
              </a:rPr>
              <a:t>반지름 </a:t>
            </a:r>
            <a:r>
              <a:rPr lang="en-US" altLang="ko-KR" sz="1600" b="1" dirty="0">
                <a:latin typeface="HY견고딕"/>
                <a:ea typeface="HY견고딕"/>
              </a:rPr>
              <a:t>" &lt;&lt; radius &lt;&lt; " </a:t>
            </a:r>
            <a:r>
              <a:rPr lang="ko-KR" altLang="en-US" sz="1600" b="1" dirty="0">
                <a:latin typeface="HY견고딕"/>
                <a:ea typeface="HY견고딕"/>
              </a:rPr>
              <a:t>원 생성</a:t>
            </a:r>
            <a:r>
              <a:rPr lang="en-US" altLang="ko-KR" sz="1600" b="1" dirty="0">
                <a:latin typeface="HY견고딕"/>
                <a:ea typeface="HY견고딕"/>
              </a:rPr>
              <a:t>"&lt;&lt; </a:t>
            </a:r>
            <a:r>
              <a:rPr lang="en-US" altLang="ko-KR" sz="1600" b="1" dirty="0" err="1">
                <a:latin typeface="HY견고딕"/>
                <a:ea typeface="HY견고딕"/>
              </a:rPr>
              <a:t>endl</a:t>
            </a:r>
            <a:r>
              <a:rPr lang="en-US" altLang="ko-KR" sz="1600" b="1" dirty="0">
                <a:latin typeface="HY견고딕"/>
                <a:ea typeface="HY견고딕"/>
              </a:rPr>
              <a:t>;</a:t>
            </a:r>
          </a:p>
          <a:p>
            <a:pPr defTabSz="179999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}</a:t>
            </a:r>
          </a:p>
          <a:p>
            <a:pPr defTabSz="179999">
              <a:defRPr/>
            </a:pPr>
            <a:endParaRPr lang="en-US" altLang="ko-KR" sz="16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Circle::Circle(</a:t>
            </a:r>
            <a:r>
              <a:rPr lang="en-US" altLang="ko-KR" sz="1600" b="1" dirty="0" err="1">
                <a:latin typeface="HY견고딕"/>
                <a:ea typeface="HY견고딕"/>
              </a:rPr>
              <a:t>int</a:t>
            </a:r>
            <a:r>
              <a:rPr lang="en-US" altLang="ko-KR" sz="1600" b="1" dirty="0">
                <a:latin typeface="HY견고딕"/>
                <a:ea typeface="HY견고딕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HY견고딕"/>
                <a:ea typeface="HY견고딕"/>
              </a:rPr>
              <a:t>r</a:t>
            </a:r>
            <a:r>
              <a:rPr lang="en-US" altLang="ko-KR" sz="1600" b="1" dirty="0">
                <a:latin typeface="HY견고딕"/>
                <a:ea typeface="HY견고딕"/>
              </a:rPr>
              <a:t>) {</a:t>
            </a:r>
          </a:p>
          <a:p>
            <a:pPr defTabSz="179999">
              <a:defRPr/>
            </a:pPr>
            <a:r>
              <a:rPr lang="en-US" altLang="ko-KR" sz="1600" b="1" dirty="0">
                <a:ea typeface="HY견고딕"/>
              </a:rPr>
              <a:t>	</a:t>
            </a:r>
            <a:r>
              <a:rPr lang="en-US" altLang="ko-KR" sz="1600" b="1" dirty="0">
                <a:latin typeface="HY견고딕"/>
                <a:ea typeface="HY견고딕"/>
              </a:rPr>
              <a:t>radius = </a:t>
            </a:r>
            <a:r>
              <a:rPr lang="en-US" altLang="ko-KR" sz="1600" b="1" dirty="0">
                <a:solidFill>
                  <a:srgbClr val="FF0000"/>
                </a:solidFill>
                <a:latin typeface="HY견고딕"/>
                <a:ea typeface="HY견고딕"/>
              </a:rPr>
              <a:t>r</a:t>
            </a:r>
            <a:r>
              <a:rPr lang="en-US" altLang="ko-KR" sz="1600" b="1" dirty="0">
                <a:latin typeface="HY견고딕"/>
                <a:ea typeface="HY견고딕"/>
              </a:rPr>
              <a:t>;</a:t>
            </a:r>
          </a:p>
          <a:p>
            <a:pPr defTabSz="179999">
              <a:defRPr/>
            </a:pPr>
            <a:r>
              <a:rPr lang="en-US" altLang="ko-KR" sz="1600" b="1" dirty="0">
                <a:ea typeface="HY견고딕"/>
              </a:rPr>
              <a:t>	</a:t>
            </a:r>
            <a:r>
              <a:rPr lang="en-US" altLang="ko-KR" sz="1600" b="1" dirty="0" err="1">
                <a:latin typeface="HY견고딕"/>
                <a:ea typeface="HY견고딕"/>
              </a:rPr>
              <a:t>cout</a:t>
            </a:r>
            <a:r>
              <a:rPr lang="en-US" altLang="ko-KR" sz="1600" b="1" dirty="0">
                <a:latin typeface="HY견고딕"/>
                <a:ea typeface="HY견고딕"/>
              </a:rPr>
              <a:t> &lt;&lt; "</a:t>
            </a:r>
            <a:r>
              <a:rPr lang="ko-KR" altLang="en-US" sz="1600" b="1" dirty="0">
                <a:latin typeface="HY견고딕"/>
                <a:ea typeface="HY견고딕"/>
              </a:rPr>
              <a:t>반지름 </a:t>
            </a:r>
            <a:r>
              <a:rPr lang="en-US" altLang="ko-KR" sz="1600" b="1" dirty="0">
                <a:latin typeface="HY견고딕"/>
                <a:ea typeface="HY견고딕"/>
              </a:rPr>
              <a:t>" &lt;&lt; radius &lt;&lt; " </a:t>
            </a:r>
            <a:r>
              <a:rPr lang="ko-KR" altLang="en-US" sz="1600" b="1" dirty="0">
                <a:latin typeface="HY견고딕"/>
                <a:ea typeface="HY견고딕"/>
              </a:rPr>
              <a:t>원 생성</a:t>
            </a:r>
            <a:r>
              <a:rPr lang="en-US" altLang="ko-KR" sz="1600" b="1" dirty="0">
                <a:latin typeface="HY견고딕"/>
                <a:ea typeface="HY견고딕"/>
              </a:rPr>
              <a:t>" &lt;&lt; </a:t>
            </a:r>
            <a:r>
              <a:rPr lang="en-US" altLang="ko-KR" sz="1600" b="1" dirty="0" err="1">
                <a:latin typeface="HY견고딕"/>
                <a:ea typeface="HY견고딕"/>
              </a:rPr>
              <a:t>endl</a:t>
            </a:r>
            <a:r>
              <a:rPr lang="en-US" altLang="ko-KR" sz="1600" b="1" dirty="0">
                <a:latin typeface="HY견고딕"/>
                <a:ea typeface="HY견고딕"/>
              </a:rPr>
              <a:t>;</a:t>
            </a:r>
          </a:p>
          <a:p>
            <a:pPr defTabSz="179999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}</a:t>
            </a:r>
          </a:p>
          <a:p>
            <a:pPr defTabSz="179999">
              <a:defRPr/>
            </a:pPr>
            <a:endParaRPr lang="en-US" altLang="ko-KR" sz="16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double Circle::</a:t>
            </a:r>
            <a:r>
              <a:rPr lang="en-US" altLang="ko-KR" sz="1600" b="1" dirty="0" err="1">
                <a:latin typeface="HY견고딕"/>
                <a:ea typeface="HY견고딕"/>
              </a:rPr>
              <a:t>getArea</a:t>
            </a:r>
            <a:r>
              <a:rPr lang="en-US" altLang="ko-KR" sz="1600" b="1" dirty="0">
                <a:latin typeface="HY견고딕"/>
                <a:ea typeface="HY견고딕"/>
              </a:rPr>
              <a:t>() {</a:t>
            </a:r>
          </a:p>
          <a:p>
            <a:pPr defTabSz="179999">
              <a:defRPr/>
            </a:pPr>
            <a:r>
              <a:rPr lang="en-US" altLang="ko-KR" sz="1600" b="1" dirty="0">
                <a:ea typeface="HY견고딕"/>
              </a:rPr>
              <a:t>	</a:t>
            </a:r>
            <a:r>
              <a:rPr lang="en-US" altLang="ko-KR" sz="1600" b="1" dirty="0">
                <a:latin typeface="HY견고딕"/>
                <a:ea typeface="HY견고딕"/>
              </a:rPr>
              <a:t>return 3.14*radius*radius;</a:t>
            </a:r>
          </a:p>
          <a:p>
            <a:pPr defTabSz="179999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026114" y="228600"/>
            <a:ext cx="5174428" cy="2585323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b="1" dirty="0" err="1">
                <a:solidFill>
                  <a:srgbClr val="0000FF"/>
                </a:solidFill>
                <a:latin typeface="HY견고딕"/>
                <a:ea typeface="HY견고딕"/>
              </a:rPr>
              <a:t>int</a:t>
            </a:r>
            <a:r>
              <a:rPr lang="en-US" altLang="ko-KR" b="1" dirty="0">
                <a:solidFill>
                  <a:srgbClr val="0000FF"/>
                </a:solidFill>
                <a:latin typeface="HY견고딕"/>
                <a:ea typeface="HY견고딕"/>
              </a:rPr>
              <a:t> main() {</a:t>
            </a:r>
          </a:p>
          <a:p>
            <a:pPr defTabSz="179999">
              <a:defRPr/>
            </a:pPr>
            <a:r>
              <a:rPr lang="en-US" altLang="ko-KR" b="1" dirty="0">
                <a:solidFill>
                  <a:srgbClr val="0000FF"/>
                </a:solidFill>
                <a:ea typeface="HY견고딕"/>
              </a:rPr>
              <a:t>	</a:t>
            </a:r>
            <a:r>
              <a:rPr lang="en-US" altLang="ko-KR" b="1" dirty="0">
                <a:solidFill>
                  <a:srgbClr val="0000FF"/>
                </a:solidFill>
                <a:latin typeface="HY견고딕"/>
                <a:ea typeface="HY견고딕"/>
              </a:rPr>
              <a:t>Circle donut; </a:t>
            </a:r>
            <a:endParaRPr lang="en-US" altLang="ko-KR" b="1" dirty="0">
              <a:solidFill>
                <a:srgbClr val="289B6E"/>
              </a:solidFill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ko-KR" altLang="en-US" b="1" dirty="0">
                <a:solidFill>
                  <a:srgbClr val="0000FF"/>
                </a:solidFill>
                <a:ea typeface="HY견고딕"/>
              </a:rPr>
              <a:t>	</a:t>
            </a:r>
            <a:r>
              <a:rPr lang="en-US" altLang="ko-KR" b="1" dirty="0">
                <a:solidFill>
                  <a:srgbClr val="0000FF"/>
                </a:solidFill>
                <a:latin typeface="HY견고딕"/>
                <a:ea typeface="HY견고딕"/>
              </a:rPr>
              <a:t>double area = </a:t>
            </a:r>
            <a:r>
              <a:rPr lang="en-US" altLang="ko-KR" b="1" dirty="0" err="1">
                <a:solidFill>
                  <a:srgbClr val="0000FF"/>
                </a:solidFill>
                <a:latin typeface="HY견고딕"/>
                <a:ea typeface="HY견고딕"/>
              </a:rPr>
              <a:t>donut.getArea</a:t>
            </a:r>
            <a:r>
              <a:rPr lang="en-US" altLang="ko-KR" b="1" dirty="0">
                <a:solidFill>
                  <a:srgbClr val="0000FF"/>
                </a:solidFill>
                <a:latin typeface="HY견고딕"/>
                <a:ea typeface="HY견고딕"/>
              </a:rPr>
              <a:t>();</a:t>
            </a:r>
          </a:p>
          <a:p>
            <a:pPr defTabSz="179999">
              <a:defRPr/>
            </a:pPr>
            <a:r>
              <a:rPr lang="en-US" altLang="ko-KR" b="1" dirty="0">
                <a:solidFill>
                  <a:srgbClr val="0000FF"/>
                </a:solidFill>
                <a:ea typeface="HY견고딕"/>
              </a:rPr>
              <a:t>	</a:t>
            </a:r>
            <a:r>
              <a:rPr lang="en-US" altLang="ko-KR" b="1" dirty="0" err="1">
                <a:solidFill>
                  <a:srgbClr val="0000FF"/>
                </a:solidFill>
                <a:latin typeface="HY견고딕"/>
                <a:ea typeface="HY견고딕"/>
              </a:rPr>
              <a:t>cout</a:t>
            </a:r>
            <a:r>
              <a:rPr lang="en-US" altLang="ko-KR" b="1" dirty="0">
                <a:solidFill>
                  <a:srgbClr val="0000FF"/>
                </a:solidFill>
                <a:latin typeface="HY견고딕"/>
                <a:ea typeface="HY견고딕"/>
              </a:rPr>
              <a:t> &lt;&lt; "donut</a:t>
            </a:r>
            <a:r>
              <a:rPr lang="ko-KR" altLang="en-US" b="1" dirty="0">
                <a:solidFill>
                  <a:srgbClr val="0000FF"/>
                </a:solidFill>
                <a:latin typeface="HY견고딕"/>
                <a:ea typeface="HY견고딕"/>
              </a:rPr>
              <a:t> 면적은 </a:t>
            </a:r>
            <a:r>
              <a:rPr lang="en-US" altLang="ko-KR" b="1" dirty="0">
                <a:solidFill>
                  <a:srgbClr val="0000FF"/>
                </a:solidFill>
                <a:latin typeface="HY견고딕"/>
                <a:ea typeface="HY견고딕"/>
              </a:rPr>
              <a:t>" &lt;&lt; area &lt;&lt; </a:t>
            </a:r>
            <a:r>
              <a:rPr lang="en-US" altLang="ko-KR" b="1" dirty="0" err="1">
                <a:solidFill>
                  <a:srgbClr val="0000FF"/>
                </a:solidFill>
                <a:latin typeface="HY견고딕"/>
                <a:ea typeface="HY견고딕"/>
              </a:rPr>
              <a:t>endl</a:t>
            </a:r>
            <a:r>
              <a:rPr lang="en-US" altLang="ko-KR" b="1" dirty="0">
                <a:solidFill>
                  <a:srgbClr val="0000FF"/>
                </a:solidFill>
                <a:latin typeface="HY견고딕"/>
                <a:ea typeface="HY견고딕"/>
              </a:rPr>
              <a:t>;</a:t>
            </a:r>
          </a:p>
          <a:p>
            <a:pPr defTabSz="179999">
              <a:defRPr/>
            </a:pPr>
            <a:endParaRPr lang="en-US" altLang="ko-KR" b="1" dirty="0">
              <a:solidFill>
                <a:srgbClr val="0000FF"/>
              </a:solidFill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b="1" dirty="0">
                <a:solidFill>
                  <a:srgbClr val="0000FF"/>
                </a:solidFill>
                <a:ea typeface="HY견고딕"/>
              </a:rPr>
              <a:t>	</a:t>
            </a:r>
            <a:r>
              <a:rPr lang="en-US" altLang="ko-KR" b="1" dirty="0">
                <a:solidFill>
                  <a:srgbClr val="0000FF"/>
                </a:solidFill>
                <a:latin typeface="HY견고딕"/>
                <a:ea typeface="HY견고딕"/>
              </a:rPr>
              <a:t>Circle pizza(30); </a:t>
            </a:r>
            <a:endParaRPr lang="en-US" altLang="ko-KR" b="1" dirty="0">
              <a:solidFill>
                <a:srgbClr val="289B6E"/>
              </a:solidFill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ko-KR" altLang="en-US" b="1" dirty="0">
                <a:solidFill>
                  <a:srgbClr val="0000FF"/>
                </a:solidFill>
                <a:ea typeface="HY견고딕"/>
              </a:rPr>
              <a:t>	</a:t>
            </a:r>
            <a:r>
              <a:rPr lang="en-US" altLang="ko-KR" b="1" dirty="0">
                <a:solidFill>
                  <a:srgbClr val="0000FF"/>
                </a:solidFill>
                <a:latin typeface="HY견고딕"/>
                <a:ea typeface="HY견고딕"/>
              </a:rPr>
              <a:t>area = </a:t>
            </a:r>
            <a:r>
              <a:rPr lang="en-US" altLang="ko-KR" b="1" dirty="0" err="1">
                <a:solidFill>
                  <a:srgbClr val="0000FF"/>
                </a:solidFill>
                <a:latin typeface="HY견고딕"/>
                <a:ea typeface="HY견고딕"/>
              </a:rPr>
              <a:t>pizza.getArea</a:t>
            </a:r>
            <a:r>
              <a:rPr lang="en-US" altLang="ko-KR" b="1" dirty="0">
                <a:solidFill>
                  <a:srgbClr val="0000FF"/>
                </a:solidFill>
                <a:latin typeface="HY견고딕"/>
                <a:ea typeface="HY견고딕"/>
              </a:rPr>
              <a:t>();</a:t>
            </a:r>
          </a:p>
          <a:p>
            <a:pPr defTabSz="179999">
              <a:defRPr/>
            </a:pPr>
            <a:r>
              <a:rPr lang="en-US" altLang="ko-KR" b="1" dirty="0">
                <a:solidFill>
                  <a:srgbClr val="0000FF"/>
                </a:solidFill>
                <a:ea typeface="HY견고딕"/>
              </a:rPr>
              <a:t>	</a:t>
            </a:r>
            <a:r>
              <a:rPr lang="en-US" altLang="ko-KR" b="1" dirty="0" err="1">
                <a:solidFill>
                  <a:srgbClr val="0000FF"/>
                </a:solidFill>
                <a:latin typeface="HY견고딕"/>
                <a:ea typeface="HY견고딕"/>
              </a:rPr>
              <a:t>cout</a:t>
            </a:r>
            <a:r>
              <a:rPr lang="en-US" altLang="ko-KR" b="1" dirty="0">
                <a:solidFill>
                  <a:srgbClr val="0000FF"/>
                </a:solidFill>
                <a:latin typeface="HY견고딕"/>
                <a:ea typeface="HY견고딕"/>
              </a:rPr>
              <a:t> &lt;&lt; "pizza</a:t>
            </a:r>
            <a:r>
              <a:rPr lang="ko-KR" altLang="en-US" b="1" dirty="0">
                <a:solidFill>
                  <a:srgbClr val="0000FF"/>
                </a:solidFill>
                <a:latin typeface="HY견고딕"/>
                <a:ea typeface="HY견고딕"/>
              </a:rPr>
              <a:t> 면적은 </a:t>
            </a:r>
            <a:r>
              <a:rPr lang="en-US" altLang="ko-KR" b="1" dirty="0">
                <a:solidFill>
                  <a:srgbClr val="0000FF"/>
                </a:solidFill>
                <a:latin typeface="HY견고딕"/>
                <a:ea typeface="HY견고딕"/>
              </a:rPr>
              <a:t>" &lt;&lt; area &lt;&lt; </a:t>
            </a:r>
            <a:r>
              <a:rPr lang="en-US" altLang="ko-KR" b="1" dirty="0" err="1">
                <a:solidFill>
                  <a:srgbClr val="0000FF"/>
                </a:solidFill>
                <a:latin typeface="HY견고딕"/>
                <a:ea typeface="HY견고딕"/>
              </a:rPr>
              <a:t>endl</a:t>
            </a:r>
            <a:r>
              <a:rPr lang="en-US" altLang="ko-KR" b="1" dirty="0">
                <a:solidFill>
                  <a:srgbClr val="0000FF"/>
                </a:solidFill>
                <a:latin typeface="HY견고딕"/>
                <a:ea typeface="HY견고딕"/>
              </a:rPr>
              <a:t>;</a:t>
            </a:r>
          </a:p>
          <a:p>
            <a:pPr defTabSz="179999">
              <a:defRPr/>
            </a:pPr>
            <a:r>
              <a:rPr lang="en-US" altLang="ko-KR" b="1" dirty="0">
                <a:solidFill>
                  <a:srgbClr val="0000FF"/>
                </a:solidFill>
                <a:latin typeface="HY견고딕"/>
                <a:ea typeface="HY견고딕"/>
              </a:rPr>
              <a:t>}</a:t>
            </a:r>
            <a:endParaRPr lang="ko-KR" altLang="en-US" b="1" dirty="0">
              <a:solidFill>
                <a:srgbClr val="0000FF"/>
              </a:solidFill>
              <a:latin typeface="HY견고딕"/>
              <a:ea typeface="HY견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89348" y="5318840"/>
            <a:ext cx="3847960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rgbClr val="C00000"/>
                </a:solidFill>
                <a:latin typeface="HY견고딕"/>
                <a:ea typeface="HY견고딕"/>
              </a:rPr>
              <a:t>반지름 </a:t>
            </a:r>
            <a:r>
              <a:rPr lang="en-US" altLang="ko-KR" b="1" dirty="0">
                <a:solidFill>
                  <a:srgbClr val="C00000"/>
                </a:solidFill>
                <a:latin typeface="HY견고딕"/>
                <a:ea typeface="HY견고딕"/>
              </a:rPr>
              <a:t>1 </a:t>
            </a:r>
            <a:r>
              <a:rPr lang="ko-KR" altLang="en-US" b="1" dirty="0">
                <a:solidFill>
                  <a:srgbClr val="C00000"/>
                </a:solidFill>
                <a:latin typeface="HY견고딕"/>
                <a:ea typeface="HY견고딕"/>
              </a:rPr>
              <a:t>원 생성</a:t>
            </a:r>
          </a:p>
          <a:p>
            <a:pPr lvl="0">
              <a:defRPr/>
            </a:pPr>
            <a:r>
              <a:rPr lang="en-US" altLang="ko-KR" b="1" dirty="0">
                <a:solidFill>
                  <a:srgbClr val="C00000"/>
                </a:solidFill>
                <a:latin typeface="HY견고딕"/>
                <a:ea typeface="HY견고딕"/>
              </a:rPr>
              <a:t>donut</a:t>
            </a:r>
            <a:r>
              <a:rPr lang="ko-KR" altLang="en-US" b="1" dirty="0">
                <a:solidFill>
                  <a:srgbClr val="C00000"/>
                </a:solidFill>
                <a:latin typeface="HY견고딕"/>
                <a:ea typeface="HY견고딕"/>
              </a:rPr>
              <a:t> 면적은 </a:t>
            </a:r>
            <a:r>
              <a:rPr lang="en-US" altLang="ko-KR" b="1" dirty="0">
                <a:solidFill>
                  <a:srgbClr val="C00000"/>
                </a:solidFill>
                <a:latin typeface="HY견고딕"/>
                <a:ea typeface="HY견고딕"/>
              </a:rPr>
              <a:t>3.14</a:t>
            </a:r>
          </a:p>
          <a:p>
            <a:pPr lvl="0">
              <a:defRPr/>
            </a:pPr>
            <a:r>
              <a:rPr lang="ko-KR" altLang="en-US" b="1" dirty="0">
                <a:solidFill>
                  <a:srgbClr val="C00000"/>
                </a:solidFill>
                <a:latin typeface="HY견고딕"/>
                <a:ea typeface="HY견고딕"/>
              </a:rPr>
              <a:t>반지름 </a:t>
            </a:r>
            <a:r>
              <a:rPr lang="en-US" altLang="ko-KR" b="1" dirty="0">
                <a:solidFill>
                  <a:srgbClr val="C00000"/>
                </a:solidFill>
                <a:latin typeface="HY견고딕"/>
                <a:ea typeface="HY견고딕"/>
              </a:rPr>
              <a:t>30 </a:t>
            </a:r>
            <a:r>
              <a:rPr lang="ko-KR" altLang="en-US" b="1" dirty="0">
                <a:solidFill>
                  <a:srgbClr val="C00000"/>
                </a:solidFill>
                <a:latin typeface="HY견고딕"/>
                <a:ea typeface="HY견고딕"/>
              </a:rPr>
              <a:t>원 생성</a:t>
            </a:r>
          </a:p>
          <a:p>
            <a:pPr lvl="0">
              <a:defRPr/>
            </a:pPr>
            <a:r>
              <a:rPr lang="en-US" altLang="ko-KR" b="1" dirty="0">
                <a:solidFill>
                  <a:srgbClr val="C00000"/>
                </a:solidFill>
                <a:latin typeface="HY견고딕"/>
                <a:ea typeface="HY견고딕"/>
              </a:rPr>
              <a:t>pizza</a:t>
            </a:r>
            <a:r>
              <a:rPr lang="ko-KR" altLang="en-US" b="1" dirty="0">
                <a:solidFill>
                  <a:srgbClr val="C00000"/>
                </a:solidFill>
                <a:latin typeface="HY견고딕"/>
                <a:ea typeface="HY견고딕"/>
              </a:rPr>
              <a:t> 면적은 </a:t>
            </a:r>
            <a:r>
              <a:rPr lang="en-US" altLang="ko-KR" b="1" dirty="0">
                <a:solidFill>
                  <a:srgbClr val="C00000"/>
                </a:solidFill>
                <a:latin typeface="HY견고딕"/>
                <a:ea typeface="HY견고딕"/>
              </a:rPr>
              <a:t>2826</a:t>
            </a:r>
            <a:endParaRPr lang="ko-KR" altLang="en-US" b="1" dirty="0">
              <a:solidFill>
                <a:srgbClr val="C00000"/>
              </a:solidFill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07882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latin typeface="HY견고딕"/>
                <a:ea typeface="HY견고딕"/>
              </a:rPr>
              <a:t>소멸자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20024" y="1556792"/>
            <a:ext cx="8153400" cy="223224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b="1" dirty="0" err="1">
                <a:latin typeface="HY견고딕"/>
                <a:ea typeface="HY견고딕"/>
              </a:rPr>
              <a:t>소멸자</a:t>
            </a:r>
            <a:endParaRPr lang="en-US" altLang="ko-KR" b="1" dirty="0">
              <a:latin typeface="HY견고딕"/>
              <a:ea typeface="HY견고딕"/>
            </a:endParaRPr>
          </a:p>
          <a:p>
            <a:pPr lvl="1">
              <a:defRPr/>
            </a:pPr>
            <a:endParaRPr lang="en-US" altLang="ko-KR" sz="2400" b="1" dirty="0">
              <a:latin typeface="HY견고딕"/>
              <a:ea typeface="HY견고딕"/>
            </a:endParaRPr>
          </a:p>
          <a:p>
            <a:pPr lvl="1">
              <a:defRPr/>
            </a:pPr>
            <a:r>
              <a:rPr lang="ko-KR" altLang="en-US" sz="2400" b="1" dirty="0">
                <a:latin typeface="HY견고딕"/>
                <a:ea typeface="HY견고딕"/>
              </a:rPr>
              <a:t>객체가 </a:t>
            </a:r>
            <a:r>
              <a:rPr lang="ko-KR" altLang="en-US" sz="2400" b="1" dirty="0">
                <a:solidFill>
                  <a:srgbClr val="FF0000"/>
                </a:solidFill>
                <a:latin typeface="HY견고딕"/>
                <a:ea typeface="HY견고딕"/>
              </a:rPr>
              <a:t>소멸</a:t>
            </a:r>
            <a:r>
              <a:rPr lang="ko-KR" altLang="en-US" sz="2400" b="1" dirty="0">
                <a:latin typeface="HY견고딕"/>
                <a:ea typeface="HY견고딕"/>
              </a:rPr>
              <a:t>되는 시점에서 </a:t>
            </a:r>
            <a:r>
              <a:rPr lang="ko-KR" altLang="en-US" sz="2400" b="1" dirty="0">
                <a:solidFill>
                  <a:srgbClr val="FF0000"/>
                </a:solidFill>
                <a:latin typeface="HY견고딕"/>
                <a:ea typeface="HY견고딕"/>
              </a:rPr>
              <a:t>자동</a:t>
            </a:r>
            <a:r>
              <a:rPr lang="ko-KR" altLang="en-US" sz="2400" b="1" dirty="0">
                <a:latin typeface="HY견고딕"/>
                <a:ea typeface="HY견고딕"/>
              </a:rPr>
              <a:t>으로 호출되는 </a:t>
            </a:r>
            <a:r>
              <a:rPr lang="ko-KR" altLang="en-US" sz="2400" b="1" dirty="0">
                <a:solidFill>
                  <a:srgbClr val="FF0000"/>
                </a:solidFill>
                <a:latin typeface="HY견고딕"/>
                <a:ea typeface="HY견고딕"/>
              </a:rPr>
              <a:t>함수</a:t>
            </a:r>
          </a:p>
          <a:p>
            <a:pPr lvl="2">
              <a:defRPr/>
            </a:pPr>
            <a:r>
              <a:rPr lang="ko-KR" altLang="en-US" sz="2400" b="1" dirty="0">
                <a:latin typeface="HY견고딕"/>
                <a:ea typeface="HY견고딕"/>
              </a:rPr>
              <a:t>오직 한번만 자동 호출</a:t>
            </a:r>
            <a:r>
              <a:rPr lang="en-US" altLang="ko-KR" sz="2400" b="1" dirty="0">
                <a:latin typeface="HY견고딕"/>
                <a:ea typeface="HY견고딕"/>
              </a:rPr>
              <a:t>, </a:t>
            </a:r>
            <a:r>
              <a:rPr lang="ko-KR" altLang="en-US" sz="2400" b="1" dirty="0">
                <a:latin typeface="HY견고딕"/>
                <a:ea typeface="HY견고딕"/>
              </a:rPr>
              <a:t>임의로 호출할 수 없음</a:t>
            </a:r>
          </a:p>
          <a:p>
            <a:pPr lvl="2">
              <a:defRPr/>
            </a:pPr>
            <a:r>
              <a:rPr lang="ko-KR" altLang="en-US" sz="2400" b="1" dirty="0">
                <a:latin typeface="HY견고딕"/>
                <a:ea typeface="HY견고딕"/>
              </a:rPr>
              <a:t>객체 메모리 소멸 직전 호출됨</a:t>
            </a:r>
          </a:p>
          <a:p>
            <a:pPr lvl="0">
              <a:defRPr/>
            </a:pPr>
            <a:endParaRPr lang="ko-KR" altLang="en-US" b="1" dirty="0">
              <a:latin typeface="HY견고딕"/>
              <a:ea typeface="HY견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4</a:t>
            </a:fld>
            <a:endParaRPr lang="en-US" altLang="en-US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61851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248400"/>
            <a:ext cx="533400" cy="381000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z="1100" smtClean="0">
                <a:latin typeface="+mj-ea"/>
                <a:ea typeface="+mj-ea"/>
              </a:rPr>
              <a:t>40</a:t>
            </a:fld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71157" y="244985"/>
            <a:ext cx="1927917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Circle {</a:t>
            </a:r>
          </a:p>
          <a:p>
            <a:pPr defTabSz="180000"/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private:</a:t>
            </a:r>
          </a:p>
          <a:p>
            <a:pPr defTabSz="180000"/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1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radius;</a:t>
            </a:r>
          </a:p>
          <a:p>
            <a:pPr defTabSz="180000"/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pPr defTabSz="180000"/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Circle();</a:t>
            </a:r>
          </a:p>
          <a:p>
            <a:pPr defTabSz="180000"/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Circle(</a:t>
            </a:r>
            <a:r>
              <a:rPr lang="en-US" altLang="ko-KR" sz="11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r);</a:t>
            </a:r>
          </a:p>
          <a:p>
            <a:pPr defTabSz="180000"/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double </a:t>
            </a:r>
            <a:r>
              <a:rPr lang="en-US" altLang="ko-KR" sz="11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getArea</a:t>
            </a:r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pPr defTabSz="180000"/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};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045159" y="1966517"/>
            <a:ext cx="2594590" cy="3477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1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 </a:t>
            </a:r>
          </a:p>
          <a:p>
            <a:pPr defTabSz="180000"/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1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 </a:t>
            </a:r>
          </a:p>
          <a:p>
            <a:pPr defTabSz="180000"/>
            <a:endParaRPr lang="en-US" altLang="ko-KR" sz="11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11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#include "</a:t>
            </a:r>
            <a:r>
              <a:rPr lang="en-US" altLang="ko-KR" sz="11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Circle.h</a:t>
            </a:r>
            <a:r>
              <a:rPr lang="en-US" altLang="ko-KR" sz="11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</a:p>
          <a:p>
            <a:pPr defTabSz="180000"/>
            <a:endParaRPr lang="en-US" altLang="ko-KR" sz="11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Circle::Circle() {</a:t>
            </a:r>
          </a:p>
          <a:p>
            <a:pPr defTabSz="180000"/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radius = 1;</a:t>
            </a:r>
          </a:p>
          <a:p>
            <a:pPr defTabSz="180000"/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1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</a:t>
            </a:r>
            <a:r>
              <a:rPr lang="ko-KR" altLang="en-US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반지름 </a:t>
            </a:r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" &lt;&lt; radius;</a:t>
            </a:r>
          </a:p>
          <a:p>
            <a:pPr defTabSz="180000"/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1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 </a:t>
            </a:r>
            <a:r>
              <a:rPr lang="ko-KR" altLang="en-US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원 생성</a:t>
            </a:r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" &lt;&lt; </a:t>
            </a:r>
            <a:r>
              <a:rPr lang="en-US" altLang="ko-KR" sz="11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defTabSz="180000"/>
            <a:endParaRPr lang="en-US" altLang="ko-KR" sz="11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Circle::Circle(</a:t>
            </a:r>
            <a:r>
              <a:rPr lang="en-US" altLang="ko-KR" sz="11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r) {</a:t>
            </a:r>
          </a:p>
          <a:p>
            <a:pPr defTabSz="180000"/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radius = r;</a:t>
            </a:r>
          </a:p>
          <a:p>
            <a:pPr defTabSz="180000"/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1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</a:t>
            </a:r>
            <a:r>
              <a:rPr lang="ko-KR" altLang="en-US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반지름 </a:t>
            </a:r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" &lt;&lt; radius;</a:t>
            </a:r>
          </a:p>
          <a:p>
            <a:pPr defTabSz="180000"/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1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 </a:t>
            </a:r>
            <a:r>
              <a:rPr lang="ko-KR" altLang="en-US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원 생성</a:t>
            </a:r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" &lt;&lt; </a:t>
            </a:r>
            <a:r>
              <a:rPr lang="en-US" altLang="ko-KR" sz="11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defTabSz="180000"/>
            <a:endParaRPr lang="en-US" altLang="ko-KR" sz="11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double Circle::</a:t>
            </a:r>
            <a:r>
              <a:rPr lang="en-US" altLang="ko-KR" sz="11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getArea</a:t>
            </a:r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() {</a:t>
            </a:r>
          </a:p>
          <a:p>
            <a:pPr defTabSz="180000"/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return 3.14*radius*radius;</a:t>
            </a:r>
          </a:p>
          <a:p>
            <a:pPr defTabSz="180000"/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ko-KR" altLang="en-US" sz="11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45087" y="1924326"/>
            <a:ext cx="2952328" cy="2800767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1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 </a:t>
            </a:r>
          </a:p>
          <a:p>
            <a:pPr defTabSz="180000"/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1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 </a:t>
            </a:r>
          </a:p>
          <a:p>
            <a:pPr defTabSz="180000"/>
            <a:endParaRPr lang="en-US" altLang="ko-KR" sz="11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11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#include "</a:t>
            </a:r>
            <a:r>
              <a:rPr lang="en-US" altLang="ko-KR" sz="11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Circle.h</a:t>
            </a:r>
            <a:r>
              <a:rPr lang="en-US" altLang="ko-KR" sz="11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</a:p>
          <a:p>
            <a:pPr defTabSz="180000"/>
            <a:endParaRPr lang="en-US" altLang="ko-KR" sz="11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11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main() {</a:t>
            </a:r>
          </a:p>
          <a:p>
            <a:pPr defTabSz="180000"/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Circle donut; </a:t>
            </a:r>
          </a:p>
          <a:p>
            <a:pPr defTabSz="180000"/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double area = </a:t>
            </a:r>
            <a:r>
              <a:rPr lang="en-US" altLang="ko-KR" sz="11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donut.getArea</a:t>
            </a:r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(); </a:t>
            </a:r>
          </a:p>
          <a:p>
            <a:pPr defTabSz="180000"/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1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"donut </a:t>
            </a:r>
            <a:r>
              <a:rPr lang="ko-KR" altLang="en-US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면적은 </a:t>
            </a:r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";</a:t>
            </a:r>
          </a:p>
          <a:p>
            <a:pPr defTabSz="180000"/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1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area &lt;&lt; </a:t>
            </a:r>
            <a:r>
              <a:rPr lang="en-US" altLang="ko-KR" sz="11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endParaRPr lang="en-US" altLang="ko-KR" sz="11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Circle pizza(30); </a:t>
            </a:r>
          </a:p>
          <a:p>
            <a:pPr defTabSz="180000"/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area = </a:t>
            </a:r>
            <a:r>
              <a:rPr lang="en-US" altLang="ko-KR" sz="11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pizza.getArea</a:t>
            </a:r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(); </a:t>
            </a:r>
          </a:p>
          <a:p>
            <a:pPr defTabSz="180000"/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1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"pizza </a:t>
            </a:r>
            <a:r>
              <a:rPr lang="ko-KR" altLang="en-US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면적은 </a:t>
            </a:r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";</a:t>
            </a:r>
          </a:p>
          <a:p>
            <a:pPr defTabSz="180000"/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1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area &lt;&lt; </a:t>
            </a:r>
            <a:r>
              <a:rPr lang="en-US" altLang="ko-KR" sz="11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 </a:t>
            </a:r>
          </a:p>
          <a:p>
            <a:pPr defTabSz="180000"/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ko-KR" altLang="en-US" sz="11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40137" y="749970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Circle.h</a:t>
            </a:r>
            <a:endParaRPr lang="ko-KR" altLang="en-US" sz="2000" b="1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화살표 연결선 11"/>
          <p:cNvCxnSpPr>
            <a:endCxn id="13" idx="0"/>
          </p:cNvCxnSpPr>
          <p:nvPr/>
        </p:nvCxnSpPr>
        <p:spPr>
          <a:xfrm>
            <a:off x="3239140" y="5418308"/>
            <a:ext cx="16832" cy="40317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44128" y="5821478"/>
            <a:ext cx="1252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Circle.obj</a:t>
            </a:r>
            <a:endParaRPr lang="ko-KR" altLang="en-US" sz="16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21490" y="5704139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main.obj</a:t>
            </a:r>
            <a:endParaRPr lang="ko-KR" altLang="en-US" sz="16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화살표 연결선 14"/>
          <p:cNvCxnSpPr>
            <a:endCxn id="14" idx="0"/>
          </p:cNvCxnSpPr>
          <p:nvPr/>
        </p:nvCxnSpPr>
        <p:spPr>
          <a:xfrm>
            <a:off x="7072359" y="4732511"/>
            <a:ext cx="311946" cy="9716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30103" y="550213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컴파일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92148" y="5986790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링킹</a:t>
            </a:r>
            <a:endParaRPr lang="ko-KR" altLang="en-US" sz="16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0" name="직선 화살표 연결선 19"/>
          <p:cNvCxnSpPr>
            <a:stCxn id="13" idx="2"/>
            <a:endCxn id="22" idx="0"/>
          </p:cNvCxnSpPr>
          <p:nvPr/>
        </p:nvCxnSpPr>
        <p:spPr>
          <a:xfrm>
            <a:off x="3255972" y="6098477"/>
            <a:ext cx="1928597" cy="30267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4" idx="2"/>
            <a:endCxn id="22" idx="0"/>
          </p:cNvCxnSpPr>
          <p:nvPr/>
        </p:nvCxnSpPr>
        <p:spPr>
          <a:xfrm flipH="1">
            <a:off x="5184569" y="6058143"/>
            <a:ext cx="1953513" cy="3430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80449" y="6500378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main.exe</a:t>
            </a:r>
            <a:endParaRPr lang="ko-KR" altLang="en-US" sz="2000" b="1" dirty="0">
              <a:solidFill>
                <a:srgbClr val="0000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03130" y="4822820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컴파일</a:t>
            </a:r>
          </a:p>
        </p:txBody>
      </p:sp>
      <p:cxnSp>
        <p:nvCxnSpPr>
          <p:cNvPr id="36" name="직선 화살표 연결선 35"/>
          <p:cNvCxnSpPr>
            <a:stCxn id="6" idx="2"/>
          </p:cNvCxnSpPr>
          <p:nvPr/>
        </p:nvCxnSpPr>
        <p:spPr>
          <a:xfrm flipH="1">
            <a:off x="3365283" y="1568424"/>
            <a:ext cx="1469833" cy="9887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6" idx="2"/>
          </p:cNvCxnSpPr>
          <p:nvPr/>
        </p:nvCxnSpPr>
        <p:spPr>
          <a:xfrm>
            <a:off x="4835116" y="1568424"/>
            <a:ext cx="891950" cy="90880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66700" y="198819"/>
            <a:ext cx="1927917" cy="95410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반지름 </a:t>
            </a:r>
            <a:r>
              <a:rPr lang="en-US" altLang="ko-KR" sz="1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</a:t>
            </a:r>
            <a:r>
              <a:rPr lang="ko-KR" altLang="en-US" sz="1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 생성</a:t>
            </a:r>
          </a:p>
          <a:p>
            <a:r>
              <a:rPr lang="en-US" altLang="ko-KR" sz="1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donut</a:t>
            </a:r>
            <a:r>
              <a:rPr lang="ko-KR" altLang="en-US" sz="1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면적은 </a:t>
            </a:r>
            <a:r>
              <a:rPr lang="en-US" altLang="ko-KR" sz="1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3.14</a:t>
            </a:r>
          </a:p>
          <a:p>
            <a:r>
              <a:rPr lang="ko-KR" altLang="en-US" sz="1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반지름 </a:t>
            </a:r>
            <a:r>
              <a:rPr lang="en-US" altLang="ko-KR" sz="1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30 </a:t>
            </a:r>
            <a:r>
              <a:rPr lang="ko-KR" altLang="en-US" sz="1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 생성</a:t>
            </a:r>
          </a:p>
          <a:p>
            <a:r>
              <a:rPr lang="en-US" altLang="ko-KR" sz="1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pizza</a:t>
            </a:r>
            <a:r>
              <a:rPr lang="ko-KR" altLang="en-US" sz="1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면적은 </a:t>
            </a:r>
            <a:r>
              <a:rPr lang="en-US" altLang="ko-KR" sz="1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2826</a:t>
            </a:r>
            <a:endParaRPr lang="ko-KR" altLang="en-US" sz="1400" b="1" dirty="0">
              <a:solidFill>
                <a:srgbClr val="0000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14450" y="1447114"/>
            <a:ext cx="159050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Circle.cpp</a:t>
            </a:r>
            <a:endParaRPr lang="ko-KR" altLang="en-US" sz="2000" b="1" dirty="0">
              <a:latin typeface="HY견고딕"/>
              <a:ea typeface="HY견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96899" y="1364934"/>
            <a:ext cx="168668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main.cpp</a:t>
            </a:r>
            <a:endParaRPr lang="ko-KR" altLang="en-US" sz="2400" b="1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50683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/>
      <p:bldP spid="14" grpId="0"/>
      <p:bldP spid="17" grpId="0"/>
      <p:bldP spid="19" grpId="0"/>
      <p:bldP spid="22" grpId="0"/>
      <p:bldP spid="28" grpId="0"/>
      <p:bldP spid="54" grpId="0" animBg="1"/>
      <p:bldP spid="23" grpId="0"/>
      <p:bldP spid="2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7" y="228600"/>
            <a:ext cx="8434533" cy="990600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b="1" dirty="0">
                <a:latin typeface="HY견고딕"/>
                <a:ea typeface="HY견고딕"/>
              </a:rPr>
              <a:t>예제 </a:t>
            </a:r>
            <a:r>
              <a:rPr lang="en-US" altLang="ko-KR" b="1" dirty="0">
                <a:latin typeface="HY견고딕"/>
                <a:ea typeface="HY견고딕"/>
              </a:rPr>
              <a:t>3</a:t>
            </a:r>
            <a:r>
              <a:rPr lang="en-US" altLang="ko-KR" b="1" dirty="0">
                <a:ea typeface="HY견고딕"/>
              </a:rPr>
              <a:t>–</a:t>
            </a:r>
            <a:r>
              <a:rPr lang="en-US" altLang="ko-KR" b="1" dirty="0">
                <a:latin typeface="HY견고딕"/>
                <a:ea typeface="HY견고딕"/>
              </a:rPr>
              <a:t>11 </a:t>
            </a:r>
            <a:r>
              <a:rPr lang="ko-KR" altLang="en-US" sz="4000" b="1" dirty="0">
                <a:latin typeface="HY견고딕"/>
                <a:ea typeface="HY견고딕"/>
              </a:rPr>
              <a:t>헤더 파일과</a:t>
            </a:r>
            <a:br>
              <a:rPr lang="en-US" altLang="ko-KR" sz="4000" b="1" dirty="0">
                <a:latin typeface="HY견고딕"/>
                <a:ea typeface="HY견고딕"/>
              </a:rPr>
            </a:br>
            <a:r>
              <a:rPr lang="en-US" altLang="ko-KR" sz="4000" b="1" dirty="0">
                <a:latin typeface="HY견고딕"/>
                <a:ea typeface="HY견고딕"/>
              </a:rPr>
              <a:t>              </a:t>
            </a:r>
            <a:r>
              <a:rPr lang="ko-KR" altLang="en-US" sz="4000" b="1" dirty="0">
                <a:latin typeface="HY견고딕"/>
                <a:ea typeface="HY견고딕"/>
              </a:rPr>
              <a:t>   </a:t>
            </a:r>
            <a:r>
              <a:rPr lang="en-US" altLang="ko-KR" sz="4000" b="1" dirty="0" err="1">
                <a:latin typeface="HY견고딕"/>
                <a:ea typeface="HY견고딕"/>
              </a:rPr>
              <a:t>cpp</a:t>
            </a:r>
            <a:r>
              <a:rPr lang="en-US" altLang="ko-KR" sz="4000" b="1" dirty="0">
                <a:latin typeface="HY견고딕"/>
                <a:ea typeface="HY견고딕"/>
              </a:rPr>
              <a:t> </a:t>
            </a:r>
            <a:r>
              <a:rPr lang="ko-KR" altLang="en-US" sz="4000" b="1" dirty="0">
                <a:latin typeface="HY견고딕"/>
                <a:ea typeface="HY견고딕"/>
              </a:rPr>
              <a:t>파일로 분리하기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41</a:t>
            </a:fld>
            <a:endParaRPr lang="en-US" altLang="en-US">
              <a:latin typeface="HY견고딕"/>
              <a:ea typeface="HY견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2648" y="6235365"/>
            <a:ext cx="3510136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latin typeface="HY견고딕"/>
                <a:ea typeface="HY견고딕"/>
              </a:rPr>
              <a:t>두 개의 수를 입력하세요</a:t>
            </a:r>
            <a:r>
              <a:rPr lang="en-US" altLang="ko-KR" sz="1400" b="1" dirty="0">
                <a:latin typeface="HY견고딕"/>
                <a:ea typeface="HY견고딕"/>
              </a:rPr>
              <a:t>&gt;&gt;</a:t>
            </a:r>
            <a:r>
              <a:rPr lang="en-US" altLang="ko-KR" sz="1400" b="1" dirty="0">
                <a:solidFill>
                  <a:srgbClr val="00B050"/>
                </a:solidFill>
                <a:latin typeface="HY견고딕"/>
                <a:ea typeface="HY견고딕"/>
              </a:rPr>
              <a:t>5 -20</a:t>
            </a:r>
          </a:p>
          <a:p>
            <a:pPr lvl="0">
              <a:defRPr/>
            </a:pPr>
            <a:r>
              <a:rPr lang="en-US" altLang="ko-KR" sz="1400" b="1" dirty="0">
                <a:latin typeface="HY견고딕"/>
                <a:ea typeface="HY견고딕"/>
              </a:rPr>
              <a:t>-15</a:t>
            </a:r>
            <a:endParaRPr lang="ko-KR" altLang="en-US" sz="1400" b="1" dirty="0">
              <a:latin typeface="HY견고딕"/>
              <a:ea typeface="HY견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7832" y="1809582"/>
            <a:ext cx="3707904" cy="42780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#include &lt;</a:t>
            </a:r>
            <a:r>
              <a:rPr lang="en-US" altLang="ko-KR" sz="1600" b="1" dirty="0" err="1">
                <a:latin typeface="HY견고딕"/>
                <a:ea typeface="HY견고딕"/>
              </a:rPr>
              <a:t>iostream</a:t>
            </a:r>
            <a:r>
              <a:rPr lang="en-US" altLang="ko-KR" sz="1600" b="1" dirty="0">
                <a:latin typeface="HY견고딕"/>
                <a:ea typeface="HY견고딕"/>
              </a:rPr>
              <a:t>&gt;</a:t>
            </a:r>
          </a:p>
          <a:p>
            <a:pPr defTabSz="179999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using namespace </a:t>
            </a:r>
            <a:r>
              <a:rPr lang="en-US" altLang="ko-KR" sz="1600" b="1" dirty="0" err="1">
                <a:latin typeface="HY견고딕"/>
                <a:ea typeface="HY견고딕"/>
              </a:rPr>
              <a:t>std</a:t>
            </a:r>
            <a:r>
              <a:rPr lang="en-US" altLang="ko-KR" sz="1600" b="1" dirty="0">
                <a:latin typeface="HY견고딕"/>
                <a:ea typeface="HY견고딕"/>
              </a:rPr>
              <a:t>;</a:t>
            </a:r>
          </a:p>
          <a:p>
            <a:pPr defTabSz="179999">
              <a:defRPr/>
            </a:pPr>
            <a:endParaRPr lang="en-US" altLang="ko-KR" sz="16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class Adder { </a:t>
            </a:r>
            <a:r>
              <a:rPr lang="en-US" altLang="ko-KR" sz="1600" b="1" dirty="0">
                <a:solidFill>
                  <a:srgbClr val="008000"/>
                </a:solidFill>
                <a:latin typeface="HY견고딕"/>
                <a:ea typeface="HY견고딕"/>
              </a:rPr>
              <a:t>// </a:t>
            </a:r>
            <a:r>
              <a:rPr lang="ko-KR" altLang="en-US" sz="1600" b="1" dirty="0">
                <a:solidFill>
                  <a:srgbClr val="008000"/>
                </a:solidFill>
                <a:latin typeface="HY견고딕"/>
                <a:ea typeface="HY견고딕"/>
              </a:rPr>
              <a:t>덧셈 모듈 클래스</a:t>
            </a:r>
            <a:endParaRPr lang="ko-KR" altLang="en-US" sz="16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ko-KR" altLang="en-US" sz="1600" b="1" dirty="0">
                <a:ea typeface="HY견고딕"/>
              </a:rPr>
              <a:t>	</a:t>
            </a:r>
            <a:r>
              <a:rPr lang="en-US" altLang="ko-KR" sz="1600" b="1" dirty="0" err="1">
                <a:latin typeface="HY견고딕"/>
                <a:ea typeface="HY견고딕"/>
              </a:rPr>
              <a:t>int</a:t>
            </a:r>
            <a:r>
              <a:rPr lang="en-US" altLang="ko-KR" sz="1600" b="1" dirty="0">
                <a:latin typeface="HY견고딕"/>
                <a:ea typeface="HY견고딕"/>
              </a:rPr>
              <a:t> op1, op2;</a:t>
            </a:r>
          </a:p>
          <a:p>
            <a:pPr defTabSz="179999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public:</a:t>
            </a:r>
          </a:p>
          <a:p>
            <a:pPr defTabSz="179999">
              <a:defRPr/>
            </a:pPr>
            <a:r>
              <a:rPr lang="en-US" altLang="ko-KR" sz="1600" b="1" dirty="0">
                <a:ea typeface="HY견고딕"/>
              </a:rPr>
              <a:t>	</a:t>
            </a:r>
            <a:r>
              <a:rPr lang="en-US" altLang="ko-KR" sz="1600" b="1" dirty="0">
                <a:latin typeface="HY견고딕"/>
                <a:ea typeface="HY견고딕"/>
              </a:rPr>
              <a:t>Adder(</a:t>
            </a:r>
            <a:r>
              <a:rPr lang="en-US" altLang="ko-KR" sz="1600" b="1" dirty="0" err="1">
                <a:latin typeface="HY견고딕"/>
                <a:ea typeface="HY견고딕"/>
              </a:rPr>
              <a:t>int</a:t>
            </a:r>
            <a:r>
              <a:rPr lang="en-US" altLang="ko-KR" sz="1600" b="1" dirty="0">
                <a:latin typeface="HY견고딕"/>
                <a:ea typeface="HY견고딕"/>
              </a:rPr>
              <a:t> a, </a:t>
            </a:r>
            <a:r>
              <a:rPr lang="en-US" altLang="ko-KR" sz="1600" b="1" dirty="0" err="1">
                <a:latin typeface="HY견고딕"/>
                <a:ea typeface="HY견고딕"/>
              </a:rPr>
              <a:t>int</a:t>
            </a:r>
            <a:r>
              <a:rPr lang="en-US" altLang="ko-KR" sz="1600" b="1" dirty="0">
                <a:latin typeface="HY견고딕"/>
                <a:ea typeface="HY견고딕"/>
              </a:rPr>
              <a:t> b);</a:t>
            </a:r>
          </a:p>
          <a:p>
            <a:pPr defTabSz="179999">
              <a:defRPr/>
            </a:pPr>
            <a:r>
              <a:rPr lang="en-US" altLang="ko-KR" sz="1600" b="1" dirty="0">
                <a:ea typeface="HY견고딕"/>
              </a:rPr>
              <a:t>	</a:t>
            </a:r>
            <a:r>
              <a:rPr lang="en-US" altLang="ko-KR" sz="1600" b="1" dirty="0" err="1">
                <a:latin typeface="HY견고딕"/>
                <a:ea typeface="HY견고딕"/>
              </a:rPr>
              <a:t>int</a:t>
            </a:r>
            <a:r>
              <a:rPr lang="en-US" altLang="ko-KR" sz="1600" b="1" dirty="0">
                <a:latin typeface="HY견고딕"/>
                <a:ea typeface="HY견고딕"/>
              </a:rPr>
              <a:t> process();</a:t>
            </a:r>
          </a:p>
          <a:p>
            <a:pPr defTabSz="179999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};</a:t>
            </a:r>
          </a:p>
          <a:p>
            <a:pPr defTabSz="179999">
              <a:defRPr/>
            </a:pPr>
            <a:endParaRPr lang="en-US" altLang="ko-KR" sz="16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Adder::Adder(</a:t>
            </a:r>
            <a:r>
              <a:rPr lang="en-US" altLang="ko-KR" sz="1600" b="1" dirty="0" err="1">
                <a:latin typeface="HY견고딕"/>
                <a:ea typeface="HY견고딕"/>
              </a:rPr>
              <a:t>int</a:t>
            </a:r>
            <a:r>
              <a:rPr lang="en-US" altLang="ko-KR" sz="1600" b="1" dirty="0">
                <a:latin typeface="HY견고딕"/>
                <a:ea typeface="HY견고딕"/>
              </a:rPr>
              <a:t> a, </a:t>
            </a:r>
            <a:r>
              <a:rPr lang="en-US" altLang="ko-KR" sz="1600" b="1" dirty="0" err="1">
                <a:latin typeface="HY견고딕"/>
                <a:ea typeface="HY견고딕"/>
              </a:rPr>
              <a:t>int</a:t>
            </a:r>
            <a:r>
              <a:rPr lang="en-US" altLang="ko-KR" sz="1600" b="1" dirty="0">
                <a:latin typeface="HY견고딕"/>
                <a:ea typeface="HY견고딕"/>
              </a:rPr>
              <a:t> b) {</a:t>
            </a:r>
          </a:p>
          <a:p>
            <a:pPr defTabSz="179999">
              <a:defRPr/>
            </a:pPr>
            <a:r>
              <a:rPr lang="en-US" altLang="ko-KR" sz="1600" b="1" dirty="0">
                <a:ea typeface="HY견고딕"/>
              </a:rPr>
              <a:t>	</a:t>
            </a:r>
            <a:r>
              <a:rPr lang="en-US" altLang="ko-KR" sz="1600" b="1" dirty="0">
                <a:latin typeface="HY견고딕"/>
                <a:ea typeface="HY견고딕"/>
              </a:rPr>
              <a:t>op1 = a; op2 = b;</a:t>
            </a:r>
          </a:p>
          <a:p>
            <a:pPr defTabSz="179999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}</a:t>
            </a:r>
          </a:p>
          <a:p>
            <a:pPr defTabSz="179999">
              <a:defRPr/>
            </a:pPr>
            <a:endParaRPr lang="en-US" altLang="ko-KR" sz="16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1600" b="1" dirty="0" err="1">
                <a:latin typeface="HY견고딕"/>
                <a:ea typeface="HY견고딕"/>
              </a:rPr>
              <a:t>int</a:t>
            </a:r>
            <a:r>
              <a:rPr lang="en-US" altLang="ko-KR" sz="1600" b="1" dirty="0">
                <a:latin typeface="HY견고딕"/>
                <a:ea typeface="HY견고딕"/>
              </a:rPr>
              <a:t> Adder::process() {</a:t>
            </a:r>
          </a:p>
          <a:p>
            <a:pPr defTabSz="179999">
              <a:defRPr/>
            </a:pPr>
            <a:r>
              <a:rPr lang="en-US" altLang="ko-KR" sz="1600" b="1" dirty="0">
                <a:ea typeface="HY견고딕"/>
              </a:rPr>
              <a:t>	</a:t>
            </a:r>
            <a:r>
              <a:rPr lang="en-US" altLang="ko-KR" sz="1600" b="1" dirty="0">
                <a:latin typeface="HY견고딕"/>
                <a:ea typeface="HY견고딕"/>
              </a:rPr>
              <a:t>return op1 + op2;</a:t>
            </a:r>
          </a:p>
          <a:p>
            <a:pPr defTabSz="179999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07968" y="1844824"/>
            <a:ext cx="4358080" cy="4278094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class Calculator { </a:t>
            </a:r>
            <a:r>
              <a:rPr lang="en-US" altLang="ko-KR" sz="1600" b="1" dirty="0">
                <a:solidFill>
                  <a:srgbClr val="008000"/>
                </a:solidFill>
                <a:latin typeface="HY견고딕"/>
                <a:ea typeface="HY견고딕"/>
              </a:rPr>
              <a:t>// </a:t>
            </a:r>
            <a:r>
              <a:rPr lang="ko-KR" altLang="en-US" sz="1600" b="1" dirty="0">
                <a:solidFill>
                  <a:srgbClr val="008000"/>
                </a:solidFill>
                <a:latin typeface="HY견고딕"/>
                <a:ea typeface="HY견고딕"/>
              </a:rPr>
              <a:t>계산기 클래스</a:t>
            </a:r>
            <a:endParaRPr lang="ko-KR" altLang="en-US" sz="16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public:</a:t>
            </a:r>
          </a:p>
          <a:p>
            <a:pPr defTabSz="179999">
              <a:defRPr/>
            </a:pPr>
            <a:r>
              <a:rPr lang="en-US" altLang="ko-KR" sz="1600" b="1" dirty="0">
                <a:ea typeface="HY견고딕"/>
              </a:rPr>
              <a:t>	</a:t>
            </a:r>
            <a:r>
              <a:rPr lang="en-US" altLang="ko-KR" sz="1600" b="1" dirty="0">
                <a:latin typeface="HY견고딕"/>
                <a:ea typeface="HY견고딕"/>
              </a:rPr>
              <a:t>void run();</a:t>
            </a:r>
          </a:p>
          <a:p>
            <a:pPr defTabSz="179999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};</a:t>
            </a:r>
          </a:p>
          <a:p>
            <a:pPr defTabSz="179999">
              <a:defRPr/>
            </a:pPr>
            <a:endParaRPr lang="en-US" altLang="ko-KR" sz="16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void Calculator::run() {</a:t>
            </a:r>
          </a:p>
          <a:p>
            <a:pPr defTabSz="179999">
              <a:defRPr/>
            </a:pPr>
            <a:r>
              <a:rPr lang="en-US" altLang="ko-KR" sz="1600" b="1" dirty="0">
                <a:ea typeface="HY견고딕"/>
              </a:rPr>
              <a:t>	</a:t>
            </a:r>
            <a:r>
              <a:rPr lang="en-US" altLang="ko-KR" sz="1600" b="1" dirty="0" err="1">
                <a:latin typeface="HY견고딕"/>
                <a:ea typeface="HY견고딕"/>
              </a:rPr>
              <a:t>cout</a:t>
            </a:r>
            <a:r>
              <a:rPr lang="en-US" altLang="ko-KR" sz="1600" b="1" dirty="0">
                <a:latin typeface="HY견고딕"/>
                <a:ea typeface="HY견고딕"/>
              </a:rPr>
              <a:t> &lt;&lt; "</a:t>
            </a:r>
            <a:r>
              <a:rPr lang="ko-KR" altLang="en-US" sz="1600" b="1" dirty="0">
                <a:latin typeface="HY견고딕"/>
                <a:ea typeface="HY견고딕"/>
              </a:rPr>
              <a:t>두 개의 수를 입력하세요</a:t>
            </a:r>
            <a:r>
              <a:rPr lang="en-US" altLang="ko-KR" sz="1600" b="1" dirty="0">
                <a:latin typeface="HY견고딕"/>
                <a:ea typeface="HY견고딕"/>
              </a:rPr>
              <a:t>&gt;&gt;";</a:t>
            </a:r>
          </a:p>
          <a:p>
            <a:pPr defTabSz="179999">
              <a:defRPr/>
            </a:pPr>
            <a:r>
              <a:rPr lang="en-US" altLang="ko-KR" sz="1600" b="1" dirty="0">
                <a:ea typeface="HY견고딕"/>
              </a:rPr>
              <a:t>	</a:t>
            </a:r>
            <a:r>
              <a:rPr lang="en-US" altLang="ko-KR" sz="1600" b="1" dirty="0" err="1">
                <a:latin typeface="HY견고딕"/>
                <a:ea typeface="HY견고딕"/>
              </a:rPr>
              <a:t>int</a:t>
            </a:r>
            <a:r>
              <a:rPr lang="en-US" altLang="ko-KR" sz="1600" b="1" dirty="0">
                <a:latin typeface="HY견고딕"/>
                <a:ea typeface="HY견고딕"/>
              </a:rPr>
              <a:t> a, b;</a:t>
            </a:r>
          </a:p>
          <a:p>
            <a:pPr defTabSz="179999">
              <a:defRPr/>
            </a:pPr>
            <a:r>
              <a:rPr lang="en-US" altLang="ko-KR" sz="1600" b="1" dirty="0">
                <a:ea typeface="HY견고딕"/>
              </a:rPr>
              <a:t>	</a:t>
            </a:r>
            <a:r>
              <a:rPr lang="en-US" altLang="ko-KR" sz="1600" b="1" dirty="0" err="1">
                <a:latin typeface="HY견고딕"/>
                <a:ea typeface="HY견고딕"/>
              </a:rPr>
              <a:t>cin</a:t>
            </a:r>
            <a:r>
              <a:rPr lang="en-US" altLang="ko-KR" sz="1600" b="1" dirty="0">
                <a:latin typeface="HY견고딕"/>
                <a:ea typeface="HY견고딕"/>
              </a:rPr>
              <a:t> &gt;&gt; a &gt;&gt; b; </a:t>
            </a:r>
            <a:r>
              <a:rPr lang="en-US" altLang="ko-KR" sz="1600" b="1" dirty="0">
                <a:solidFill>
                  <a:srgbClr val="008000"/>
                </a:solidFill>
                <a:latin typeface="HY견고딕"/>
                <a:ea typeface="HY견고딕"/>
              </a:rPr>
              <a:t>// </a:t>
            </a:r>
            <a:r>
              <a:rPr lang="ko-KR" altLang="en-US" sz="1600" b="1" dirty="0">
                <a:solidFill>
                  <a:srgbClr val="008000"/>
                </a:solidFill>
                <a:latin typeface="HY견고딕"/>
                <a:ea typeface="HY견고딕"/>
              </a:rPr>
              <a:t>정수 두 개 입력</a:t>
            </a:r>
            <a:endParaRPr lang="ko-KR" altLang="en-US" sz="16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ko-KR" altLang="en-US" sz="1600" b="1" dirty="0">
                <a:ea typeface="HY견고딕"/>
              </a:rPr>
              <a:t>	</a:t>
            </a:r>
            <a:r>
              <a:rPr lang="en-US" altLang="ko-KR" sz="1600" b="1" dirty="0">
                <a:latin typeface="HY견고딕"/>
                <a:ea typeface="HY견고딕"/>
              </a:rPr>
              <a:t>Adder adder(a, b); </a:t>
            </a:r>
            <a:r>
              <a:rPr lang="en-US" altLang="ko-KR" sz="1600" b="1" dirty="0">
                <a:solidFill>
                  <a:srgbClr val="008000"/>
                </a:solidFill>
                <a:latin typeface="HY견고딕"/>
                <a:ea typeface="HY견고딕"/>
              </a:rPr>
              <a:t>// </a:t>
            </a:r>
            <a:r>
              <a:rPr lang="ko-KR" altLang="en-US" sz="1600" b="1" dirty="0" err="1">
                <a:solidFill>
                  <a:srgbClr val="008000"/>
                </a:solidFill>
                <a:latin typeface="HY견고딕"/>
                <a:ea typeface="HY견고딕"/>
              </a:rPr>
              <a:t>덧셈기</a:t>
            </a:r>
            <a:r>
              <a:rPr lang="ko-KR" altLang="en-US" sz="1600" b="1" dirty="0">
                <a:solidFill>
                  <a:srgbClr val="008000"/>
                </a:solidFill>
                <a:latin typeface="HY견고딕"/>
                <a:ea typeface="HY견고딕"/>
              </a:rPr>
              <a:t> 생성</a:t>
            </a:r>
            <a:endParaRPr lang="ko-KR" altLang="en-US" sz="16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ko-KR" altLang="en-US" sz="1600" b="1" dirty="0">
                <a:ea typeface="HY견고딕"/>
              </a:rPr>
              <a:t>	</a:t>
            </a:r>
            <a:r>
              <a:rPr lang="en-US" altLang="ko-KR" sz="1600" b="1" dirty="0" err="1">
                <a:latin typeface="HY견고딕"/>
                <a:ea typeface="HY견고딕"/>
              </a:rPr>
              <a:t>cout</a:t>
            </a:r>
            <a:r>
              <a:rPr lang="en-US" altLang="ko-KR" sz="1600" b="1" dirty="0">
                <a:latin typeface="HY견고딕"/>
                <a:ea typeface="HY견고딕"/>
              </a:rPr>
              <a:t> &lt;&lt; </a:t>
            </a:r>
            <a:r>
              <a:rPr lang="en-US" altLang="ko-KR" sz="1600" b="1" dirty="0" err="1">
                <a:latin typeface="HY견고딕"/>
                <a:ea typeface="HY견고딕"/>
              </a:rPr>
              <a:t>adder.process</a:t>
            </a:r>
            <a:r>
              <a:rPr lang="en-US" altLang="ko-KR" sz="1600" b="1" dirty="0">
                <a:latin typeface="HY견고딕"/>
                <a:ea typeface="HY견고딕"/>
              </a:rPr>
              <a:t>(); </a:t>
            </a:r>
            <a:r>
              <a:rPr lang="en-US" altLang="ko-KR" sz="1600" b="1" dirty="0">
                <a:solidFill>
                  <a:srgbClr val="008000"/>
                </a:solidFill>
                <a:latin typeface="HY견고딕"/>
                <a:ea typeface="HY견고딕"/>
              </a:rPr>
              <a:t>// </a:t>
            </a:r>
            <a:r>
              <a:rPr lang="ko-KR" altLang="en-US" sz="1600" b="1" dirty="0">
                <a:solidFill>
                  <a:srgbClr val="008000"/>
                </a:solidFill>
                <a:latin typeface="HY견고딕"/>
                <a:ea typeface="HY견고딕"/>
              </a:rPr>
              <a:t>덧셈 계산</a:t>
            </a:r>
            <a:endParaRPr lang="ko-KR" altLang="en-US" sz="16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}</a:t>
            </a:r>
          </a:p>
          <a:p>
            <a:pPr defTabSz="179999">
              <a:defRPr/>
            </a:pPr>
            <a:endParaRPr lang="en-US" altLang="ko-KR" sz="16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1600" b="1" dirty="0" err="1">
                <a:latin typeface="HY견고딕"/>
                <a:ea typeface="HY견고딕"/>
              </a:rPr>
              <a:t>int</a:t>
            </a:r>
            <a:r>
              <a:rPr lang="en-US" altLang="ko-KR" sz="1600" b="1" dirty="0">
                <a:latin typeface="HY견고딕"/>
                <a:ea typeface="HY견고딕"/>
              </a:rPr>
              <a:t> main() {</a:t>
            </a:r>
          </a:p>
          <a:p>
            <a:pPr defTabSz="179999">
              <a:defRPr/>
            </a:pPr>
            <a:r>
              <a:rPr lang="en-US" altLang="ko-KR" sz="1600" b="1" dirty="0">
                <a:ea typeface="HY견고딕"/>
              </a:rPr>
              <a:t>	</a:t>
            </a:r>
            <a:r>
              <a:rPr lang="en-US" altLang="ko-KR" sz="1600" b="1" dirty="0">
                <a:latin typeface="HY견고딕"/>
                <a:ea typeface="HY견고딕"/>
              </a:rPr>
              <a:t>Calculator </a:t>
            </a:r>
            <a:r>
              <a:rPr lang="en-US" altLang="ko-KR" sz="1600" b="1" dirty="0" err="1">
                <a:latin typeface="HY견고딕"/>
                <a:ea typeface="HY견고딕"/>
              </a:rPr>
              <a:t>calc</a:t>
            </a:r>
            <a:r>
              <a:rPr lang="en-US" altLang="ko-KR" sz="1600" b="1" dirty="0">
                <a:latin typeface="HY견고딕"/>
                <a:ea typeface="HY견고딕"/>
              </a:rPr>
              <a:t>; </a:t>
            </a:r>
            <a:r>
              <a:rPr lang="en-US" altLang="ko-KR" sz="1600" b="1" dirty="0">
                <a:solidFill>
                  <a:srgbClr val="008000"/>
                </a:solidFill>
                <a:latin typeface="HY견고딕"/>
                <a:ea typeface="HY견고딕"/>
              </a:rPr>
              <a:t>// </a:t>
            </a:r>
            <a:r>
              <a:rPr lang="en-US" altLang="ko-KR" sz="1600" b="1" dirty="0" err="1">
                <a:solidFill>
                  <a:srgbClr val="008000"/>
                </a:solidFill>
                <a:latin typeface="HY견고딕"/>
                <a:ea typeface="HY견고딕"/>
              </a:rPr>
              <a:t>calc</a:t>
            </a:r>
            <a:r>
              <a:rPr lang="en-US" altLang="ko-KR" sz="1600" b="1" dirty="0">
                <a:solidFill>
                  <a:srgbClr val="008000"/>
                </a:solidFill>
                <a:latin typeface="HY견고딕"/>
                <a:ea typeface="HY견고딕"/>
              </a:rPr>
              <a:t> </a:t>
            </a:r>
            <a:r>
              <a:rPr lang="ko-KR" altLang="en-US" sz="1600" b="1" dirty="0">
                <a:solidFill>
                  <a:srgbClr val="008000"/>
                </a:solidFill>
                <a:latin typeface="HY견고딕"/>
                <a:ea typeface="HY견고딕"/>
              </a:rPr>
              <a:t>객체 생성</a:t>
            </a:r>
            <a:endParaRPr lang="ko-KR" altLang="en-US" sz="16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ko-KR" altLang="en-US" sz="1600" b="1" dirty="0">
                <a:ea typeface="HY견고딕"/>
              </a:rPr>
              <a:t>	</a:t>
            </a:r>
            <a:r>
              <a:rPr lang="en-US" altLang="ko-KR" sz="1600" b="1" dirty="0" err="1">
                <a:latin typeface="HY견고딕"/>
                <a:ea typeface="HY견고딕"/>
              </a:rPr>
              <a:t>calc.run</a:t>
            </a:r>
            <a:r>
              <a:rPr lang="en-US" altLang="ko-KR" sz="1600" b="1" dirty="0">
                <a:latin typeface="HY견고딕"/>
                <a:ea typeface="HY견고딕"/>
              </a:rPr>
              <a:t>(); </a:t>
            </a:r>
            <a:r>
              <a:rPr lang="en-US" altLang="ko-KR" sz="1600" b="1" dirty="0">
                <a:solidFill>
                  <a:srgbClr val="008000"/>
                </a:solidFill>
                <a:latin typeface="HY견고딕"/>
                <a:ea typeface="HY견고딕"/>
              </a:rPr>
              <a:t>// </a:t>
            </a:r>
            <a:r>
              <a:rPr lang="ko-KR" altLang="en-US" sz="1600" b="1" dirty="0">
                <a:solidFill>
                  <a:srgbClr val="008000"/>
                </a:solidFill>
                <a:latin typeface="HY견고딕"/>
                <a:ea typeface="HY견고딕"/>
              </a:rPr>
              <a:t>계산기 시작</a:t>
            </a:r>
          </a:p>
          <a:p>
            <a:pPr defTabSz="179999">
              <a:defRPr/>
            </a:pPr>
            <a:r>
              <a:rPr lang="en-US" altLang="ko-KR" sz="1600" b="1" dirty="0">
                <a:solidFill>
                  <a:srgbClr val="008000"/>
                </a:solidFill>
                <a:latin typeface="HY견고딕"/>
                <a:ea typeface="HY견고딕"/>
              </a:rPr>
              <a:t>}</a:t>
            </a:r>
            <a:endParaRPr lang="ko-KR" altLang="en-US" sz="1600" b="1" dirty="0">
              <a:solidFill>
                <a:srgbClr val="008000"/>
              </a:solidFill>
              <a:latin typeface="HY견고딕"/>
              <a:ea typeface="HY견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6942" y="1323339"/>
            <a:ext cx="572622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b="1">
                <a:solidFill>
                  <a:schemeClr val="accent2">
                    <a:lumMod val="75000"/>
                  </a:schemeClr>
                </a:solidFill>
                <a:latin typeface="HY견고딕"/>
                <a:ea typeface="HY견고딕"/>
              </a:rPr>
              <a:t>아래의 소스를 헤더 파일과 </a:t>
            </a:r>
            <a:r>
              <a:rPr lang="en-US" altLang="ko-KR" sz="1600" b="1">
                <a:solidFill>
                  <a:schemeClr val="accent2">
                    <a:lumMod val="75000"/>
                  </a:schemeClr>
                </a:solidFill>
                <a:latin typeface="HY견고딕"/>
                <a:ea typeface="HY견고딕"/>
              </a:rPr>
              <a:t>cpp </a:t>
            </a:r>
            <a:r>
              <a:rPr lang="ko-KR" altLang="en-US" sz="1600" b="1">
                <a:solidFill>
                  <a:schemeClr val="accent2">
                    <a:lumMod val="75000"/>
                  </a:schemeClr>
                </a:solidFill>
                <a:latin typeface="HY견고딕"/>
                <a:ea typeface="HY견고딕"/>
              </a:rPr>
              <a:t>파일로 분리하여 재작성하라</a:t>
            </a:r>
            <a:r>
              <a:rPr lang="en-US" altLang="ko-KR" sz="1600" b="1">
                <a:solidFill>
                  <a:schemeClr val="accent2">
                    <a:lumMod val="75000"/>
                  </a:schemeClr>
                </a:solidFill>
                <a:latin typeface="HY견고딕"/>
                <a:ea typeface="HY견고딕"/>
              </a:rPr>
              <a:t>.</a:t>
            </a:r>
            <a:endParaRPr lang="ko-KR" altLang="en-US" sz="1600" b="1">
              <a:solidFill>
                <a:schemeClr val="accent2">
                  <a:lumMod val="75000"/>
                </a:schemeClr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248400"/>
            <a:ext cx="533400" cy="381000"/>
          </a:xfrm>
        </p:spPr>
        <p:txBody>
          <a:bodyPr>
            <a:normAutofit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42</a:t>
            </a:fld>
            <a:endParaRPr lang="en-US" altLang="en-US">
              <a:latin typeface="HY견고딕"/>
              <a:ea typeface="HY견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-15459" y="0"/>
            <a:ext cx="3797424" cy="679450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b="1">
                <a:latin typeface="HY견고딕"/>
                <a:ea typeface="HY견고딕"/>
              </a:rPr>
              <a:t>예제 </a:t>
            </a:r>
            <a:r>
              <a:rPr lang="en-US" altLang="ko-KR" b="1">
                <a:latin typeface="HY견고딕"/>
                <a:ea typeface="HY견고딕"/>
              </a:rPr>
              <a:t>3-11 </a:t>
            </a:r>
            <a:r>
              <a:rPr lang="ko-KR" altLang="en-US" b="1">
                <a:latin typeface="HY견고딕"/>
                <a:ea typeface="HY견고딕"/>
              </a:rPr>
              <a:t>정답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50560" y="1350868"/>
            <a:ext cx="4484622" cy="4583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#</a:t>
            </a:r>
            <a:r>
              <a:rPr lang="en-US" altLang="ko-KR" sz="2400" b="1" dirty="0" err="1">
                <a:latin typeface="HY견고딕"/>
                <a:ea typeface="HY견고딕"/>
              </a:rPr>
              <a:t>ifndef</a:t>
            </a:r>
            <a:r>
              <a:rPr lang="en-US" altLang="ko-KR" sz="2400" b="1" dirty="0">
                <a:latin typeface="HY견고딕"/>
                <a:ea typeface="HY견고딕"/>
              </a:rPr>
              <a:t> ADDER_H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#define ADDER_H</a:t>
            </a:r>
          </a:p>
          <a:p>
            <a:pPr defTabSz="179999">
              <a:defRPr/>
            </a:pPr>
            <a:endParaRPr lang="en-US" altLang="ko-KR" sz="24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class Adder {</a:t>
            </a:r>
            <a:r>
              <a:rPr lang="ko-KR" altLang="en-US" sz="2400" b="1" dirty="0">
                <a:ea typeface="HY견고딕"/>
              </a:rPr>
              <a:t>	</a:t>
            </a:r>
            <a:endParaRPr lang="en-US" altLang="ko-KR" sz="2400" b="1" dirty="0">
              <a:ea typeface="HY견고딕"/>
            </a:endParaRP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  </a:t>
            </a:r>
            <a:r>
              <a:rPr lang="en-US" altLang="ko-KR" sz="2400" b="1" dirty="0" err="1">
                <a:latin typeface="HY견고딕"/>
                <a:ea typeface="HY견고딕"/>
              </a:rPr>
              <a:t>int</a:t>
            </a:r>
            <a:r>
              <a:rPr lang="en-US" altLang="ko-KR" sz="2400" b="1" dirty="0">
                <a:latin typeface="HY견고딕"/>
                <a:ea typeface="HY견고딕"/>
              </a:rPr>
              <a:t> op1, op2;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public:</a:t>
            </a:r>
          </a:p>
          <a:p>
            <a:pPr defTabSz="179999">
              <a:defRPr/>
            </a:pPr>
            <a:r>
              <a:rPr lang="en-US" altLang="ko-KR" sz="2400" b="1" dirty="0">
                <a:ea typeface="HY견고딕"/>
              </a:rPr>
              <a:t>	</a:t>
            </a:r>
            <a:r>
              <a:rPr lang="en-US" altLang="ko-KR" sz="2400" b="1" dirty="0">
                <a:latin typeface="HY견고딕"/>
                <a:ea typeface="HY견고딕"/>
              </a:rPr>
              <a:t>Adder(</a:t>
            </a:r>
            <a:r>
              <a:rPr lang="en-US" altLang="ko-KR" sz="2400" b="1" dirty="0" err="1">
                <a:latin typeface="HY견고딕"/>
                <a:ea typeface="HY견고딕"/>
              </a:rPr>
              <a:t>int</a:t>
            </a:r>
            <a:r>
              <a:rPr lang="en-US" altLang="ko-KR" sz="2400" b="1" dirty="0">
                <a:latin typeface="HY견고딕"/>
                <a:ea typeface="HY견고딕"/>
              </a:rPr>
              <a:t> a, </a:t>
            </a:r>
            <a:r>
              <a:rPr lang="en-US" altLang="ko-KR" sz="2400" b="1" dirty="0" err="1">
                <a:latin typeface="HY견고딕"/>
                <a:ea typeface="HY견고딕"/>
              </a:rPr>
              <a:t>int</a:t>
            </a:r>
            <a:r>
              <a:rPr lang="en-US" altLang="ko-KR" sz="2400" b="1" dirty="0">
                <a:latin typeface="HY견고딕"/>
                <a:ea typeface="HY견고딕"/>
              </a:rPr>
              <a:t> b);</a:t>
            </a:r>
          </a:p>
          <a:p>
            <a:pPr defTabSz="179999">
              <a:defRPr/>
            </a:pPr>
            <a:r>
              <a:rPr lang="en-US" altLang="ko-KR" sz="2400" b="1" dirty="0">
                <a:ea typeface="HY견고딕"/>
              </a:rPr>
              <a:t>	</a:t>
            </a:r>
            <a:r>
              <a:rPr lang="en-US" altLang="ko-KR" sz="2400" b="1" dirty="0" err="1">
                <a:latin typeface="HY견고딕"/>
                <a:ea typeface="HY견고딕"/>
              </a:rPr>
              <a:t>int</a:t>
            </a:r>
            <a:r>
              <a:rPr lang="en-US" altLang="ko-KR" sz="2400" b="1" dirty="0">
                <a:latin typeface="HY견고딕"/>
                <a:ea typeface="HY견고딕"/>
              </a:rPr>
              <a:t> process();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};</a:t>
            </a:r>
          </a:p>
          <a:p>
            <a:pPr defTabSz="179999">
              <a:defRPr/>
            </a:pPr>
            <a:endParaRPr lang="en-US" altLang="ko-KR" sz="24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#</a:t>
            </a:r>
            <a:r>
              <a:rPr lang="en-US" altLang="ko-KR" sz="2400" b="1" dirty="0" err="1">
                <a:latin typeface="HY견고딕"/>
                <a:ea typeface="HY견고딕"/>
              </a:rPr>
              <a:t>endif</a:t>
            </a:r>
            <a:endParaRPr lang="ko-KR" altLang="en-US" sz="2400" b="1" dirty="0">
              <a:latin typeface="HY견고딕"/>
              <a:ea typeface="HY견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92080" y="1365608"/>
            <a:ext cx="3744416" cy="46195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#</a:t>
            </a:r>
            <a:r>
              <a:rPr lang="en-US" altLang="ko-KR" sz="2400" b="1" dirty="0" err="1">
                <a:latin typeface="HY견고딕"/>
                <a:ea typeface="HY견고딕"/>
              </a:rPr>
              <a:t>ifndef</a:t>
            </a:r>
            <a:r>
              <a:rPr lang="en-US" altLang="ko-KR" sz="2400" b="1" dirty="0">
                <a:latin typeface="HY견고딕"/>
                <a:ea typeface="HY견고딕"/>
              </a:rPr>
              <a:t> CALCULATOR_H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#define CALCULATOR_H</a:t>
            </a:r>
          </a:p>
          <a:p>
            <a:pPr defTabSz="179999">
              <a:defRPr/>
            </a:pPr>
            <a:endParaRPr lang="en-US" altLang="ko-KR" sz="24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class Calculator {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public:</a:t>
            </a:r>
          </a:p>
          <a:p>
            <a:pPr defTabSz="179999">
              <a:defRPr/>
            </a:pPr>
            <a:r>
              <a:rPr lang="en-US" altLang="ko-KR" sz="2400" b="1" dirty="0">
                <a:ea typeface="HY견고딕"/>
              </a:rPr>
              <a:t>	</a:t>
            </a:r>
            <a:r>
              <a:rPr lang="en-US" altLang="ko-KR" sz="2400" b="1" dirty="0">
                <a:latin typeface="HY견고딕"/>
                <a:ea typeface="HY견고딕"/>
              </a:rPr>
              <a:t>void run();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};</a:t>
            </a:r>
          </a:p>
          <a:p>
            <a:pPr defTabSz="179999">
              <a:defRPr/>
            </a:pPr>
            <a:endParaRPr lang="en-US" altLang="ko-KR" sz="24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#</a:t>
            </a:r>
            <a:r>
              <a:rPr lang="en-US" altLang="ko-KR" sz="2400" b="1" dirty="0" err="1">
                <a:latin typeface="HY견고딕"/>
                <a:ea typeface="HY견고딕"/>
              </a:rPr>
              <a:t>endif</a:t>
            </a:r>
            <a:endParaRPr lang="ko-KR" altLang="en-US" sz="2400" b="1" dirty="0">
              <a:latin typeface="HY견고딕"/>
              <a:ea typeface="HY견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1196" y="6171455"/>
            <a:ext cx="118654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 dirty="0" err="1">
                <a:solidFill>
                  <a:srgbClr val="FF0000"/>
                </a:solidFill>
                <a:latin typeface="HY견고딕"/>
                <a:ea typeface="HY견고딕"/>
              </a:rPr>
              <a:t>Cal.h</a:t>
            </a:r>
            <a:endParaRPr lang="ko-KR" altLang="en-US" sz="2800" b="1" dirty="0">
              <a:solidFill>
                <a:srgbClr val="FF0000"/>
              </a:solidFill>
              <a:latin typeface="HY견고딕"/>
              <a:ea typeface="HY견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9166" y="6063734"/>
            <a:ext cx="16866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 dirty="0" err="1">
                <a:latin typeface="HY견고딕"/>
                <a:ea typeface="HY견고딕"/>
              </a:rPr>
              <a:t>Adder.h</a:t>
            </a:r>
            <a:endParaRPr lang="ko-KR" altLang="en-US" sz="2800" b="1" dirty="0"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836712"/>
            <a:ext cx="4245372" cy="345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79999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#include "</a:t>
            </a:r>
            <a:r>
              <a:rPr lang="en-US" altLang="ko-KR" sz="2000" b="1" dirty="0" err="1">
                <a:latin typeface="HY견고딕"/>
                <a:ea typeface="HY견고딕"/>
              </a:rPr>
              <a:t>Adder.h</a:t>
            </a:r>
            <a:r>
              <a:rPr lang="en-US" altLang="ko-KR" sz="2000" b="1" dirty="0">
                <a:latin typeface="HY견고딕"/>
                <a:ea typeface="HY견고딕"/>
              </a:rPr>
              <a:t>"</a:t>
            </a:r>
          </a:p>
          <a:p>
            <a:pPr defTabSz="179999">
              <a:defRPr/>
            </a:pPr>
            <a:endParaRPr lang="en-US" altLang="ko-KR" sz="20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Adder::Adder(</a:t>
            </a:r>
            <a:r>
              <a:rPr lang="en-US" altLang="ko-KR" sz="2000" b="1" dirty="0" err="1">
                <a:latin typeface="HY견고딕"/>
                <a:ea typeface="HY견고딕"/>
              </a:rPr>
              <a:t>int</a:t>
            </a:r>
            <a:r>
              <a:rPr lang="en-US" altLang="ko-KR" sz="2000" b="1" dirty="0">
                <a:latin typeface="HY견고딕"/>
                <a:ea typeface="HY견고딕"/>
              </a:rPr>
              <a:t> a, </a:t>
            </a:r>
            <a:r>
              <a:rPr lang="en-US" altLang="ko-KR" sz="2000" b="1" dirty="0" err="1">
                <a:latin typeface="HY견고딕"/>
                <a:ea typeface="HY견고딕"/>
              </a:rPr>
              <a:t>int</a:t>
            </a:r>
            <a:r>
              <a:rPr lang="en-US" altLang="ko-KR" sz="2000" b="1" dirty="0">
                <a:latin typeface="HY견고딕"/>
                <a:ea typeface="HY견고딕"/>
              </a:rPr>
              <a:t> b) {</a:t>
            </a:r>
          </a:p>
          <a:p>
            <a:pPr defTabSz="179999">
              <a:defRPr/>
            </a:pPr>
            <a:r>
              <a:rPr lang="en-US" altLang="ko-KR" sz="2000" b="1" dirty="0">
                <a:ea typeface="HY견고딕"/>
              </a:rPr>
              <a:t>	</a:t>
            </a:r>
            <a:r>
              <a:rPr lang="en-US" altLang="ko-KR" sz="2000" b="1" dirty="0">
                <a:latin typeface="HY견고딕"/>
                <a:ea typeface="HY견고딕"/>
              </a:rPr>
              <a:t>op1 = a; op2 = b;</a:t>
            </a:r>
          </a:p>
          <a:p>
            <a:pPr defTabSz="179999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}</a:t>
            </a:r>
          </a:p>
          <a:p>
            <a:pPr defTabSz="179999">
              <a:defRPr/>
            </a:pPr>
            <a:endParaRPr lang="en-US" altLang="ko-KR" sz="20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000" b="1" dirty="0" err="1">
                <a:latin typeface="HY견고딕"/>
                <a:ea typeface="HY견고딕"/>
              </a:rPr>
              <a:t>int</a:t>
            </a:r>
            <a:r>
              <a:rPr lang="en-US" altLang="ko-KR" sz="2000" b="1" dirty="0">
                <a:latin typeface="HY견고딕"/>
                <a:ea typeface="HY견고딕"/>
              </a:rPr>
              <a:t> Adder::process() {</a:t>
            </a:r>
          </a:p>
          <a:p>
            <a:pPr defTabSz="179999">
              <a:defRPr/>
            </a:pPr>
            <a:r>
              <a:rPr lang="en-US" altLang="ko-KR" sz="2000" b="1" dirty="0">
                <a:ea typeface="HY견고딕"/>
              </a:rPr>
              <a:t>	</a:t>
            </a:r>
            <a:r>
              <a:rPr lang="en-US" altLang="ko-KR" sz="2000" b="1" dirty="0">
                <a:latin typeface="HY견고딕"/>
                <a:ea typeface="HY견고딕"/>
              </a:rPr>
              <a:t>return op1 + op2;</a:t>
            </a:r>
          </a:p>
          <a:p>
            <a:pPr defTabSz="179999">
              <a:defRPr/>
            </a:pPr>
            <a:endParaRPr lang="en-US" altLang="ko-KR" sz="20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248400"/>
            <a:ext cx="533400" cy="381000"/>
          </a:xfrm>
        </p:spPr>
        <p:txBody>
          <a:bodyPr>
            <a:normAutofit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43</a:t>
            </a:fld>
            <a:endParaRPr lang="en-US" altLang="en-US">
              <a:latin typeface="HY견고딕"/>
              <a:ea typeface="HY견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86692" y="174204"/>
            <a:ext cx="5357307" cy="5723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#include &lt;</a:t>
            </a:r>
            <a:r>
              <a:rPr lang="en-US" altLang="ko-KR" sz="2400" b="1" dirty="0" err="1">
                <a:latin typeface="HY견고딕"/>
                <a:ea typeface="HY견고딕"/>
              </a:rPr>
              <a:t>iostream</a:t>
            </a:r>
            <a:r>
              <a:rPr lang="en-US" altLang="ko-KR" sz="2400" b="1" dirty="0">
                <a:latin typeface="HY견고딕"/>
                <a:ea typeface="HY견고딕"/>
              </a:rPr>
              <a:t>&gt;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using namespace </a:t>
            </a:r>
            <a:r>
              <a:rPr lang="en-US" altLang="ko-KR" sz="2400" b="1" dirty="0" err="1">
                <a:latin typeface="HY견고딕"/>
                <a:ea typeface="HY견고딕"/>
              </a:rPr>
              <a:t>std</a:t>
            </a:r>
            <a:r>
              <a:rPr lang="en-US" altLang="ko-KR" sz="2400" b="1" dirty="0">
                <a:latin typeface="HY견고딕"/>
                <a:ea typeface="HY견고딕"/>
              </a:rPr>
              <a:t>;</a:t>
            </a:r>
          </a:p>
          <a:p>
            <a:pPr defTabSz="179999">
              <a:defRPr/>
            </a:pPr>
            <a:endParaRPr lang="en-US" altLang="ko-KR" sz="24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#include </a:t>
            </a:r>
            <a:r>
              <a:rPr lang="en-US" altLang="ko-KR" sz="2400" b="1" dirty="0">
                <a:solidFill>
                  <a:srgbClr val="FF0000"/>
                </a:solidFill>
                <a:latin typeface="HY견고딕"/>
                <a:ea typeface="HY견고딕"/>
              </a:rPr>
              <a:t>"</a:t>
            </a:r>
            <a:r>
              <a:rPr lang="en-US" altLang="ko-KR" sz="2400" b="1" dirty="0" err="1">
                <a:solidFill>
                  <a:srgbClr val="FF0000"/>
                </a:solidFill>
                <a:latin typeface="HY견고딕"/>
                <a:ea typeface="HY견고딕"/>
              </a:rPr>
              <a:t>Cal.h</a:t>
            </a:r>
            <a:r>
              <a:rPr lang="en-US" altLang="ko-KR" sz="2400" b="1" dirty="0">
                <a:solidFill>
                  <a:srgbClr val="FF0000"/>
                </a:solidFill>
                <a:latin typeface="HY견고딕"/>
                <a:ea typeface="HY견고딕"/>
              </a:rPr>
              <a:t>"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#include "</a:t>
            </a:r>
            <a:r>
              <a:rPr lang="en-US" altLang="ko-KR" sz="2400" b="1" dirty="0" err="1">
                <a:latin typeface="HY견고딕"/>
                <a:ea typeface="HY견고딕"/>
              </a:rPr>
              <a:t>Adder.h</a:t>
            </a:r>
            <a:r>
              <a:rPr lang="en-US" altLang="ko-KR" sz="2400" b="1" dirty="0">
                <a:latin typeface="HY견고딕"/>
                <a:ea typeface="HY견고딕"/>
              </a:rPr>
              <a:t>"</a:t>
            </a:r>
          </a:p>
          <a:p>
            <a:pPr defTabSz="179999">
              <a:defRPr/>
            </a:pPr>
            <a:endParaRPr lang="en-US" altLang="ko-KR" sz="24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void Calculator::run() {</a:t>
            </a:r>
          </a:p>
          <a:p>
            <a:pPr defTabSz="179999">
              <a:defRPr/>
            </a:pPr>
            <a:r>
              <a:rPr lang="en-US" altLang="ko-KR" sz="2400" b="1" dirty="0">
                <a:ea typeface="HY견고딕"/>
              </a:rPr>
              <a:t>	</a:t>
            </a:r>
            <a:r>
              <a:rPr lang="en-US" altLang="ko-KR" sz="2400" b="1" dirty="0" err="1">
                <a:latin typeface="HY견고딕"/>
                <a:ea typeface="HY견고딕"/>
              </a:rPr>
              <a:t>cout</a:t>
            </a:r>
            <a:r>
              <a:rPr lang="en-US" altLang="ko-KR" sz="2400" b="1" dirty="0">
                <a:latin typeface="HY견고딕"/>
                <a:ea typeface="HY견고딕"/>
              </a:rPr>
              <a:t> &lt;&lt; "</a:t>
            </a:r>
            <a:r>
              <a:rPr lang="ko-KR" altLang="en-US" sz="2400" b="1" dirty="0">
                <a:latin typeface="HY견고딕"/>
                <a:ea typeface="HY견고딕"/>
              </a:rPr>
              <a:t>두개 수를 입력하세요</a:t>
            </a:r>
            <a:r>
              <a:rPr lang="en-US" altLang="ko-KR" sz="2400" b="1" dirty="0">
                <a:latin typeface="HY견고딕"/>
                <a:ea typeface="HY견고딕"/>
              </a:rPr>
              <a:t>&gt;&gt;";</a:t>
            </a:r>
          </a:p>
          <a:p>
            <a:pPr defTabSz="179999">
              <a:defRPr/>
            </a:pPr>
            <a:r>
              <a:rPr lang="en-US" altLang="ko-KR" sz="2400" b="1" dirty="0">
                <a:ea typeface="HY견고딕"/>
              </a:rPr>
              <a:t>	</a:t>
            </a:r>
            <a:r>
              <a:rPr lang="en-US" altLang="ko-KR" sz="2400" b="1" dirty="0" err="1">
                <a:latin typeface="HY견고딕"/>
                <a:ea typeface="HY견고딕"/>
              </a:rPr>
              <a:t>int</a:t>
            </a:r>
            <a:r>
              <a:rPr lang="en-US" altLang="ko-KR" sz="2400" b="1" dirty="0">
                <a:latin typeface="HY견고딕"/>
                <a:ea typeface="HY견고딕"/>
              </a:rPr>
              <a:t> a, b;</a:t>
            </a:r>
          </a:p>
          <a:p>
            <a:pPr defTabSz="179999">
              <a:defRPr/>
            </a:pPr>
            <a:r>
              <a:rPr lang="en-US" altLang="ko-KR" sz="2400" b="1" dirty="0">
                <a:ea typeface="HY견고딕"/>
              </a:rPr>
              <a:t>	</a:t>
            </a:r>
            <a:r>
              <a:rPr lang="en-US" altLang="ko-KR" sz="2400" b="1" dirty="0" err="1">
                <a:latin typeface="HY견고딕"/>
                <a:ea typeface="HY견고딕"/>
              </a:rPr>
              <a:t>cin</a:t>
            </a:r>
            <a:r>
              <a:rPr lang="en-US" altLang="ko-KR" sz="2400" b="1" dirty="0">
                <a:latin typeface="HY견고딕"/>
                <a:ea typeface="HY견고딕"/>
              </a:rPr>
              <a:t> &gt;&gt; a &gt;&gt; b; </a:t>
            </a:r>
          </a:p>
          <a:p>
            <a:pPr defTabSz="179999">
              <a:defRPr/>
            </a:pPr>
            <a:r>
              <a:rPr lang="ko-KR" altLang="en-US" sz="2400" b="1" dirty="0">
                <a:ea typeface="HY견고딕"/>
              </a:rPr>
              <a:t>	</a:t>
            </a:r>
            <a:r>
              <a:rPr lang="en-US" altLang="ko-KR" sz="2400" b="1" dirty="0">
                <a:latin typeface="HY견고딕"/>
                <a:ea typeface="HY견고딕"/>
              </a:rPr>
              <a:t>Adder adder(a, b); </a:t>
            </a:r>
            <a:r>
              <a:rPr lang="en-US" altLang="ko-KR" sz="2000" b="1" dirty="0">
                <a:solidFill>
                  <a:srgbClr val="92D050"/>
                </a:solidFill>
                <a:latin typeface="HY견고딕"/>
                <a:ea typeface="HY견고딕"/>
              </a:rPr>
              <a:t>// </a:t>
            </a:r>
            <a:r>
              <a:rPr lang="ko-KR" altLang="en-US" sz="2000" b="1" dirty="0" err="1">
                <a:solidFill>
                  <a:srgbClr val="92D050"/>
                </a:solidFill>
                <a:latin typeface="HY견고딕"/>
                <a:ea typeface="HY견고딕"/>
              </a:rPr>
              <a:t>덧셈기</a:t>
            </a:r>
            <a:r>
              <a:rPr lang="ko-KR" altLang="en-US" sz="2000" b="1" dirty="0">
                <a:solidFill>
                  <a:srgbClr val="92D050"/>
                </a:solidFill>
                <a:latin typeface="HY견고딕"/>
                <a:ea typeface="HY견고딕"/>
              </a:rPr>
              <a:t> 생성</a:t>
            </a:r>
          </a:p>
          <a:p>
            <a:pPr defTabSz="179999">
              <a:defRPr/>
            </a:pPr>
            <a:r>
              <a:rPr lang="ko-KR" altLang="en-US" sz="2400" b="1" dirty="0">
                <a:ea typeface="HY견고딕"/>
              </a:rPr>
              <a:t>	</a:t>
            </a:r>
            <a:r>
              <a:rPr lang="en-US" altLang="ko-KR" sz="2400" b="1" dirty="0" err="1">
                <a:latin typeface="HY견고딕"/>
                <a:ea typeface="HY견고딕"/>
              </a:rPr>
              <a:t>cout</a:t>
            </a:r>
            <a:r>
              <a:rPr lang="en-US" altLang="ko-KR" sz="2400" b="1" dirty="0">
                <a:latin typeface="HY견고딕"/>
                <a:ea typeface="HY견고딕"/>
              </a:rPr>
              <a:t> &lt;&lt; </a:t>
            </a:r>
            <a:r>
              <a:rPr lang="en-US" altLang="ko-KR" sz="2400" b="1" dirty="0" err="1">
                <a:latin typeface="HY견고딕"/>
                <a:ea typeface="HY견고딕"/>
              </a:rPr>
              <a:t>adder.process</a:t>
            </a:r>
            <a:r>
              <a:rPr lang="en-US" altLang="ko-KR" sz="2400" b="1" dirty="0">
                <a:latin typeface="HY견고딕"/>
                <a:ea typeface="HY견고딕"/>
              </a:rPr>
              <a:t>(); </a:t>
            </a:r>
          </a:p>
          <a:p>
            <a:pPr defTabSz="179999">
              <a:defRPr/>
            </a:pPr>
            <a:r>
              <a:rPr lang="en-US" altLang="ko-KR" sz="2400" b="1" dirty="0">
                <a:solidFill>
                  <a:srgbClr val="92D050"/>
                </a:solidFill>
                <a:latin typeface="HY견고딕"/>
                <a:ea typeface="HY견고딕"/>
              </a:rPr>
              <a:t>      </a:t>
            </a:r>
            <a:r>
              <a:rPr lang="en-US" altLang="ko-KR" sz="2000" b="1" dirty="0">
                <a:solidFill>
                  <a:srgbClr val="92D050"/>
                </a:solidFill>
                <a:latin typeface="HY견고딕"/>
                <a:ea typeface="HY견고딕"/>
              </a:rPr>
              <a:t>// </a:t>
            </a:r>
            <a:r>
              <a:rPr lang="ko-KR" altLang="en-US" sz="2000" b="1" dirty="0">
                <a:solidFill>
                  <a:srgbClr val="92D050"/>
                </a:solidFill>
                <a:latin typeface="HY견고딕"/>
                <a:ea typeface="HY견고딕"/>
              </a:rPr>
              <a:t>덧셈 계산</a:t>
            </a:r>
          </a:p>
          <a:p>
            <a:pPr defTabSz="179999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}</a:t>
            </a:r>
            <a:endParaRPr lang="ko-KR" altLang="en-US" sz="2400" b="1" dirty="0">
              <a:latin typeface="HY견고딕"/>
              <a:ea typeface="HY견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9592" y="5435959"/>
            <a:ext cx="186140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Adder.cpp</a:t>
            </a:r>
            <a:endParaRPr lang="ko-KR" altLang="en-US" sz="2400" b="1" dirty="0">
              <a:latin typeface="HY견고딕"/>
              <a:ea typeface="HY견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76056" y="6017567"/>
            <a:ext cx="259398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Calculator.cpp</a:t>
            </a:r>
            <a:endParaRPr lang="ko-KR" altLang="en-US" sz="2400" b="1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7798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248400"/>
            <a:ext cx="533400" cy="381000"/>
          </a:xfrm>
        </p:spPr>
        <p:txBody>
          <a:bodyPr>
            <a:normAutofit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44</a:t>
            </a:fld>
            <a:endParaRPr lang="en-US" altLang="en-US">
              <a:latin typeface="HY견고딕"/>
              <a:ea typeface="HY견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3568" y="764705"/>
            <a:ext cx="6840760" cy="2880320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79999">
              <a:defRPr/>
            </a:pPr>
            <a:r>
              <a:rPr lang="en-US" altLang="ko-KR" sz="2800" b="1" dirty="0">
                <a:latin typeface="HY견고딕"/>
                <a:ea typeface="HY견고딕"/>
              </a:rPr>
              <a:t>#include </a:t>
            </a:r>
            <a:r>
              <a:rPr lang="en-US" altLang="ko-KR" sz="2800" b="1" dirty="0">
                <a:solidFill>
                  <a:srgbClr val="FF0000"/>
                </a:solidFill>
                <a:latin typeface="HY견고딕"/>
                <a:ea typeface="HY견고딕"/>
              </a:rPr>
              <a:t>"</a:t>
            </a:r>
            <a:r>
              <a:rPr lang="en-US" altLang="ko-KR" sz="2800" b="1" dirty="0" err="1">
                <a:solidFill>
                  <a:srgbClr val="FF0000"/>
                </a:solidFill>
                <a:latin typeface="HY견고딕"/>
                <a:ea typeface="HY견고딕"/>
              </a:rPr>
              <a:t>Cal.h</a:t>
            </a:r>
            <a:r>
              <a:rPr lang="en-US" altLang="ko-KR" sz="2800" b="1" dirty="0">
                <a:solidFill>
                  <a:srgbClr val="FF0000"/>
                </a:solidFill>
                <a:latin typeface="HY견고딕"/>
                <a:ea typeface="HY견고딕"/>
              </a:rPr>
              <a:t>"</a:t>
            </a:r>
          </a:p>
          <a:p>
            <a:pPr defTabSz="179999">
              <a:defRPr/>
            </a:pPr>
            <a:endParaRPr lang="en-US" altLang="ko-KR" sz="28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800" b="1" dirty="0" err="1">
                <a:latin typeface="HY견고딕"/>
                <a:ea typeface="HY견고딕"/>
              </a:rPr>
              <a:t>int</a:t>
            </a:r>
            <a:r>
              <a:rPr lang="en-US" altLang="ko-KR" sz="2800" b="1" dirty="0">
                <a:latin typeface="HY견고딕"/>
                <a:ea typeface="HY견고딕"/>
              </a:rPr>
              <a:t> main() {</a:t>
            </a:r>
          </a:p>
          <a:p>
            <a:pPr defTabSz="179999">
              <a:defRPr/>
            </a:pPr>
            <a:r>
              <a:rPr lang="en-US" altLang="ko-KR" sz="2800" b="1" dirty="0">
                <a:ea typeface="HY견고딕"/>
              </a:rPr>
              <a:t>	</a:t>
            </a:r>
            <a:r>
              <a:rPr lang="en-US" altLang="ko-KR" sz="2800" b="1" dirty="0">
                <a:latin typeface="HY견고딕"/>
                <a:ea typeface="HY견고딕"/>
              </a:rPr>
              <a:t>Calculator </a:t>
            </a:r>
            <a:r>
              <a:rPr lang="en-US" altLang="ko-KR" sz="2800" b="1" dirty="0" err="1">
                <a:latin typeface="HY견고딕"/>
                <a:ea typeface="HY견고딕"/>
              </a:rPr>
              <a:t>calc</a:t>
            </a:r>
            <a:r>
              <a:rPr lang="en-US" altLang="ko-KR" sz="2800" b="1" dirty="0">
                <a:latin typeface="HY견고딕"/>
                <a:ea typeface="HY견고딕"/>
              </a:rPr>
              <a:t>; /</a:t>
            </a:r>
            <a:r>
              <a:rPr lang="en-US" altLang="ko-KR" sz="2800" b="1" dirty="0">
                <a:solidFill>
                  <a:srgbClr val="008000"/>
                </a:solidFill>
                <a:latin typeface="HY견고딕"/>
                <a:ea typeface="HY견고딕"/>
              </a:rPr>
              <a:t>/ </a:t>
            </a:r>
            <a:r>
              <a:rPr lang="en-US" altLang="ko-KR" sz="2800" b="1" dirty="0" err="1">
                <a:solidFill>
                  <a:srgbClr val="008000"/>
                </a:solidFill>
                <a:latin typeface="HY견고딕"/>
                <a:ea typeface="HY견고딕"/>
              </a:rPr>
              <a:t>calc</a:t>
            </a:r>
            <a:r>
              <a:rPr lang="en-US" altLang="ko-KR" sz="2800" b="1" dirty="0">
                <a:solidFill>
                  <a:srgbClr val="008000"/>
                </a:solidFill>
                <a:latin typeface="HY견고딕"/>
                <a:ea typeface="HY견고딕"/>
              </a:rPr>
              <a:t> </a:t>
            </a:r>
            <a:r>
              <a:rPr lang="ko-KR" altLang="en-US" sz="2800" b="1" dirty="0">
                <a:solidFill>
                  <a:srgbClr val="008000"/>
                </a:solidFill>
                <a:latin typeface="HY견고딕"/>
                <a:ea typeface="HY견고딕"/>
              </a:rPr>
              <a:t>객체 생성</a:t>
            </a:r>
            <a:endParaRPr lang="ko-KR" altLang="en-US" sz="28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ko-KR" altLang="en-US" sz="2800" b="1" dirty="0">
                <a:ea typeface="HY견고딕"/>
              </a:rPr>
              <a:t>	</a:t>
            </a:r>
            <a:r>
              <a:rPr lang="en-US" altLang="ko-KR" sz="2800" b="1" dirty="0" err="1">
                <a:latin typeface="HY견고딕"/>
                <a:ea typeface="HY견고딕"/>
              </a:rPr>
              <a:t>calc.run</a:t>
            </a:r>
            <a:r>
              <a:rPr lang="en-US" altLang="ko-KR" sz="2800" b="1" dirty="0">
                <a:latin typeface="HY견고딕"/>
                <a:ea typeface="HY견고딕"/>
              </a:rPr>
              <a:t>(); </a:t>
            </a:r>
            <a:r>
              <a:rPr lang="en-US" altLang="ko-KR" sz="2800" b="1" dirty="0">
                <a:solidFill>
                  <a:srgbClr val="008000"/>
                </a:solidFill>
                <a:latin typeface="HY견고딕"/>
                <a:ea typeface="HY견고딕"/>
              </a:rPr>
              <a:t>// </a:t>
            </a:r>
            <a:r>
              <a:rPr lang="ko-KR" altLang="en-US" sz="2800" b="1" dirty="0">
                <a:solidFill>
                  <a:srgbClr val="008000"/>
                </a:solidFill>
                <a:latin typeface="HY견고딕"/>
                <a:ea typeface="HY견고딕"/>
              </a:rPr>
              <a:t>계산기 시작</a:t>
            </a:r>
            <a:endParaRPr lang="ko-KR" altLang="en-US" sz="28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800" b="1" dirty="0">
                <a:latin typeface="HY견고딕"/>
                <a:ea typeface="HY견고딕"/>
              </a:rPr>
              <a:t>}</a:t>
            </a:r>
            <a:endParaRPr lang="ko-KR" altLang="en-US" sz="2800" b="1" dirty="0">
              <a:latin typeface="HY견고딕"/>
              <a:ea typeface="HY견고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31640" y="3645025"/>
            <a:ext cx="193835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solidFill>
                  <a:srgbClr val="FF0000"/>
                </a:solidFill>
                <a:latin typeface="HY견고딕"/>
                <a:ea typeface="HY견고딕"/>
              </a:rPr>
              <a:t>main.cpp</a:t>
            </a:r>
            <a:endParaRPr lang="ko-KR" altLang="en-US" sz="2800" b="1" dirty="0">
              <a:solidFill>
                <a:srgbClr val="FF0000"/>
              </a:solidFill>
              <a:latin typeface="HY견고딕"/>
              <a:ea typeface="HY견고딕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43608" y="5417403"/>
            <a:ext cx="5040560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dirty="0">
                <a:latin typeface="HY견고딕"/>
                <a:ea typeface="HY견고딕"/>
              </a:rPr>
              <a:t>두개 수를 입력하세요</a:t>
            </a:r>
            <a:r>
              <a:rPr lang="en-US" altLang="ko-KR" sz="2400" b="1" dirty="0">
                <a:latin typeface="HY견고딕"/>
                <a:ea typeface="HY견고딕"/>
              </a:rPr>
              <a:t>&gt;&gt;</a:t>
            </a:r>
            <a:r>
              <a:rPr lang="en-US" altLang="ko-KR" sz="2400" b="1" dirty="0">
                <a:solidFill>
                  <a:srgbClr val="00B050"/>
                </a:solidFill>
                <a:latin typeface="HY견고딕"/>
                <a:ea typeface="HY견고딕"/>
              </a:rPr>
              <a:t>5 -20</a:t>
            </a:r>
          </a:p>
          <a:p>
            <a:pPr lvl="0">
              <a:defRPr/>
            </a:pPr>
            <a:r>
              <a:rPr lang="en-US" altLang="ko-KR" sz="2400" b="1" dirty="0">
                <a:latin typeface="HY견고딕"/>
                <a:ea typeface="HY견고딕"/>
              </a:rPr>
              <a:t>-15</a:t>
            </a:r>
            <a:endParaRPr lang="ko-KR" altLang="en-US" sz="2400" b="1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68585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 포인터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87220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객체에 대한 포인터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 </a:t>
            </a:r>
            <a:r>
              <a:rPr lang="ko-KR" altLang="en-US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언어의 포인터와 동일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lvl="1"/>
            <a:r>
              <a:rPr lang="ko-KR" altLang="en-US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객체의 주소 값을 가지는 변수</a:t>
            </a:r>
            <a:endParaRPr lang="en-US" altLang="ko-KR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en-US" altLang="ko-KR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포인터로 멤버를 접근할 때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객체포인터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멤버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45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9" y="3429000"/>
            <a:ext cx="776928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55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4–1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 포인터 선언 및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46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9632" y="1556792"/>
            <a:ext cx="4104456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Circle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{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radius; 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Circle() {	radius = 1; }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Circle(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r)  { radius = r; }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double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getArea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(); 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}; </a:t>
            </a:r>
          </a:p>
          <a:p>
            <a:pPr defTabSz="180000"/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double 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Circle::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getArea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() {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return 3.14*radius*radius;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14311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b="1">
                <a:latin typeface="HY견고딕"/>
                <a:ea typeface="HY견고딕"/>
              </a:rPr>
              <a:t>예제 </a:t>
            </a:r>
            <a:r>
              <a:rPr lang="en-US" altLang="ko-KR" b="1">
                <a:latin typeface="HY견고딕"/>
                <a:ea typeface="HY견고딕"/>
              </a:rPr>
              <a:t>4–1 </a:t>
            </a:r>
            <a:r>
              <a:rPr lang="ko-KR" altLang="en-US" b="1">
                <a:latin typeface="HY견고딕"/>
                <a:ea typeface="HY견고딕"/>
              </a:rPr>
              <a:t>객체 포인터 선언 및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47</a:t>
            </a:fld>
            <a:endParaRPr lang="en-US" altLang="en-US">
              <a:latin typeface="HY견고딕"/>
              <a:ea typeface="HY견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599" y="402351"/>
            <a:ext cx="7848872" cy="4977368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2000" b="1">
                <a:latin typeface="HY견고딕"/>
                <a:ea typeface="HY견고딕"/>
              </a:rPr>
              <a:t>int main() {</a:t>
            </a:r>
          </a:p>
          <a:p>
            <a:pPr defTabSz="179999">
              <a:defRPr/>
            </a:pPr>
            <a:r>
              <a:rPr lang="en-US" altLang="ko-KR" sz="2000" b="1">
                <a:latin typeface="HY견고딕"/>
                <a:ea typeface="HY견고딕"/>
              </a:rPr>
              <a:t>	Circle donut;</a:t>
            </a:r>
          </a:p>
          <a:p>
            <a:pPr defTabSz="179999">
              <a:defRPr/>
            </a:pPr>
            <a:r>
              <a:rPr lang="en-US" altLang="ko-KR" sz="2000" b="1">
                <a:latin typeface="HY견고딕"/>
                <a:ea typeface="HY견고딕"/>
              </a:rPr>
              <a:t>	Circle pizza(30);</a:t>
            </a:r>
          </a:p>
          <a:p>
            <a:pPr defTabSz="179999">
              <a:defRPr/>
            </a:pPr>
            <a:endParaRPr lang="en-US" altLang="ko-KR" sz="2000" b="1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000" b="1">
                <a:latin typeface="HY견고딕"/>
                <a:ea typeface="HY견고딕"/>
              </a:rPr>
              <a:t>	</a:t>
            </a:r>
            <a:r>
              <a:rPr lang="en-US" altLang="ko-KR" sz="2000" b="1">
                <a:solidFill>
                  <a:srgbClr val="00B050"/>
                </a:solidFill>
                <a:latin typeface="HY견고딕"/>
                <a:ea typeface="HY견고딕"/>
              </a:rPr>
              <a:t>// </a:t>
            </a:r>
            <a:r>
              <a:rPr lang="ko-KR" altLang="en-US" sz="2000" b="1">
                <a:solidFill>
                  <a:srgbClr val="00B050"/>
                </a:solidFill>
                <a:latin typeface="HY견고딕"/>
                <a:ea typeface="HY견고딕"/>
              </a:rPr>
              <a:t>객체 이름으로 멤버 접근</a:t>
            </a:r>
          </a:p>
          <a:p>
            <a:pPr defTabSz="179999">
              <a:defRPr/>
            </a:pPr>
            <a:r>
              <a:rPr lang="ko-KR" altLang="en-US" sz="2000" b="1">
                <a:latin typeface="HY견고딕"/>
                <a:ea typeface="HY견고딕"/>
              </a:rPr>
              <a:t>	</a:t>
            </a:r>
            <a:r>
              <a:rPr lang="en-US" altLang="ko-KR" sz="2000" b="1">
                <a:latin typeface="HY견고딕"/>
                <a:ea typeface="HY견고딕"/>
              </a:rPr>
              <a:t>cout &lt;&lt; donut.getArea() &lt;&lt; endl;</a:t>
            </a:r>
          </a:p>
          <a:p>
            <a:pPr defTabSz="179999">
              <a:defRPr/>
            </a:pPr>
            <a:endParaRPr lang="en-US" altLang="ko-KR" sz="2000" b="1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000" b="1">
                <a:latin typeface="HY견고딕"/>
                <a:ea typeface="HY견고딕"/>
              </a:rPr>
              <a:t>	</a:t>
            </a:r>
            <a:r>
              <a:rPr lang="en-US" altLang="ko-KR" sz="2000" b="1">
                <a:solidFill>
                  <a:srgbClr val="00B050"/>
                </a:solidFill>
                <a:latin typeface="HY견고딕"/>
                <a:ea typeface="HY견고딕"/>
              </a:rPr>
              <a:t>// </a:t>
            </a:r>
            <a:r>
              <a:rPr lang="ko-KR" altLang="en-US" sz="2000" b="1">
                <a:solidFill>
                  <a:srgbClr val="00B050"/>
                </a:solidFill>
                <a:latin typeface="HY견고딕"/>
                <a:ea typeface="HY견고딕"/>
              </a:rPr>
              <a:t>객체 포인터로 멤버 접근</a:t>
            </a:r>
          </a:p>
          <a:p>
            <a:pPr defTabSz="179999">
              <a:defRPr/>
            </a:pPr>
            <a:r>
              <a:rPr lang="ko-KR" altLang="en-US" sz="2000" b="1">
                <a:latin typeface="HY견고딕"/>
                <a:ea typeface="HY견고딕"/>
              </a:rPr>
              <a:t>	</a:t>
            </a:r>
            <a:r>
              <a:rPr lang="en-US" altLang="ko-KR" sz="2000" b="1">
                <a:solidFill>
                  <a:srgbClr val="FF0000"/>
                </a:solidFill>
                <a:latin typeface="HY견고딕"/>
                <a:ea typeface="HY견고딕"/>
              </a:rPr>
              <a:t>Circle *p;</a:t>
            </a:r>
            <a:endParaRPr lang="en-US" altLang="ko-KR" sz="2000" b="1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000" b="1">
                <a:latin typeface="HY견고딕"/>
                <a:ea typeface="HY견고딕"/>
              </a:rPr>
              <a:t>	p = &amp;donut;</a:t>
            </a:r>
          </a:p>
          <a:p>
            <a:pPr defTabSz="179999">
              <a:defRPr/>
            </a:pPr>
            <a:r>
              <a:rPr lang="en-US" altLang="ko-KR" sz="2000" b="1">
                <a:latin typeface="HY견고딕"/>
                <a:ea typeface="HY견고딕"/>
              </a:rPr>
              <a:t>	cout &lt;&lt; </a:t>
            </a:r>
            <a:r>
              <a:rPr lang="en-US" altLang="ko-KR" sz="2000" b="1">
                <a:solidFill>
                  <a:srgbClr val="FF0000"/>
                </a:solidFill>
                <a:latin typeface="HY견고딕"/>
                <a:ea typeface="HY견고딕"/>
              </a:rPr>
              <a:t>p-&gt;getArea() </a:t>
            </a:r>
            <a:r>
              <a:rPr lang="en-US" altLang="ko-KR" sz="2000" b="1">
                <a:latin typeface="HY견고딕"/>
                <a:ea typeface="HY견고딕"/>
              </a:rPr>
              <a:t>&lt;&lt; endl; </a:t>
            </a:r>
            <a:r>
              <a:rPr lang="en-US" altLang="ko-KR" sz="2000" b="1">
                <a:solidFill>
                  <a:srgbClr val="00B050"/>
                </a:solidFill>
                <a:latin typeface="HY견고딕"/>
                <a:ea typeface="HY견고딕"/>
              </a:rPr>
              <a:t>// donut</a:t>
            </a:r>
            <a:r>
              <a:rPr lang="ko-KR" altLang="en-US" sz="2000" b="1">
                <a:solidFill>
                  <a:srgbClr val="00B050"/>
                </a:solidFill>
                <a:latin typeface="HY견고딕"/>
                <a:ea typeface="HY견고딕"/>
              </a:rPr>
              <a:t>의 </a:t>
            </a:r>
            <a:r>
              <a:rPr lang="en-US" altLang="ko-KR" sz="2000" b="1">
                <a:solidFill>
                  <a:srgbClr val="00B050"/>
                </a:solidFill>
                <a:latin typeface="HY견고딕"/>
                <a:ea typeface="HY견고딕"/>
              </a:rPr>
              <a:t>getArea() </a:t>
            </a:r>
            <a:r>
              <a:rPr lang="ko-KR" altLang="en-US" sz="2000" b="1">
                <a:solidFill>
                  <a:srgbClr val="00B050"/>
                </a:solidFill>
                <a:latin typeface="HY견고딕"/>
                <a:ea typeface="HY견고딕"/>
              </a:rPr>
              <a:t>호출</a:t>
            </a:r>
          </a:p>
          <a:p>
            <a:pPr defTabSz="179999">
              <a:defRPr/>
            </a:pPr>
            <a:r>
              <a:rPr lang="ko-KR" altLang="en-US" sz="2000" b="1">
                <a:latin typeface="HY견고딕"/>
                <a:ea typeface="HY견고딕"/>
              </a:rPr>
              <a:t>	</a:t>
            </a:r>
            <a:r>
              <a:rPr lang="en-US" altLang="ko-KR" sz="2000" b="1">
                <a:latin typeface="HY견고딕"/>
                <a:ea typeface="HY견고딕"/>
              </a:rPr>
              <a:t>cout &lt;&lt; </a:t>
            </a:r>
            <a:r>
              <a:rPr lang="en-US" altLang="ko-KR" sz="2000" b="1">
                <a:solidFill>
                  <a:srgbClr val="FF0000"/>
                </a:solidFill>
                <a:latin typeface="HY견고딕"/>
                <a:ea typeface="HY견고딕"/>
              </a:rPr>
              <a:t>(*p).getArea() </a:t>
            </a:r>
            <a:r>
              <a:rPr lang="en-US" altLang="ko-KR" sz="2000" b="1">
                <a:latin typeface="HY견고딕"/>
                <a:ea typeface="HY견고딕"/>
              </a:rPr>
              <a:t>&lt;&lt;endl; </a:t>
            </a:r>
          </a:p>
          <a:p>
            <a:pPr defTabSz="179999">
              <a:defRPr/>
            </a:pPr>
            <a:r>
              <a:rPr lang="ko-KR" altLang="en-US" sz="2000" b="1">
                <a:latin typeface="HY견고딕"/>
                <a:ea typeface="HY견고딕"/>
              </a:rPr>
              <a:t>	</a:t>
            </a:r>
            <a:r>
              <a:rPr lang="en-US" altLang="ko-KR" sz="2000" b="1">
                <a:latin typeface="HY견고딕"/>
                <a:ea typeface="HY견고딕"/>
              </a:rPr>
              <a:t>p = &amp;pizza; </a:t>
            </a:r>
          </a:p>
          <a:p>
            <a:pPr defTabSz="179999">
              <a:defRPr/>
            </a:pPr>
            <a:r>
              <a:rPr lang="en-US" altLang="ko-KR" sz="2000" b="1">
                <a:latin typeface="HY견고딕"/>
                <a:ea typeface="HY견고딕"/>
              </a:rPr>
              <a:t>	cout &lt;&lt; </a:t>
            </a:r>
            <a:r>
              <a:rPr lang="en-US" altLang="ko-KR" sz="2000" b="1">
                <a:solidFill>
                  <a:srgbClr val="FF0000"/>
                </a:solidFill>
                <a:latin typeface="HY견고딕"/>
                <a:ea typeface="HY견고딕"/>
              </a:rPr>
              <a:t>p-&gt;getArea() </a:t>
            </a:r>
            <a:r>
              <a:rPr lang="en-US" altLang="ko-KR" sz="2000" b="1">
                <a:latin typeface="HY견고딕"/>
                <a:ea typeface="HY견고딕"/>
              </a:rPr>
              <a:t>&lt;&lt; endl; </a:t>
            </a:r>
            <a:r>
              <a:rPr lang="en-US" altLang="ko-KR" sz="2000" b="1">
                <a:solidFill>
                  <a:srgbClr val="00B050"/>
                </a:solidFill>
                <a:latin typeface="HY견고딕"/>
                <a:ea typeface="HY견고딕"/>
              </a:rPr>
              <a:t>// pizza</a:t>
            </a:r>
            <a:r>
              <a:rPr lang="ko-KR" altLang="en-US" sz="2000" b="1">
                <a:solidFill>
                  <a:srgbClr val="00B050"/>
                </a:solidFill>
                <a:latin typeface="HY견고딕"/>
                <a:ea typeface="HY견고딕"/>
              </a:rPr>
              <a:t>의 </a:t>
            </a:r>
            <a:r>
              <a:rPr lang="en-US" altLang="ko-KR" sz="2000" b="1">
                <a:solidFill>
                  <a:srgbClr val="00B050"/>
                </a:solidFill>
                <a:latin typeface="HY견고딕"/>
                <a:ea typeface="HY견고딕"/>
              </a:rPr>
              <a:t>getArea() </a:t>
            </a:r>
            <a:r>
              <a:rPr lang="ko-KR" altLang="en-US" sz="2000" b="1">
                <a:solidFill>
                  <a:srgbClr val="00B050"/>
                </a:solidFill>
                <a:latin typeface="HY견고딕"/>
                <a:ea typeface="HY견고딕"/>
              </a:rPr>
              <a:t>호출</a:t>
            </a:r>
          </a:p>
          <a:p>
            <a:pPr defTabSz="179999">
              <a:defRPr/>
            </a:pPr>
            <a:r>
              <a:rPr lang="ko-KR" altLang="en-US" sz="2000" b="1">
                <a:latin typeface="HY견고딕"/>
                <a:ea typeface="HY견고딕"/>
              </a:rPr>
              <a:t>	</a:t>
            </a:r>
            <a:r>
              <a:rPr lang="en-US" altLang="ko-KR" sz="2000" b="1">
                <a:latin typeface="HY견고딕"/>
                <a:ea typeface="HY견고딕"/>
              </a:rPr>
              <a:t>cout &lt;&lt; </a:t>
            </a:r>
            <a:r>
              <a:rPr lang="en-US" altLang="ko-KR" sz="2000" b="1">
                <a:solidFill>
                  <a:srgbClr val="FF0000"/>
                </a:solidFill>
                <a:latin typeface="HY견고딕"/>
                <a:ea typeface="HY견고딕"/>
              </a:rPr>
              <a:t>(*p).getArea() </a:t>
            </a:r>
            <a:r>
              <a:rPr lang="en-US" altLang="ko-KR" sz="2000" b="1">
                <a:latin typeface="HY견고딕"/>
                <a:ea typeface="HY견고딕"/>
              </a:rPr>
              <a:t>&lt;&lt; endl;</a:t>
            </a:r>
          </a:p>
          <a:p>
            <a:pPr defTabSz="179999">
              <a:defRPr/>
            </a:pPr>
            <a:r>
              <a:rPr lang="en-US" altLang="ko-KR" sz="2000" b="1">
                <a:latin typeface="HY견고딕"/>
                <a:ea typeface="HY견고딕"/>
              </a:rPr>
              <a:t>}</a:t>
            </a:r>
            <a:endParaRPr lang="ko-KR" altLang="en-US" sz="2000" b="1">
              <a:latin typeface="HY견고딕"/>
              <a:ea typeface="HY견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32040" y="452084"/>
            <a:ext cx="1989325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latin typeface="HY견고딕"/>
                <a:ea typeface="HY견고딕"/>
              </a:rPr>
              <a:t>3.14</a:t>
            </a:r>
          </a:p>
          <a:p>
            <a:pPr lvl="0">
              <a:defRPr/>
            </a:pPr>
            <a:r>
              <a:rPr lang="en-US" altLang="ko-KR" b="1">
                <a:latin typeface="HY견고딕"/>
                <a:ea typeface="HY견고딕"/>
              </a:rPr>
              <a:t>3.14</a:t>
            </a:r>
          </a:p>
          <a:p>
            <a:pPr lvl="0">
              <a:defRPr/>
            </a:pPr>
            <a:r>
              <a:rPr lang="en-US" altLang="ko-KR" b="1">
                <a:latin typeface="HY견고딕"/>
                <a:ea typeface="HY견고딕"/>
              </a:rPr>
              <a:t>2826</a:t>
            </a:r>
          </a:p>
          <a:p>
            <a:pPr lvl="0">
              <a:defRPr/>
            </a:pPr>
            <a:r>
              <a:rPr lang="en-US" altLang="ko-KR" b="1">
                <a:latin typeface="HY견고딕"/>
                <a:ea typeface="HY견고딕"/>
              </a:rPr>
              <a:t>2826</a:t>
            </a:r>
            <a:endParaRPr lang="ko-KR" altLang="en-US" b="1"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/>
              <a:buChar char="l"/>
              <a:defRPr/>
            </a:pPr>
            <a:r>
              <a:rPr lang="ko-KR" altLang="en-US" dirty="0">
                <a:latin typeface="HY견고딕"/>
                <a:ea typeface="HY견고딕"/>
              </a:rPr>
              <a:t>객체 배열 선언 가능</a:t>
            </a:r>
          </a:p>
          <a:p>
            <a:pPr lvl="0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lvl="1">
              <a:defRPr/>
            </a:pPr>
            <a:r>
              <a:rPr lang="ko-KR" altLang="en-US" dirty="0">
                <a:latin typeface="HY견고딕"/>
                <a:ea typeface="HY견고딕"/>
              </a:rPr>
              <a:t>기본</a:t>
            </a:r>
            <a:r>
              <a:rPr lang="en-US" altLang="ko-KR" dirty="0">
                <a:latin typeface="HY견고딕"/>
                <a:ea typeface="HY견고딕"/>
              </a:rPr>
              <a:t> </a:t>
            </a:r>
            <a:r>
              <a:rPr lang="ko-KR" altLang="en-US" dirty="0">
                <a:latin typeface="HY견고딕"/>
                <a:ea typeface="HY견고딕"/>
              </a:rPr>
              <a:t>타입 배열 선언과 형식 동일</a:t>
            </a:r>
          </a:p>
          <a:p>
            <a:pPr lvl="2">
              <a:defRPr/>
            </a:pPr>
            <a:r>
              <a:rPr lang="en-US" altLang="ko-KR" dirty="0">
                <a:solidFill>
                  <a:srgbClr val="FF0000"/>
                </a:solidFill>
                <a:latin typeface="HY견고딕"/>
                <a:ea typeface="HY견고딕"/>
              </a:rPr>
              <a:t>int n[3]; </a:t>
            </a:r>
            <a:r>
              <a:rPr lang="en-US" altLang="ko-KR" dirty="0">
                <a:solidFill>
                  <a:srgbClr val="92D050"/>
                </a:solidFill>
                <a:latin typeface="HY견고딕"/>
                <a:ea typeface="HY견고딕"/>
              </a:rPr>
              <a:t>// </a:t>
            </a:r>
            <a:r>
              <a:rPr lang="ko-KR" altLang="en-US" dirty="0">
                <a:solidFill>
                  <a:srgbClr val="92D050"/>
                </a:solidFill>
                <a:latin typeface="HY견고딕"/>
                <a:ea typeface="HY견고딕"/>
              </a:rPr>
              <a:t>정수형 배열 선언</a:t>
            </a:r>
          </a:p>
          <a:p>
            <a:pPr lvl="2">
              <a:defRPr/>
            </a:pPr>
            <a:r>
              <a:rPr lang="en-US" altLang="ko-KR" dirty="0">
                <a:solidFill>
                  <a:srgbClr val="FF0000"/>
                </a:solidFill>
                <a:latin typeface="HY견고딕"/>
                <a:ea typeface="HY견고딕"/>
              </a:rPr>
              <a:t>Circle c[3]; </a:t>
            </a:r>
            <a:r>
              <a:rPr lang="en-US" altLang="ko-KR" dirty="0">
                <a:solidFill>
                  <a:srgbClr val="92D050"/>
                </a:solidFill>
                <a:latin typeface="HY견고딕"/>
                <a:ea typeface="HY견고딕"/>
              </a:rPr>
              <a:t>// Circle </a:t>
            </a:r>
            <a:r>
              <a:rPr lang="ko-KR" altLang="en-US" dirty="0">
                <a:solidFill>
                  <a:srgbClr val="92D050"/>
                </a:solidFill>
                <a:latin typeface="HY견고딕"/>
                <a:ea typeface="HY견고딕"/>
              </a:rPr>
              <a:t>타입의 배열 선언</a:t>
            </a:r>
          </a:p>
          <a:p>
            <a:pPr lvl="2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lvl="0">
              <a:buFont typeface="Wingdings" panose="05000000000000000000" pitchFamily="2" charset="2"/>
              <a:buChar char="l"/>
              <a:defRPr/>
            </a:pPr>
            <a:r>
              <a:rPr lang="ko-KR" altLang="en-US" dirty="0">
                <a:latin typeface="HY견고딕"/>
                <a:ea typeface="HY견고딕"/>
              </a:rPr>
              <a:t>객체 배열 선언</a:t>
            </a:r>
          </a:p>
          <a:p>
            <a:pPr marL="365760" lvl="1" indent="0">
              <a:buNone/>
              <a:defRPr/>
            </a:pPr>
            <a:r>
              <a:rPr lang="en-US" altLang="ko-KR" dirty="0">
                <a:solidFill>
                  <a:srgbClr val="00B050"/>
                </a:solidFill>
                <a:latin typeface="HY견고딕"/>
                <a:ea typeface="HY견고딕"/>
              </a:rPr>
              <a:t>1.</a:t>
            </a:r>
            <a:r>
              <a:rPr lang="en-US" altLang="ko-KR" dirty="0">
                <a:latin typeface="HY견고딕"/>
                <a:ea typeface="HY견고딕"/>
              </a:rPr>
              <a:t> </a:t>
            </a:r>
            <a:r>
              <a:rPr lang="ko-KR" altLang="en-US" dirty="0">
                <a:latin typeface="HY견고딕"/>
                <a:ea typeface="HY견고딕"/>
              </a:rPr>
              <a:t>객체 배열을 위한 공간 할당</a:t>
            </a:r>
          </a:p>
          <a:p>
            <a:pPr marL="365760" lvl="1" indent="0">
              <a:buNone/>
              <a:defRPr/>
            </a:pPr>
            <a:r>
              <a:rPr lang="en-US" altLang="ko-KR" dirty="0">
                <a:solidFill>
                  <a:srgbClr val="00B050"/>
                </a:solidFill>
                <a:latin typeface="HY견고딕"/>
                <a:ea typeface="HY견고딕"/>
              </a:rPr>
              <a:t>2. </a:t>
            </a:r>
            <a:r>
              <a:rPr lang="ko-KR" altLang="en-US" dirty="0">
                <a:latin typeface="HY견고딕"/>
                <a:ea typeface="HY견고딕"/>
              </a:rPr>
              <a:t>배열의 각 원소 객체마다 생성자 실행</a:t>
            </a:r>
          </a:p>
          <a:p>
            <a:pPr lvl="2">
              <a:defRPr/>
            </a:pPr>
            <a:r>
              <a:rPr lang="en-US" altLang="ko-KR" dirty="0">
                <a:solidFill>
                  <a:srgbClr val="FF0000"/>
                </a:solidFill>
                <a:latin typeface="HY견고딕"/>
                <a:ea typeface="HY견고딕"/>
              </a:rPr>
              <a:t>c[0]</a:t>
            </a:r>
            <a:r>
              <a:rPr lang="ko-KR" altLang="en-US" dirty="0">
                <a:solidFill>
                  <a:srgbClr val="FF0000"/>
                </a:solidFill>
                <a:latin typeface="HY견고딕"/>
                <a:ea typeface="HY견고딕"/>
              </a:rPr>
              <a:t>의 생성자</a:t>
            </a:r>
            <a:r>
              <a:rPr lang="en-US" altLang="ko-KR" dirty="0">
                <a:solidFill>
                  <a:srgbClr val="FF0000"/>
                </a:solidFill>
                <a:latin typeface="HY견고딕"/>
                <a:ea typeface="HY견고딕"/>
              </a:rPr>
              <a:t>, c[1]</a:t>
            </a:r>
            <a:r>
              <a:rPr lang="ko-KR" altLang="en-US" dirty="0">
                <a:solidFill>
                  <a:srgbClr val="FF0000"/>
                </a:solidFill>
                <a:latin typeface="HY견고딕"/>
                <a:ea typeface="HY견고딕"/>
              </a:rPr>
              <a:t>의 생성자</a:t>
            </a:r>
            <a:r>
              <a:rPr lang="en-US" altLang="ko-KR" dirty="0">
                <a:solidFill>
                  <a:srgbClr val="FF0000"/>
                </a:solidFill>
                <a:latin typeface="HY견고딕"/>
                <a:ea typeface="HY견고딕"/>
              </a:rPr>
              <a:t>, c[2]</a:t>
            </a:r>
            <a:r>
              <a:rPr lang="ko-KR" altLang="en-US" dirty="0">
                <a:solidFill>
                  <a:srgbClr val="FF0000"/>
                </a:solidFill>
                <a:latin typeface="HY견고딕"/>
                <a:ea typeface="HY견고딕"/>
              </a:rPr>
              <a:t>의 생성자 실행</a:t>
            </a:r>
          </a:p>
          <a:p>
            <a:pPr lvl="2">
              <a:defRPr/>
            </a:pPr>
            <a:r>
              <a:rPr lang="ko-KR" altLang="en-US" dirty="0">
                <a:solidFill>
                  <a:srgbClr val="00B0F0"/>
                </a:solidFill>
                <a:latin typeface="HY견고딕"/>
                <a:ea typeface="HY견고딕"/>
              </a:rPr>
              <a:t>매개 변수 없는 생성자 호출</a:t>
            </a:r>
            <a:endParaRPr lang="en-US" altLang="ko-KR" dirty="0">
              <a:solidFill>
                <a:srgbClr val="00B0F0"/>
              </a:solidFill>
              <a:latin typeface="HY견고딕"/>
              <a:ea typeface="HY견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HY견고딕"/>
                <a:ea typeface="HY견고딕"/>
              </a:rPr>
              <a:t>객체 배열</a:t>
            </a:r>
            <a:r>
              <a:rPr lang="en-US" altLang="ko-KR">
                <a:latin typeface="HY견고딕"/>
                <a:ea typeface="HY견고딕"/>
              </a:rPr>
              <a:t>, </a:t>
            </a:r>
            <a:r>
              <a:rPr lang="ko-KR" altLang="en-US">
                <a:latin typeface="HY견고딕"/>
                <a:ea typeface="HY견고딕"/>
              </a:rPr>
              <a:t>생성 및 소멸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 b="0">
                <a:latin typeface="HY견고딕"/>
                <a:ea typeface="HY견고딕"/>
              </a:rPr>
              <a:pPr lvl="0">
                <a:defRPr/>
              </a:pPr>
              <a:t>48</a:t>
            </a:fld>
            <a:endParaRPr lang="en-US" altLang="en-US" b="0"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HY견고딕"/>
                <a:ea typeface="HY견고딕"/>
              </a:rPr>
              <a:t>객체 배열</a:t>
            </a:r>
            <a:r>
              <a:rPr lang="en-US" altLang="ko-KR">
                <a:latin typeface="HY견고딕"/>
                <a:ea typeface="HY견고딕"/>
              </a:rPr>
              <a:t>, </a:t>
            </a:r>
            <a:r>
              <a:rPr lang="ko-KR" altLang="en-US">
                <a:latin typeface="HY견고딕"/>
                <a:ea typeface="HY견고딕"/>
              </a:rPr>
              <a:t>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>
                <a:latin typeface="HY견고딕"/>
                <a:ea typeface="HY견고딕"/>
              </a:rPr>
              <a:t>매개 변수 있는 생성자를 호출할 수 없음</a:t>
            </a:r>
          </a:p>
          <a:p>
            <a:pPr lvl="2">
              <a:defRPr/>
            </a:pPr>
            <a:r>
              <a:rPr lang="en-US" altLang="ko-KR" dirty="0">
                <a:solidFill>
                  <a:srgbClr val="FF0000"/>
                </a:solidFill>
                <a:latin typeface="HY견고딕"/>
                <a:ea typeface="HY견고딕"/>
              </a:rPr>
              <a:t>Circle </a:t>
            </a:r>
            <a:r>
              <a:rPr lang="en-US" altLang="ko-KR" dirty="0" err="1">
                <a:solidFill>
                  <a:srgbClr val="FF0000"/>
                </a:solidFill>
                <a:latin typeface="HY견고딕"/>
                <a:ea typeface="HY견고딕"/>
              </a:rPr>
              <a:t>circleArray</a:t>
            </a:r>
            <a:r>
              <a:rPr lang="en-US" altLang="ko-KR" dirty="0">
                <a:solidFill>
                  <a:srgbClr val="FF0000"/>
                </a:solidFill>
                <a:latin typeface="HY견고딕"/>
                <a:ea typeface="HY견고딕"/>
              </a:rPr>
              <a:t>[3](5); </a:t>
            </a:r>
            <a:r>
              <a:rPr lang="en-US" altLang="ko-KR" dirty="0">
                <a:solidFill>
                  <a:srgbClr val="92D050"/>
                </a:solidFill>
                <a:latin typeface="HY견고딕"/>
                <a:ea typeface="HY견고딕"/>
              </a:rPr>
              <a:t>// </a:t>
            </a:r>
            <a:r>
              <a:rPr lang="ko-KR" altLang="en-US" dirty="0">
                <a:solidFill>
                  <a:srgbClr val="92D050"/>
                </a:solidFill>
                <a:latin typeface="HY견고딕"/>
                <a:ea typeface="HY견고딕"/>
              </a:rPr>
              <a:t>오류</a:t>
            </a:r>
          </a:p>
          <a:p>
            <a:pPr lvl="0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lvl="0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lvl="0">
              <a:defRPr/>
            </a:pPr>
            <a:r>
              <a:rPr lang="ko-KR" altLang="en-US" dirty="0">
                <a:latin typeface="HY견고딕"/>
                <a:ea typeface="HY견고딕"/>
              </a:rPr>
              <a:t>배열 소멸</a:t>
            </a:r>
          </a:p>
          <a:p>
            <a:pPr lvl="1">
              <a:defRPr/>
            </a:pPr>
            <a:r>
              <a:rPr lang="ko-KR" altLang="en-US" dirty="0">
                <a:latin typeface="HY견고딕"/>
                <a:ea typeface="HY견고딕"/>
              </a:rPr>
              <a:t>배열의 각 객체마다 </a:t>
            </a:r>
            <a:r>
              <a:rPr lang="ko-KR" altLang="en-US" dirty="0" err="1">
                <a:latin typeface="HY견고딕"/>
                <a:ea typeface="HY견고딕"/>
              </a:rPr>
              <a:t>소멸자</a:t>
            </a:r>
            <a:r>
              <a:rPr lang="ko-KR" altLang="en-US" dirty="0">
                <a:latin typeface="HY견고딕"/>
                <a:ea typeface="HY견고딕"/>
              </a:rPr>
              <a:t> 호출</a:t>
            </a:r>
            <a:r>
              <a:rPr lang="en-US" altLang="ko-KR" dirty="0">
                <a:latin typeface="HY견고딕"/>
                <a:ea typeface="HY견고딕"/>
              </a:rPr>
              <a:t>. </a:t>
            </a:r>
            <a:r>
              <a:rPr lang="ko-KR" altLang="en-US" dirty="0">
                <a:solidFill>
                  <a:srgbClr val="0000FF"/>
                </a:solidFill>
                <a:latin typeface="HY견고딕"/>
                <a:ea typeface="HY견고딕"/>
              </a:rPr>
              <a:t>생성의 반대순으로 소멸</a:t>
            </a:r>
          </a:p>
          <a:p>
            <a:pPr lvl="2">
              <a:defRPr/>
            </a:pPr>
            <a:r>
              <a:rPr lang="en-US" altLang="ko-KR" dirty="0">
                <a:solidFill>
                  <a:srgbClr val="FF0000"/>
                </a:solidFill>
                <a:latin typeface="HY견고딕"/>
                <a:ea typeface="HY견고딕"/>
              </a:rPr>
              <a:t>c[2]</a:t>
            </a:r>
            <a:r>
              <a:rPr lang="ko-KR" altLang="en-US" dirty="0">
                <a:solidFill>
                  <a:srgbClr val="FF0000"/>
                </a:solidFill>
                <a:latin typeface="HY견고딕"/>
                <a:ea typeface="HY견고딕"/>
              </a:rPr>
              <a:t>의 </a:t>
            </a:r>
            <a:r>
              <a:rPr lang="ko-KR" altLang="en-US" dirty="0" err="1">
                <a:solidFill>
                  <a:srgbClr val="FF0000"/>
                </a:solidFill>
                <a:latin typeface="HY견고딕"/>
                <a:ea typeface="HY견고딕"/>
              </a:rPr>
              <a:t>소멸자</a:t>
            </a:r>
            <a:r>
              <a:rPr lang="en-US" altLang="ko-KR" dirty="0">
                <a:solidFill>
                  <a:srgbClr val="FF0000"/>
                </a:solidFill>
                <a:latin typeface="HY견고딕"/>
                <a:ea typeface="HY견고딕"/>
              </a:rPr>
              <a:t>, c[1]</a:t>
            </a:r>
            <a:r>
              <a:rPr lang="ko-KR" altLang="en-US" dirty="0">
                <a:solidFill>
                  <a:srgbClr val="FF0000"/>
                </a:solidFill>
                <a:latin typeface="HY견고딕"/>
                <a:ea typeface="HY견고딕"/>
              </a:rPr>
              <a:t>의 </a:t>
            </a:r>
            <a:r>
              <a:rPr lang="ko-KR" altLang="en-US" dirty="0" err="1">
                <a:solidFill>
                  <a:srgbClr val="FF0000"/>
                </a:solidFill>
                <a:latin typeface="HY견고딕"/>
                <a:ea typeface="HY견고딕"/>
              </a:rPr>
              <a:t>소멸자</a:t>
            </a:r>
            <a:r>
              <a:rPr lang="en-US" altLang="ko-KR" dirty="0">
                <a:solidFill>
                  <a:srgbClr val="FF0000"/>
                </a:solidFill>
                <a:latin typeface="HY견고딕"/>
                <a:ea typeface="HY견고딕"/>
              </a:rPr>
              <a:t>, c[0]</a:t>
            </a:r>
            <a:r>
              <a:rPr lang="ko-KR" altLang="en-US" dirty="0">
                <a:solidFill>
                  <a:srgbClr val="FF0000"/>
                </a:solidFill>
                <a:latin typeface="HY견고딕"/>
                <a:ea typeface="HY견고딕"/>
              </a:rPr>
              <a:t>의 </a:t>
            </a:r>
            <a:r>
              <a:rPr lang="ko-KR" altLang="en-US" dirty="0" err="1">
                <a:solidFill>
                  <a:srgbClr val="FF0000"/>
                </a:solidFill>
                <a:latin typeface="HY견고딕"/>
                <a:ea typeface="HY견고딕"/>
              </a:rPr>
              <a:t>소멸자</a:t>
            </a:r>
            <a:r>
              <a:rPr lang="ko-KR" altLang="en-US" dirty="0">
                <a:solidFill>
                  <a:srgbClr val="FF0000"/>
                </a:solidFill>
                <a:latin typeface="HY견고딕"/>
                <a:ea typeface="HY견고딕"/>
              </a:rPr>
              <a:t> 실행</a:t>
            </a:r>
          </a:p>
          <a:p>
            <a:pPr lvl="1">
              <a:defRPr/>
            </a:pPr>
            <a:endParaRPr lang="ko-KR" altLang="en-US" dirty="0">
              <a:latin typeface="HY견고딕"/>
              <a:ea typeface="HY견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 b="0">
                <a:latin typeface="HY견고딕"/>
                <a:ea typeface="HY견고딕"/>
              </a:rPr>
              <a:pPr lvl="0">
                <a:defRPr/>
              </a:pPr>
              <a:t>49</a:t>
            </a:fld>
            <a:endParaRPr lang="en-US" altLang="en-US" b="0"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4064" y="1689786"/>
            <a:ext cx="8229600" cy="49525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  <a:defRPr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소멸자의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특징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소멸자는 한 가지 뿐이며 </a:t>
            </a:r>
            <a:r>
              <a:rPr lang="ko-KR" altLang="en-US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 중복 불가능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객체가 소멸될 때 </a:t>
            </a:r>
            <a:r>
              <a:rPr lang="ko-KR" altLang="en-US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항상 소멸자가 호출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된다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컴파일러가 </a:t>
            </a:r>
            <a:r>
              <a:rPr lang="ko-KR" altLang="en-US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디폴트 </a:t>
            </a:r>
            <a:r>
              <a:rPr lang="ko-KR" altLang="en-US" sz="2000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소멸자</a:t>
            </a:r>
            <a:r>
              <a:rPr lang="ko-KR" altLang="en-US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제공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동적으로 할당된 멤버나 상속을 사용한 경우 신중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그렇지 않은 대부분의 경우는 생략해도 됨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lvl="1" indent="0">
              <a:buNone/>
              <a:defRPr/>
            </a:pP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buNone/>
              <a:defRPr/>
            </a:pP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buNone/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buNone/>
              <a:defRPr/>
            </a:pPr>
            <a:endParaRPr lang="ko-KR" altLang="en-US" sz="1800" dirty="0"/>
          </a:p>
        </p:txBody>
      </p:sp>
      <p:sp>
        <p:nvSpPr>
          <p:cNvPr id="5" name="제목 1"/>
          <p:cNvSpPr txBox="1"/>
          <p:nvPr/>
        </p:nvSpPr>
        <p:spPr>
          <a:xfrm>
            <a:off x="1039107" y="249632"/>
            <a:ext cx="8289630" cy="76508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4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소멸자</a:t>
            </a:r>
            <a:endParaRPr lang="ko-KR" altLang="en-US"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>
          <a:xfrm>
            <a:off x="1039107" y="5394124"/>
            <a:ext cx="761455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Char char="l"/>
              <a:defRPr kumimoji="1" sz="2000">
                <a:solidFill>
                  <a:schemeClr val="tx1"/>
                </a:solidFill>
                <a:latin typeface="Trebuchet MS"/>
                <a:ea typeface="HY엽서L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/>
              <a:buChar char="l"/>
              <a:defRPr kumimoji="1">
                <a:solidFill>
                  <a:schemeClr val="tx1"/>
                </a:solidFill>
                <a:latin typeface="Trebuchet MS"/>
                <a:ea typeface="HY엽서L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/>
              <a:buChar char="l"/>
              <a:defRPr kumimoji="1" sz="1600">
                <a:solidFill>
                  <a:schemeClr val="tx1"/>
                </a:solidFill>
                <a:latin typeface="Trebuchet MS"/>
                <a:ea typeface="HY엽서L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/>
              <a:buChar char="l"/>
              <a:defRPr kumimoji="1" sz="1400">
                <a:solidFill>
                  <a:schemeClr val="tx1"/>
                </a:solidFill>
                <a:latin typeface="Trebuchet MS"/>
                <a:ea typeface="HY엽서L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SzPct val="40000"/>
              <a:buFont typeface="Wingdings"/>
              <a:buChar char="l"/>
              <a:defRPr kumimoji="1" sz="1200">
                <a:solidFill>
                  <a:schemeClr val="tx1"/>
                </a:solidFill>
                <a:latin typeface="Trebuchet MS"/>
                <a:ea typeface="HY엽서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/>
              <a:buChar char="l"/>
              <a:defRPr kumimoji="1" sz="1200">
                <a:solidFill>
                  <a:schemeClr val="tx1"/>
                </a:solidFill>
                <a:latin typeface="Trebuchet MS"/>
                <a:ea typeface="HY엽서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/>
              <a:buChar char="l"/>
              <a:defRPr kumimoji="1" sz="1200">
                <a:solidFill>
                  <a:schemeClr val="tx1"/>
                </a:solidFill>
                <a:latin typeface="Trebuchet MS"/>
                <a:ea typeface="HY엽서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/>
              <a:buChar char="l"/>
              <a:defRPr kumimoji="1" sz="1200">
                <a:solidFill>
                  <a:schemeClr val="tx1"/>
                </a:solidFill>
                <a:latin typeface="Trebuchet MS"/>
                <a:ea typeface="HY엽서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/>
              <a:buChar char="l"/>
              <a:defRPr kumimoji="1" sz="1200">
                <a:solidFill>
                  <a:schemeClr val="tx1"/>
                </a:solidFill>
                <a:latin typeface="Trebuchet MS"/>
                <a:ea typeface="HY엽서L"/>
              </a:defRPr>
            </a:lvl9pPr>
          </a:lstStyle>
          <a:p>
            <a:pPr algn="just">
              <a:buNone/>
              <a:defRPr/>
            </a:pPr>
            <a:r>
              <a:rPr lang="en-US" altLang="ko-KR" sz="2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~Point( )  { cout &lt;&lt; “Point</a:t>
            </a:r>
            <a:r>
              <a:rPr lang="ko-KR" altLang="en-US" sz="2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소멸자 호출</a:t>
            </a:r>
            <a:r>
              <a:rPr lang="en-US" altLang="ko-KR" sz="2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\n”; }</a:t>
            </a:r>
            <a:endParaRPr lang="ko-KR" altLang="en-US" sz="240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b="1">
                <a:latin typeface="HY견고딕"/>
                <a:ea typeface="HY견고딕"/>
              </a:rPr>
              <a:t>예제 </a:t>
            </a:r>
            <a:r>
              <a:rPr lang="en-US" altLang="ko-KR" b="1">
                <a:latin typeface="HY견고딕"/>
                <a:ea typeface="HY견고딕"/>
              </a:rPr>
              <a:t>4– 2</a:t>
            </a:r>
            <a:r>
              <a:rPr lang="ko-KR" altLang="en-US" b="1">
                <a:latin typeface="HY견고딕"/>
                <a:ea typeface="HY견고딕"/>
              </a:rPr>
              <a:t> </a:t>
            </a:r>
            <a:r>
              <a:rPr lang="en-US" altLang="ko-KR" b="1">
                <a:latin typeface="HY견고딕"/>
                <a:ea typeface="HY견고딕"/>
              </a:rPr>
              <a:t>Circle </a:t>
            </a:r>
            <a:r>
              <a:rPr lang="ko-KR" altLang="en-US" b="1">
                <a:latin typeface="HY견고딕"/>
                <a:ea typeface="HY견고딕"/>
              </a:rPr>
              <a:t>클래스의 배열 선언 및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50</a:t>
            </a:fld>
            <a:endParaRPr lang="en-US" altLang="en-US">
              <a:latin typeface="HY견고딕"/>
              <a:ea typeface="HY견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1619" y="547508"/>
            <a:ext cx="6840760" cy="49750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#include &lt;iostream&gt;</a:t>
            </a:r>
          </a:p>
          <a:p>
            <a:pPr defTabSz="179999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using namespace std;</a:t>
            </a:r>
          </a:p>
          <a:p>
            <a:pPr defTabSz="179999">
              <a:defRPr/>
            </a:pPr>
            <a:endParaRPr lang="en-US" altLang="ko-KR" sz="20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class </a:t>
            </a:r>
            <a:r>
              <a:rPr lang="en-US" altLang="ko-KR" sz="2000" b="1" dirty="0">
                <a:solidFill>
                  <a:srgbClr val="FF0000"/>
                </a:solidFill>
                <a:latin typeface="HY견고딕"/>
                <a:ea typeface="HY견고딕"/>
              </a:rPr>
              <a:t>Circle</a:t>
            </a:r>
            <a:r>
              <a:rPr lang="en-US" altLang="ko-KR" sz="2000" b="1" dirty="0">
                <a:latin typeface="HY견고딕"/>
                <a:ea typeface="HY견고딕"/>
              </a:rPr>
              <a:t> {</a:t>
            </a:r>
          </a:p>
          <a:p>
            <a:pPr defTabSz="179999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	</a:t>
            </a:r>
            <a:r>
              <a:rPr lang="en-US" altLang="ko-KR" sz="2000" b="1" dirty="0">
                <a:solidFill>
                  <a:srgbClr val="C00000"/>
                </a:solidFill>
                <a:latin typeface="HY견고딕"/>
                <a:ea typeface="HY견고딕"/>
              </a:rPr>
              <a:t>int radius; </a:t>
            </a:r>
          </a:p>
          <a:p>
            <a:pPr defTabSz="179999">
              <a:defRPr/>
            </a:pPr>
            <a:endParaRPr lang="en-US" altLang="ko-KR" sz="20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public:</a:t>
            </a:r>
          </a:p>
          <a:p>
            <a:pPr defTabSz="179999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	Circle() {	radius = 1; }</a:t>
            </a:r>
          </a:p>
          <a:p>
            <a:pPr defTabSz="179999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	Circle(int r)  { radius = r; }</a:t>
            </a:r>
          </a:p>
          <a:p>
            <a:pPr defTabSz="179999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	void </a:t>
            </a:r>
            <a:r>
              <a:rPr lang="en-US" altLang="ko-KR" sz="2000" b="1" dirty="0" err="1">
                <a:latin typeface="HY견고딕"/>
                <a:ea typeface="HY견고딕"/>
              </a:rPr>
              <a:t>setRadius</a:t>
            </a:r>
            <a:r>
              <a:rPr lang="en-US" altLang="ko-KR" sz="2000" b="1" dirty="0">
                <a:latin typeface="HY견고딕"/>
                <a:ea typeface="HY견고딕"/>
              </a:rPr>
              <a:t>(int r)  { radius = r; } </a:t>
            </a:r>
          </a:p>
          <a:p>
            <a:pPr defTabSz="179999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	double </a:t>
            </a:r>
            <a:r>
              <a:rPr lang="en-US" altLang="ko-KR" sz="2000" b="1" dirty="0" err="1">
                <a:latin typeface="HY견고딕"/>
                <a:ea typeface="HY견고딕"/>
              </a:rPr>
              <a:t>getArea</a:t>
            </a:r>
            <a:r>
              <a:rPr lang="en-US" altLang="ko-KR" sz="2000" b="1" dirty="0">
                <a:latin typeface="HY견고딕"/>
                <a:ea typeface="HY견고딕"/>
              </a:rPr>
              <a:t>(); </a:t>
            </a:r>
          </a:p>
          <a:p>
            <a:pPr defTabSz="179999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}; </a:t>
            </a:r>
          </a:p>
          <a:p>
            <a:pPr defTabSz="179999">
              <a:defRPr/>
            </a:pPr>
            <a:endParaRPr lang="en-US" altLang="ko-KR" sz="20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double </a:t>
            </a:r>
            <a:r>
              <a:rPr lang="en-US" altLang="ko-KR" sz="2000" b="1" dirty="0">
                <a:solidFill>
                  <a:srgbClr val="FF0000"/>
                </a:solidFill>
                <a:latin typeface="HY견고딕"/>
                <a:ea typeface="HY견고딕"/>
              </a:rPr>
              <a:t>Circle::</a:t>
            </a:r>
            <a:r>
              <a:rPr lang="en-US" altLang="ko-KR" sz="2000" b="1" dirty="0" err="1">
                <a:latin typeface="HY견고딕"/>
                <a:ea typeface="HY견고딕"/>
              </a:rPr>
              <a:t>getArea</a:t>
            </a:r>
            <a:r>
              <a:rPr lang="en-US" altLang="ko-KR" sz="2000" b="1" dirty="0">
                <a:latin typeface="HY견고딕"/>
                <a:ea typeface="HY견고딕"/>
              </a:rPr>
              <a:t>() {</a:t>
            </a:r>
          </a:p>
          <a:p>
            <a:pPr defTabSz="179999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	return 3.14*radius*radius;</a:t>
            </a:r>
          </a:p>
          <a:p>
            <a:pPr lvl="0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b="1">
                <a:latin typeface="HY견고딕"/>
                <a:ea typeface="HY견고딕"/>
              </a:rPr>
              <a:t>예제 </a:t>
            </a:r>
            <a:r>
              <a:rPr lang="en-US" altLang="ko-KR" b="1">
                <a:latin typeface="HY견고딕"/>
                <a:ea typeface="HY견고딕"/>
              </a:rPr>
              <a:t>4– 2</a:t>
            </a:r>
            <a:r>
              <a:rPr lang="ko-KR" altLang="en-US" b="1">
                <a:latin typeface="HY견고딕"/>
                <a:ea typeface="HY견고딕"/>
              </a:rPr>
              <a:t> </a:t>
            </a:r>
            <a:r>
              <a:rPr lang="en-US" altLang="ko-KR" b="1">
                <a:latin typeface="HY견고딕"/>
                <a:ea typeface="HY견고딕"/>
              </a:rPr>
              <a:t>Circle </a:t>
            </a:r>
            <a:r>
              <a:rPr lang="ko-KR" altLang="en-US" b="1">
                <a:latin typeface="HY견고딕"/>
                <a:ea typeface="HY견고딕"/>
              </a:rPr>
              <a:t>클래스의 배열 선언 및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51</a:t>
            </a:fld>
            <a:endParaRPr lang="en-US" altLang="en-US">
              <a:latin typeface="HY견고딕"/>
              <a:ea typeface="HY견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354335"/>
            <a:ext cx="9036496" cy="5034910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b="1">
                <a:latin typeface="HY견고딕"/>
                <a:ea typeface="HY견고딕"/>
              </a:rPr>
              <a:t>int main() {</a:t>
            </a:r>
          </a:p>
          <a:p>
            <a:pPr defTabSz="179999">
              <a:defRPr/>
            </a:pPr>
            <a:r>
              <a:rPr lang="en-US" altLang="ko-KR" b="1">
                <a:latin typeface="HY견고딕"/>
                <a:ea typeface="HY견고딕"/>
              </a:rPr>
              <a:t>	</a:t>
            </a:r>
            <a:r>
              <a:rPr lang="en-US" altLang="ko-KR" b="1">
                <a:solidFill>
                  <a:srgbClr val="FF0000"/>
                </a:solidFill>
                <a:latin typeface="HY견고딕"/>
                <a:ea typeface="HY견고딕"/>
              </a:rPr>
              <a:t>Circle circleArray[3]; 	</a:t>
            </a:r>
            <a:r>
              <a:rPr lang="en-US" altLang="ko-KR" b="1">
                <a:latin typeface="HY견고딕"/>
                <a:ea typeface="HY견고딕"/>
              </a:rPr>
              <a:t>									</a:t>
            </a:r>
          </a:p>
          <a:p>
            <a:pPr defTabSz="179999">
              <a:defRPr/>
            </a:pPr>
            <a:r>
              <a:rPr lang="ko-KR" altLang="en-US" b="1">
                <a:latin typeface="HY견고딕"/>
                <a:ea typeface="HY견고딕"/>
              </a:rPr>
              <a:t>	</a:t>
            </a:r>
            <a:r>
              <a:rPr lang="en-US" altLang="ko-KR" b="1">
                <a:solidFill>
                  <a:srgbClr val="92D050"/>
                </a:solidFill>
                <a:latin typeface="HY견고딕"/>
                <a:ea typeface="HY견고딕"/>
              </a:rPr>
              <a:t>// </a:t>
            </a:r>
            <a:r>
              <a:rPr lang="ko-KR" altLang="en-US" b="1">
                <a:solidFill>
                  <a:srgbClr val="92D050"/>
                </a:solidFill>
                <a:latin typeface="HY견고딕"/>
                <a:ea typeface="HY견고딕"/>
              </a:rPr>
              <a:t>배열의 각 원소 객체의 멤버 접근</a:t>
            </a:r>
          </a:p>
          <a:p>
            <a:pPr defTabSz="179999">
              <a:defRPr/>
            </a:pPr>
            <a:r>
              <a:rPr lang="ko-KR" altLang="en-US" b="1">
                <a:latin typeface="HY견고딕"/>
                <a:ea typeface="HY견고딕"/>
              </a:rPr>
              <a:t>	</a:t>
            </a:r>
            <a:r>
              <a:rPr lang="en-US" altLang="ko-KR" b="1">
                <a:latin typeface="HY견고딕"/>
                <a:ea typeface="HY견고딕"/>
              </a:rPr>
              <a:t>circleArray[0].setRadius(10); 						</a:t>
            </a:r>
          </a:p>
          <a:p>
            <a:pPr defTabSz="179999">
              <a:defRPr/>
            </a:pPr>
            <a:r>
              <a:rPr lang="en-US" altLang="ko-KR" b="1">
                <a:latin typeface="HY견고딕"/>
                <a:ea typeface="HY견고딕"/>
              </a:rPr>
              <a:t>	circleArray[1].setRadius(20);</a:t>
            </a:r>
          </a:p>
          <a:p>
            <a:pPr defTabSz="179999">
              <a:defRPr/>
            </a:pPr>
            <a:r>
              <a:rPr lang="en-US" altLang="ko-KR" b="1">
                <a:latin typeface="HY견고딕"/>
                <a:ea typeface="HY견고딕"/>
              </a:rPr>
              <a:t>	circleArray[2].setRadius(30);</a:t>
            </a:r>
          </a:p>
          <a:p>
            <a:pPr defTabSz="179999">
              <a:defRPr/>
            </a:pPr>
            <a:endParaRPr lang="en-US" altLang="ko-KR" b="1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b="1">
                <a:latin typeface="HY견고딕"/>
                <a:ea typeface="HY견고딕"/>
              </a:rPr>
              <a:t>	for(int i=0; i&lt;3; i++) </a:t>
            </a:r>
            <a:r>
              <a:rPr lang="en-US" altLang="ko-KR" b="1">
                <a:solidFill>
                  <a:srgbClr val="92D050"/>
                </a:solidFill>
                <a:latin typeface="HY견고딕"/>
                <a:ea typeface="HY견고딕"/>
              </a:rPr>
              <a:t>// </a:t>
            </a:r>
            <a:r>
              <a:rPr lang="ko-KR" altLang="en-US" b="1">
                <a:solidFill>
                  <a:srgbClr val="92D050"/>
                </a:solidFill>
                <a:latin typeface="HY견고딕"/>
                <a:ea typeface="HY견고딕"/>
              </a:rPr>
              <a:t>배열의 각 원소 객체의 멤버 접근</a:t>
            </a:r>
          </a:p>
          <a:p>
            <a:pPr defTabSz="179999">
              <a:defRPr/>
            </a:pPr>
            <a:r>
              <a:rPr lang="ko-KR" altLang="en-US" b="1">
                <a:latin typeface="HY견고딕"/>
                <a:ea typeface="HY견고딕"/>
              </a:rPr>
              <a:t>		</a:t>
            </a:r>
            <a:r>
              <a:rPr lang="en-US" altLang="ko-KR" b="1">
                <a:latin typeface="HY견고딕"/>
                <a:ea typeface="HY견고딕"/>
              </a:rPr>
              <a:t>cout &lt;&lt; "Circle " &lt;&lt; i &lt;&lt; "</a:t>
            </a:r>
            <a:r>
              <a:rPr lang="ko-KR" altLang="en-US" b="1">
                <a:latin typeface="HY견고딕"/>
                <a:ea typeface="HY견고딕"/>
              </a:rPr>
              <a:t>의 면적은 </a:t>
            </a:r>
            <a:r>
              <a:rPr lang="en-US" altLang="ko-KR" b="1">
                <a:latin typeface="HY견고딕"/>
                <a:ea typeface="HY견고딕"/>
              </a:rPr>
              <a:t>" </a:t>
            </a:r>
          </a:p>
          <a:p>
            <a:pPr defTabSz="179999">
              <a:defRPr/>
            </a:pPr>
            <a:r>
              <a:rPr lang="en-US" altLang="ko-KR" b="1">
                <a:latin typeface="HY견고딕"/>
                <a:ea typeface="HY견고딕"/>
              </a:rPr>
              <a:t>             &lt;&lt; circleArray[i].getArea() &lt;&lt; endl;</a:t>
            </a:r>
          </a:p>
          <a:p>
            <a:pPr defTabSz="179999">
              <a:defRPr/>
            </a:pPr>
            <a:endParaRPr lang="en-US" altLang="ko-KR" b="1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b="1">
                <a:latin typeface="HY견고딕"/>
                <a:ea typeface="HY견고딕"/>
              </a:rPr>
              <a:t>	Circle *p; 															</a:t>
            </a:r>
          </a:p>
          <a:p>
            <a:pPr defTabSz="179999">
              <a:defRPr/>
            </a:pPr>
            <a:r>
              <a:rPr lang="en-US" altLang="ko-KR" b="1">
                <a:latin typeface="HY견고딕"/>
                <a:ea typeface="HY견고딕"/>
              </a:rPr>
              <a:t>	p = circleArray; 												</a:t>
            </a:r>
          </a:p>
          <a:p>
            <a:pPr defTabSz="179999">
              <a:defRPr/>
            </a:pPr>
            <a:r>
              <a:rPr lang="en-US" altLang="ko-KR" b="1">
                <a:latin typeface="HY견고딕"/>
                <a:ea typeface="HY견고딕"/>
              </a:rPr>
              <a:t>	for(int i=0; i&lt;3; i++) { 	// </a:t>
            </a:r>
            <a:r>
              <a:rPr lang="ko-KR" altLang="en-US" b="1">
                <a:latin typeface="HY견고딕"/>
                <a:ea typeface="HY견고딕"/>
              </a:rPr>
              <a:t>객체 포인터로 배열 접근</a:t>
            </a:r>
          </a:p>
          <a:p>
            <a:pPr defTabSz="179999">
              <a:defRPr/>
            </a:pPr>
            <a:r>
              <a:rPr lang="ko-KR" altLang="en-US" b="1">
                <a:latin typeface="HY견고딕"/>
                <a:ea typeface="HY견고딕"/>
              </a:rPr>
              <a:t>		</a:t>
            </a:r>
            <a:r>
              <a:rPr lang="en-US" altLang="ko-KR" b="1">
                <a:latin typeface="HY견고딕"/>
                <a:ea typeface="HY견고딕"/>
              </a:rPr>
              <a:t>cout &lt;&lt; "Circle " &lt;&lt; i &lt;&lt; "</a:t>
            </a:r>
            <a:r>
              <a:rPr lang="ko-KR" altLang="en-US" b="1">
                <a:latin typeface="HY견고딕"/>
                <a:ea typeface="HY견고딕"/>
              </a:rPr>
              <a:t>의 면적은 </a:t>
            </a:r>
            <a:r>
              <a:rPr lang="en-US" altLang="ko-KR" b="1">
                <a:latin typeface="HY견고딕"/>
                <a:ea typeface="HY견고딕"/>
              </a:rPr>
              <a:t>" &lt;&lt; p-&gt;getArea() &lt;&lt; endl;</a:t>
            </a:r>
          </a:p>
          <a:p>
            <a:pPr defTabSz="179999">
              <a:defRPr/>
            </a:pPr>
            <a:r>
              <a:rPr lang="en-US" altLang="ko-KR" b="1">
                <a:latin typeface="HY견고딕"/>
                <a:ea typeface="HY견고딕"/>
              </a:rPr>
              <a:t>		p++; 															</a:t>
            </a:r>
          </a:p>
          <a:p>
            <a:pPr defTabSz="179999">
              <a:defRPr/>
            </a:pPr>
            <a:r>
              <a:rPr lang="en-US" altLang="ko-KR" b="1">
                <a:latin typeface="HY견고딕"/>
                <a:ea typeface="HY견고딕"/>
              </a:rPr>
              <a:t>	}</a:t>
            </a:r>
          </a:p>
          <a:p>
            <a:pPr defTabSz="179999">
              <a:defRPr/>
            </a:pPr>
            <a:r>
              <a:rPr lang="en-US" altLang="ko-KR" b="1">
                <a:latin typeface="HY견고딕"/>
                <a:ea typeface="HY견고딕"/>
              </a:rPr>
              <a:t>}</a:t>
            </a:r>
            <a:endParaRPr lang="ko-KR" altLang="en-US" b="1">
              <a:latin typeface="HY견고딕"/>
              <a:ea typeface="HY견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50437" y="692696"/>
            <a:ext cx="3024335" cy="15532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Circle 0</a:t>
            </a:r>
            <a:r>
              <a:rPr lang="ko-KR" altLang="en-US" sz="1600" b="1" dirty="0">
                <a:latin typeface="HY견고딕"/>
                <a:ea typeface="HY견고딕"/>
              </a:rPr>
              <a:t>의 면적은 </a:t>
            </a:r>
            <a:r>
              <a:rPr lang="en-US" altLang="ko-KR" sz="1600" b="1" dirty="0">
                <a:latin typeface="HY견고딕"/>
                <a:ea typeface="HY견고딕"/>
              </a:rPr>
              <a:t>314</a:t>
            </a:r>
          </a:p>
          <a:p>
            <a:pPr lvl="0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Circle 1</a:t>
            </a:r>
            <a:r>
              <a:rPr lang="ko-KR" altLang="en-US" sz="1600" b="1" dirty="0">
                <a:latin typeface="HY견고딕"/>
                <a:ea typeface="HY견고딕"/>
              </a:rPr>
              <a:t>의 면적은 </a:t>
            </a:r>
            <a:r>
              <a:rPr lang="en-US" altLang="ko-KR" sz="1600" b="1" dirty="0">
                <a:latin typeface="HY견고딕"/>
                <a:ea typeface="HY견고딕"/>
              </a:rPr>
              <a:t>1256</a:t>
            </a:r>
          </a:p>
          <a:p>
            <a:pPr lvl="0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Circle 2</a:t>
            </a:r>
            <a:r>
              <a:rPr lang="ko-KR" altLang="en-US" sz="1600" b="1" dirty="0">
                <a:latin typeface="HY견고딕"/>
                <a:ea typeface="HY견고딕"/>
              </a:rPr>
              <a:t>의 면적은 </a:t>
            </a:r>
            <a:r>
              <a:rPr lang="en-US" altLang="ko-KR" sz="1600" b="1" dirty="0">
                <a:latin typeface="HY견고딕"/>
                <a:ea typeface="HY견고딕"/>
              </a:rPr>
              <a:t>2826</a:t>
            </a:r>
          </a:p>
          <a:p>
            <a:pPr lvl="0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Circle 0</a:t>
            </a:r>
            <a:r>
              <a:rPr lang="ko-KR" altLang="en-US" sz="1600" b="1" dirty="0">
                <a:latin typeface="HY견고딕"/>
                <a:ea typeface="HY견고딕"/>
              </a:rPr>
              <a:t>의 면적은 </a:t>
            </a:r>
            <a:r>
              <a:rPr lang="en-US" altLang="ko-KR" sz="1600" b="1" dirty="0">
                <a:latin typeface="HY견고딕"/>
                <a:ea typeface="HY견고딕"/>
              </a:rPr>
              <a:t>314</a:t>
            </a:r>
          </a:p>
          <a:p>
            <a:pPr lvl="0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Circle 1</a:t>
            </a:r>
            <a:r>
              <a:rPr lang="ko-KR" altLang="en-US" sz="1600" b="1" dirty="0">
                <a:latin typeface="HY견고딕"/>
                <a:ea typeface="HY견고딕"/>
              </a:rPr>
              <a:t>의 면적은 </a:t>
            </a:r>
            <a:r>
              <a:rPr lang="en-US" altLang="ko-KR" sz="1600" b="1" dirty="0">
                <a:latin typeface="HY견고딕"/>
                <a:ea typeface="HY견고딕"/>
              </a:rPr>
              <a:t>1256</a:t>
            </a:r>
          </a:p>
          <a:p>
            <a:pPr lvl="0">
              <a:defRPr/>
            </a:pPr>
            <a:r>
              <a:rPr lang="en-US" altLang="ko-KR" sz="1600" b="1" dirty="0">
                <a:latin typeface="HY견고딕"/>
                <a:ea typeface="HY견고딕"/>
              </a:rPr>
              <a:t>Circle 2</a:t>
            </a:r>
            <a:r>
              <a:rPr lang="ko-KR" altLang="en-US" sz="1600" b="1" dirty="0">
                <a:latin typeface="HY견고딕"/>
                <a:ea typeface="HY견고딕"/>
              </a:rPr>
              <a:t>의 면적은 </a:t>
            </a:r>
            <a:r>
              <a:rPr lang="en-US" altLang="ko-KR" sz="1600" b="1" dirty="0">
                <a:latin typeface="HY견고딕"/>
                <a:ea typeface="HY견고딕"/>
              </a:rPr>
              <a:t>2826</a:t>
            </a:r>
            <a:endParaRPr lang="ko-KR" altLang="en-US" sz="1600" b="1" dirty="0"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599"/>
            <a:ext cx="8153400" cy="756433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>
                <a:latin typeface="HY견고딕"/>
                <a:ea typeface="HY견고딕"/>
              </a:rPr>
              <a:t>배열 생성과 활용</a:t>
            </a:r>
            <a:r>
              <a:rPr lang="en-US" altLang="ko-KR">
                <a:latin typeface="HY견고딕"/>
                <a:ea typeface="HY견고딕"/>
              </a:rPr>
              <a:t>(</a:t>
            </a:r>
            <a:r>
              <a:rPr lang="ko-KR" altLang="en-US">
                <a:latin typeface="HY견고딕"/>
                <a:ea typeface="HY견고딕"/>
              </a:rPr>
              <a:t>예제 </a:t>
            </a:r>
            <a:r>
              <a:rPr lang="en-US" altLang="ko-KR">
                <a:latin typeface="HY견고딕"/>
                <a:ea typeface="HY견고딕"/>
              </a:rPr>
              <a:t>4-2</a:t>
            </a:r>
            <a:r>
              <a:rPr lang="ko-KR" altLang="en-US">
                <a:latin typeface="HY견고딕"/>
                <a:ea typeface="HY견고딕"/>
              </a:rPr>
              <a:t>의 실행 과정</a:t>
            </a:r>
            <a:r>
              <a:rPr lang="en-US" altLang="ko-KR">
                <a:latin typeface="HY견고딕"/>
                <a:ea typeface="HY견고딕"/>
              </a:rPr>
              <a:t>)</a:t>
            </a:r>
            <a:endParaRPr lang="ko-KR" altLang="en-US">
              <a:latin typeface="HY견고딕"/>
              <a:ea typeface="HY견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71908"/>
          </a:xfrm>
        </p:spPr>
        <p:txBody>
          <a:bodyPr>
            <a:normAutofit fontScale="92500" lnSpcReduction="10000"/>
          </a:bodyPr>
          <a:lstStyle/>
          <a:p>
            <a:pPr lvl="0">
              <a:defRPr/>
            </a:pPr>
            <a:fld id="{01870596-DAFA-46D2-82A7-2B6B5F8E0EA4}" type="slidenum">
              <a:rPr lang="en-US" altLang="en-US" b="0">
                <a:latin typeface="HY견고딕"/>
                <a:ea typeface="HY견고딕"/>
              </a:rPr>
              <a:pPr lvl="0">
                <a:defRPr/>
              </a:pPr>
              <a:t>52</a:t>
            </a:fld>
            <a:endParaRPr lang="en-US" altLang="en-US" b="0">
              <a:latin typeface="HY견고딕"/>
              <a:ea typeface="HY견고딕"/>
            </a:endParaRPr>
          </a:p>
        </p:txBody>
      </p:sp>
      <p:pic>
        <p:nvPicPr>
          <p:cNvPr id="2053" name="그림 205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512" y="0"/>
            <a:ext cx="8964488" cy="3068960"/>
          </a:xfrm>
          <a:prstGeom prst="rect">
            <a:avLst/>
          </a:prstGeom>
        </p:spPr>
      </p:pic>
      <p:pic>
        <p:nvPicPr>
          <p:cNvPr id="2054" name="그림 205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9512" y="3086993"/>
            <a:ext cx="6624735" cy="37710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b="1">
                <a:latin typeface="HY견고딕"/>
                <a:ea typeface="HY견고딕"/>
              </a:rPr>
              <a:t>객체 배열 생성시 기본 생성자 호출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53</a:t>
            </a:fld>
            <a:endParaRPr lang="en-US" altLang="en-US">
              <a:latin typeface="HY견고딕"/>
              <a:ea typeface="HY견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7952" y="908504"/>
            <a:ext cx="4751440" cy="4356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#include &lt;iostream&gt;</a:t>
            </a:r>
          </a:p>
          <a:p>
            <a:pPr defTabSz="179999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using namespace std;</a:t>
            </a:r>
          </a:p>
          <a:p>
            <a:pPr defTabSz="179999">
              <a:defRPr/>
            </a:pPr>
            <a:endParaRPr lang="en-US" altLang="ko-KR" sz="20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class Circle {</a:t>
            </a:r>
          </a:p>
          <a:p>
            <a:pPr defTabSz="179999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	int radius; </a:t>
            </a:r>
          </a:p>
          <a:p>
            <a:pPr defTabSz="179999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public:</a:t>
            </a:r>
          </a:p>
          <a:p>
            <a:pPr defTabSz="179999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	double </a:t>
            </a:r>
            <a:r>
              <a:rPr lang="en-US" altLang="ko-KR" sz="2000" b="1" dirty="0" err="1">
                <a:latin typeface="HY견고딕"/>
                <a:ea typeface="HY견고딕"/>
              </a:rPr>
              <a:t>getArea</a:t>
            </a:r>
            <a:r>
              <a:rPr lang="en-US" altLang="ko-KR" sz="2000" b="1" dirty="0">
                <a:latin typeface="HY견고딕"/>
                <a:ea typeface="HY견고딕"/>
              </a:rPr>
              <a:t>()  {</a:t>
            </a:r>
          </a:p>
          <a:p>
            <a:pPr defTabSz="179999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		return 3.14*radius*radius;</a:t>
            </a:r>
          </a:p>
          <a:p>
            <a:pPr defTabSz="179999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	}</a:t>
            </a:r>
          </a:p>
          <a:p>
            <a:pPr defTabSz="179999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}; </a:t>
            </a:r>
          </a:p>
          <a:p>
            <a:pPr defTabSz="179999">
              <a:defRPr/>
            </a:pPr>
            <a:endParaRPr lang="en-US" altLang="ko-KR" sz="20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int main() {</a:t>
            </a:r>
          </a:p>
          <a:p>
            <a:pPr defTabSz="179999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	Circle </a:t>
            </a:r>
            <a:r>
              <a:rPr lang="en-US" altLang="ko-KR" sz="2000" b="1" dirty="0" err="1">
                <a:latin typeface="HY견고딕"/>
                <a:ea typeface="HY견고딕"/>
              </a:rPr>
              <a:t>circleArray</a:t>
            </a:r>
            <a:r>
              <a:rPr lang="en-US" altLang="ko-KR" sz="2000" b="1" dirty="0">
                <a:latin typeface="HY견고딕"/>
                <a:ea typeface="HY견고딕"/>
              </a:rPr>
              <a:t>[3];</a:t>
            </a:r>
          </a:p>
          <a:p>
            <a:pPr defTabSz="179999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}</a:t>
            </a:r>
            <a:endParaRPr lang="ko-KR" altLang="en-US" sz="2000" b="1" dirty="0">
              <a:latin typeface="HY견고딕"/>
              <a:ea typeface="HY견고딕"/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2941289" y="2095203"/>
            <a:ext cx="2188103" cy="443887"/>
          </a:xfrm>
          <a:prstGeom prst="wedgeRoundRectCallout">
            <a:avLst>
              <a:gd name="adj1" fmla="val -88880"/>
              <a:gd name="adj2" fmla="val 784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HY견고딕"/>
                <a:ea typeface="HY견고딕"/>
              </a:rPr>
              <a:t>컴파일러가 자동으로 기본 생성자 </a:t>
            </a:r>
          </a:p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HY견고딕"/>
                <a:ea typeface="HY견고딕"/>
              </a:rPr>
              <a:t>Circle() { } </a:t>
            </a:r>
            <a:r>
              <a:rPr lang="ko-KR" altLang="en-US" sz="1000" b="1">
                <a:solidFill>
                  <a:schemeClr val="tx1"/>
                </a:solidFill>
                <a:latin typeface="HY견고딕"/>
                <a:ea typeface="HY견고딕"/>
              </a:rPr>
              <a:t>삽입</a:t>
            </a:r>
            <a:r>
              <a:rPr lang="en-US" altLang="ko-KR" sz="1000" b="1">
                <a:solidFill>
                  <a:schemeClr val="tx1"/>
                </a:solidFill>
                <a:latin typeface="HY견고딕"/>
                <a:ea typeface="HY견고딕"/>
              </a:rPr>
              <a:t>.</a:t>
            </a:r>
          </a:p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HY견고딕"/>
                <a:ea typeface="HY견고딕"/>
              </a:rPr>
              <a:t> 컴파일 오류가 발생하지 않음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3567" y="5517232"/>
            <a:ext cx="3163427" cy="6435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AutoNum type="alphaLcParenBoth"/>
              <a:defRPr/>
            </a:pPr>
            <a:r>
              <a:rPr lang="ko-KR" altLang="en-US" b="1">
                <a:latin typeface="HY견고딕"/>
                <a:ea typeface="HY견고딕"/>
              </a:rPr>
              <a:t>생성자가 선언되어 </a:t>
            </a:r>
          </a:p>
          <a:p>
            <a:pPr lvl="0">
              <a:defRPr/>
            </a:pPr>
            <a:r>
              <a:rPr lang="en-US" altLang="ko-KR" b="1">
                <a:latin typeface="HY견고딕"/>
                <a:ea typeface="HY견고딕"/>
              </a:rPr>
              <a:t>      </a:t>
            </a:r>
            <a:r>
              <a:rPr lang="ko-KR" altLang="en-US" b="1">
                <a:latin typeface="HY견고딕"/>
                <a:ea typeface="HY견고딕"/>
              </a:rPr>
              <a:t>있지 않은 </a:t>
            </a:r>
            <a:r>
              <a:rPr lang="en-US" altLang="ko-KR" b="1">
                <a:latin typeface="HY견고딕"/>
                <a:ea typeface="HY견고딕"/>
              </a:rPr>
              <a:t>Circle </a:t>
            </a:r>
            <a:r>
              <a:rPr lang="ko-KR" altLang="en-US" b="1">
                <a:latin typeface="HY견고딕"/>
                <a:ea typeface="HY견고딕"/>
              </a:rPr>
              <a:t>클래스</a:t>
            </a: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3655948" y="4762797"/>
            <a:ext cx="1832103" cy="250379"/>
          </a:xfrm>
          <a:prstGeom prst="wedgeRoundRectCallout">
            <a:avLst>
              <a:gd name="adj1" fmla="val -37834"/>
              <a:gd name="adj2" fmla="val -8769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HY견고딕"/>
                <a:ea typeface="HY견고딕"/>
              </a:rPr>
              <a:t>기본 생성자 </a:t>
            </a:r>
            <a:r>
              <a:rPr lang="en-US" altLang="ko-KR" sz="1000" b="1">
                <a:solidFill>
                  <a:schemeClr val="tx1"/>
                </a:solidFill>
                <a:latin typeface="HY견고딕"/>
                <a:ea typeface="HY견고딕"/>
              </a:rPr>
              <a:t>Circle() </a:t>
            </a:r>
            <a:r>
              <a:rPr lang="ko-KR" altLang="en-US" sz="1000" b="1">
                <a:solidFill>
                  <a:schemeClr val="tx1"/>
                </a:solidFill>
                <a:latin typeface="HY견고딕"/>
                <a:ea typeface="HY견고딕"/>
              </a:rPr>
              <a:t>호출</a:t>
            </a:r>
            <a:endParaRPr lang="en-US" altLang="ko-KR" sz="1000" b="1">
              <a:solidFill>
                <a:schemeClr val="tx1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b="1">
                <a:latin typeface="HY견고딕"/>
                <a:ea typeface="HY견고딕"/>
              </a:rPr>
              <a:t>객체 배열 생성시 기본 생성자 호출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547664" y="4336652"/>
            <a:ext cx="533400" cy="244476"/>
          </a:xfrm>
        </p:spPr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54</a:t>
            </a:fld>
            <a:endParaRPr lang="en-US" altLang="en-US">
              <a:latin typeface="HY견고딕"/>
              <a:ea typeface="HY견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16" y="404664"/>
            <a:ext cx="4176465" cy="49769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2000" b="1">
                <a:latin typeface="HY견고딕"/>
                <a:ea typeface="HY견고딕"/>
              </a:rPr>
              <a:t>#include &lt;iostream&gt;</a:t>
            </a:r>
          </a:p>
          <a:p>
            <a:pPr defTabSz="179999">
              <a:defRPr/>
            </a:pPr>
            <a:r>
              <a:rPr lang="en-US" altLang="ko-KR" sz="2000" b="1">
                <a:latin typeface="HY견고딕"/>
                <a:ea typeface="HY견고딕"/>
              </a:rPr>
              <a:t>using namespace std;</a:t>
            </a:r>
          </a:p>
          <a:p>
            <a:pPr defTabSz="179999">
              <a:defRPr/>
            </a:pPr>
            <a:endParaRPr lang="en-US" altLang="ko-KR" sz="2000" b="1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000" b="1">
                <a:latin typeface="HY견고딕"/>
                <a:ea typeface="HY견고딕"/>
              </a:rPr>
              <a:t>class Circle {</a:t>
            </a:r>
          </a:p>
          <a:p>
            <a:pPr defTabSz="179999">
              <a:defRPr/>
            </a:pPr>
            <a:r>
              <a:rPr lang="en-US" altLang="ko-KR" sz="2000" b="1">
                <a:latin typeface="HY견고딕"/>
                <a:ea typeface="HY견고딕"/>
              </a:rPr>
              <a:t>	int radius; </a:t>
            </a:r>
          </a:p>
          <a:p>
            <a:pPr defTabSz="179999">
              <a:defRPr/>
            </a:pPr>
            <a:r>
              <a:rPr lang="en-US" altLang="ko-KR" sz="2000" b="1">
                <a:latin typeface="HY견고딕"/>
                <a:ea typeface="HY견고딕"/>
              </a:rPr>
              <a:t>public:</a:t>
            </a:r>
          </a:p>
          <a:p>
            <a:pPr defTabSz="179999">
              <a:defRPr/>
            </a:pPr>
            <a:r>
              <a:rPr lang="en-US" altLang="ko-KR" sz="2000" b="1">
                <a:latin typeface="HY견고딕"/>
                <a:ea typeface="HY견고딕"/>
              </a:rPr>
              <a:t>	</a:t>
            </a:r>
            <a:r>
              <a:rPr lang="en-US" altLang="ko-KR" sz="2000" b="1">
                <a:solidFill>
                  <a:srgbClr val="FF0000"/>
                </a:solidFill>
                <a:latin typeface="HY견고딕"/>
                <a:ea typeface="HY견고딕"/>
              </a:rPr>
              <a:t>Circle(int r)</a:t>
            </a:r>
            <a:r>
              <a:rPr lang="en-US" altLang="ko-KR" sz="2000" b="1">
                <a:latin typeface="HY견고딕"/>
                <a:ea typeface="HY견고딕"/>
              </a:rPr>
              <a:t>  { radius = r; }</a:t>
            </a:r>
          </a:p>
          <a:p>
            <a:pPr defTabSz="179999">
              <a:defRPr/>
            </a:pPr>
            <a:r>
              <a:rPr lang="en-US" altLang="ko-KR" sz="2000" b="1">
                <a:latin typeface="HY견고딕"/>
                <a:ea typeface="HY견고딕"/>
              </a:rPr>
              <a:t>	double getArea()  {</a:t>
            </a:r>
          </a:p>
          <a:p>
            <a:pPr defTabSz="179999">
              <a:defRPr/>
            </a:pPr>
            <a:r>
              <a:rPr lang="en-US" altLang="ko-KR" sz="2000" b="1">
                <a:latin typeface="HY견고딕"/>
                <a:ea typeface="HY견고딕"/>
              </a:rPr>
              <a:t>		return 3.14*radius*radius;</a:t>
            </a:r>
          </a:p>
          <a:p>
            <a:pPr defTabSz="179999">
              <a:defRPr/>
            </a:pPr>
            <a:r>
              <a:rPr lang="en-US" altLang="ko-KR" sz="2000" b="1">
                <a:latin typeface="HY견고딕"/>
                <a:ea typeface="HY견고딕"/>
              </a:rPr>
              <a:t>	}</a:t>
            </a:r>
          </a:p>
          <a:p>
            <a:pPr defTabSz="179999">
              <a:defRPr/>
            </a:pPr>
            <a:r>
              <a:rPr lang="en-US" altLang="ko-KR" sz="2000" b="1">
                <a:latin typeface="HY견고딕"/>
                <a:ea typeface="HY견고딕"/>
              </a:rPr>
              <a:t>}; </a:t>
            </a:r>
          </a:p>
          <a:p>
            <a:pPr defTabSz="179999">
              <a:defRPr/>
            </a:pPr>
            <a:endParaRPr lang="en-US" altLang="ko-KR" sz="2000" b="1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000" b="1">
                <a:latin typeface="HY견고딕"/>
                <a:ea typeface="HY견고딕"/>
              </a:rPr>
              <a:t>int main() {</a:t>
            </a:r>
          </a:p>
          <a:p>
            <a:pPr defTabSz="179999">
              <a:defRPr/>
            </a:pPr>
            <a:r>
              <a:rPr lang="en-US" altLang="ko-KR" sz="2000" b="1">
                <a:latin typeface="HY견고딕"/>
                <a:ea typeface="HY견고딕"/>
              </a:rPr>
              <a:t>	Circle waffle(15);</a:t>
            </a:r>
          </a:p>
          <a:p>
            <a:pPr defTabSz="179999">
              <a:defRPr/>
            </a:pPr>
            <a:r>
              <a:rPr lang="en-US" altLang="ko-KR" sz="2000" b="1">
                <a:latin typeface="HY견고딕"/>
                <a:ea typeface="HY견고딕"/>
              </a:rPr>
              <a:t>	</a:t>
            </a:r>
            <a:r>
              <a:rPr lang="en-US" altLang="ko-KR" sz="2000" b="1" strike="sngStrike">
                <a:latin typeface="HY견고딕"/>
                <a:ea typeface="HY견고딕"/>
              </a:rPr>
              <a:t>Circle circleArray[3];</a:t>
            </a:r>
          </a:p>
          <a:p>
            <a:pPr defTabSz="179999">
              <a:defRPr/>
            </a:pPr>
            <a:r>
              <a:rPr lang="en-US" altLang="ko-KR" sz="2000" b="1">
                <a:latin typeface="HY견고딕"/>
                <a:ea typeface="HY견고딕"/>
              </a:rPr>
              <a:t>}</a:t>
            </a:r>
            <a:endParaRPr lang="ko-KR" altLang="en-US" sz="2000" b="1">
              <a:latin typeface="HY견고딕"/>
              <a:ea typeface="HY견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37122" y="5733256"/>
            <a:ext cx="3467326" cy="446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  <a:latin typeface="HY견고딕"/>
                <a:ea typeface="HY견고딕"/>
              </a:rPr>
              <a:t>error.cpp(15):  error C2512: 'Circle' : </a:t>
            </a:r>
            <a:endParaRPr lang="ko-KR" altLang="en-US" sz="1200" b="1">
              <a:solidFill>
                <a:srgbClr val="FF0000"/>
              </a:solidFill>
              <a:latin typeface="HY견고딕"/>
              <a:ea typeface="HY견고딕"/>
            </a:endParaRPr>
          </a:p>
          <a:p>
            <a:pPr lvl="0">
              <a:defRPr/>
            </a:pPr>
            <a:r>
              <a:rPr lang="ko-KR" altLang="en-US" sz="1200" b="1">
                <a:solidFill>
                  <a:srgbClr val="FF0000"/>
                </a:solidFill>
                <a:latin typeface="HY견고딕"/>
                <a:ea typeface="HY견고딕"/>
              </a:rPr>
              <a:t>사용할 수 있는 적절한  기본 생성자가 없습니다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788024" y="4785313"/>
            <a:ext cx="1978536" cy="659911"/>
          </a:xfrm>
          <a:prstGeom prst="wedgeRoundRectCallout">
            <a:avLst>
              <a:gd name="adj1" fmla="val -40103"/>
              <a:gd name="adj2" fmla="val -710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HY견고딕"/>
                <a:ea typeface="HY견고딕"/>
              </a:rPr>
              <a:t>기본 생성자 </a:t>
            </a:r>
            <a:r>
              <a:rPr lang="en-US" altLang="ko-KR" sz="1000" b="1">
                <a:solidFill>
                  <a:schemeClr val="tx1"/>
                </a:solidFill>
                <a:latin typeface="HY견고딕"/>
                <a:ea typeface="HY견고딕"/>
              </a:rPr>
              <a:t>Circle() </a:t>
            </a:r>
            <a:r>
              <a:rPr lang="ko-KR" altLang="en-US" sz="1000" b="1">
                <a:solidFill>
                  <a:schemeClr val="tx1"/>
                </a:solidFill>
                <a:latin typeface="HY견고딕"/>
                <a:ea typeface="HY견고딕"/>
              </a:rPr>
              <a:t>호출</a:t>
            </a:r>
            <a:r>
              <a:rPr lang="en-US" altLang="ko-KR" sz="1000" b="1">
                <a:solidFill>
                  <a:schemeClr val="tx1"/>
                </a:solidFill>
                <a:latin typeface="HY견고딕"/>
                <a:ea typeface="HY견고딕"/>
              </a:rPr>
              <a:t>.</a:t>
            </a:r>
          </a:p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HY견고딕"/>
                <a:ea typeface="HY견고딕"/>
              </a:rPr>
              <a:t>기본 생성자가 없으므로 </a:t>
            </a:r>
          </a:p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HY견고딕"/>
                <a:ea typeface="HY견고딕"/>
              </a:rPr>
              <a:t>컴파일 오류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0" y="2551772"/>
            <a:ext cx="1028243" cy="341375"/>
          </a:xfrm>
          <a:prstGeom prst="wedgeRoundRectCallout">
            <a:avLst>
              <a:gd name="adj1" fmla="val 68367"/>
              <a:gd name="adj2" fmla="val -10179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HY견고딕"/>
                <a:ea typeface="HY견고딕"/>
              </a:rPr>
              <a:t>Circle(int r)</a:t>
            </a:r>
          </a:p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HY견고딕"/>
                <a:ea typeface="HY견고딕"/>
              </a:rPr>
              <a:t>호출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1205" y="5795972"/>
            <a:ext cx="42784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latin typeface="HY견고딕"/>
                <a:ea typeface="HY견고딕"/>
              </a:rPr>
              <a:t>(b) </a:t>
            </a:r>
            <a:r>
              <a:rPr lang="ko-KR" altLang="en-US" b="1">
                <a:latin typeface="HY견고딕"/>
                <a:ea typeface="HY견고딕"/>
              </a:rPr>
              <a:t>기본 생성자가 없으므로 컴파일 오류</a:t>
            </a:r>
          </a:p>
        </p:txBody>
      </p:sp>
      <p:sp>
        <p:nvSpPr>
          <p:cNvPr id="7" name="자유형 6"/>
          <p:cNvSpPr/>
          <p:nvPr/>
        </p:nvSpPr>
        <p:spPr>
          <a:xfrm>
            <a:off x="3882954" y="4427984"/>
            <a:ext cx="905070" cy="513184"/>
          </a:xfrm>
          <a:custGeom>
            <a:avLst/>
            <a:gdLst>
              <a:gd name="connsiteX0" fmla="*/ 0 w 905070"/>
              <a:gd name="connsiteY0" fmla="*/ 513184 h 513184"/>
              <a:gd name="connsiteX1" fmla="*/ 634482 w 905070"/>
              <a:gd name="connsiteY1" fmla="*/ 354563 h 513184"/>
              <a:gd name="connsiteX2" fmla="*/ 905070 w 905070"/>
              <a:gd name="connsiteY2" fmla="*/ 0 h 5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070" h="513184">
                <a:moveTo>
                  <a:pt x="0" y="513184"/>
                </a:moveTo>
                <a:cubicBezTo>
                  <a:pt x="241818" y="476639"/>
                  <a:pt x="483637" y="440094"/>
                  <a:pt x="634482" y="354563"/>
                </a:cubicBezTo>
                <a:cubicBezTo>
                  <a:pt x="785327" y="269032"/>
                  <a:pt x="845198" y="134516"/>
                  <a:pt x="905070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HY견고딕"/>
              <a:ea typeface="HY견고딕"/>
            </a:endParaRPr>
          </a:p>
        </p:txBody>
      </p:sp>
      <p:sp>
        <p:nvSpPr>
          <p:cNvPr id="16" name="곱셈 기호 15"/>
          <p:cNvSpPr/>
          <p:nvPr/>
        </p:nvSpPr>
        <p:spPr>
          <a:xfrm>
            <a:off x="4788024" y="4272759"/>
            <a:ext cx="310811" cy="380377"/>
          </a:xfrm>
          <a:prstGeom prst="mathMultiply">
            <a:avLst>
              <a:gd name="adj1" fmla="val 36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HY견고딕"/>
              <a:ea typeface="HY견고딕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39552" y="2529555"/>
            <a:ext cx="792088" cy="2051573"/>
          </a:xfrm>
          <a:custGeom>
            <a:avLst/>
            <a:gdLst>
              <a:gd name="connsiteX0" fmla="*/ 769018 w 810582"/>
              <a:gd name="connsiteY0" fmla="*/ 1475509 h 1475509"/>
              <a:gd name="connsiteX1" fmla="*/ 91 w 810582"/>
              <a:gd name="connsiteY1" fmla="*/ 883227 h 1475509"/>
              <a:gd name="connsiteX2" fmla="*/ 810582 w 810582"/>
              <a:gd name="connsiteY2" fmla="*/ 0 h 147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582" h="1475509">
                <a:moveTo>
                  <a:pt x="769018" y="1475509"/>
                </a:moveTo>
                <a:cubicBezTo>
                  <a:pt x="381091" y="1302327"/>
                  <a:pt x="-6836" y="1129145"/>
                  <a:pt x="91" y="883227"/>
                </a:cubicBezTo>
                <a:cubicBezTo>
                  <a:pt x="7018" y="637309"/>
                  <a:pt x="810582" y="0"/>
                  <a:pt x="810582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4" grpId="0" animBg="1"/>
      <p:bldP spid="7" grpId="0" animBg="1"/>
      <p:bldP spid="16" grpId="0" animBg="1"/>
      <p:bldP spid="1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latin typeface="HY견고딕"/>
                <a:ea typeface="HY견고딕"/>
              </a:rPr>
              <a:t>객체 배열 초기화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95299" y="1457400"/>
            <a:ext cx="8153400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 dirty="0">
                <a:latin typeface="HY견고딕"/>
                <a:ea typeface="HY견고딕"/>
              </a:rPr>
              <a:t>객체 배열 초기화 방법</a:t>
            </a:r>
          </a:p>
          <a:p>
            <a:pPr lvl="0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lvl="1">
              <a:defRPr/>
            </a:pPr>
            <a:r>
              <a:rPr lang="ko-KR" altLang="en-US" b="1" dirty="0">
                <a:latin typeface="HY견고딕"/>
                <a:ea typeface="HY견고딕"/>
              </a:rPr>
              <a:t>배열의 각 원소 객체당 생성자 지정하는 방법</a:t>
            </a:r>
          </a:p>
          <a:p>
            <a:pPr lvl="1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lvl="1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lvl="1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lvl="1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lvl="2">
              <a:defRPr/>
            </a:pPr>
            <a:r>
              <a:rPr lang="en-US" altLang="ko-KR" b="1" dirty="0" err="1">
                <a:latin typeface="HY견고딕"/>
                <a:ea typeface="HY견고딕"/>
              </a:rPr>
              <a:t>circleArray</a:t>
            </a:r>
            <a:r>
              <a:rPr lang="en-US" altLang="ko-KR" b="1" dirty="0">
                <a:latin typeface="HY견고딕"/>
                <a:ea typeface="HY견고딕"/>
              </a:rPr>
              <a:t>[0] </a:t>
            </a:r>
            <a:r>
              <a:rPr lang="ko-KR" altLang="en-US" b="1" dirty="0">
                <a:latin typeface="HY견고딕"/>
                <a:ea typeface="HY견고딕"/>
              </a:rPr>
              <a:t>객체가 생성될 때</a:t>
            </a:r>
            <a:r>
              <a:rPr lang="en-US" altLang="ko-KR" b="1" dirty="0">
                <a:latin typeface="HY견고딕"/>
                <a:ea typeface="HY견고딕"/>
              </a:rPr>
              <a:t>, </a:t>
            </a:r>
            <a:r>
              <a:rPr lang="ko-KR" altLang="en-US" b="1" dirty="0">
                <a:latin typeface="HY견고딕"/>
                <a:ea typeface="HY견고딕"/>
              </a:rPr>
              <a:t>생성자 </a:t>
            </a:r>
            <a:r>
              <a:rPr lang="en-US" altLang="ko-KR" b="1" dirty="0">
                <a:latin typeface="HY견고딕"/>
                <a:ea typeface="HY견고딕"/>
              </a:rPr>
              <a:t>Circle(10) </a:t>
            </a:r>
            <a:r>
              <a:rPr lang="ko-KR" altLang="en-US" b="1" dirty="0">
                <a:latin typeface="HY견고딕"/>
                <a:ea typeface="HY견고딕"/>
              </a:rPr>
              <a:t>호출</a:t>
            </a:r>
          </a:p>
          <a:p>
            <a:pPr lvl="2">
              <a:defRPr/>
            </a:pPr>
            <a:r>
              <a:rPr lang="en-US" altLang="ko-KR" b="1" dirty="0" err="1">
                <a:latin typeface="HY견고딕"/>
                <a:ea typeface="HY견고딕"/>
              </a:rPr>
              <a:t>circleArray</a:t>
            </a:r>
            <a:r>
              <a:rPr lang="en-US" altLang="ko-KR" b="1" dirty="0">
                <a:latin typeface="HY견고딕"/>
                <a:ea typeface="HY견고딕"/>
              </a:rPr>
              <a:t>[1] </a:t>
            </a:r>
            <a:r>
              <a:rPr lang="ko-KR" altLang="en-US" b="1" dirty="0">
                <a:latin typeface="HY견고딕"/>
                <a:ea typeface="HY견고딕"/>
              </a:rPr>
              <a:t>객체가 생성될 때</a:t>
            </a:r>
            <a:r>
              <a:rPr lang="en-US" altLang="ko-KR" b="1" dirty="0">
                <a:latin typeface="HY견고딕"/>
                <a:ea typeface="HY견고딕"/>
              </a:rPr>
              <a:t>, </a:t>
            </a:r>
            <a:r>
              <a:rPr lang="ko-KR" altLang="en-US" b="1" dirty="0">
                <a:latin typeface="HY견고딕"/>
                <a:ea typeface="HY견고딕"/>
              </a:rPr>
              <a:t>생성자 </a:t>
            </a:r>
            <a:r>
              <a:rPr lang="en-US" altLang="ko-KR" b="1" dirty="0">
                <a:latin typeface="HY견고딕"/>
                <a:ea typeface="HY견고딕"/>
              </a:rPr>
              <a:t>Circle(20) </a:t>
            </a:r>
            <a:r>
              <a:rPr lang="ko-KR" altLang="en-US" b="1" dirty="0">
                <a:latin typeface="HY견고딕"/>
                <a:ea typeface="HY견고딕"/>
              </a:rPr>
              <a:t>호출</a:t>
            </a:r>
          </a:p>
          <a:p>
            <a:pPr lvl="2">
              <a:defRPr/>
            </a:pPr>
            <a:r>
              <a:rPr lang="en-US" altLang="ko-KR" b="1" dirty="0" err="1">
                <a:latin typeface="HY견고딕"/>
                <a:ea typeface="HY견고딕"/>
              </a:rPr>
              <a:t>circleArray</a:t>
            </a:r>
            <a:r>
              <a:rPr lang="en-US" altLang="ko-KR" b="1" dirty="0">
                <a:latin typeface="HY견고딕"/>
                <a:ea typeface="HY견고딕"/>
              </a:rPr>
              <a:t>[2] </a:t>
            </a:r>
            <a:r>
              <a:rPr lang="ko-KR" altLang="en-US" b="1" dirty="0">
                <a:latin typeface="HY견고딕"/>
                <a:ea typeface="HY견고딕"/>
              </a:rPr>
              <a:t>객체가 생성될 때</a:t>
            </a:r>
            <a:r>
              <a:rPr lang="en-US" altLang="ko-KR" b="1" dirty="0">
                <a:latin typeface="HY견고딕"/>
                <a:ea typeface="HY견고딕"/>
              </a:rPr>
              <a:t>, </a:t>
            </a:r>
            <a:r>
              <a:rPr lang="ko-KR" altLang="en-US" b="1" dirty="0">
                <a:latin typeface="HY견고딕"/>
                <a:ea typeface="HY견고딕"/>
              </a:rPr>
              <a:t>생성자 </a:t>
            </a:r>
            <a:r>
              <a:rPr lang="en-US" altLang="ko-KR" b="1" dirty="0">
                <a:latin typeface="HY견고딕"/>
                <a:ea typeface="HY견고딕"/>
              </a:rPr>
              <a:t>Circle()</a:t>
            </a:r>
            <a:r>
              <a:rPr lang="ko-KR" altLang="en-US" b="1" dirty="0">
                <a:latin typeface="HY견고딕"/>
                <a:ea typeface="HY견고딕"/>
              </a:rPr>
              <a:t> 호출</a:t>
            </a:r>
          </a:p>
          <a:p>
            <a:pPr lvl="1">
              <a:defRPr/>
            </a:pPr>
            <a:endParaRPr lang="ko-KR" altLang="en-US" b="1" dirty="0">
              <a:latin typeface="HY견고딕"/>
              <a:ea typeface="HY견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55</a:t>
            </a:fld>
            <a:endParaRPr lang="en-US" altLang="en-US">
              <a:latin typeface="HY견고딕"/>
              <a:ea typeface="HY견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4433" y="2998113"/>
            <a:ext cx="8775132" cy="430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 b="1" dirty="0">
                <a:solidFill>
                  <a:srgbClr val="FF0000"/>
                </a:solidFill>
                <a:latin typeface="HY견고딕"/>
                <a:ea typeface="HY견고딕"/>
              </a:rPr>
              <a:t>Circle </a:t>
            </a:r>
            <a:r>
              <a:rPr lang="en-US" altLang="ko-KR" sz="2200" b="1" dirty="0" err="1">
                <a:solidFill>
                  <a:srgbClr val="FF0000"/>
                </a:solidFill>
                <a:latin typeface="HY견고딕"/>
                <a:ea typeface="HY견고딕"/>
              </a:rPr>
              <a:t>circleArray</a:t>
            </a:r>
            <a:r>
              <a:rPr lang="en-US" altLang="ko-KR" sz="2200" b="1" dirty="0">
                <a:solidFill>
                  <a:srgbClr val="FF0000"/>
                </a:solidFill>
                <a:latin typeface="HY견고딕"/>
                <a:ea typeface="HY견고딕"/>
              </a:rPr>
              <a:t>[3] = { Circle(10), Circle(20), Circle() }; </a:t>
            </a:r>
            <a:endParaRPr lang="ko-KR" altLang="en-US" sz="2200" b="1" dirty="0">
              <a:solidFill>
                <a:srgbClr val="FF0000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latin typeface="HY견고딕"/>
                <a:ea typeface="HY견고딕"/>
              </a:rPr>
              <a:t>예제 </a:t>
            </a:r>
            <a:r>
              <a:rPr lang="en-US" altLang="ko-KR" b="1">
                <a:latin typeface="HY견고딕"/>
                <a:ea typeface="HY견고딕"/>
              </a:rPr>
              <a:t>4–3 </a:t>
            </a:r>
            <a:r>
              <a:rPr lang="ko-KR" altLang="en-US" b="1">
                <a:latin typeface="HY견고딕"/>
                <a:ea typeface="HY견고딕"/>
              </a:rPr>
              <a:t>객체 배열 초기화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56</a:t>
            </a:fld>
            <a:endParaRPr lang="en-US" altLang="en-US">
              <a:latin typeface="HY견고딕"/>
              <a:ea typeface="HY견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104005"/>
            <a:ext cx="8424936" cy="6463308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b="1" dirty="0">
                <a:latin typeface="HY견고딕"/>
                <a:ea typeface="HY견고딕"/>
              </a:rPr>
              <a:t>#include &lt;</a:t>
            </a:r>
            <a:r>
              <a:rPr lang="en-US" altLang="ko-KR" b="1" dirty="0" err="1">
                <a:latin typeface="HY견고딕"/>
                <a:ea typeface="HY견고딕"/>
              </a:rPr>
              <a:t>iostream</a:t>
            </a:r>
            <a:r>
              <a:rPr lang="en-US" altLang="ko-KR" b="1" dirty="0">
                <a:latin typeface="HY견고딕"/>
                <a:ea typeface="HY견고딕"/>
              </a:rPr>
              <a:t>&gt;</a:t>
            </a:r>
          </a:p>
          <a:p>
            <a:pPr defTabSz="179999">
              <a:defRPr/>
            </a:pPr>
            <a:r>
              <a:rPr lang="en-US" altLang="ko-KR" b="1" dirty="0">
                <a:latin typeface="HY견고딕"/>
                <a:ea typeface="HY견고딕"/>
              </a:rPr>
              <a:t>using namespace </a:t>
            </a:r>
            <a:r>
              <a:rPr lang="en-US" altLang="ko-KR" b="1" dirty="0" err="1">
                <a:latin typeface="HY견고딕"/>
                <a:ea typeface="HY견고딕"/>
              </a:rPr>
              <a:t>std</a:t>
            </a:r>
            <a:r>
              <a:rPr lang="en-US" altLang="ko-KR" b="1" dirty="0">
                <a:latin typeface="HY견고딕"/>
                <a:ea typeface="HY견고딕"/>
              </a:rPr>
              <a:t>;</a:t>
            </a:r>
          </a:p>
          <a:p>
            <a:pPr defTabSz="179999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b="1" dirty="0">
                <a:latin typeface="HY견고딕"/>
                <a:ea typeface="HY견고딕"/>
              </a:rPr>
              <a:t>class Circle {</a:t>
            </a:r>
          </a:p>
          <a:p>
            <a:pPr defTabSz="179999">
              <a:defRPr/>
            </a:pPr>
            <a:r>
              <a:rPr lang="en-US" altLang="ko-KR" b="1" dirty="0">
                <a:latin typeface="HY견고딕"/>
                <a:ea typeface="HY견고딕"/>
              </a:rPr>
              <a:t>	</a:t>
            </a:r>
            <a:r>
              <a:rPr lang="en-US" altLang="ko-KR" b="1" dirty="0" err="1">
                <a:latin typeface="HY견고딕"/>
                <a:ea typeface="HY견고딕"/>
              </a:rPr>
              <a:t>int</a:t>
            </a:r>
            <a:r>
              <a:rPr lang="en-US" altLang="ko-KR" b="1" dirty="0">
                <a:latin typeface="HY견고딕"/>
                <a:ea typeface="HY견고딕"/>
              </a:rPr>
              <a:t> radius; </a:t>
            </a:r>
          </a:p>
          <a:p>
            <a:pPr defTabSz="179999">
              <a:defRPr/>
            </a:pPr>
            <a:r>
              <a:rPr lang="en-US" altLang="ko-KR" b="1" dirty="0">
                <a:latin typeface="HY견고딕"/>
                <a:ea typeface="HY견고딕"/>
              </a:rPr>
              <a:t>public:</a:t>
            </a:r>
          </a:p>
          <a:p>
            <a:pPr defTabSz="179999">
              <a:defRPr/>
            </a:pPr>
            <a:r>
              <a:rPr lang="en-US" altLang="ko-KR" b="1" dirty="0">
                <a:latin typeface="HY견고딕"/>
                <a:ea typeface="HY견고딕"/>
              </a:rPr>
              <a:t>	Circle() {	radius = 1; }</a:t>
            </a:r>
          </a:p>
          <a:p>
            <a:pPr defTabSz="179999">
              <a:defRPr/>
            </a:pPr>
            <a:r>
              <a:rPr lang="en-US" altLang="ko-KR" b="1" dirty="0">
                <a:latin typeface="HY견고딕"/>
                <a:ea typeface="HY견고딕"/>
              </a:rPr>
              <a:t>	Circle(</a:t>
            </a:r>
            <a:r>
              <a:rPr lang="en-US" altLang="ko-KR" b="1" dirty="0" err="1">
                <a:latin typeface="HY견고딕"/>
                <a:ea typeface="HY견고딕"/>
              </a:rPr>
              <a:t>int</a:t>
            </a:r>
            <a:r>
              <a:rPr lang="en-US" altLang="ko-KR" b="1" dirty="0">
                <a:latin typeface="HY견고딕"/>
                <a:ea typeface="HY견고딕"/>
              </a:rPr>
              <a:t> r)  { radius = r; }</a:t>
            </a:r>
          </a:p>
          <a:p>
            <a:pPr defTabSz="179999">
              <a:defRPr/>
            </a:pPr>
            <a:r>
              <a:rPr lang="en-US" altLang="ko-KR" b="1" dirty="0">
                <a:latin typeface="HY견고딕"/>
                <a:ea typeface="HY견고딕"/>
              </a:rPr>
              <a:t>	void </a:t>
            </a:r>
            <a:r>
              <a:rPr lang="en-US" altLang="ko-KR" b="1" dirty="0" err="1">
                <a:latin typeface="HY견고딕"/>
                <a:ea typeface="HY견고딕"/>
              </a:rPr>
              <a:t>setRadius</a:t>
            </a:r>
            <a:r>
              <a:rPr lang="en-US" altLang="ko-KR" b="1" dirty="0">
                <a:latin typeface="HY견고딕"/>
                <a:ea typeface="HY견고딕"/>
              </a:rPr>
              <a:t>(</a:t>
            </a:r>
            <a:r>
              <a:rPr lang="en-US" altLang="ko-KR" b="1" dirty="0" err="1">
                <a:latin typeface="HY견고딕"/>
                <a:ea typeface="HY견고딕"/>
              </a:rPr>
              <a:t>int</a:t>
            </a:r>
            <a:r>
              <a:rPr lang="en-US" altLang="ko-KR" b="1" dirty="0">
                <a:latin typeface="HY견고딕"/>
                <a:ea typeface="HY견고딕"/>
              </a:rPr>
              <a:t> r)  { radius = r; } </a:t>
            </a:r>
          </a:p>
          <a:p>
            <a:pPr defTabSz="179999">
              <a:defRPr/>
            </a:pPr>
            <a:r>
              <a:rPr lang="en-US" altLang="ko-KR" b="1" dirty="0">
                <a:latin typeface="HY견고딕"/>
                <a:ea typeface="HY견고딕"/>
              </a:rPr>
              <a:t>	double </a:t>
            </a:r>
            <a:r>
              <a:rPr lang="en-US" altLang="ko-KR" b="1" dirty="0" err="1">
                <a:latin typeface="HY견고딕"/>
                <a:ea typeface="HY견고딕"/>
              </a:rPr>
              <a:t>getArea</a:t>
            </a:r>
            <a:r>
              <a:rPr lang="en-US" altLang="ko-KR" b="1" dirty="0">
                <a:latin typeface="HY견고딕"/>
                <a:ea typeface="HY견고딕"/>
              </a:rPr>
              <a:t>(); </a:t>
            </a:r>
          </a:p>
          <a:p>
            <a:pPr defTabSz="179999">
              <a:defRPr/>
            </a:pPr>
            <a:r>
              <a:rPr lang="en-US" altLang="ko-KR" b="1" dirty="0">
                <a:latin typeface="HY견고딕"/>
                <a:ea typeface="HY견고딕"/>
              </a:rPr>
              <a:t>}; </a:t>
            </a:r>
          </a:p>
          <a:p>
            <a:pPr defTabSz="179999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b="1" dirty="0">
                <a:latin typeface="HY견고딕"/>
                <a:ea typeface="HY견고딕"/>
              </a:rPr>
              <a:t>double Circle::</a:t>
            </a:r>
            <a:r>
              <a:rPr lang="en-US" altLang="ko-KR" b="1" dirty="0" err="1">
                <a:latin typeface="HY견고딕"/>
                <a:ea typeface="HY견고딕"/>
              </a:rPr>
              <a:t>getArea</a:t>
            </a:r>
            <a:r>
              <a:rPr lang="en-US" altLang="ko-KR" b="1" dirty="0">
                <a:latin typeface="HY견고딕"/>
                <a:ea typeface="HY견고딕"/>
              </a:rPr>
              <a:t>() {</a:t>
            </a:r>
          </a:p>
          <a:p>
            <a:pPr defTabSz="179999">
              <a:defRPr/>
            </a:pPr>
            <a:r>
              <a:rPr lang="en-US" altLang="ko-KR" b="1" dirty="0">
                <a:latin typeface="HY견고딕"/>
                <a:ea typeface="HY견고딕"/>
              </a:rPr>
              <a:t>	return 3.14*radius*radius;</a:t>
            </a:r>
          </a:p>
          <a:p>
            <a:pPr defTabSz="179999">
              <a:defRPr/>
            </a:pPr>
            <a:r>
              <a:rPr lang="en-US" altLang="ko-KR" b="1" dirty="0">
                <a:latin typeface="HY견고딕"/>
                <a:ea typeface="HY견고딕"/>
              </a:rPr>
              <a:t>}</a:t>
            </a:r>
          </a:p>
          <a:p>
            <a:pPr defTabSz="179999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b="1" dirty="0" err="1">
                <a:latin typeface="HY견고딕"/>
                <a:ea typeface="HY견고딕"/>
              </a:rPr>
              <a:t>int</a:t>
            </a:r>
            <a:r>
              <a:rPr lang="en-US" altLang="ko-KR" b="1" dirty="0">
                <a:latin typeface="HY견고딕"/>
                <a:ea typeface="HY견고딕"/>
              </a:rPr>
              <a:t> main() {</a:t>
            </a:r>
          </a:p>
          <a:p>
            <a:pPr defTabSz="179999">
              <a:defRPr/>
            </a:pPr>
            <a:r>
              <a:rPr lang="en-US" altLang="ko-KR" b="1" dirty="0">
                <a:latin typeface="HY견고딕"/>
                <a:ea typeface="HY견고딕"/>
              </a:rPr>
              <a:t>	</a:t>
            </a:r>
            <a:r>
              <a:rPr lang="en-US" altLang="ko-KR" b="1" dirty="0">
                <a:solidFill>
                  <a:srgbClr val="FF0000"/>
                </a:solidFill>
                <a:latin typeface="HY견고딕"/>
                <a:ea typeface="HY견고딕"/>
              </a:rPr>
              <a:t>Circle </a:t>
            </a:r>
            <a:r>
              <a:rPr lang="en-US" altLang="ko-KR" b="1" dirty="0" err="1">
                <a:solidFill>
                  <a:srgbClr val="FF0000"/>
                </a:solidFill>
                <a:latin typeface="HY견고딕"/>
                <a:ea typeface="HY견고딕"/>
              </a:rPr>
              <a:t>circleArray</a:t>
            </a:r>
            <a:r>
              <a:rPr lang="en-US" altLang="ko-KR" b="1" dirty="0">
                <a:solidFill>
                  <a:srgbClr val="FF0000"/>
                </a:solidFill>
                <a:latin typeface="HY견고딕"/>
                <a:ea typeface="HY견고딕"/>
              </a:rPr>
              <a:t>[3] = { Circle(10), Circle(20), Circle() }; </a:t>
            </a:r>
          </a:p>
          <a:p>
            <a:pPr defTabSz="179999">
              <a:defRPr/>
            </a:pPr>
            <a:endParaRPr lang="ko-KR" altLang="en-US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ko-KR" altLang="en-US" b="1" dirty="0">
                <a:latin typeface="HY견고딕"/>
                <a:ea typeface="HY견고딕"/>
              </a:rPr>
              <a:t>	</a:t>
            </a:r>
            <a:r>
              <a:rPr lang="en-US" altLang="ko-KR" b="1" dirty="0">
                <a:latin typeface="HY견고딕"/>
                <a:ea typeface="HY견고딕"/>
              </a:rPr>
              <a:t>for(</a:t>
            </a:r>
            <a:r>
              <a:rPr lang="en-US" altLang="ko-KR" b="1" dirty="0" err="1">
                <a:latin typeface="HY견고딕"/>
                <a:ea typeface="HY견고딕"/>
              </a:rPr>
              <a:t>int</a:t>
            </a:r>
            <a:r>
              <a:rPr lang="en-US" altLang="ko-KR" b="1" dirty="0">
                <a:latin typeface="HY견고딕"/>
                <a:ea typeface="HY견고딕"/>
              </a:rPr>
              <a:t> </a:t>
            </a:r>
            <a:r>
              <a:rPr lang="en-US" altLang="ko-KR" b="1" dirty="0" err="1">
                <a:latin typeface="HY견고딕"/>
                <a:ea typeface="HY견고딕"/>
              </a:rPr>
              <a:t>i</a:t>
            </a:r>
            <a:r>
              <a:rPr lang="en-US" altLang="ko-KR" b="1" dirty="0">
                <a:latin typeface="HY견고딕"/>
                <a:ea typeface="HY견고딕"/>
              </a:rPr>
              <a:t>=0; </a:t>
            </a:r>
            <a:r>
              <a:rPr lang="en-US" altLang="ko-KR" b="1" dirty="0" err="1">
                <a:latin typeface="HY견고딕"/>
                <a:ea typeface="HY견고딕"/>
              </a:rPr>
              <a:t>i</a:t>
            </a:r>
            <a:r>
              <a:rPr lang="en-US" altLang="ko-KR" b="1" dirty="0">
                <a:latin typeface="HY견고딕"/>
                <a:ea typeface="HY견고딕"/>
              </a:rPr>
              <a:t>&lt;3; </a:t>
            </a:r>
            <a:r>
              <a:rPr lang="en-US" altLang="ko-KR" b="1" dirty="0" err="1">
                <a:latin typeface="HY견고딕"/>
                <a:ea typeface="HY견고딕"/>
              </a:rPr>
              <a:t>i</a:t>
            </a:r>
            <a:r>
              <a:rPr lang="en-US" altLang="ko-KR" b="1" dirty="0">
                <a:latin typeface="HY견고딕"/>
                <a:ea typeface="HY견고딕"/>
              </a:rPr>
              <a:t>++) </a:t>
            </a:r>
          </a:p>
          <a:p>
            <a:pPr defTabSz="179999">
              <a:defRPr/>
            </a:pPr>
            <a:r>
              <a:rPr lang="ko-KR" altLang="en-US" b="1" dirty="0">
                <a:latin typeface="HY견고딕"/>
                <a:ea typeface="HY견고딕"/>
              </a:rPr>
              <a:t>		</a:t>
            </a:r>
            <a:r>
              <a:rPr lang="en-US" altLang="ko-KR" b="1" dirty="0" err="1">
                <a:latin typeface="HY견고딕"/>
                <a:ea typeface="HY견고딕"/>
              </a:rPr>
              <a:t>cout</a:t>
            </a:r>
            <a:r>
              <a:rPr lang="en-US" altLang="ko-KR" b="1" dirty="0">
                <a:latin typeface="HY견고딕"/>
                <a:ea typeface="HY견고딕"/>
              </a:rPr>
              <a:t> &lt;&lt; "Circle " &lt;&lt; </a:t>
            </a:r>
            <a:r>
              <a:rPr lang="en-US" altLang="ko-KR" b="1" dirty="0" err="1">
                <a:latin typeface="HY견고딕"/>
                <a:ea typeface="HY견고딕"/>
              </a:rPr>
              <a:t>i</a:t>
            </a:r>
            <a:r>
              <a:rPr lang="en-US" altLang="ko-KR" b="1" dirty="0">
                <a:latin typeface="HY견고딕"/>
                <a:ea typeface="HY견고딕"/>
              </a:rPr>
              <a:t> &lt;&lt; "</a:t>
            </a:r>
            <a:r>
              <a:rPr lang="ko-KR" altLang="en-US" b="1" dirty="0">
                <a:latin typeface="HY견고딕"/>
                <a:ea typeface="HY견고딕"/>
              </a:rPr>
              <a:t>의 면적은 </a:t>
            </a:r>
            <a:r>
              <a:rPr lang="en-US" altLang="ko-KR" b="1" dirty="0">
                <a:latin typeface="HY견고딕"/>
                <a:ea typeface="HY견고딕"/>
              </a:rPr>
              <a:t>" &lt;&lt; </a:t>
            </a:r>
            <a:r>
              <a:rPr lang="en-US" altLang="ko-KR" b="1" dirty="0" err="1">
                <a:latin typeface="HY견고딕"/>
                <a:ea typeface="HY견고딕"/>
              </a:rPr>
              <a:t>circleArray</a:t>
            </a:r>
            <a:r>
              <a:rPr lang="en-US" altLang="ko-KR" b="1" dirty="0">
                <a:latin typeface="HY견고딕"/>
                <a:ea typeface="HY견고딕"/>
              </a:rPr>
              <a:t>[</a:t>
            </a:r>
            <a:r>
              <a:rPr lang="en-US" altLang="ko-KR" b="1" dirty="0" err="1">
                <a:latin typeface="HY견고딕"/>
                <a:ea typeface="HY견고딕"/>
              </a:rPr>
              <a:t>i</a:t>
            </a:r>
            <a:r>
              <a:rPr lang="en-US" altLang="ko-KR" b="1" dirty="0">
                <a:latin typeface="HY견고딕"/>
                <a:ea typeface="HY견고딕"/>
              </a:rPr>
              <a:t>].</a:t>
            </a:r>
            <a:r>
              <a:rPr lang="en-US" altLang="ko-KR" b="1" dirty="0" err="1">
                <a:latin typeface="HY견고딕"/>
                <a:ea typeface="HY견고딕"/>
              </a:rPr>
              <a:t>getArea</a:t>
            </a:r>
            <a:r>
              <a:rPr lang="en-US" altLang="ko-KR" b="1" dirty="0">
                <a:latin typeface="HY견고딕"/>
                <a:ea typeface="HY견고딕"/>
              </a:rPr>
              <a:t>() </a:t>
            </a:r>
          </a:p>
          <a:p>
            <a:pPr defTabSz="179999">
              <a:defRPr/>
            </a:pPr>
            <a:r>
              <a:rPr lang="en-US" altLang="ko-KR" b="1" dirty="0">
                <a:latin typeface="HY견고딕"/>
                <a:ea typeface="HY견고딕"/>
              </a:rPr>
              <a:t>             &lt;&lt; </a:t>
            </a:r>
            <a:r>
              <a:rPr lang="en-US" altLang="ko-KR" b="1" dirty="0" err="1">
                <a:latin typeface="HY견고딕"/>
                <a:ea typeface="HY견고딕"/>
              </a:rPr>
              <a:t>endl</a:t>
            </a:r>
            <a:r>
              <a:rPr lang="en-US" altLang="ko-KR" b="1" dirty="0">
                <a:latin typeface="HY견고딕"/>
                <a:ea typeface="HY견고딕"/>
              </a:rPr>
              <a:t>;</a:t>
            </a:r>
          </a:p>
          <a:p>
            <a:pPr defTabSz="179999">
              <a:defRPr/>
            </a:pPr>
            <a:r>
              <a:rPr lang="en-US" altLang="ko-KR" b="1" dirty="0">
                <a:latin typeface="HY견고딕"/>
                <a:ea typeface="HY견고딕"/>
              </a:rPr>
              <a:t>}</a:t>
            </a:r>
            <a:endParaRPr lang="ko-KR" altLang="en-US" b="1" dirty="0">
              <a:latin typeface="HY견고딕"/>
              <a:ea typeface="HY견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55976" y="743599"/>
            <a:ext cx="2627468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latin typeface="HY견고딕"/>
                <a:ea typeface="HY견고딕"/>
              </a:rPr>
              <a:t>Circle 0</a:t>
            </a:r>
            <a:r>
              <a:rPr lang="ko-KR" altLang="en-US" sz="1600" b="1">
                <a:latin typeface="HY견고딕"/>
                <a:ea typeface="HY견고딕"/>
              </a:rPr>
              <a:t>의 면적은 </a:t>
            </a:r>
            <a:r>
              <a:rPr lang="en-US" altLang="ko-KR" sz="1600" b="1">
                <a:latin typeface="HY견고딕"/>
                <a:ea typeface="HY견고딕"/>
              </a:rPr>
              <a:t>314</a:t>
            </a:r>
          </a:p>
          <a:p>
            <a:pPr lvl="0">
              <a:defRPr/>
            </a:pPr>
            <a:r>
              <a:rPr lang="en-US" altLang="ko-KR" sz="1600" b="1">
                <a:latin typeface="HY견고딕"/>
                <a:ea typeface="HY견고딕"/>
              </a:rPr>
              <a:t>Circle 1</a:t>
            </a:r>
            <a:r>
              <a:rPr lang="ko-KR" altLang="en-US" sz="1600" b="1">
                <a:latin typeface="HY견고딕"/>
                <a:ea typeface="HY견고딕"/>
              </a:rPr>
              <a:t>의 면적은 </a:t>
            </a:r>
            <a:r>
              <a:rPr lang="en-US" altLang="ko-KR" sz="1600" b="1">
                <a:latin typeface="HY견고딕"/>
                <a:ea typeface="HY견고딕"/>
              </a:rPr>
              <a:t>1256</a:t>
            </a:r>
          </a:p>
          <a:p>
            <a:pPr lvl="0">
              <a:defRPr/>
            </a:pPr>
            <a:r>
              <a:rPr lang="en-US" altLang="ko-KR" sz="1600" b="1">
                <a:latin typeface="HY견고딕"/>
                <a:ea typeface="HY견고딕"/>
              </a:rPr>
              <a:t>Circle 2</a:t>
            </a:r>
            <a:r>
              <a:rPr lang="ko-KR" altLang="en-US" sz="1600" b="1">
                <a:latin typeface="HY견고딕"/>
                <a:ea typeface="HY견고딕"/>
              </a:rPr>
              <a:t>의 면적은 </a:t>
            </a:r>
            <a:r>
              <a:rPr lang="en-US" altLang="ko-KR" sz="1600" b="1">
                <a:latin typeface="HY견고딕"/>
                <a:ea typeface="HY견고딕"/>
              </a:rPr>
              <a:t>3.14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>
                <a:latin typeface="HY견고딕"/>
                <a:ea typeface="HY견고딕"/>
              </a:rPr>
              <a:t>2</a:t>
            </a:r>
            <a:r>
              <a:rPr lang="ko-KR" altLang="en-US" b="1">
                <a:latin typeface="HY견고딕"/>
                <a:ea typeface="HY견고딕"/>
              </a:rPr>
              <a:t>차원 배열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57</a:t>
            </a:fld>
            <a:endParaRPr lang="en-US" altLang="en-US">
              <a:latin typeface="HY견고딕"/>
              <a:ea typeface="HY견고딕"/>
            </a:endParaRPr>
          </a:p>
        </p:txBody>
      </p:sp>
      <p:pic>
        <p:nvPicPr>
          <p:cNvPr id="3076" name="그림 307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8" y="980728"/>
            <a:ext cx="6048672" cy="54801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>
                <a:latin typeface="HY견고딕"/>
                <a:ea typeface="HY견고딕"/>
              </a:rPr>
              <a:t>2</a:t>
            </a:r>
            <a:r>
              <a:rPr lang="ko-KR" altLang="en-US" b="1">
                <a:latin typeface="HY견고딕"/>
                <a:ea typeface="HY견고딕"/>
              </a:rPr>
              <a:t>차원 배열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58</a:t>
            </a:fld>
            <a:endParaRPr lang="en-US" altLang="en-US">
              <a:latin typeface="HY견고딕"/>
              <a:ea typeface="HY견고딕"/>
            </a:endParaRPr>
          </a:p>
        </p:txBody>
      </p:sp>
      <p:pic>
        <p:nvPicPr>
          <p:cNvPr id="3075" name="그림 307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9592" y="250748"/>
            <a:ext cx="5472608" cy="66072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차원 배열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59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59632" y="2666529"/>
            <a:ext cx="640514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circles[0][0].</a:t>
            </a:r>
            <a:r>
              <a:rPr lang="en-US" altLang="ko-KR" sz="24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setRadius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(1);</a:t>
            </a:r>
          </a:p>
          <a:p>
            <a:pPr defTabSz="180000"/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circles[0][1].</a:t>
            </a:r>
            <a:r>
              <a:rPr lang="en-US" altLang="ko-KR" sz="24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setRadius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(2);</a:t>
            </a:r>
          </a:p>
          <a:p>
            <a:pPr defTabSz="180000"/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circles[0][2].</a:t>
            </a:r>
            <a:r>
              <a:rPr lang="en-US" altLang="ko-KR" sz="24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setRadius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(3);</a:t>
            </a:r>
          </a:p>
          <a:p>
            <a:pPr defTabSz="180000"/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circles[1][0].</a:t>
            </a:r>
            <a:r>
              <a:rPr lang="en-US" altLang="ko-KR" sz="24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setRadius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(4);</a:t>
            </a:r>
          </a:p>
          <a:p>
            <a:pPr defTabSz="180000"/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circles[1][1].</a:t>
            </a:r>
            <a:r>
              <a:rPr lang="en-US" altLang="ko-KR" sz="24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setRadius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(5);</a:t>
            </a:r>
          </a:p>
          <a:p>
            <a:pPr defTabSz="180000"/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circles[1][2].</a:t>
            </a:r>
            <a:r>
              <a:rPr lang="en-US" altLang="ko-KR" sz="24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setRadius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(6);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19672" y="1556792"/>
            <a:ext cx="4996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차원 배열을 초기화하는 다른 방식</a:t>
            </a:r>
          </a:p>
        </p:txBody>
      </p:sp>
    </p:spTree>
    <p:extLst>
      <p:ext uri="{BB962C8B-B14F-4D97-AF65-F5344CB8AC3E}">
        <p14:creationId xmlns:p14="http://schemas.microsoft.com/office/powerpoint/2010/main" val="252421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latin typeface="HY견고딕"/>
                <a:ea typeface="HY견고딕"/>
              </a:rPr>
              <a:t>소멸자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6</a:t>
            </a:fld>
            <a:endParaRPr lang="en-US" altLang="en-US">
              <a:latin typeface="HY견고딕"/>
              <a:ea typeface="HY견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39752" y="1844824"/>
            <a:ext cx="6120680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2800" b="1">
                <a:latin typeface="HY견고딕"/>
                <a:ea typeface="HY견고딕"/>
              </a:rPr>
              <a:t>class Circle {</a:t>
            </a:r>
          </a:p>
          <a:p>
            <a:pPr defTabSz="179999">
              <a:defRPr/>
            </a:pPr>
            <a:r>
              <a:rPr lang="en-US" altLang="ko-KR" sz="2800" b="1">
                <a:ea typeface="HY견고딕"/>
              </a:rPr>
              <a:t>		</a:t>
            </a:r>
            <a:r>
              <a:rPr lang="en-US" altLang="ko-KR" sz="2800" b="1">
                <a:latin typeface="HY견고딕"/>
                <a:ea typeface="HY견고딕"/>
              </a:rPr>
              <a:t>Circle();</a:t>
            </a:r>
          </a:p>
          <a:p>
            <a:pPr defTabSz="179999">
              <a:defRPr/>
            </a:pPr>
            <a:r>
              <a:rPr lang="en-US" altLang="ko-KR" sz="2800" b="1">
                <a:ea typeface="HY견고딕"/>
              </a:rPr>
              <a:t>		</a:t>
            </a:r>
            <a:r>
              <a:rPr lang="en-US" altLang="ko-KR" sz="2800" b="1">
                <a:latin typeface="HY견고딕"/>
                <a:ea typeface="HY견고딕"/>
              </a:rPr>
              <a:t>Circle(int r);</a:t>
            </a:r>
          </a:p>
          <a:p>
            <a:pPr defTabSz="179999">
              <a:defRPr/>
            </a:pPr>
            <a:r>
              <a:rPr lang="en-US" altLang="ko-KR" sz="2800" b="1">
                <a:ea typeface="HY견고딕"/>
              </a:rPr>
              <a:t>		</a:t>
            </a:r>
            <a:r>
              <a:rPr lang="en-US" altLang="ko-KR" sz="2800" b="1">
                <a:latin typeface="HY견고딕"/>
                <a:ea typeface="HY견고딕"/>
              </a:rPr>
              <a:t>..............</a:t>
            </a:r>
          </a:p>
          <a:p>
            <a:pPr defTabSz="179999">
              <a:defRPr/>
            </a:pPr>
            <a:r>
              <a:rPr lang="en-US" altLang="ko-KR" sz="2800" b="1">
                <a:ea typeface="HY견고딕"/>
              </a:rPr>
              <a:t>		</a:t>
            </a:r>
            <a:r>
              <a:rPr lang="en-US" altLang="ko-KR" sz="2800" b="1">
                <a:solidFill>
                  <a:srgbClr val="FF0000"/>
                </a:solidFill>
                <a:latin typeface="HY견고딕"/>
                <a:ea typeface="HY견고딕"/>
              </a:rPr>
              <a:t>~Circle();</a:t>
            </a:r>
          </a:p>
          <a:p>
            <a:pPr defTabSz="179999">
              <a:defRPr/>
            </a:pPr>
            <a:r>
              <a:rPr lang="en-US" altLang="ko-KR" sz="2800" b="1">
                <a:latin typeface="HY견고딕"/>
                <a:ea typeface="HY견고딕"/>
              </a:rPr>
              <a:t>};</a:t>
            </a:r>
          </a:p>
          <a:p>
            <a:pPr defTabSz="179999">
              <a:defRPr/>
            </a:pPr>
            <a:endParaRPr lang="en-US" altLang="ko-KR" sz="2800" b="1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800" b="1">
                <a:solidFill>
                  <a:srgbClr val="FF0000"/>
                </a:solidFill>
                <a:latin typeface="HY견고딕"/>
                <a:ea typeface="HY견고딕"/>
              </a:rPr>
              <a:t>Circle::~Circle() {</a:t>
            </a:r>
          </a:p>
          <a:p>
            <a:pPr defTabSz="179999">
              <a:defRPr/>
            </a:pPr>
            <a:r>
              <a:rPr lang="en-US" altLang="ko-KR" sz="2800" b="1">
                <a:solidFill>
                  <a:srgbClr val="FF0000"/>
                </a:solidFill>
                <a:ea typeface="HY견고딕"/>
              </a:rPr>
              <a:t>		</a:t>
            </a:r>
            <a:r>
              <a:rPr lang="en-US" altLang="ko-KR" sz="2800" b="1">
                <a:solidFill>
                  <a:srgbClr val="FF0000"/>
                </a:solidFill>
                <a:latin typeface="HY견고딕"/>
                <a:ea typeface="HY견고딕"/>
              </a:rPr>
              <a:t>...............</a:t>
            </a:r>
          </a:p>
          <a:p>
            <a:pPr defTabSz="179999">
              <a:defRPr/>
            </a:pPr>
            <a:r>
              <a:rPr lang="en-US" altLang="ko-KR" sz="2800" b="1">
                <a:solidFill>
                  <a:srgbClr val="FF0000"/>
                </a:solidFill>
                <a:latin typeface="HY견고딕"/>
                <a:ea typeface="HY견고딕"/>
              </a:rPr>
              <a:t>}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400092" y="2790786"/>
            <a:ext cx="1304521" cy="389012"/>
          </a:xfrm>
          <a:prstGeom prst="wedgeRoundRectCallout">
            <a:avLst>
              <a:gd name="adj1" fmla="val -105449"/>
              <a:gd name="adj2" fmla="val 1609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HY견고딕"/>
                <a:ea typeface="HY견고딕"/>
              </a:rPr>
              <a:t>리턴 타입도 없고</a:t>
            </a:r>
            <a:r>
              <a:rPr lang="en-US" altLang="ko-KR" sz="1000" b="1" dirty="0">
                <a:solidFill>
                  <a:schemeClr val="tx1"/>
                </a:solidFill>
                <a:latin typeface="HY견고딕"/>
                <a:ea typeface="HY견고딕"/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  <a:latin typeface="HY견고딕"/>
                <a:ea typeface="HY견고딕"/>
              </a:rPr>
              <a:t>매개 변수도 없음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57975" y="3707635"/>
            <a:ext cx="1715129" cy="337791"/>
          </a:xfrm>
          <a:prstGeom prst="wedgeRoundRectCallout">
            <a:avLst>
              <a:gd name="adj1" fmla="val 82263"/>
              <a:gd name="adj2" fmla="val 91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 err="1">
                <a:solidFill>
                  <a:schemeClr val="tx1"/>
                </a:solidFill>
                <a:latin typeface="HY견고딕"/>
                <a:ea typeface="HY견고딕"/>
              </a:rPr>
              <a:t>소멸자</a:t>
            </a:r>
            <a:r>
              <a:rPr lang="ko-KR" altLang="en-US" sz="1200" b="1" dirty="0">
                <a:solidFill>
                  <a:schemeClr val="tx1"/>
                </a:solidFill>
                <a:latin typeface="HY견고딕"/>
                <a:ea typeface="HY견고딕"/>
              </a:rPr>
              <a:t> 함수 선언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228184" y="3726890"/>
            <a:ext cx="2088232" cy="318536"/>
          </a:xfrm>
          <a:prstGeom prst="wedgeRoundRectCallout">
            <a:avLst>
              <a:gd name="adj1" fmla="val -121567"/>
              <a:gd name="adj2" fmla="val 101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 err="1">
                <a:solidFill>
                  <a:schemeClr val="tx1"/>
                </a:solidFill>
                <a:latin typeface="HY견고딕"/>
                <a:ea typeface="HY견고딕"/>
              </a:rPr>
              <a:t>소멸자는</a:t>
            </a:r>
            <a:r>
              <a:rPr lang="ko-KR" altLang="en-US" sz="1200" b="1" dirty="0">
                <a:solidFill>
                  <a:schemeClr val="tx1"/>
                </a:solidFill>
                <a:latin typeface="HY견고딕"/>
                <a:ea typeface="HY견고딕"/>
              </a:rPr>
              <a:t> 오직 하나만 존재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79513" y="4930167"/>
            <a:ext cx="1618696" cy="360040"/>
          </a:xfrm>
          <a:prstGeom prst="wedgeRoundRectCallout">
            <a:avLst>
              <a:gd name="adj1" fmla="val 85589"/>
              <a:gd name="adj2" fmla="val -47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 err="1">
                <a:solidFill>
                  <a:schemeClr val="tx1"/>
                </a:solidFill>
                <a:latin typeface="HY견고딕"/>
                <a:ea typeface="HY견고딕"/>
              </a:rPr>
              <a:t>소멸자</a:t>
            </a:r>
            <a:r>
              <a:rPr lang="ko-KR" altLang="en-US" sz="1200" b="1" dirty="0">
                <a:solidFill>
                  <a:schemeClr val="tx1"/>
                </a:solidFill>
                <a:latin typeface="HY견고딕"/>
                <a:ea typeface="HY견고딕"/>
              </a:rPr>
              <a:t> 함수 구현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424936" cy="680120"/>
          </a:xfrm>
        </p:spPr>
        <p:txBody>
          <a:bodyPr>
            <a:noAutofit/>
          </a:bodyPr>
          <a:lstStyle/>
          <a:p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 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4-4 Circle </a:t>
            </a: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클래스의 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차원 배열 선언 및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60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83668" y="1412776"/>
            <a:ext cx="6048672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Circle {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radius; 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Circle() {	radius = 1; }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Circle(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r)  { radius = r; }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setRadius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r)  { radius = r; } 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double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getArea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(); 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}; </a:t>
            </a:r>
          </a:p>
          <a:p>
            <a:pPr defTabSz="180000"/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double Circle::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getArea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() {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return 3.14*radius*radius;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86221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fld id="{01870596-DAFA-46D2-82A7-2B6B5F8E0EA4}" type="slidenum">
              <a:rPr lang="ko-KR" altLang="en-US" smtClean="0"/>
              <a:pPr lvl="0">
                <a:defRPr/>
              </a:pPr>
              <a:t>61</a:t>
            </a:fld>
            <a:endParaRPr lang="en-US" altLang="en-US">
              <a:latin typeface="HY견고딕"/>
              <a:ea typeface="HY견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04176" y="89916"/>
            <a:ext cx="7268224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2000" b="1" dirty="0" err="1">
                <a:latin typeface="HY견고딕"/>
                <a:ea typeface="HY견고딕"/>
              </a:rPr>
              <a:t>int</a:t>
            </a:r>
            <a:r>
              <a:rPr lang="en-US" altLang="ko-KR" sz="2000" b="1" dirty="0">
                <a:latin typeface="HY견고딕"/>
                <a:ea typeface="HY견고딕"/>
              </a:rPr>
              <a:t> main() {</a:t>
            </a:r>
          </a:p>
          <a:p>
            <a:pPr defTabSz="179999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	Circle circles[2][3];</a:t>
            </a:r>
          </a:p>
          <a:p>
            <a:pPr defTabSz="179999">
              <a:defRPr/>
            </a:pPr>
            <a:endParaRPr lang="en-US" altLang="ko-KR" sz="20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	</a:t>
            </a:r>
            <a:r>
              <a:rPr lang="en-US" altLang="ko-KR" sz="2000" b="1" dirty="0">
                <a:solidFill>
                  <a:srgbClr val="FF0000"/>
                </a:solidFill>
                <a:latin typeface="HY견고딕"/>
                <a:ea typeface="HY견고딕"/>
              </a:rPr>
              <a:t>circles[0][0].</a:t>
            </a:r>
            <a:r>
              <a:rPr lang="en-US" altLang="ko-KR" sz="2000" b="1" dirty="0" err="1">
                <a:solidFill>
                  <a:srgbClr val="FF0000"/>
                </a:solidFill>
                <a:latin typeface="HY견고딕"/>
                <a:ea typeface="HY견고딕"/>
              </a:rPr>
              <a:t>setRadius</a:t>
            </a:r>
            <a:r>
              <a:rPr lang="en-US" altLang="ko-KR" sz="2000" b="1" dirty="0">
                <a:solidFill>
                  <a:srgbClr val="FF0000"/>
                </a:solidFill>
                <a:latin typeface="HY견고딕"/>
                <a:ea typeface="HY견고딕"/>
              </a:rPr>
              <a:t>(1);</a:t>
            </a:r>
          </a:p>
          <a:p>
            <a:pPr defTabSz="179999">
              <a:defRPr/>
            </a:pPr>
            <a:r>
              <a:rPr lang="en-US" altLang="ko-KR" sz="2000" b="1" dirty="0">
                <a:solidFill>
                  <a:srgbClr val="FF0000"/>
                </a:solidFill>
                <a:latin typeface="HY견고딕"/>
                <a:ea typeface="HY견고딕"/>
              </a:rPr>
              <a:t>	circles[0][1].</a:t>
            </a:r>
            <a:r>
              <a:rPr lang="en-US" altLang="ko-KR" sz="2000" b="1" dirty="0" err="1">
                <a:solidFill>
                  <a:srgbClr val="FF0000"/>
                </a:solidFill>
                <a:latin typeface="HY견고딕"/>
                <a:ea typeface="HY견고딕"/>
              </a:rPr>
              <a:t>setRadius</a:t>
            </a:r>
            <a:r>
              <a:rPr lang="en-US" altLang="ko-KR" sz="2000" b="1" dirty="0">
                <a:solidFill>
                  <a:srgbClr val="FF0000"/>
                </a:solidFill>
                <a:latin typeface="HY견고딕"/>
                <a:ea typeface="HY견고딕"/>
              </a:rPr>
              <a:t>(2);</a:t>
            </a:r>
          </a:p>
          <a:p>
            <a:pPr defTabSz="179999">
              <a:defRPr/>
            </a:pPr>
            <a:r>
              <a:rPr lang="en-US" altLang="ko-KR" sz="2000" b="1" dirty="0">
                <a:solidFill>
                  <a:srgbClr val="FF0000"/>
                </a:solidFill>
                <a:latin typeface="HY견고딕"/>
                <a:ea typeface="HY견고딕"/>
              </a:rPr>
              <a:t>	circles[0][2].</a:t>
            </a:r>
            <a:r>
              <a:rPr lang="en-US" altLang="ko-KR" sz="2000" b="1" dirty="0" err="1">
                <a:solidFill>
                  <a:srgbClr val="FF0000"/>
                </a:solidFill>
                <a:latin typeface="HY견고딕"/>
                <a:ea typeface="HY견고딕"/>
              </a:rPr>
              <a:t>setRadius</a:t>
            </a:r>
            <a:r>
              <a:rPr lang="en-US" altLang="ko-KR" sz="2000" b="1" dirty="0">
                <a:solidFill>
                  <a:srgbClr val="FF0000"/>
                </a:solidFill>
                <a:latin typeface="HY견고딕"/>
                <a:ea typeface="HY견고딕"/>
              </a:rPr>
              <a:t>(3);</a:t>
            </a:r>
          </a:p>
          <a:p>
            <a:pPr defTabSz="179999">
              <a:defRPr/>
            </a:pPr>
            <a:r>
              <a:rPr lang="en-US" altLang="ko-KR" sz="2000" b="1" dirty="0">
                <a:solidFill>
                  <a:srgbClr val="FF0000"/>
                </a:solidFill>
                <a:latin typeface="HY견고딕"/>
                <a:ea typeface="HY견고딕"/>
              </a:rPr>
              <a:t>	circles[1][0].</a:t>
            </a:r>
            <a:r>
              <a:rPr lang="en-US" altLang="ko-KR" sz="2000" b="1" dirty="0" err="1">
                <a:solidFill>
                  <a:srgbClr val="FF0000"/>
                </a:solidFill>
                <a:latin typeface="HY견고딕"/>
                <a:ea typeface="HY견고딕"/>
              </a:rPr>
              <a:t>setRadius</a:t>
            </a:r>
            <a:r>
              <a:rPr lang="en-US" altLang="ko-KR" sz="2000" b="1" dirty="0">
                <a:solidFill>
                  <a:srgbClr val="FF0000"/>
                </a:solidFill>
                <a:latin typeface="HY견고딕"/>
                <a:ea typeface="HY견고딕"/>
              </a:rPr>
              <a:t>(4);</a:t>
            </a:r>
          </a:p>
          <a:p>
            <a:pPr defTabSz="179999">
              <a:defRPr/>
            </a:pPr>
            <a:r>
              <a:rPr lang="en-US" altLang="ko-KR" sz="2000" b="1" dirty="0">
                <a:solidFill>
                  <a:srgbClr val="FF0000"/>
                </a:solidFill>
                <a:latin typeface="HY견고딕"/>
                <a:ea typeface="HY견고딕"/>
              </a:rPr>
              <a:t>	circles[1][1].</a:t>
            </a:r>
            <a:r>
              <a:rPr lang="en-US" altLang="ko-KR" sz="2000" b="1" dirty="0" err="1">
                <a:solidFill>
                  <a:srgbClr val="FF0000"/>
                </a:solidFill>
                <a:latin typeface="HY견고딕"/>
                <a:ea typeface="HY견고딕"/>
              </a:rPr>
              <a:t>setRadius</a:t>
            </a:r>
            <a:r>
              <a:rPr lang="en-US" altLang="ko-KR" sz="2000" b="1" dirty="0">
                <a:solidFill>
                  <a:srgbClr val="FF0000"/>
                </a:solidFill>
                <a:latin typeface="HY견고딕"/>
                <a:ea typeface="HY견고딕"/>
              </a:rPr>
              <a:t>(5);</a:t>
            </a:r>
          </a:p>
          <a:p>
            <a:pPr defTabSz="179999">
              <a:defRPr/>
            </a:pPr>
            <a:r>
              <a:rPr lang="en-US" altLang="ko-KR" sz="2000" b="1" dirty="0">
                <a:solidFill>
                  <a:srgbClr val="FF0000"/>
                </a:solidFill>
                <a:latin typeface="HY견고딕"/>
                <a:ea typeface="HY견고딕"/>
              </a:rPr>
              <a:t>	circles[1][2].</a:t>
            </a:r>
            <a:r>
              <a:rPr lang="en-US" altLang="ko-KR" sz="2000" b="1" dirty="0" err="1">
                <a:solidFill>
                  <a:srgbClr val="FF0000"/>
                </a:solidFill>
                <a:latin typeface="HY견고딕"/>
                <a:ea typeface="HY견고딕"/>
              </a:rPr>
              <a:t>setRadius</a:t>
            </a:r>
            <a:r>
              <a:rPr lang="en-US" altLang="ko-KR" sz="2000" b="1" dirty="0">
                <a:solidFill>
                  <a:srgbClr val="FF0000"/>
                </a:solidFill>
                <a:latin typeface="HY견고딕"/>
                <a:ea typeface="HY견고딕"/>
              </a:rPr>
              <a:t>(6);</a:t>
            </a:r>
          </a:p>
          <a:p>
            <a:pPr defTabSz="179999">
              <a:defRPr/>
            </a:pPr>
            <a:endParaRPr lang="en-US" altLang="ko-KR" sz="20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	for(</a:t>
            </a:r>
            <a:r>
              <a:rPr lang="en-US" altLang="ko-KR" sz="2000" b="1" dirty="0" err="1">
                <a:latin typeface="HY견고딕"/>
                <a:ea typeface="HY견고딕"/>
              </a:rPr>
              <a:t>int</a:t>
            </a:r>
            <a:r>
              <a:rPr lang="en-US" altLang="ko-KR" sz="2000" b="1" dirty="0">
                <a:latin typeface="HY견고딕"/>
                <a:ea typeface="HY견고딕"/>
              </a:rPr>
              <a:t> </a:t>
            </a:r>
            <a:r>
              <a:rPr lang="en-US" altLang="ko-KR" sz="2000" b="1" dirty="0" err="1">
                <a:latin typeface="HY견고딕"/>
                <a:ea typeface="HY견고딕"/>
              </a:rPr>
              <a:t>i</a:t>
            </a:r>
            <a:r>
              <a:rPr lang="en-US" altLang="ko-KR" sz="2000" b="1" dirty="0">
                <a:latin typeface="HY견고딕"/>
                <a:ea typeface="HY견고딕"/>
              </a:rPr>
              <a:t>=0; </a:t>
            </a:r>
            <a:r>
              <a:rPr lang="en-US" altLang="ko-KR" sz="2000" b="1" dirty="0" err="1">
                <a:latin typeface="HY견고딕"/>
                <a:ea typeface="HY견고딕"/>
              </a:rPr>
              <a:t>i</a:t>
            </a:r>
            <a:r>
              <a:rPr lang="en-US" altLang="ko-KR" sz="2000" b="1" dirty="0">
                <a:latin typeface="HY견고딕"/>
                <a:ea typeface="HY견고딕"/>
              </a:rPr>
              <a:t>&lt;2; </a:t>
            </a:r>
            <a:r>
              <a:rPr lang="en-US" altLang="ko-KR" sz="2000" b="1" dirty="0" err="1">
                <a:latin typeface="HY견고딕"/>
                <a:ea typeface="HY견고딕"/>
              </a:rPr>
              <a:t>i</a:t>
            </a:r>
            <a:r>
              <a:rPr lang="en-US" altLang="ko-KR" sz="2000" b="1" dirty="0">
                <a:latin typeface="HY견고딕"/>
                <a:ea typeface="HY견고딕"/>
              </a:rPr>
              <a:t>++)  	</a:t>
            </a:r>
            <a:r>
              <a:rPr lang="en-US" altLang="ko-KR" sz="2000" b="1" dirty="0">
                <a:solidFill>
                  <a:srgbClr val="92D050"/>
                </a:solidFill>
                <a:latin typeface="HY견고딕"/>
                <a:ea typeface="HY견고딕"/>
              </a:rPr>
              <a:t>// </a:t>
            </a:r>
            <a:r>
              <a:rPr lang="ko-KR" altLang="en-US" sz="2000" b="1" dirty="0">
                <a:solidFill>
                  <a:srgbClr val="92D050"/>
                </a:solidFill>
                <a:latin typeface="HY견고딕"/>
                <a:ea typeface="HY견고딕"/>
              </a:rPr>
              <a:t>배열의 각 원소 객체의 멤버 접근</a:t>
            </a:r>
          </a:p>
          <a:p>
            <a:pPr defTabSz="179999">
              <a:defRPr/>
            </a:pPr>
            <a:r>
              <a:rPr lang="ko-KR" altLang="en-US" sz="2000" b="1" dirty="0">
                <a:latin typeface="HY견고딕"/>
                <a:ea typeface="HY견고딕"/>
              </a:rPr>
              <a:t>		</a:t>
            </a:r>
            <a:r>
              <a:rPr lang="en-US" altLang="ko-KR" sz="2000" b="1" dirty="0">
                <a:latin typeface="HY견고딕"/>
                <a:ea typeface="HY견고딕"/>
              </a:rPr>
              <a:t>for(</a:t>
            </a:r>
            <a:r>
              <a:rPr lang="en-US" altLang="ko-KR" sz="2000" b="1" dirty="0" err="1">
                <a:latin typeface="HY견고딕"/>
                <a:ea typeface="HY견고딕"/>
              </a:rPr>
              <a:t>int</a:t>
            </a:r>
            <a:r>
              <a:rPr lang="en-US" altLang="ko-KR" sz="2000" b="1" dirty="0">
                <a:latin typeface="HY견고딕"/>
                <a:ea typeface="HY견고딕"/>
              </a:rPr>
              <a:t> j=0; j&lt;3; </a:t>
            </a:r>
            <a:r>
              <a:rPr lang="en-US" altLang="ko-KR" sz="2000" b="1" dirty="0" err="1">
                <a:latin typeface="HY견고딕"/>
                <a:ea typeface="HY견고딕"/>
              </a:rPr>
              <a:t>j++</a:t>
            </a:r>
            <a:r>
              <a:rPr lang="en-US" altLang="ko-KR" sz="2000" b="1" dirty="0">
                <a:latin typeface="HY견고딕"/>
                <a:ea typeface="HY견고딕"/>
              </a:rPr>
              <a:t>) {</a:t>
            </a:r>
          </a:p>
          <a:p>
            <a:pPr defTabSz="179999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			</a:t>
            </a:r>
            <a:r>
              <a:rPr lang="en-US" altLang="ko-KR" sz="2000" b="1" dirty="0" err="1">
                <a:latin typeface="HY견고딕"/>
                <a:ea typeface="HY견고딕"/>
              </a:rPr>
              <a:t>cout</a:t>
            </a:r>
            <a:r>
              <a:rPr lang="en-US" altLang="ko-KR" sz="2000" b="1" dirty="0">
                <a:latin typeface="HY견고딕"/>
                <a:ea typeface="HY견고딕"/>
              </a:rPr>
              <a:t> &lt;&lt; "Circle [" &lt;&lt; </a:t>
            </a:r>
            <a:r>
              <a:rPr lang="en-US" altLang="ko-KR" sz="2000" b="1" dirty="0" err="1">
                <a:latin typeface="HY견고딕"/>
                <a:ea typeface="HY견고딕"/>
              </a:rPr>
              <a:t>i</a:t>
            </a:r>
            <a:r>
              <a:rPr lang="en-US" altLang="ko-KR" sz="2000" b="1" dirty="0">
                <a:latin typeface="HY견고딕"/>
                <a:ea typeface="HY견고딕"/>
              </a:rPr>
              <a:t> &lt;&lt; "," &lt;&lt; j 	&lt;&lt; "]</a:t>
            </a:r>
            <a:r>
              <a:rPr lang="ko-KR" altLang="en-US" sz="2000" b="1" dirty="0">
                <a:latin typeface="HY견고딕"/>
                <a:ea typeface="HY견고딕"/>
              </a:rPr>
              <a:t>의 면적은 </a:t>
            </a:r>
            <a:r>
              <a:rPr lang="en-US" altLang="ko-KR" sz="2000" b="1" dirty="0">
                <a:latin typeface="HY견고딕"/>
                <a:ea typeface="HY견고딕"/>
              </a:rPr>
              <a:t>";</a:t>
            </a:r>
          </a:p>
          <a:p>
            <a:pPr defTabSz="179999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			</a:t>
            </a:r>
            <a:r>
              <a:rPr lang="en-US" altLang="ko-KR" sz="2000" b="1" dirty="0" err="1">
                <a:latin typeface="HY견고딕"/>
                <a:ea typeface="HY견고딕"/>
              </a:rPr>
              <a:t>cout</a:t>
            </a:r>
            <a:r>
              <a:rPr lang="en-US" altLang="ko-KR" sz="2000" b="1" dirty="0">
                <a:latin typeface="HY견고딕"/>
                <a:ea typeface="HY견고딕"/>
              </a:rPr>
              <a:t> &lt;&lt; circles[</a:t>
            </a:r>
            <a:r>
              <a:rPr lang="en-US" altLang="ko-KR" sz="2000" b="1" dirty="0" err="1">
                <a:latin typeface="HY견고딕"/>
                <a:ea typeface="HY견고딕"/>
              </a:rPr>
              <a:t>i</a:t>
            </a:r>
            <a:r>
              <a:rPr lang="en-US" altLang="ko-KR" sz="2000" b="1" dirty="0">
                <a:latin typeface="HY견고딕"/>
                <a:ea typeface="HY견고딕"/>
              </a:rPr>
              <a:t>][j].</a:t>
            </a:r>
            <a:r>
              <a:rPr lang="en-US" altLang="ko-KR" sz="2000" b="1" dirty="0" err="1">
                <a:latin typeface="HY견고딕"/>
                <a:ea typeface="HY견고딕"/>
              </a:rPr>
              <a:t>getArea</a:t>
            </a:r>
            <a:r>
              <a:rPr lang="en-US" altLang="ko-KR" sz="2000" b="1" dirty="0">
                <a:latin typeface="HY견고딕"/>
                <a:ea typeface="HY견고딕"/>
              </a:rPr>
              <a:t>() &lt;&lt;</a:t>
            </a:r>
            <a:r>
              <a:rPr lang="en-US" altLang="ko-KR" sz="2000" b="1" dirty="0" err="1">
                <a:latin typeface="HY견고딕"/>
                <a:ea typeface="HY견고딕"/>
              </a:rPr>
              <a:t>endl</a:t>
            </a:r>
            <a:r>
              <a:rPr lang="en-US" altLang="ko-KR" sz="2000" b="1" dirty="0">
                <a:latin typeface="HY견고딕"/>
                <a:ea typeface="HY견고딕"/>
              </a:rPr>
              <a:t>;</a:t>
            </a:r>
          </a:p>
          <a:p>
            <a:pPr defTabSz="179999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		}</a:t>
            </a:r>
          </a:p>
          <a:p>
            <a:pPr defTabSz="179999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}</a:t>
            </a:r>
            <a:endParaRPr lang="ko-KR" altLang="en-US" sz="2000" b="1" dirty="0">
              <a:latin typeface="HY견고딕"/>
              <a:ea typeface="HY견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40152" y="620688"/>
            <a:ext cx="3096344" cy="156966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latin typeface="HY견고딕"/>
                <a:ea typeface="HY견고딕"/>
              </a:rPr>
              <a:t>Circle [0,0]</a:t>
            </a:r>
            <a:r>
              <a:rPr lang="ko-KR" altLang="en-US" sz="1600" b="1">
                <a:latin typeface="HY견고딕"/>
                <a:ea typeface="HY견고딕"/>
              </a:rPr>
              <a:t>의 면적은 </a:t>
            </a:r>
            <a:r>
              <a:rPr lang="en-US" altLang="ko-KR" sz="1600" b="1">
                <a:latin typeface="HY견고딕"/>
                <a:ea typeface="HY견고딕"/>
              </a:rPr>
              <a:t>3.14</a:t>
            </a:r>
          </a:p>
          <a:p>
            <a:pPr lvl="0">
              <a:defRPr/>
            </a:pPr>
            <a:r>
              <a:rPr lang="en-US" altLang="ko-KR" sz="1600" b="1">
                <a:latin typeface="HY견고딕"/>
                <a:ea typeface="HY견고딕"/>
              </a:rPr>
              <a:t>Circle [0,1]</a:t>
            </a:r>
            <a:r>
              <a:rPr lang="ko-KR" altLang="en-US" sz="1600" b="1">
                <a:latin typeface="HY견고딕"/>
                <a:ea typeface="HY견고딕"/>
              </a:rPr>
              <a:t>의 면적은 </a:t>
            </a:r>
            <a:r>
              <a:rPr lang="en-US" altLang="ko-KR" sz="1600" b="1">
                <a:latin typeface="HY견고딕"/>
                <a:ea typeface="HY견고딕"/>
              </a:rPr>
              <a:t>12.56</a:t>
            </a:r>
          </a:p>
          <a:p>
            <a:pPr lvl="0">
              <a:defRPr/>
            </a:pPr>
            <a:r>
              <a:rPr lang="en-US" altLang="ko-KR" sz="1600" b="1">
                <a:latin typeface="HY견고딕"/>
                <a:ea typeface="HY견고딕"/>
              </a:rPr>
              <a:t>Circle [0,2]</a:t>
            </a:r>
            <a:r>
              <a:rPr lang="ko-KR" altLang="en-US" sz="1600" b="1">
                <a:latin typeface="HY견고딕"/>
                <a:ea typeface="HY견고딕"/>
              </a:rPr>
              <a:t>의 면적은 </a:t>
            </a:r>
            <a:r>
              <a:rPr lang="en-US" altLang="ko-KR" sz="1600" b="1">
                <a:latin typeface="HY견고딕"/>
                <a:ea typeface="HY견고딕"/>
              </a:rPr>
              <a:t>28.26</a:t>
            </a:r>
          </a:p>
          <a:p>
            <a:pPr lvl="0">
              <a:defRPr/>
            </a:pPr>
            <a:r>
              <a:rPr lang="en-US" altLang="ko-KR" sz="1600" b="1">
                <a:latin typeface="HY견고딕"/>
                <a:ea typeface="HY견고딕"/>
              </a:rPr>
              <a:t>Circle [1,0]</a:t>
            </a:r>
            <a:r>
              <a:rPr lang="ko-KR" altLang="en-US" sz="1600" b="1">
                <a:latin typeface="HY견고딕"/>
                <a:ea typeface="HY견고딕"/>
              </a:rPr>
              <a:t>의 면적은 </a:t>
            </a:r>
            <a:r>
              <a:rPr lang="en-US" altLang="ko-KR" sz="1600" b="1">
                <a:latin typeface="HY견고딕"/>
                <a:ea typeface="HY견고딕"/>
              </a:rPr>
              <a:t>50.24</a:t>
            </a:r>
          </a:p>
          <a:p>
            <a:pPr lvl="0">
              <a:defRPr/>
            </a:pPr>
            <a:r>
              <a:rPr lang="en-US" altLang="ko-KR" sz="1600" b="1">
                <a:latin typeface="HY견고딕"/>
                <a:ea typeface="HY견고딕"/>
              </a:rPr>
              <a:t>Circle [1,1]</a:t>
            </a:r>
            <a:r>
              <a:rPr lang="ko-KR" altLang="en-US" sz="1600" b="1">
                <a:latin typeface="HY견고딕"/>
                <a:ea typeface="HY견고딕"/>
              </a:rPr>
              <a:t>의 면적은 </a:t>
            </a:r>
            <a:r>
              <a:rPr lang="en-US" altLang="ko-KR" sz="1600" b="1">
                <a:latin typeface="HY견고딕"/>
                <a:ea typeface="HY견고딕"/>
              </a:rPr>
              <a:t>78.5</a:t>
            </a:r>
          </a:p>
          <a:p>
            <a:pPr lvl="0">
              <a:defRPr/>
            </a:pPr>
            <a:r>
              <a:rPr lang="en-US" altLang="ko-KR" sz="1600" b="1">
                <a:latin typeface="HY견고딕"/>
                <a:ea typeface="HY견고딕"/>
              </a:rPr>
              <a:t>Circle [1,2]</a:t>
            </a:r>
            <a:r>
              <a:rPr lang="ko-KR" altLang="en-US" sz="1600" b="1">
                <a:latin typeface="HY견고딕"/>
                <a:ea typeface="HY견고딕"/>
              </a:rPr>
              <a:t>의 면적은 </a:t>
            </a:r>
            <a:r>
              <a:rPr lang="en-US" altLang="ko-KR" sz="1600" b="1">
                <a:latin typeface="HY견고딕"/>
                <a:ea typeface="HY견고딕"/>
              </a:rPr>
              <a:t>113.04</a:t>
            </a:r>
            <a:endParaRPr lang="ko-KR" altLang="en-US" sz="1600" b="1"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fld id="{01870596-DAFA-46D2-82A7-2B6B5F8E0EA4}" type="slidenum">
              <a:rPr lang="ko-KR" altLang="en-US" smtClean="0"/>
              <a:pPr lvl="0">
                <a:defRPr/>
              </a:pPr>
              <a:t>62</a:t>
            </a:fld>
            <a:endParaRPr lang="en-US" altLang="en-US">
              <a:latin typeface="HY견고딕"/>
              <a:ea typeface="HY견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04176" y="89916"/>
            <a:ext cx="7556256" cy="3137154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2000" b="1">
                <a:latin typeface="HY견고딕"/>
                <a:ea typeface="HY견고딕"/>
              </a:rPr>
              <a:t>int main() {</a:t>
            </a:r>
          </a:p>
          <a:p>
            <a:pPr defTabSz="179999">
              <a:defRPr/>
            </a:pPr>
            <a:r>
              <a:rPr lang="en-US" altLang="ko-KR" sz="2000" b="1">
                <a:latin typeface="HY견고딕"/>
                <a:ea typeface="HY견고딕"/>
              </a:rPr>
              <a:t>	Circle circles[2][3]= </a:t>
            </a:r>
            <a:r>
              <a:rPr lang="en-US" altLang="ko-KR" sz="2000" b="1">
                <a:solidFill>
                  <a:srgbClr val="FF0000"/>
                </a:solidFill>
                <a:latin typeface="HY견고딕"/>
                <a:ea typeface="HY견고딕"/>
              </a:rPr>
              <a:t>{ Circle(1), Circle(2), Circle(3),</a:t>
            </a:r>
          </a:p>
          <a:p>
            <a:pPr defTabSz="179999">
              <a:defRPr/>
            </a:pPr>
            <a:r>
              <a:rPr lang="en-US" altLang="ko-KR" sz="2000" b="1">
                <a:solidFill>
                  <a:srgbClr val="FF0000"/>
                </a:solidFill>
                <a:latin typeface="HY견고딕"/>
                <a:ea typeface="HY견고딕"/>
              </a:rPr>
              <a:t>                                      Circle(4), Circle(5), Circle(6)} ;</a:t>
            </a:r>
          </a:p>
          <a:p>
            <a:pPr defTabSz="179999">
              <a:defRPr/>
            </a:pPr>
            <a:endParaRPr lang="en-US" altLang="ko-KR" sz="2000" b="1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000" b="1">
                <a:latin typeface="HY견고딕"/>
                <a:ea typeface="HY견고딕"/>
              </a:rPr>
              <a:t>	</a:t>
            </a:r>
          </a:p>
          <a:p>
            <a:pPr defTabSz="179999">
              <a:defRPr/>
            </a:pPr>
            <a:r>
              <a:rPr lang="en-US" altLang="ko-KR" sz="2000" b="1">
                <a:latin typeface="HY견고딕"/>
                <a:ea typeface="HY견고딕"/>
              </a:rPr>
              <a:t>	for(int i=0; i&lt;2; i++)  	</a:t>
            </a:r>
            <a:r>
              <a:rPr lang="ko-KR" altLang="en-US" sz="2000" b="1">
                <a:latin typeface="HY견고딕"/>
                <a:ea typeface="HY견고딕"/>
              </a:rPr>
              <a:t>		</a:t>
            </a:r>
            <a:r>
              <a:rPr lang="en-US" altLang="ko-KR" sz="2000" b="1">
                <a:latin typeface="HY견고딕"/>
                <a:ea typeface="HY견고딕"/>
              </a:rPr>
              <a:t>for(int j=0; j&lt;3; j++) {</a:t>
            </a:r>
          </a:p>
          <a:p>
            <a:pPr defTabSz="179999">
              <a:defRPr/>
            </a:pPr>
            <a:r>
              <a:rPr lang="en-US" altLang="ko-KR" sz="2000" b="1">
                <a:latin typeface="HY견고딕"/>
                <a:ea typeface="HY견고딕"/>
              </a:rPr>
              <a:t>			cout &lt;&lt; "Circle [" &lt;&lt; i &lt;&lt; "," &lt;&lt; j 	&lt;&lt; "]</a:t>
            </a:r>
            <a:r>
              <a:rPr lang="ko-KR" altLang="en-US" sz="2000" b="1">
                <a:latin typeface="HY견고딕"/>
                <a:ea typeface="HY견고딕"/>
              </a:rPr>
              <a:t>의 면적은 </a:t>
            </a:r>
            <a:r>
              <a:rPr lang="en-US" altLang="ko-KR" sz="2000" b="1">
                <a:latin typeface="HY견고딕"/>
                <a:ea typeface="HY견고딕"/>
              </a:rPr>
              <a:t>";</a:t>
            </a:r>
          </a:p>
          <a:p>
            <a:pPr defTabSz="179999">
              <a:defRPr/>
            </a:pPr>
            <a:r>
              <a:rPr lang="en-US" altLang="ko-KR" sz="2000" b="1">
                <a:latin typeface="HY견고딕"/>
                <a:ea typeface="HY견고딕"/>
              </a:rPr>
              <a:t>			cout &lt;&lt; circles[i][j].getArea() &lt;&lt;endl;</a:t>
            </a:r>
          </a:p>
          <a:p>
            <a:pPr defTabSz="179999">
              <a:defRPr/>
            </a:pPr>
            <a:r>
              <a:rPr lang="en-US" altLang="ko-KR" sz="2000" b="1">
                <a:latin typeface="HY견고딕"/>
                <a:ea typeface="HY견고딕"/>
              </a:rPr>
              <a:t>		}</a:t>
            </a:r>
          </a:p>
          <a:p>
            <a:pPr defTabSz="179999">
              <a:defRPr/>
            </a:pPr>
            <a:r>
              <a:rPr lang="en-US" altLang="ko-KR" sz="2000" b="1">
                <a:latin typeface="HY견고딕"/>
                <a:ea typeface="HY견고딕"/>
              </a:rPr>
              <a:t>}</a:t>
            </a:r>
            <a:endParaRPr lang="ko-KR" altLang="en-US" sz="2000" b="1"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36591" y="188640"/>
            <a:ext cx="8153400" cy="990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소멸자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특징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quarter" idx="1"/>
          </p:nvPr>
        </p:nvSpPr>
        <p:spPr>
          <a:xfrm>
            <a:off x="555432" y="1556792"/>
            <a:ext cx="8153400" cy="5112568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ko-KR" altLang="en-US" sz="2400" b="1" dirty="0">
                <a:latin typeface="HY견고딕"/>
                <a:ea typeface="HY견고딕"/>
              </a:rPr>
              <a:t>소멸자의 목적</a:t>
            </a:r>
          </a:p>
          <a:p>
            <a:pPr lvl="2">
              <a:defRPr/>
            </a:pPr>
            <a:r>
              <a:rPr lang="ko-KR" altLang="en-US" sz="2400" b="1" dirty="0">
                <a:solidFill>
                  <a:srgbClr val="0000FF"/>
                </a:solidFill>
                <a:latin typeface="HY견고딕"/>
                <a:ea typeface="HY견고딕"/>
              </a:rPr>
              <a:t>객체가 사라질 때 마무리 작업을 위함</a:t>
            </a:r>
          </a:p>
          <a:p>
            <a:pPr lvl="2">
              <a:defRPr/>
            </a:pPr>
            <a:r>
              <a:rPr lang="ko-KR" altLang="en-US" sz="2400" b="1" dirty="0">
                <a:solidFill>
                  <a:srgbClr val="0000FF"/>
                </a:solidFill>
                <a:latin typeface="HY견고딕"/>
                <a:ea typeface="HY견고딕"/>
              </a:rPr>
              <a:t>실행 도중 동적으로 할당 받은 메모리 해제</a:t>
            </a:r>
            <a:r>
              <a:rPr lang="en-US" altLang="ko-KR" sz="2400" b="1" dirty="0">
                <a:solidFill>
                  <a:srgbClr val="0000FF"/>
                </a:solidFill>
                <a:latin typeface="HY견고딕"/>
                <a:ea typeface="HY견고딕"/>
              </a:rPr>
              <a:t>, </a:t>
            </a:r>
            <a:endParaRPr lang="ko-KR" altLang="en-US" sz="2400" b="1" dirty="0">
              <a:solidFill>
                <a:srgbClr val="0000FF"/>
              </a:solidFill>
              <a:latin typeface="HY견고딕"/>
              <a:ea typeface="HY견고딕"/>
            </a:endParaRPr>
          </a:p>
          <a:p>
            <a:pPr lvl="2">
              <a:defRPr/>
            </a:pPr>
            <a:r>
              <a:rPr lang="ko-KR" altLang="en-US" sz="2400" b="1" dirty="0">
                <a:solidFill>
                  <a:srgbClr val="0000FF"/>
                </a:solidFill>
                <a:latin typeface="HY견고딕"/>
                <a:ea typeface="HY견고딕"/>
              </a:rPr>
              <a:t>파일 저장 및 닫기</a:t>
            </a:r>
            <a:r>
              <a:rPr lang="en-US" altLang="ko-KR" sz="2400" b="1" dirty="0">
                <a:solidFill>
                  <a:srgbClr val="0000FF"/>
                </a:solidFill>
                <a:latin typeface="HY견고딕"/>
                <a:ea typeface="HY견고딕"/>
              </a:rPr>
              <a:t>, </a:t>
            </a:r>
            <a:r>
              <a:rPr lang="ko-KR" altLang="en-US" sz="2400" b="1" dirty="0">
                <a:solidFill>
                  <a:srgbClr val="0000FF"/>
                </a:solidFill>
                <a:latin typeface="HY견고딕"/>
                <a:ea typeface="HY견고딕"/>
              </a:rPr>
              <a:t>네트워크 닫기 등</a:t>
            </a:r>
            <a:endParaRPr lang="ko-KR" altLang="en-US" sz="2400" b="1" dirty="0">
              <a:latin typeface="HY견고딕"/>
              <a:ea typeface="HY견고딕"/>
            </a:endParaRPr>
          </a:p>
          <a:p>
            <a:pPr lvl="2">
              <a:defRPr/>
            </a:pPr>
            <a:endParaRPr lang="ko-KR" altLang="en-US" sz="2400" b="1" dirty="0">
              <a:latin typeface="HY견고딕"/>
              <a:ea typeface="HY견고딕"/>
            </a:endParaRPr>
          </a:p>
          <a:p>
            <a:pPr lvl="1">
              <a:defRPr/>
            </a:pPr>
            <a:r>
              <a:rPr lang="ko-KR" altLang="en-US" sz="2400" b="1" dirty="0" err="1">
                <a:latin typeface="HY견고딕"/>
                <a:ea typeface="HY견고딕"/>
              </a:rPr>
              <a:t>소멸자</a:t>
            </a:r>
            <a:r>
              <a:rPr lang="ko-KR" altLang="en-US" sz="2400" b="1" dirty="0">
                <a:latin typeface="HY견고딕"/>
                <a:ea typeface="HY견고딕"/>
              </a:rPr>
              <a:t> 함수의 이름은 클래스 이름 앞에 </a:t>
            </a:r>
            <a:r>
              <a:rPr lang="en-US" altLang="ko-KR" sz="2400" b="1" dirty="0">
                <a:latin typeface="HY견고딕"/>
                <a:ea typeface="HY견고딕"/>
              </a:rPr>
              <a:t>~</a:t>
            </a:r>
            <a:r>
              <a:rPr lang="ko-KR" altLang="en-US" sz="2400" b="1" dirty="0">
                <a:latin typeface="HY견고딕"/>
                <a:ea typeface="HY견고딕"/>
              </a:rPr>
              <a:t>를 붙인다</a:t>
            </a:r>
            <a:r>
              <a:rPr lang="en-US" altLang="ko-KR" sz="2400" b="1" dirty="0">
                <a:latin typeface="HY견고딕"/>
                <a:ea typeface="HY견고딕"/>
              </a:rPr>
              <a:t>.</a:t>
            </a:r>
          </a:p>
          <a:p>
            <a:pPr lvl="2">
              <a:defRPr/>
            </a:pPr>
            <a:r>
              <a:rPr lang="ko-KR" altLang="en-US" sz="2400" b="1" dirty="0">
                <a:solidFill>
                  <a:srgbClr val="FF0000"/>
                </a:solidFill>
                <a:latin typeface="HY견고딕"/>
                <a:ea typeface="HY견고딕"/>
              </a:rPr>
              <a:t>예</a:t>
            </a:r>
            <a:r>
              <a:rPr lang="en-US" altLang="ko-KR" sz="2400" b="1" dirty="0">
                <a:solidFill>
                  <a:srgbClr val="FF0000"/>
                </a:solidFill>
                <a:latin typeface="HY견고딕"/>
                <a:ea typeface="HY견고딕"/>
              </a:rPr>
              <a:t>) Circle::~Circle() { ... }</a:t>
            </a:r>
            <a:endParaRPr lang="en-US" altLang="ko-KR" sz="2400" b="1" dirty="0">
              <a:latin typeface="HY견고딕"/>
              <a:ea typeface="HY견고딕"/>
            </a:endParaRPr>
          </a:p>
          <a:p>
            <a:pPr lvl="2">
              <a:defRPr/>
            </a:pPr>
            <a:endParaRPr lang="en-US" altLang="ko-KR" sz="2400" b="1" dirty="0">
              <a:latin typeface="HY견고딕"/>
              <a:ea typeface="HY견고딕"/>
            </a:endParaRPr>
          </a:p>
          <a:p>
            <a:pPr lvl="1">
              <a:defRPr/>
            </a:pPr>
            <a:r>
              <a:rPr lang="ko-KR" altLang="en-US" sz="2400" b="1" dirty="0" err="1">
                <a:latin typeface="HY견고딕"/>
                <a:ea typeface="HY견고딕"/>
              </a:rPr>
              <a:t>소멸자는</a:t>
            </a:r>
            <a:r>
              <a:rPr lang="ko-KR" altLang="en-US" sz="2400" b="1" dirty="0">
                <a:latin typeface="HY견고딕"/>
                <a:ea typeface="HY견고딕"/>
              </a:rPr>
              <a:t> 리턴 타입이 없고</a:t>
            </a:r>
            <a:r>
              <a:rPr lang="en-US" altLang="ko-KR" sz="2400" b="1" dirty="0">
                <a:latin typeface="HY견고딕"/>
                <a:ea typeface="HY견고딕"/>
              </a:rPr>
              <a:t>, </a:t>
            </a:r>
            <a:r>
              <a:rPr lang="ko-KR" altLang="en-US" sz="2400" b="1" dirty="0">
                <a:latin typeface="HY견고딕"/>
                <a:ea typeface="HY견고딕"/>
              </a:rPr>
              <a:t>어떤 값도 </a:t>
            </a:r>
            <a:r>
              <a:rPr lang="ko-KR" altLang="en-US" sz="2400" b="1" dirty="0" err="1">
                <a:latin typeface="HY견고딕"/>
                <a:ea typeface="HY견고딕"/>
              </a:rPr>
              <a:t>리턴하면</a:t>
            </a:r>
            <a:r>
              <a:rPr lang="ko-KR" altLang="en-US" sz="2400" b="1" dirty="0">
                <a:latin typeface="HY견고딕"/>
                <a:ea typeface="HY견고딕"/>
              </a:rPr>
              <a:t> 안됨</a:t>
            </a:r>
          </a:p>
          <a:p>
            <a:pPr lvl="2">
              <a:defRPr/>
            </a:pPr>
            <a:r>
              <a:rPr lang="ko-KR" altLang="en-US" sz="2400" b="1" dirty="0">
                <a:solidFill>
                  <a:srgbClr val="0000FF"/>
                </a:solidFill>
                <a:latin typeface="HY견고딕"/>
                <a:ea typeface="HY견고딕"/>
              </a:rPr>
              <a:t>리턴 타입 선언 불가</a:t>
            </a:r>
          </a:p>
          <a:p>
            <a:pPr lvl="0">
              <a:defRPr/>
            </a:pPr>
            <a:endParaRPr lang="ko-KR" altLang="en-US" b="1" dirty="0">
              <a:solidFill>
                <a:srgbClr val="0000FF"/>
              </a:solidFill>
              <a:latin typeface="HY견고딕"/>
              <a:ea typeface="HY견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5" name="슬라이드 번호 개체 틀 3"/>
          <p:cNvSpPr txBox="1"/>
          <p:nvPr/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fld id="{01870596-DAFA-46D2-82A7-2B6B5F8E0EA4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 dirty="0" err="1">
                <a:latin typeface="HY견고딕"/>
                <a:ea typeface="HY견고딕"/>
              </a:rPr>
              <a:t>소멸자</a:t>
            </a:r>
            <a:r>
              <a:rPr lang="ko-KR" altLang="en-US" b="1" dirty="0">
                <a:latin typeface="HY견고딕"/>
                <a:ea typeface="HY견고딕"/>
              </a:rPr>
              <a:t> 특징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quarter" idx="1"/>
          </p:nvPr>
        </p:nvSpPr>
        <p:spPr>
          <a:xfrm>
            <a:off x="519490" y="1281336"/>
            <a:ext cx="8517006" cy="5112568"/>
          </a:xfrm>
        </p:spPr>
        <p:txBody>
          <a:bodyPr>
            <a:normAutofit/>
          </a:bodyPr>
          <a:lstStyle/>
          <a:p>
            <a:pPr lvl="1">
              <a:defRPr/>
            </a:pPr>
            <a:endParaRPr lang="ko-KR" altLang="en-US" sz="2400" b="1" dirty="0">
              <a:latin typeface="HY견고딕"/>
              <a:ea typeface="HY견고딕"/>
            </a:endParaRPr>
          </a:p>
          <a:p>
            <a:pPr lvl="1">
              <a:defRPr/>
            </a:pPr>
            <a:r>
              <a:rPr lang="ko-KR" altLang="en-US" sz="2400" b="1" dirty="0">
                <a:latin typeface="HY견고딕"/>
                <a:ea typeface="HY견고딕"/>
              </a:rPr>
              <a:t>중복 불가능</a:t>
            </a:r>
          </a:p>
          <a:p>
            <a:pPr lvl="2">
              <a:defRPr/>
            </a:pPr>
            <a:r>
              <a:rPr lang="ko-KR" altLang="en-US" sz="2400" b="1" dirty="0" err="1">
                <a:solidFill>
                  <a:srgbClr val="0000FF"/>
                </a:solidFill>
                <a:latin typeface="HY견고딕"/>
                <a:ea typeface="HY견고딕"/>
              </a:rPr>
              <a:t>소멸자는</a:t>
            </a:r>
            <a:r>
              <a:rPr lang="ko-KR" altLang="en-US" sz="2400" b="1" dirty="0">
                <a:solidFill>
                  <a:srgbClr val="0000FF"/>
                </a:solidFill>
                <a:latin typeface="HY견고딕"/>
                <a:ea typeface="HY견고딕"/>
              </a:rPr>
              <a:t> 한 클래스 내에 오직 한 개만 작성 가능</a:t>
            </a:r>
          </a:p>
          <a:p>
            <a:pPr lvl="2">
              <a:defRPr/>
            </a:pPr>
            <a:r>
              <a:rPr lang="ko-KR" altLang="en-US" sz="2400" b="1" dirty="0" err="1">
                <a:solidFill>
                  <a:srgbClr val="0000FF"/>
                </a:solidFill>
                <a:latin typeface="HY견고딕"/>
                <a:ea typeface="HY견고딕"/>
              </a:rPr>
              <a:t>소멸자는</a:t>
            </a:r>
            <a:r>
              <a:rPr lang="ko-KR" altLang="en-US" sz="2400" b="1" dirty="0">
                <a:solidFill>
                  <a:srgbClr val="0000FF"/>
                </a:solidFill>
                <a:latin typeface="HY견고딕"/>
                <a:ea typeface="HY견고딕"/>
              </a:rPr>
              <a:t> 매개 변수 없는 함수</a:t>
            </a:r>
            <a:endParaRPr lang="ko-KR" altLang="en-US" sz="2400" b="1" dirty="0">
              <a:latin typeface="HY견고딕"/>
              <a:ea typeface="HY견고딕"/>
            </a:endParaRPr>
          </a:p>
          <a:p>
            <a:pPr lvl="2">
              <a:defRPr/>
            </a:pPr>
            <a:endParaRPr lang="ko-KR" altLang="en-US" sz="2400" b="1" dirty="0">
              <a:latin typeface="HY견고딕"/>
              <a:ea typeface="HY견고딕"/>
            </a:endParaRPr>
          </a:p>
          <a:p>
            <a:pPr lvl="1">
              <a:defRPr/>
            </a:pPr>
            <a:r>
              <a:rPr lang="ko-KR" altLang="en-US" sz="2400" b="1" dirty="0">
                <a:latin typeface="HY견고딕"/>
                <a:ea typeface="HY견고딕"/>
              </a:rPr>
              <a:t>소멸자가 선언되어 있지 않으면 </a:t>
            </a:r>
            <a:r>
              <a:rPr lang="ko-KR" altLang="en-US" sz="2400" b="1" dirty="0">
                <a:solidFill>
                  <a:srgbClr val="FF0000"/>
                </a:solidFill>
                <a:latin typeface="HY견고딕"/>
                <a:ea typeface="HY견고딕"/>
              </a:rPr>
              <a:t>기본 소멸자가 자동 생성</a:t>
            </a:r>
          </a:p>
          <a:p>
            <a:pPr lvl="2">
              <a:defRPr/>
            </a:pPr>
            <a:r>
              <a:rPr lang="ko-KR" altLang="en-US" sz="2400" b="1" dirty="0">
                <a:solidFill>
                  <a:srgbClr val="0000FF"/>
                </a:solidFill>
                <a:latin typeface="HY견고딕"/>
                <a:ea typeface="HY견고딕"/>
              </a:rPr>
              <a:t>컴파일러에 의해 기본 </a:t>
            </a:r>
            <a:r>
              <a:rPr lang="ko-KR" altLang="en-US" sz="2400" b="1" dirty="0" err="1">
                <a:solidFill>
                  <a:srgbClr val="0000FF"/>
                </a:solidFill>
                <a:latin typeface="HY견고딕"/>
                <a:ea typeface="HY견고딕"/>
              </a:rPr>
              <a:t>소멸자</a:t>
            </a:r>
            <a:r>
              <a:rPr lang="ko-KR" altLang="en-US" sz="2400" b="1" dirty="0">
                <a:solidFill>
                  <a:srgbClr val="0000FF"/>
                </a:solidFill>
                <a:latin typeface="HY견고딕"/>
                <a:ea typeface="HY견고딕"/>
              </a:rPr>
              <a:t> 코드 생성</a:t>
            </a:r>
          </a:p>
          <a:p>
            <a:pPr lvl="2">
              <a:defRPr/>
            </a:pPr>
            <a:r>
              <a:rPr lang="ko-KR" altLang="en-US" sz="2400" b="1" dirty="0">
                <a:solidFill>
                  <a:srgbClr val="0000FF"/>
                </a:solidFill>
                <a:latin typeface="HY견고딕"/>
                <a:ea typeface="HY견고딕"/>
              </a:rPr>
              <a:t>컴파일러가 생성한 기본 </a:t>
            </a:r>
            <a:r>
              <a:rPr lang="ko-KR" altLang="en-US" sz="2400" b="1" dirty="0" err="1">
                <a:solidFill>
                  <a:srgbClr val="0000FF"/>
                </a:solidFill>
                <a:latin typeface="HY견고딕"/>
                <a:ea typeface="HY견고딕"/>
              </a:rPr>
              <a:t>소멸자</a:t>
            </a:r>
            <a:r>
              <a:rPr lang="ko-KR" altLang="en-US" sz="2400" b="1" dirty="0">
                <a:solidFill>
                  <a:srgbClr val="0000FF"/>
                </a:solidFill>
                <a:latin typeface="HY견고딕"/>
                <a:ea typeface="HY견고딕"/>
              </a:rPr>
              <a:t> </a:t>
            </a:r>
            <a:r>
              <a:rPr lang="en-US" altLang="ko-KR" sz="2400" b="1" dirty="0">
                <a:solidFill>
                  <a:srgbClr val="0000FF"/>
                </a:solidFill>
                <a:latin typeface="HY견고딕"/>
                <a:ea typeface="HY견고딕"/>
              </a:rPr>
              <a:t>: </a:t>
            </a:r>
          </a:p>
          <a:p>
            <a:pPr marL="685800" lvl="2" indent="0">
              <a:buNone/>
              <a:defRPr/>
            </a:pPr>
            <a:r>
              <a:rPr lang="en-US" altLang="ko-KR" sz="2400" b="1" dirty="0">
                <a:solidFill>
                  <a:srgbClr val="0000FF"/>
                </a:solidFill>
                <a:latin typeface="HY견고딕"/>
                <a:ea typeface="HY견고딕"/>
              </a:rPr>
              <a:t>       </a:t>
            </a:r>
            <a:r>
              <a:rPr lang="ko-KR" altLang="en-US" sz="2400" b="1" dirty="0">
                <a:solidFill>
                  <a:srgbClr val="FF0000"/>
                </a:solidFill>
                <a:latin typeface="HY견고딕"/>
                <a:ea typeface="HY견고딕"/>
              </a:rPr>
              <a:t>아무 것도 하지 않고 단순 리턴</a:t>
            </a:r>
          </a:p>
          <a:p>
            <a:pPr lvl="0">
              <a:defRPr/>
            </a:pPr>
            <a:endParaRPr lang="ko-KR" altLang="en-US" b="1" dirty="0">
              <a:solidFill>
                <a:srgbClr val="FF0000"/>
              </a:solidFill>
              <a:latin typeface="HY견고딕"/>
              <a:ea typeface="HY견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8</a:t>
            </a:fld>
            <a:endParaRPr lang="en-US" altLang="en-US">
              <a:latin typeface="HY견고딕"/>
              <a:ea typeface="HY견고딕"/>
            </a:endParaRPr>
          </a:p>
        </p:txBody>
      </p:sp>
      <p:sp>
        <p:nvSpPr>
          <p:cNvPr id="5" name="슬라이드 번호 개체 틀 3"/>
          <p:cNvSpPr txBox="1"/>
          <p:nvPr/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8</a:t>
            </a:fld>
            <a:endParaRPr lang="en-US" altLang="en-US"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b="1">
                <a:latin typeface="HY견고딕"/>
                <a:ea typeface="HY견고딕"/>
              </a:rPr>
              <a:t> 예제 </a:t>
            </a:r>
            <a:r>
              <a:rPr lang="en-US" altLang="ko-KR" b="1">
                <a:latin typeface="HY견고딕"/>
                <a:ea typeface="HY견고딕"/>
              </a:rPr>
              <a:t>3-7</a:t>
            </a:r>
            <a:r>
              <a:rPr lang="ko-KR" altLang="en-US" b="1">
                <a:latin typeface="HY견고딕"/>
                <a:ea typeface="HY견고딕"/>
              </a:rPr>
              <a:t> </a:t>
            </a:r>
            <a:r>
              <a:rPr lang="en-US" altLang="ko-KR" b="1">
                <a:latin typeface="HY견고딕"/>
                <a:ea typeface="HY견고딕"/>
              </a:rPr>
              <a:t>Circle </a:t>
            </a:r>
            <a:r>
              <a:rPr lang="ko-KR" altLang="en-US" b="1">
                <a:latin typeface="HY견고딕"/>
                <a:ea typeface="HY견고딕"/>
              </a:rPr>
              <a:t>클래스에 소멸자 작성 및 실행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9</a:t>
            </a:fld>
            <a:endParaRPr lang="en-US" altLang="en-US">
              <a:latin typeface="HY견고딕"/>
              <a:ea typeface="HY견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311" y="733246"/>
            <a:ext cx="8486334" cy="61247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2800" b="1" dirty="0">
                <a:latin typeface="HY견고딕"/>
                <a:ea typeface="HY견고딕"/>
              </a:rPr>
              <a:t>#include &lt;</a:t>
            </a:r>
            <a:r>
              <a:rPr lang="en-US" altLang="ko-KR" sz="2800" b="1" dirty="0" err="1">
                <a:latin typeface="HY견고딕"/>
                <a:ea typeface="HY견고딕"/>
              </a:rPr>
              <a:t>iostream</a:t>
            </a:r>
            <a:r>
              <a:rPr lang="en-US" altLang="ko-KR" sz="2800" b="1" dirty="0">
                <a:latin typeface="HY견고딕"/>
                <a:ea typeface="HY견고딕"/>
              </a:rPr>
              <a:t>&gt; </a:t>
            </a:r>
          </a:p>
          <a:p>
            <a:pPr defTabSz="179999">
              <a:defRPr/>
            </a:pPr>
            <a:r>
              <a:rPr lang="en-US" altLang="ko-KR" sz="2800" b="1" dirty="0">
                <a:latin typeface="HY견고딕"/>
                <a:ea typeface="HY견고딕"/>
              </a:rPr>
              <a:t>using namespace </a:t>
            </a:r>
            <a:r>
              <a:rPr lang="en-US" altLang="ko-KR" sz="2800" b="1" dirty="0" err="1">
                <a:latin typeface="HY견고딕"/>
                <a:ea typeface="HY견고딕"/>
              </a:rPr>
              <a:t>std</a:t>
            </a:r>
            <a:r>
              <a:rPr lang="en-US" altLang="ko-KR" sz="2800" b="1" dirty="0">
                <a:latin typeface="HY견고딕"/>
                <a:ea typeface="HY견고딕"/>
              </a:rPr>
              <a:t>; </a:t>
            </a:r>
          </a:p>
          <a:p>
            <a:pPr defTabSz="179999">
              <a:defRPr/>
            </a:pPr>
            <a:endParaRPr lang="en-US" altLang="ko-KR" sz="28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800" b="1" dirty="0">
                <a:latin typeface="HY견고딕"/>
                <a:ea typeface="HY견고딕"/>
              </a:rPr>
              <a:t>class Circle {</a:t>
            </a:r>
          </a:p>
          <a:p>
            <a:pPr defTabSz="179999">
              <a:defRPr/>
            </a:pPr>
            <a:r>
              <a:rPr lang="en-US" altLang="ko-KR" sz="2800" b="1" dirty="0">
                <a:latin typeface="HY견고딕"/>
                <a:ea typeface="HY견고딕"/>
              </a:rPr>
              <a:t>public:</a:t>
            </a:r>
          </a:p>
          <a:p>
            <a:pPr defTabSz="179999">
              <a:defRPr/>
            </a:pPr>
            <a:r>
              <a:rPr lang="en-US" altLang="ko-KR" sz="2800" b="1" dirty="0">
                <a:ea typeface="HY견고딕"/>
              </a:rPr>
              <a:t>	</a:t>
            </a:r>
            <a:r>
              <a:rPr lang="en-US" altLang="ko-KR" sz="2800" b="1" dirty="0" err="1">
                <a:latin typeface="HY견고딕"/>
                <a:ea typeface="HY견고딕"/>
              </a:rPr>
              <a:t>int</a:t>
            </a:r>
            <a:r>
              <a:rPr lang="en-US" altLang="ko-KR" sz="2800" b="1" dirty="0">
                <a:latin typeface="HY견고딕"/>
                <a:ea typeface="HY견고딕"/>
              </a:rPr>
              <a:t> radius; </a:t>
            </a:r>
          </a:p>
          <a:p>
            <a:pPr defTabSz="179999">
              <a:defRPr/>
            </a:pPr>
            <a:endParaRPr lang="ko-KR" altLang="en-US" sz="28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ko-KR" altLang="en-US" sz="2800" b="1" dirty="0">
                <a:ea typeface="HY견고딕"/>
              </a:rPr>
              <a:t>	</a:t>
            </a:r>
            <a:r>
              <a:rPr lang="en-US" altLang="ko-KR" sz="2800" b="1" dirty="0">
                <a:latin typeface="HY견고딕"/>
                <a:ea typeface="HY견고딕"/>
              </a:rPr>
              <a:t>Circle(); </a:t>
            </a:r>
          </a:p>
          <a:p>
            <a:pPr defTabSz="179999">
              <a:defRPr/>
            </a:pPr>
            <a:r>
              <a:rPr lang="ko-KR" altLang="en-US" sz="2800" b="1" dirty="0">
                <a:ea typeface="HY견고딕"/>
              </a:rPr>
              <a:t>	</a:t>
            </a:r>
            <a:r>
              <a:rPr lang="en-US" altLang="ko-KR" sz="2800" b="1" dirty="0">
                <a:latin typeface="HY견고딕"/>
                <a:ea typeface="HY견고딕"/>
              </a:rPr>
              <a:t>Circle(</a:t>
            </a:r>
            <a:r>
              <a:rPr lang="en-US" altLang="ko-KR" sz="2800" b="1" dirty="0" err="1">
                <a:latin typeface="HY견고딕"/>
                <a:ea typeface="HY견고딕"/>
              </a:rPr>
              <a:t>int</a:t>
            </a:r>
            <a:r>
              <a:rPr lang="en-US" altLang="ko-KR" sz="2800" b="1" dirty="0">
                <a:latin typeface="HY견고딕"/>
                <a:ea typeface="HY견고딕"/>
              </a:rPr>
              <a:t> r); </a:t>
            </a:r>
          </a:p>
          <a:p>
            <a:pPr defTabSz="179999">
              <a:defRPr/>
            </a:pPr>
            <a:r>
              <a:rPr lang="ko-KR" altLang="en-US" sz="2800" b="1" dirty="0">
                <a:ea typeface="HY견고딕"/>
              </a:rPr>
              <a:t>	</a:t>
            </a:r>
            <a:r>
              <a:rPr lang="en-US" altLang="ko-KR" sz="2800" b="1" dirty="0">
                <a:solidFill>
                  <a:srgbClr val="FF0000"/>
                </a:solidFill>
                <a:latin typeface="HY견고딕"/>
                <a:ea typeface="HY견고딕"/>
              </a:rPr>
              <a:t>~Circle();  </a:t>
            </a:r>
            <a:r>
              <a:rPr lang="en-US" altLang="ko-KR" sz="2800" b="1" dirty="0">
                <a:latin typeface="HY견고딕"/>
                <a:ea typeface="HY견고딕"/>
              </a:rPr>
              <a:t> </a:t>
            </a:r>
            <a:r>
              <a:rPr lang="en-US" altLang="ko-KR" sz="2800" b="1" dirty="0">
                <a:solidFill>
                  <a:srgbClr val="92D050"/>
                </a:solidFill>
                <a:latin typeface="HY견고딕"/>
                <a:ea typeface="HY견고딕"/>
              </a:rPr>
              <a:t>// </a:t>
            </a:r>
            <a:r>
              <a:rPr lang="ko-KR" altLang="en-US" sz="2800" b="1" dirty="0" err="1">
                <a:solidFill>
                  <a:srgbClr val="92D050"/>
                </a:solidFill>
                <a:latin typeface="HY견고딕"/>
                <a:ea typeface="HY견고딕"/>
              </a:rPr>
              <a:t>소멸자</a:t>
            </a:r>
            <a:endParaRPr lang="ko-KR" altLang="en-US" sz="2800" b="1" dirty="0">
              <a:solidFill>
                <a:srgbClr val="92D050"/>
              </a:solidFill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ko-KR" altLang="en-US" sz="2800" b="1" dirty="0">
                <a:ea typeface="HY견고딕"/>
              </a:rPr>
              <a:t>	</a:t>
            </a:r>
            <a:r>
              <a:rPr lang="en-US" altLang="ko-KR" sz="2800" b="1" dirty="0">
                <a:latin typeface="HY견고딕"/>
                <a:ea typeface="HY견고딕"/>
              </a:rPr>
              <a:t>double </a:t>
            </a:r>
            <a:r>
              <a:rPr lang="en-US" altLang="ko-KR" sz="2800" b="1" dirty="0" err="1">
                <a:latin typeface="HY견고딕"/>
                <a:ea typeface="HY견고딕"/>
              </a:rPr>
              <a:t>getArea</a:t>
            </a:r>
            <a:r>
              <a:rPr lang="en-US" altLang="ko-KR" sz="2800" b="1" dirty="0">
                <a:latin typeface="HY견고딕"/>
                <a:ea typeface="HY견고딕"/>
              </a:rPr>
              <a:t>();</a:t>
            </a:r>
          </a:p>
          <a:p>
            <a:pPr defTabSz="179999">
              <a:defRPr/>
            </a:pPr>
            <a:r>
              <a:rPr lang="en-US" altLang="ko-KR" sz="2800" b="1" dirty="0">
                <a:latin typeface="HY견고딕"/>
                <a:ea typeface="HY견고딕"/>
              </a:rPr>
              <a:t>}; </a:t>
            </a:r>
          </a:p>
          <a:p>
            <a:pPr defTabSz="179999">
              <a:defRPr/>
            </a:pPr>
            <a:endParaRPr lang="en-US" altLang="ko-KR" sz="2800" b="1" dirty="0">
              <a:latin typeface="HY견고딕"/>
              <a:ea typeface="HY견고딕"/>
            </a:endParaRPr>
          </a:p>
          <a:p>
            <a:pPr defTabSz="179999">
              <a:defRPr/>
            </a:pPr>
            <a:endParaRPr lang="en-US" altLang="ko-KR" sz="2800" b="1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77831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10425</TotalTime>
  <Words>4988</Words>
  <Application>Microsoft Office PowerPoint</Application>
  <PresentationFormat>화면 슬라이드 쇼(4:3)</PresentationFormat>
  <Paragraphs>1140</Paragraphs>
  <Slides>62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62</vt:i4>
      </vt:variant>
    </vt:vector>
  </HeadingPairs>
  <TitlesOfParts>
    <vt:vector size="76" baseType="lpstr">
      <vt:lpstr>HY견고딕</vt:lpstr>
      <vt:lpstr>HY얕은샘물M</vt:lpstr>
      <vt:lpstr>굴림</vt:lpstr>
      <vt:lpstr>휴먼둥근헤드라인</vt:lpstr>
      <vt:lpstr>Arial</vt:lpstr>
      <vt:lpstr>Comic Sans MS</vt:lpstr>
      <vt:lpstr>Symbol</vt:lpstr>
      <vt:lpstr>Trebuchet MS</vt:lpstr>
      <vt:lpstr>Tw Cen MT</vt:lpstr>
      <vt:lpstr>Wingdings</vt:lpstr>
      <vt:lpstr>Wingdings 2</vt:lpstr>
      <vt:lpstr>가을</vt:lpstr>
      <vt:lpstr>3_Crayons</vt:lpstr>
      <vt:lpstr>1_가을</vt:lpstr>
      <vt:lpstr>PowerPoint 프레젠테이션</vt:lpstr>
      <vt:lpstr>PowerPoint 프레젠테이션</vt:lpstr>
      <vt:lpstr>PowerPoint 프레젠테이션</vt:lpstr>
      <vt:lpstr>소멸자</vt:lpstr>
      <vt:lpstr>PowerPoint 프레젠테이션</vt:lpstr>
      <vt:lpstr>소멸자</vt:lpstr>
      <vt:lpstr>소멸자 특징</vt:lpstr>
      <vt:lpstr>소멸자 특징</vt:lpstr>
      <vt:lpstr> 예제 3-7 Circle 클래스에 소멸자 작성 및 실행</vt:lpstr>
      <vt:lpstr> 예제 3-7 Circle 클래스에                 소멸자 작성 및 실행</vt:lpstr>
      <vt:lpstr> 예제 3-7 Circle 클래스에                 소멸자 작성 및 실행</vt:lpstr>
      <vt:lpstr>생성자/소멸자 실행 순서</vt:lpstr>
      <vt:lpstr>생성자/소멸자 실행 순서</vt:lpstr>
      <vt:lpstr>생성자/소멸자 실행 순서</vt:lpstr>
      <vt:lpstr>예제 3-8 지역 객체와 전역 객체의 생성 및 소멸 순서</vt:lpstr>
      <vt:lpstr>예제 3-8 지역 객체와 전역 객체의 생성 및 소멸 순서</vt:lpstr>
      <vt:lpstr>예제 3-8 지역 객체와 전역 객체의 생성 및 소멸 순서</vt:lpstr>
      <vt:lpstr>예제 3-8의 지역 객체와 전역 객체의 생성과 소멸 과정</vt:lpstr>
      <vt:lpstr>접근 지정자</vt:lpstr>
      <vt:lpstr>접근 지정자</vt:lpstr>
      <vt:lpstr>중복 접근 지정</vt:lpstr>
      <vt:lpstr>디폴트 접근 지정 </vt:lpstr>
      <vt:lpstr>멤버 변수는 private 지정이 바람직함</vt:lpstr>
      <vt:lpstr>함수 호출에 따른 시간 오버헤드</vt:lpstr>
      <vt:lpstr>함수 호출에 따른 오버헤드가 심각한 사례</vt:lpstr>
      <vt:lpstr>인라인 함수</vt:lpstr>
      <vt:lpstr>인라인 함수</vt:lpstr>
      <vt:lpstr>인라인 함수</vt:lpstr>
      <vt:lpstr>인라인 함수 사례</vt:lpstr>
      <vt:lpstr>인라인 함수 장단점</vt:lpstr>
      <vt:lpstr>자동 인라인 함수</vt:lpstr>
      <vt:lpstr>자동 인라인 함수</vt:lpstr>
      <vt:lpstr>C++ 구조체</vt:lpstr>
      <vt:lpstr>C++ 구조체</vt:lpstr>
      <vt:lpstr>구조체와 클래스의  디폴트 접근 지정 비교</vt:lpstr>
      <vt:lpstr>예제 3-10 Circle 클래스를 C++ 구조체를              이용하여 재작성</vt:lpstr>
      <vt:lpstr>예제 3-10 Circle 클래스를 C++ 구조체를               이용하여 재작성</vt:lpstr>
      <vt:lpstr>바람직한 C++ 프로그램 작성법</vt:lpstr>
      <vt:lpstr>예제 3–3</vt:lpstr>
      <vt:lpstr>PowerPoint 프레젠테이션</vt:lpstr>
      <vt:lpstr>예제 3–11 헤더 파일과                  cpp 파일로 분리하기</vt:lpstr>
      <vt:lpstr>예제 3-11 정답</vt:lpstr>
      <vt:lpstr>PowerPoint 프레젠테이션</vt:lpstr>
      <vt:lpstr>PowerPoint 프레젠테이션</vt:lpstr>
      <vt:lpstr>객체 포인터</vt:lpstr>
      <vt:lpstr>예제 4–1 객체 포인터 선언 및 활용</vt:lpstr>
      <vt:lpstr>예제 4–1 객체 포인터 선언 및 활용</vt:lpstr>
      <vt:lpstr>객체 배열, 생성 및 소멸</vt:lpstr>
      <vt:lpstr>객체 배열, 생성 및 소멸</vt:lpstr>
      <vt:lpstr>예제 4– 2 Circle 클래스의 배열 선언 및 활용</vt:lpstr>
      <vt:lpstr>예제 4– 2 Circle 클래스의 배열 선언 및 활용</vt:lpstr>
      <vt:lpstr>배열 생성과 활용(예제 4-2의 실행 과정)</vt:lpstr>
      <vt:lpstr>객체 배열 생성시 기본 생성자 호출</vt:lpstr>
      <vt:lpstr>객체 배열 생성시 기본 생성자 호출</vt:lpstr>
      <vt:lpstr>객체 배열 초기화</vt:lpstr>
      <vt:lpstr>예제 4–3 객체 배열 초기화</vt:lpstr>
      <vt:lpstr>2차원 배열</vt:lpstr>
      <vt:lpstr>2차원 배열</vt:lpstr>
      <vt:lpstr>2차원 배열</vt:lpstr>
      <vt:lpstr>예제 4-4 Circle 클래스의 2차원 배열 선언 및 활용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user</cp:lastModifiedBy>
  <cp:revision>472</cp:revision>
  <dcterms:created xsi:type="dcterms:W3CDTF">2007-06-29T06:43:39Z</dcterms:created>
  <dcterms:modified xsi:type="dcterms:W3CDTF">2020-10-31T13:20:52Z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