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8" r:id="rId3"/>
  </p:sldMasterIdLst>
  <p:notesMasterIdLst>
    <p:notesMasterId r:id="rId56"/>
  </p:notesMasterIdLst>
  <p:handoutMasterIdLst>
    <p:handoutMasterId r:id="rId57"/>
  </p:handoutMasterIdLst>
  <p:sldIdLst>
    <p:sldId id="793" r:id="rId4"/>
    <p:sldId id="366" r:id="rId5"/>
    <p:sldId id="353" r:id="rId6"/>
    <p:sldId id="794" r:id="rId7"/>
    <p:sldId id="367" r:id="rId8"/>
    <p:sldId id="354" r:id="rId9"/>
    <p:sldId id="382" r:id="rId10"/>
    <p:sldId id="388" r:id="rId11"/>
    <p:sldId id="795" r:id="rId12"/>
    <p:sldId id="796" r:id="rId13"/>
    <p:sldId id="806" r:id="rId14"/>
    <p:sldId id="807" r:id="rId15"/>
    <p:sldId id="808" r:id="rId16"/>
    <p:sldId id="406" r:id="rId17"/>
    <p:sldId id="408" r:id="rId18"/>
    <p:sldId id="809" r:id="rId19"/>
    <p:sldId id="811" r:id="rId20"/>
    <p:sldId id="810" r:id="rId21"/>
    <p:sldId id="256" r:id="rId22"/>
    <p:sldId id="404" r:id="rId23"/>
    <p:sldId id="394" r:id="rId24"/>
    <p:sldId id="797" r:id="rId25"/>
    <p:sldId id="798" r:id="rId26"/>
    <p:sldId id="799" r:id="rId27"/>
    <p:sldId id="355" r:id="rId28"/>
    <p:sldId id="368" r:id="rId29"/>
    <p:sldId id="395" r:id="rId30"/>
    <p:sldId id="369" r:id="rId31"/>
    <p:sldId id="396" r:id="rId32"/>
    <p:sldId id="372" r:id="rId33"/>
    <p:sldId id="373" r:id="rId34"/>
    <p:sldId id="384" r:id="rId35"/>
    <p:sldId id="356" r:id="rId36"/>
    <p:sldId id="357" r:id="rId37"/>
    <p:sldId id="261" r:id="rId38"/>
    <p:sldId id="397" r:id="rId39"/>
    <p:sldId id="348" r:id="rId40"/>
    <p:sldId id="358" r:id="rId41"/>
    <p:sldId id="399" r:id="rId42"/>
    <p:sldId id="375" r:id="rId43"/>
    <p:sldId id="390" r:id="rId44"/>
    <p:sldId id="349" r:id="rId45"/>
    <p:sldId id="385" r:id="rId46"/>
    <p:sldId id="386" r:id="rId47"/>
    <p:sldId id="359" r:id="rId48"/>
    <p:sldId id="377" r:id="rId49"/>
    <p:sldId id="401" r:id="rId50"/>
    <p:sldId id="387" r:id="rId51"/>
    <p:sldId id="379" r:id="rId52"/>
    <p:sldId id="380" r:id="rId53"/>
    <p:sldId id="383" r:id="rId54"/>
    <p:sldId id="381" r:id="rId5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9D5998-0004-4101-B21E-5DC3E4140D98}">
          <p14:sldIdLst>
            <p14:sldId id="793"/>
            <p14:sldId id="366"/>
            <p14:sldId id="353"/>
            <p14:sldId id="794"/>
            <p14:sldId id="367"/>
            <p14:sldId id="354"/>
            <p14:sldId id="382"/>
            <p14:sldId id="388"/>
            <p14:sldId id="795"/>
            <p14:sldId id="796"/>
            <p14:sldId id="806"/>
            <p14:sldId id="807"/>
            <p14:sldId id="808"/>
            <p14:sldId id="406"/>
            <p14:sldId id="408"/>
            <p14:sldId id="809"/>
            <p14:sldId id="811"/>
            <p14:sldId id="810"/>
            <p14:sldId id="256"/>
            <p14:sldId id="404"/>
            <p14:sldId id="394"/>
            <p14:sldId id="797"/>
            <p14:sldId id="798"/>
            <p14:sldId id="799"/>
            <p14:sldId id="355"/>
            <p14:sldId id="368"/>
            <p14:sldId id="395"/>
            <p14:sldId id="369"/>
            <p14:sldId id="396"/>
            <p14:sldId id="372"/>
            <p14:sldId id="373"/>
            <p14:sldId id="384"/>
            <p14:sldId id="356"/>
            <p14:sldId id="357"/>
            <p14:sldId id="261"/>
            <p14:sldId id="397"/>
            <p14:sldId id="348"/>
            <p14:sldId id="358"/>
            <p14:sldId id="399"/>
            <p14:sldId id="375"/>
            <p14:sldId id="390"/>
            <p14:sldId id="349"/>
            <p14:sldId id="385"/>
            <p14:sldId id="386"/>
            <p14:sldId id="359"/>
            <p14:sldId id="377"/>
            <p14:sldId id="401"/>
            <p14:sldId id="387"/>
            <p14:sldId id="379"/>
            <p14:sldId id="380"/>
            <p14:sldId id="383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E00"/>
    <a:srgbClr val="006600"/>
    <a:srgbClr val="333399"/>
    <a:srgbClr val="FF9933"/>
    <a:srgbClr val="FF9999"/>
    <a:srgbClr val="FF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84473" autoAdjust="0"/>
  </p:normalViewPr>
  <p:slideViewPr>
    <p:cSldViewPr snapToGrid="0">
      <p:cViewPr varScale="1">
        <p:scale>
          <a:sx n="78" d="100"/>
          <a:sy n="78" d="100"/>
        </p:scale>
        <p:origin x="1885" y="73"/>
      </p:cViewPr>
      <p:guideLst>
        <p:guide orient="horz" pos="42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451" y="42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8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5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400" b="1"/>
              <a:t>오버로딩</a:t>
            </a:r>
            <a:r>
              <a:rPr lang="en-US" altLang="ko-KR" sz="1400" b="1"/>
              <a:t>:</a:t>
            </a:r>
            <a:r>
              <a:rPr lang="ko-KR" altLang="en-US" sz="1400" b="1"/>
              <a:t>  같은 이름의 함수를 파라미터에 따라</a:t>
            </a:r>
          </a:p>
          <a:p>
            <a:pPr>
              <a:defRPr/>
            </a:pPr>
            <a:r>
              <a:rPr lang="ko-KR" altLang="en-US" sz="1400" b="1"/>
              <a:t>               다양하게 구현해서 사용하는 것</a:t>
            </a:r>
            <a:r>
              <a:rPr lang="en-US" altLang="ko-KR" sz="1400" b="1"/>
              <a:t>.</a:t>
            </a: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ko-KR" altLang="en-US" sz="1400" b="1"/>
              <a:t>오버라이딩 </a:t>
            </a:r>
            <a:r>
              <a:rPr lang="en-US" altLang="ko-KR" sz="1400" b="1"/>
              <a:t>:</a:t>
            </a:r>
            <a:r>
              <a:rPr lang="ko-KR" altLang="en-US" sz="1400" b="1"/>
              <a:t>  상위 클래스가 가지고 있는 메소드가 </a:t>
            </a:r>
          </a:p>
          <a:p>
            <a:pPr>
              <a:defRPr/>
            </a:pPr>
            <a:r>
              <a:rPr lang="ko-KR" altLang="en-US" sz="1400" b="1"/>
              <a:t>                   하위클래스로 상속되어 </a:t>
            </a:r>
          </a:p>
          <a:p>
            <a:pPr>
              <a:defRPr/>
            </a:pPr>
            <a:r>
              <a:rPr lang="ko-KR" altLang="en-US" sz="1400" b="1"/>
              <a:t>                   하위클래스에서 재정의하여 사용하는 것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7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7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07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0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6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8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63500"/>
            <a:ext cx="17748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00" y="60324"/>
            <a:ext cx="8229600" cy="439718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263EA2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  <a:prstGeom prst="rect">
            <a:avLst/>
          </a:prstGeom>
          <a:noFill/>
          <a:ln w="12700"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lnSpc>
                <a:spcPct val="130000"/>
              </a:lnSpc>
              <a:defRPr sz="2000" b="1">
                <a:solidFill>
                  <a:srgbClr val="539517"/>
                </a:solidFill>
              </a:defRPr>
            </a:lvl1pPr>
            <a:lvl2pPr>
              <a:lnSpc>
                <a:spcPct val="130000"/>
              </a:lnSpc>
              <a:defRPr sz="1600"/>
            </a:lvl2pPr>
            <a:lvl3pPr>
              <a:lnSpc>
                <a:spcPct val="130000"/>
              </a:lnSpc>
              <a:defRPr sz="1200"/>
            </a:lvl3pPr>
            <a:lvl4pPr>
              <a:lnSpc>
                <a:spcPct val="130000"/>
              </a:lnSpc>
              <a:defRPr sz="1200"/>
            </a:lvl4pPr>
            <a:lvl5pPr>
              <a:lnSpc>
                <a:spcPct val="13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14"/>
          <p:cNvSpPr>
            <a:spLocks noGrp="1"/>
          </p:cNvSpPr>
          <p:nvPr>
            <p:ph sz="quarter" idx="10"/>
          </p:nvPr>
        </p:nvSpPr>
        <p:spPr>
          <a:xfrm>
            <a:off x="462910" y="326680"/>
            <a:ext cx="8014894" cy="428628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  <a:lvl2pPr>
              <a:buFont typeface="Wingdings" pitchFamily="2" charset="2"/>
              <a:buChar char="v"/>
              <a:defRPr sz="1500"/>
            </a:lvl2pPr>
            <a:lvl3pPr>
              <a:buFont typeface="Wingdings" pitchFamily="2" charset="2"/>
              <a:buChar char="v"/>
              <a:defRPr sz="1500"/>
            </a:lvl3pPr>
            <a:lvl4pPr>
              <a:buFont typeface="Wingdings" pitchFamily="2" charset="2"/>
              <a:buChar char="v"/>
              <a:defRPr sz="1500"/>
            </a:lvl4pPr>
            <a:lvl5pPr>
              <a:buFont typeface="Wingdings" pitchFamily="2" charset="2"/>
              <a:buChar char="v"/>
              <a:defRPr sz="15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227157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2896" y="638627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9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6A0A1-7007-49D3-891F-272251FBD27D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EBDDC3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EBDDC3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08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8415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D3892C2-384A-4918-8C18-AF6DF702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7371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856F86-96A8-402B-97D2-A9EDE4D6AF88}" type="slidenum"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84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34953"/>
            <a:ext cx="5421083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6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11483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943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01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05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122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219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084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E4FA5E-ABA9-4097-8721-9C172EB26693}" type="slidenum">
              <a:rPr kumimoji="0" lang="ko-KR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150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C3458B-298E-4CB9-A2C1-37C60337D67F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3314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39965-C72A-4777-87E8-FA22B1B26AA9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516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259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" y="0"/>
            <a:ext cx="9145176" cy="690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04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68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03776"/>
            <a:ext cx="8229600" cy="495257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/>
              <a:pPr>
                <a:defRPr/>
              </a:pPr>
              <a:t>Sunday, November 15,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제목 1"/>
          <p:cNvSpPr txBox="1"/>
          <p:nvPr userDrawn="1"/>
        </p:nvSpPr>
        <p:spPr>
          <a:xfrm>
            <a:off x="1115616" y="0"/>
            <a:ext cx="8289630" cy="76508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643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3" r:id="rId12"/>
    <p:sldLayoutId id="2147483747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DD3651-E66B-40BB-A686-45A868FB96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쉽게 풀어쓴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C</a:t>
            </a:r>
            <a:r>
              <a:rPr kumimoji="0" lang="ko-KR" altLang="en-US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언어 </a:t>
            </a:r>
            <a:r>
              <a:rPr kumimoji="0" lang="en-US" altLang="ko-KR" sz="12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rebuchet MS" pitchFamily="34" charset="0"/>
                <a:ea typeface="굴림" pitchFamily="50" charset="-127"/>
                <a:cs typeface="+mn-cs"/>
              </a:rPr>
              <a:t>Express</a:t>
            </a:r>
            <a:endParaRPr kumimoji="0" lang="ko-KR" altLang="en-US" sz="12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rebuchet MS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© 2012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생능출판사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4C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58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70" r:id="rId3"/>
    <p:sldLayoutId id="2147483751" r:id="rId4"/>
    <p:sldLayoutId id="2147483752" r:id="rId5"/>
    <p:sldLayoutId id="2147483753" r:id="rId6"/>
    <p:sldLayoutId id="2147483762" r:id="rId7"/>
    <p:sldLayoutId id="214748376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71" r:id="rId16"/>
    <p:sldLayoutId id="2147483772" r:id="rId17"/>
    <p:sldLayoutId id="2147483773" r:id="rId18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15205"/>
            <a:ext cx="6732239" cy="33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참조란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62500" lnSpcReduction="20000"/>
          </a:bodyPr>
          <a:lstStyle/>
          <a:p>
            <a:endParaRPr lang="ko-KR" altLang="en-US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483768" y="4586104"/>
            <a:ext cx="2770028" cy="418556"/>
          </a:xfrm>
          <a:prstGeom prst="wedgeRoundRectCallout">
            <a:avLst>
              <a:gd name="adj1" fmla="val -40601"/>
              <a:gd name="adj2" fmla="val -178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메뚜기는 유재석의 별명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085183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(reference)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 가리킨다는 뜻으로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 존재하는 객체나 변수에 대한 별명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3409" y="4960140"/>
            <a:ext cx="2242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변수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참조에 의한 호출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리턴</a:t>
            </a:r>
          </a:p>
        </p:txBody>
      </p:sp>
    </p:spTree>
    <p:extLst>
      <p:ext uri="{BB962C8B-B14F-4D97-AF65-F5344CB8AC3E}">
        <p14:creationId xmlns:p14="http://schemas.microsoft.com/office/powerpoint/2010/main" val="30152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88" y="1498201"/>
            <a:ext cx="4248472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char&amp; 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find(char s[],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index) {</a:t>
            </a: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s[index];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리턴</a:t>
            </a: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char name[] = "Mike";</a:t>
            </a: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name 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find(name, 0) = 'S'; </a:t>
            </a:r>
          </a:p>
          <a:p>
            <a:pPr defTabSz="180000" fontAlgn="base" latinLnBrk="0"/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// name[0]='S'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변경</a:t>
            </a:r>
          </a:p>
          <a:p>
            <a:pPr defTabSz="180000" fontAlgn="base" latinLnBrk="0"/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name 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char&amp; ref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find(name, 2); 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ref = 't';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name = "Site"</a:t>
            </a: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name 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5–8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간단한 참조 리턴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77500" lnSpcReduction="20000"/>
          </a:bodyPr>
          <a:lstStyle/>
          <a:p>
            <a:fld id="{01870596-DAFA-46D2-82A7-2B6B5F8E0EA4}" type="slidenum">
              <a:rPr lang="ko-KR" altLang="en-US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fld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58349" y="667204"/>
            <a:ext cx="176130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Mike</a:t>
            </a:r>
          </a:p>
          <a:p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Sike</a:t>
            </a:r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Site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3161694" y="1520928"/>
            <a:ext cx="2228532" cy="353400"/>
          </a:xfrm>
          <a:prstGeom prst="wedgeRoundRectCallout">
            <a:avLst>
              <a:gd name="adj1" fmla="val -92057"/>
              <a:gd name="adj2" fmla="val 2531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s[index] 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공간의 참조 리턴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2663790" y="3926767"/>
            <a:ext cx="1800198" cy="425800"/>
          </a:xfrm>
          <a:prstGeom prst="wedgeRoundRectCallout">
            <a:avLst>
              <a:gd name="adj1" fmla="val -72137"/>
              <a:gd name="adj2" fmla="val 679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find()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</a:t>
            </a:r>
            <a:r>
              <a:rPr lang="ko-KR" altLang="en-US" sz="12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리턴한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위치에 문자 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‘s’ 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843810" y="4915812"/>
            <a:ext cx="1728190" cy="340644"/>
          </a:xfrm>
          <a:prstGeom prst="wedgeRoundRectCallout">
            <a:avLst>
              <a:gd name="adj1" fmla="val -131861"/>
              <a:gd name="adj2" fmla="val 556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name[2] 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788024" cy="4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3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2" grpId="0" animBg="1"/>
      <p:bldP spid="43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얕은 복사와 깊은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346473" cy="27278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9" y="4201678"/>
            <a:ext cx="8340112" cy="26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1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얕은 복사와 깊은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얕은 복사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(shallow copy)</a:t>
            </a: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복사 시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객체의 멤버를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1:1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복사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객체의 멤버 변수에 동적 메모리가 할당된 경우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사본은 원본 객체가 할당 받은 메모리를 공유하는 문제 발생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깊은 복사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(deep copy)</a:t>
            </a: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복사 시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객체의 멤버를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1:1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대로 복사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객체의 멤버 변수에 동적 메모리가 할당된 경우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사본은 원본이 가진 메모리 크기 만큼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별도로 동적 할당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원본의 동적 메모리에 있는 내용을 사본에 복사</a:t>
            </a:r>
            <a:endParaRPr lang="en-US" altLang="ko-KR" b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완전한 형태의 복사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사본과 원본은 메모리를 공유하는 문제 없음</a:t>
            </a:r>
          </a:p>
          <a:p>
            <a:endParaRPr lang="ko-KR" altLang="en-US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>
                <a:solidFill>
                  <a:srgbClr val="FF0000"/>
                </a:solidFill>
              </a:rPr>
              <a:t>얕은 복사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fontAlgn="base"/>
            <a:endParaRPr lang="en-US" altLang="ko-KR" sz="2400" dirty="0">
              <a:solidFill>
                <a:srgbClr val="FF0000"/>
              </a:solidFill>
            </a:endParaRPr>
          </a:p>
          <a:p>
            <a:pPr fontAlgn="base"/>
            <a:endParaRPr lang="en-US" altLang="ko-KR" sz="2400" dirty="0">
              <a:solidFill>
                <a:srgbClr val="FF0000"/>
              </a:solidFill>
            </a:endParaRPr>
          </a:p>
          <a:p>
            <a:pPr fontAlgn="base"/>
            <a:endParaRPr lang="en-US" altLang="ko-KR" sz="2400" dirty="0">
              <a:solidFill>
                <a:srgbClr val="FF0000"/>
              </a:solidFill>
            </a:endParaRPr>
          </a:p>
          <a:p>
            <a:pPr fontAlgn="base"/>
            <a:r>
              <a:rPr lang="ko-KR" altLang="en-US" sz="2400" dirty="0">
                <a:solidFill>
                  <a:srgbClr val="FF0000"/>
                </a:solidFill>
              </a:rPr>
              <a:t>문제 발생 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6394" y="436167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얕은 복사</a:t>
            </a:r>
          </a:p>
        </p:txBody>
      </p:sp>
      <p:pic>
        <p:nvPicPr>
          <p:cNvPr id="4098" name="_x257417640" descr="EMB0000163457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55" y="3519010"/>
            <a:ext cx="677467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57418200" descr="EMB0000163457b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14" y="1486750"/>
            <a:ext cx="5769016" cy="14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157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얕은 복사에서의 실행 오류 발생 상황</a:t>
            </a:r>
          </a:p>
        </p:txBody>
      </p:sp>
      <p:pic>
        <p:nvPicPr>
          <p:cNvPr id="7169" name="_x262273536" descr="EMB00002e504e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65" y="1583795"/>
            <a:ext cx="7110790" cy="346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706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/>
              <a:t>동작 방법</a:t>
            </a:r>
            <a:endParaRPr lang="en-US" altLang="ko-KR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근본적인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해결 방안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깊은 복사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121" name="_x257417000" descr="EMB0000163457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258870"/>
            <a:ext cx="7391868" cy="274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028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복사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6348" y="1261872"/>
            <a:ext cx="8153400" cy="5400600"/>
          </a:xfrm>
        </p:spPr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복사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5818" y="2104056"/>
            <a:ext cx="842818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Circle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Circle&amp; c);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복사 </a:t>
            </a:r>
            <a:r>
              <a:rPr lang="ko-KR" altLang="en-US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선언</a:t>
            </a: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 fontAlgn="base" latinLnBrk="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Circle::Circle(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Circle&amp; c) {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복사 </a:t>
            </a:r>
            <a:r>
              <a:rPr lang="ko-KR" altLang="en-US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</a:p>
          <a:p>
            <a:pPr defTabSz="180000" fontAlgn="base" latinLnBrk="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............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47864" y="3422113"/>
            <a:ext cx="1697912" cy="366927"/>
          </a:xfrm>
          <a:prstGeom prst="wedgeRoundRectCallout">
            <a:avLst>
              <a:gd name="adj1" fmla="val -23070"/>
              <a:gd name="adj2" fmla="val -944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자기 클래스에 대한  </a:t>
            </a:r>
            <a:endParaRPr lang="en-US" altLang="ko-KR" sz="11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35963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5–9 Circle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복사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생성자와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객체 복사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825"/>
            <a:ext cx="8784976" cy="68634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Circle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radius; 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Circle&amp; c);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복사 </a:t>
            </a:r>
            <a:r>
              <a:rPr lang="ko-KR" altLang="en-US" sz="20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선언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Circle() { radius = 1; }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radius) { this-&gt;radius = radius; }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double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{ return 3.14*radius*radius; }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 </a:t>
            </a:r>
          </a:p>
          <a:p>
            <a:pPr defTabSz="180000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Circle::Circle(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Circle&amp; c)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{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복사 </a:t>
            </a:r>
            <a:r>
              <a:rPr lang="ko-KR" altLang="en-US" sz="20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this-&gt;radius =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c.radius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복사 </a:t>
            </a:r>
            <a:r>
              <a:rPr lang="ko-KR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실행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radius = " &lt;&lt; radius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src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(30);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en-US" altLang="ko-KR" sz="20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src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객체의  보통 </a:t>
            </a:r>
            <a:r>
              <a:rPr lang="ko-KR" altLang="en-US" sz="20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dest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src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en-US" altLang="ko-KR" sz="20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dest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객체의 복사 </a:t>
            </a:r>
            <a:r>
              <a:rPr lang="ko-KR" altLang="en-US" sz="20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</a:p>
          <a:p>
            <a:pPr defTabSz="180000"/>
            <a:endParaRPr lang="ko-KR" altLang="en-US" sz="20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원본의 면적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 "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src.getArea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사본의 면적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 "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dest.getArea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11960" y="278857"/>
            <a:ext cx="3911054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복사 </a:t>
            </a:r>
            <a:r>
              <a:rPr lang="ko-KR" altLang="en-US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실행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radius = 30</a:t>
            </a:r>
          </a:p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원본의 면적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 2826</a:t>
            </a:r>
          </a:p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사본의 면적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 2826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203848" y="4509120"/>
            <a:ext cx="1872208" cy="330987"/>
          </a:xfrm>
          <a:prstGeom prst="wedgeRoundRectCallout">
            <a:avLst>
              <a:gd name="adj1" fmla="val -67961"/>
              <a:gd name="adj2" fmla="val 2072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dest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객체가 생성될 때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Circle(</a:t>
            </a:r>
            <a:r>
              <a:rPr lang="en-US" altLang="ko-KR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Circle&amp; c)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81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복사 생성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8"/>
            <a:ext cx="9144000" cy="66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2133600" y="228600"/>
            <a:ext cx="5867400" cy="365125"/>
          </a:xfrm>
        </p:spPr>
        <p:txBody>
          <a:bodyPr/>
          <a:lstStyle/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변수 선언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참조자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도입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 존재하는 변수에 대한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이름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별명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선언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변수는 이름만 생기며</a:t>
            </a:r>
            <a:endParaRPr lang="en-US" altLang="ko-KR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변수에 새로운</a:t>
            </a:r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공간을 할당하지 않는다</a:t>
            </a:r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2"/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초기화로 지정된 기존 변수를 공유한다</a:t>
            </a:r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65760" lvl="1" indent="0">
              <a:buNone/>
            </a:pP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7624" y="3980671"/>
            <a:ext cx="7632848" cy="27392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n=2;</a:t>
            </a:r>
          </a:p>
          <a:p>
            <a:pPr fontAlgn="base" latinLnBrk="0"/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&amp;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refn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n; </a:t>
            </a:r>
          </a:p>
          <a:p>
            <a:pPr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변수 </a:t>
            </a:r>
            <a:r>
              <a:rPr lang="en-US" altLang="ko-KR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refn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선언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r>
              <a:rPr lang="en-US" altLang="ko-KR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refn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대한 별명</a:t>
            </a:r>
            <a:endParaRPr lang="en-US" altLang="ko-KR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endParaRPr lang="ko-KR" altLang="en-US" sz="3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 &amp;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refc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circle;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fontAlgn="base" latinLnBrk="0"/>
            <a:r>
              <a:rPr lang="ko-KR" altLang="en-US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변수 </a:t>
            </a:r>
            <a:r>
              <a:rPr lang="en-US" altLang="ko-KR" sz="16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refc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선언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   </a:t>
            </a:r>
            <a:r>
              <a:rPr lang="en-US" altLang="ko-KR" sz="16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refc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대한 별명</a:t>
            </a:r>
          </a:p>
        </p:txBody>
      </p:sp>
    </p:spTree>
    <p:extLst>
      <p:ext uri="{BB962C8B-B14F-4D97-AF65-F5344CB8AC3E}">
        <p14:creationId xmlns:p14="http://schemas.microsoft.com/office/powerpoint/2010/main" val="122230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"/>
          <p:cNvSpPr>
            <a:spLocks noChangeArrowheads="1"/>
          </p:cNvSpPr>
          <p:nvPr/>
        </p:nvSpPr>
        <p:spPr>
          <a:xfrm>
            <a:off x="971600" y="401239"/>
            <a:ext cx="6335713" cy="19792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/>
                <a:ea typeface="맑은 고딕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3600" b="1" dirty="0">
                <a:latin typeface="HY헤드라인M"/>
                <a:ea typeface="HY헤드라인M"/>
              </a:rPr>
              <a:t>객체지향 프로그래밍</a:t>
            </a:r>
            <a:r>
              <a:rPr lang="en-US" altLang="ko-KR" sz="3600" b="1" dirty="0">
                <a:solidFill>
                  <a:srgbClr val="FF0000"/>
                </a:solidFill>
                <a:latin typeface="HY헤드라인M"/>
                <a:ea typeface="HY헤드라인M"/>
              </a:rPr>
              <a:t>(</a:t>
            </a:r>
            <a:r>
              <a:rPr lang="ko-KR" altLang="en-US" sz="3600" b="1" dirty="0">
                <a:solidFill>
                  <a:srgbClr val="FF0000"/>
                </a:solidFill>
                <a:latin typeface="HY헤드라인M"/>
                <a:ea typeface="HY헤드라인M"/>
              </a:rPr>
              <a:t>특성</a:t>
            </a:r>
            <a:r>
              <a:rPr lang="en-US" altLang="ko-KR" sz="3600" b="1" dirty="0">
                <a:solidFill>
                  <a:srgbClr val="FF0000"/>
                </a:solidFill>
                <a:latin typeface="HY헤드라인M"/>
                <a:ea typeface="HY헤드라인M"/>
              </a:rPr>
              <a:t>)</a:t>
            </a:r>
          </a:p>
          <a:p>
            <a:pPr lvl="0">
              <a:defRPr/>
            </a:pPr>
            <a:r>
              <a:rPr lang="ko-KR" altLang="en-US" b="1" dirty="0">
                <a:latin typeface="HY헤드라인M"/>
                <a:ea typeface="HY헤드라인M"/>
              </a:rPr>
              <a:t> </a:t>
            </a:r>
          </a:p>
          <a:p>
            <a:pPr lvl="0">
              <a:defRPr/>
            </a:pPr>
            <a:r>
              <a:rPr lang="en-US" altLang="ko-KR" sz="3200" b="1" dirty="0">
                <a:solidFill>
                  <a:srgbClr val="0000FF"/>
                </a:solidFill>
                <a:latin typeface="HY견고딕"/>
                <a:ea typeface="HY견고딕"/>
              </a:rPr>
              <a:t>Polymorphism</a:t>
            </a:r>
            <a:br>
              <a:rPr lang="en-US" altLang="ko-KR" b="1" dirty="0">
                <a:latin typeface="HY헤드라인M"/>
                <a:ea typeface="HY헤드라인M"/>
              </a:rPr>
            </a:br>
            <a:endParaRPr lang="en-US" altLang="ko-KR" b="1" dirty="0">
              <a:latin typeface="HY헤드라인M"/>
              <a:ea typeface="HY헤드라인M"/>
            </a:endParaRPr>
          </a:p>
        </p:txBody>
      </p:sp>
      <p:sp>
        <p:nvSpPr>
          <p:cNvPr id="21508" name="TextBox 21507"/>
          <p:cNvSpPr txBox="1"/>
          <p:nvPr/>
        </p:nvSpPr>
        <p:spPr>
          <a:xfrm>
            <a:off x="498707" y="2069067"/>
            <a:ext cx="7690625" cy="68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720" indent="-342720" algn="just" rtl="0" eaLnBrk="0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여러 객체가 같은 자료구조와 연산을 가질 수 있다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grpSp>
        <p:nvGrpSpPr>
          <p:cNvPr id="21510" name="Group 1"/>
          <p:cNvGrpSpPr/>
          <p:nvPr/>
        </p:nvGrpSpPr>
        <p:grpSpPr>
          <a:xfrm>
            <a:off x="1523089" y="3429000"/>
            <a:ext cx="5498082" cy="3034743"/>
            <a:chOff x="749182" y="4133120"/>
            <a:chExt cx="5498082" cy="3034743"/>
          </a:xfrm>
        </p:grpSpPr>
        <p:sp>
          <p:nvSpPr>
            <p:cNvPr id="21511" name="TextBox 21510"/>
            <p:cNvSpPr txBox="1"/>
            <p:nvPr/>
          </p:nvSpPr>
          <p:spPr>
            <a:xfrm>
              <a:off x="755490" y="4133120"/>
              <a:ext cx="1511036" cy="1599897"/>
            </a:xfrm>
            <a:prstGeom prst="rect">
              <a:avLst/>
            </a:prstGeom>
            <a:solidFill>
              <a:srgbClr val="00FFCC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12" name="TextBox 21511"/>
            <p:cNvSpPr txBox="1"/>
            <p:nvPr/>
          </p:nvSpPr>
          <p:spPr>
            <a:xfrm>
              <a:off x="809465" y="4233089"/>
              <a:ext cx="1425735" cy="1463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 장기 게임</a:t>
              </a:r>
            </a:p>
            <a:p>
              <a:pPr marL="0" lvl="0" indent="0" algn="l" defTabSz="762098" rtl="0" eaLnBrk="1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2000" b="1" i="0" baseline="0">
                <a:solidFill>
                  <a:schemeClr val="tx1"/>
                </a:solidFill>
                <a:latin typeface="Arial"/>
                <a:ea typeface="돋움"/>
              </a:endParaRPr>
            </a:p>
            <a:p>
              <a:pPr marL="0" lvl="0" indent="0" algn="l" defTabSz="762098" rtl="0" eaLnBrk="1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   move</a:t>
              </a:r>
            </a:p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(말을 옮김)</a:t>
              </a:r>
            </a:p>
          </p:txBody>
        </p:sp>
        <p:cxnSp>
          <p:nvCxnSpPr>
            <p:cNvPr id="21513" name="직선 연결선 21512"/>
            <p:cNvCxnSpPr/>
            <p:nvPr/>
          </p:nvCxnSpPr>
          <p:spPr>
            <a:xfrm>
              <a:off x="749182" y="4634640"/>
              <a:ext cx="1523706" cy="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14" name="직선 연결선 21513"/>
            <p:cNvCxnSpPr/>
            <p:nvPr/>
          </p:nvCxnSpPr>
          <p:spPr>
            <a:xfrm>
              <a:off x="749182" y="4939404"/>
              <a:ext cx="1523706" cy="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grpSp>
          <p:nvGrpSpPr>
            <p:cNvPr id="21515" name="Group 1"/>
            <p:cNvGrpSpPr/>
            <p:nvPr/>
          </p:nvGrpSpPr>
          <p:grpSpPr>
            <a:xfrm>
              <a:off x="2717308" y="4818782"/>
              <a:ext cx="1523706" cy="1599897"/>
              <a:chOff x="2717308" y="4818782"/>
              <a:chExt cx="1523706" cy="1599897"/>
            </a:xfrm>
          </p:grpSpPr>
          <p:sp>
            <p:nvSpPr>
              <p:cNvPr id="21516" name="TextBox 21515"/>
              <p:cNvSpPr txBox="1"/>
              <p:nvPr/>
            </p:nvSpPr>
            <p:spPr>
              <a:xfrm>
                <a:off x="2723671" y="4818782"/>
                <a:ext cx="1510980" cy="1599897"/>
              </a:xfrm>
              <a:prstGeom prst="rect">
                <a:avLst/>
              </a:prstGeom>
              <a:solidFill>
                <a:srgbClr val="FF99FF"/>
              </a:solidFill>
              <a:ln w="12726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1440" tIns="45720" rIns="91440" bIns="45720" anchor="ctr">
                <a:noAutofit/>
              </a:bodyPr>
              <a:lstStyle/>
              <a:p>
                <a:pPr lvl="0" algn="l">
                  <a:buNone/>
                  <a:defRPr/>
                </a:pP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517" name="TextBox 21516"/>
              <p:cNvSpPr txBox="1"/>
              <p:nvPr/>
            </p:nvSpPr>
            <p:spPr>
              <a:xfrm>
                <a:off x="2777591" y="4918751"/>
                <a:ext cx="1353084" cy="146342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none" lIns="92075" tIns="46038" rIns="92075" bIns="46038" anchor="t">
                <a:spAutoFit/>
              </a:bodyPr>
              <a:lstStyle/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  자 동 차</a:t>
                </a:r>
              </a:p>
              <a:p>
                <a:pPr marL="0" lvl="0" indent="0" algn="l" defTabSz="762098" rtl="0" eaLnBrk="1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endParaRPr>
              </a:p>
              <a:p>
                <a:pPr marL="0" lvl="0" indent="0" algn="l" defTabSz="762098" rtl="0" eaLnBrk="1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   move</a:t>
                </a:r>
              </a:p>
              <a:p>
                <a:pPr marL="0" lvl="0" indent="0" algn="l" defTabSz="762098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kumimoji="1" lang="ko-KR" altLang="en-US" sz="2000" b="1" i="0" baseline="0">
                    <a:solidFill>
                      <a:schemeClr val="tx1"/>
                    </a:solidFill>
                    <a:latin typeface="Arial"/>
                    <a:ea typeface="돋움"/>
                  </a:rPr>
                  <a:t>(이동하기)</a:t>
                </a:r>
              </a:p>
            </p:txBody>
          </p:sp>
          <p:cxnSp>
            <p:nvCxnSpPr>
              <p:cNvPr id="21518" name="직선 연결선 21517"/>
              <p:cNvCxnSpPr/>
              <p:nvPr/>
            </p:nvCxnSpPr>
            <p:spPr>
              <a:xfrm>
                <a:off x="2717308" y="5320302"/>
                <a:ext cx="1523706" cy="0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w="sm" len="sm"/>
              </a:ln>
            </p:spPr>
          </p:cxnSp>
          <p:cxnSp>
            <p:nvCxnSpPr>
              <p:cNvPr id="21519" name="직선 연결선 21518"/>
              <p:cNvCxnSpPr/>
              <p:nvPr/>
            </p:nvCxnSpPr>
            <p:spPr>
              <a:xfrm>
                <a:off x="2717308" y="5625066"/>
                <a:ext cx="1523706" cy="0"/>
              </a:xfrm>
              <a:prstGeom prst="line">
                <a:avLst/>
              </a:prstGeom>
              <a:ln w="12726" cap="flat" cmpd="sng" algn="ctr">
                <a:solidFill>
                  <a:schemeClr val="tx1"/>
                </a:solidFill>
                <a:prstDash val="solid"/>
                <a:round/>
                <a:headEnd w="sm" len="sm"/>
                <a:tailEnd w="sm" len="sm"/>
              </a:ln>
            </p:spPr>
          </p:cxnSp>
        </p:grpSp>
        <p:sp>
          <p:nvSpPr>
            <p:cNvPr id="21520" name="TextBox 21519"/>
            <p:cNvSpPr txBox="1"/>
            <p:nvPr/>
          </p:nvSpPr>
          <p:spPr>
            <a:xfrm>
              <a:off x="4729865" y="5567909"/>
              <a:ext cx="1511036" cy="1599953"/>
            </a:xfrm>
            <a:prstGeom prst="rect">
              <a:avLst/>
            </a:prstGeom>
            <a:solidFill>
              <a:srgbClr val="FFFF00"/>
            </a:solidFill>
            <a:ln w="12726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lvl="0" algn="l">
                <a:buNone/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521" name="TextBox 21520"/>
            <p:cNvSpPr txBox="1"/>
            <p:nvPr/>
          </p:nvSpPr>
          <p:spPr>
            <a:xfrm>
              <a:off x="4783839" y="5667934"/>
              <a:ext cx="1354230" cy="14634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none" lIns="92075" tIns="46038" rIns="92075" bIns="46038" anchor="t">
              <a:spAutoFit/>
            </a:bodyPr>
            <a:lstStyle/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    가  정</a:t>
              </a:r>
            </a:p>
            <a:p>
              <a:pPr marL="0" lvl="0" indent="0" algn="l" defTabSz="762098" rtl="0" eaLnBrk="1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1" lang="ko-KR" altLang="en-US" sz="2000" b="1" i="0" baseline="0">
                <a:solidFill>
                  <a:schemeClr val="tx1"/>
                </a:solidFill>
                <a:latin typeface="Arial"/>
                <a:ea typeface="돋움"/>
              </a:endParaRPr>
            </a:p>
            <a:p>
              <a:pPr marL="0" lvl="0" indent="0" algn="l" defTabSz="762098" rtl="0" eaLnBrk="1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   move</a:t>
              </a:r>
            </a:p>
            <a:p>
              <a:pPr marL="0" lvl="0" indent="0" algn="l" defTabSz="762098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ko-KR" altLang="en-US" sz="2000" b="1" i="0" baseline="0">
                  <a:solidFill>
                    <a:schemeClr val="tx1"/>
                  </a:solidFill>
                  <a:latin typeface="Arial"/>
                  <a:ea typeface="돋움"/>
                </a:rPr>
                <a:t>(이사하기)</a:t>
              </a:r>
            </a:p>
          </p:txBody>
        </p:sp>
        <p:cxnSp>
          <p:nvCxnSpPr>
            <p:cNvPr id="21522" name="직선 연결선 21521"/>
            <p:cNvCxnSpPr/>
            <p:nvPr/>
          </p:nvCxnSpPr>
          <p:spPr>
            <a:xfrm>
              <a:off x="4723558" y="6069486"/>
              <a:ext cx="1523706" cy="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  <p:cxnSp>
          <p:nvCxnSpPr>
            <p:cNvPr id="21523" name="직선 연결선 21522"/>
            <p:cNvCxnSpPr/>
            <p:nvPr/>
          </p:nvCxnSpPr>
          <p:spPr>
            <a:xfrm>
              <a:off x="4723558" y="6374250"/>
              <a:ext cx="1523706" cy="0"/>
            </a:xfrm>
            <a:prstGeom prst="line">
              <a:avLst/>
            </a:prstGeom>
            <a:ln w="12726" cap="flat" cmpd="sng" algn="ctr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69066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016" y="168498"/>
            <a:ext cx="8153400" cy="990600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06324" y="1412776"/>
            <a:ext cx="8531352" cy="504056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이름의 함수가 공존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다형성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언어에서는 불가능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function overloading</a:t>
            </a:r>
          </a:p>
          <a:p>
            <a:pPr lvl="1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중복이 가능한 범위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보통 함수들 사이</a:t>
            </a:r>
            <a:endParaRPr lang="en-US" altLang="ko-KR" sz="20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멤버 함수들 사이</a:t>
            </a:r>
            <a:endParaRPr lang="en-US" altLang="ko-KR" sz="20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 관계에 있는 기본 클래스와 파생 클래스의 멤버 함수들 사이</a:t>
            </a:r>
            <a:endParaRPr lang="en-US" altLang="ko-KR" sz="20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ko-KR" altLang="en-US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5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340768"/>
            <a:ext cx="8442520" cy="5040560"/>
          </a:xfrm>
        </p:spPr>
        <p:txBody>
          <a:bodyPr/>
          <a:lstStyle/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 성공 조건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2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중복된 함수들의 이름 동일</a:t>
            </a:r>
            <a:endParaRPr lang="en-US" altLang="ko-KR" sz="2200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sz="2200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2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중복된 함수들의 매개 변수 타입이 다르거나 개수가 달라야 함</a:t>
            </a:r>
            <a:endParaRPr lang="en-US" altLang="ko-KR" sz="2200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sz="2200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sz="22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 타입은 함수 중복과 무관</a:t>
            </a:r>
            <a:endParaRPr lang="en-US" altLang="ko-KR" sz="2200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885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 성공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2648" y="2347718"/>
            <a:ext cx="4319392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b,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c)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a + b + c;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double sum(double a, double b)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a + b;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a + b;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38397" y="2506539"/>
            <a:ext cx="3805603" cy="224676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sum(2, 5, 33);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defTabSz="180000" fontAlgn="base" latinLnBrk="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sum(12.5, 33.6);</a:t>
            </a:r>
          </a:p>
          <a:p>
            <a:pPr defTabSz="180000" fontAlgn="base" latinLnBrk="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sum(2, 6);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9072" y="1396516"/>
            <a:ext cx="3999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성공적으로 중복된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sum()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0071" y="1423726"/>
            <a:ext cx="319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중복된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sum()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호출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algn="ctr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컴파일러가 구분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419872" y="2881678"/>
            <a:ext cx="2151836" cy="19546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392500" y="3700769"/>
            <a:ext cx="1283012" cy="13763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347864" y="4373475"/>
            <a:ext cx="2357451" cy="38854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 실패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 타입이 다르다고 함수 중복이 성공하지 않는다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3" y="2717629"/>
            <a:ext cx="4249343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a + b;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(double)(a + b);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46570" y="2849199"/>
            <a:ext cx="3445909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sum(2, 5);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3239709" y="3096734"/>
            <a:ext cx="3780564" cy="260257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12648" y="5695890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함수 중복 실패</a:t>
            </a:r>
          </a:p>
        </p:txBody>
      </p:sp>
      <p:sp>
        <p:nvSpPr>
          <p:cNvPr id="15" name="자유형 14"/>
          <p:cNvSpPr/>
          <p:nvPr/>
        </p:nvSpPr>
        <p:spPr>
          <a:xfrm>
            <a:off x="3239708" y="3539816"/>
            <a:ext cx="3780564" cy="260853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67890" y="5016276"/>
            <a:ext cx="2614576" cy="702077"/>
          </a:xfrm>
          <a:prstGeom prst="wedgeRoundRectCallout">
            <a:avLst>
              <a:gd name="adj1" fmla="val 4851"/>
              <a:gd name="adj2" fmla="val -221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컴파일러는 어떤 </a:t>
            </a:r>
            <a:r>
              <a:rPr lang="en-US" altLang="ko-KR" sz="12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sum() </a:t>
            </a:r>
            <a:r>
              <a:rPr lang="ko-KR" altLang="en-US" sz="12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9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?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중복의 편리함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7415" y="1450811"/>
            <a:ext cx="8153400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이름을 사용하면 함수 이름을 구분하여 기억할 필요 없고</a:t>
            </a:r>
            <a:r>
              <a:rPr lang="en-US" altLang="ko-KR" sz="18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호출을 잘못하는 실수를 줄일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19" y="2433162"/>
            <a:ext cx="4040897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msg1()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"Hello";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msg2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(string name)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"Hello, " &lt;&lt; name;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</a:t>
            </a:r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msg3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id, string name)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"Hello, " &lt;&lt; id &lt;&lt; " " &lt;&lt; name;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8171" y="2539930"/>
            <a:ext cx="3912301" cy="286232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"Hello";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(string name)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"Hello, " &lt;&lt; name;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id, string name) {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"Hello, " &lt;&lt; id &lt;&lt; " " &lt;&lt; name;</a:t>
            </a:r>
          </a:p>
          <a:p>
            <a:pPr defTabSz="180000"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872303" y="3629870"/>
            <a:ext cx="840227" cy="385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578850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(a)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중복하지 않는 경우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4274" y="5568624"/>
            <a:ext cx="254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(b)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중복한 경우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64321" y="1849602"/>
            <a:ext cx="2232248" cy="648072"/>
          </a:xfrm>
          <a:prstGeom prst="wedgeRoundRectCallout">
            <a:avLst>
              <a:gd name="adj1" fmla="val -74410"/>
              <a:gd name="adj2" fmla="val 566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중복하면 함수 호출의 편리함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오류 가능성  줄임</a:t>
            </a:r>
          </a:p>
        </p:txBody>
      </p:sp>
    </p:spTree>
    <p:extLst>
      <p:ext uri="{BB962C8B-B14F-4D97-AF65-F5344CB8AC3E}">
        <p14:creationId xmlns:p14="http://schemas.microsoft.com/office/powerpoint/2010/main" val="5834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6-1 big()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975" y="3933056"/>
            <a:ext cx="876604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big(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b);	  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a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 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 큰 수 리턴</a:t>
            </a:r>
          </a:p>
          <a:p>
            <a:pPr fontAlgn="base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big(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a[],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size);   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 </a:t>
            </a:r>
            <a:r>
              <a:rPr lang="en-US" altLang="ko-KR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a[]</a:t>
            </a:r>
            <a:r>
              <a:rPr lang="ko-KR" altLang="en-US" sz="24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가장 큰 수 리턴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5736" y="2040992"/>
            <a:ext cx="540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큰 수를 </a:t>
            </a:r>
            <a:r>
              <a:rPr lang="ko-KR" altLang="en-US" sz="28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리턴하는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다음 두 개의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big 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중복 구현하라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74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260648"/>
            <a:ext cx="7272808" cy="6247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big(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{ 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a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 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 큰 수 리턴</a:t>
            </a:r>
          </a:p>
          <a:p>
            <a:pPr defTabSz="180000" fontAlgn="base" latinLnBrk="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if(a&gt;b) return a;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return b;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big(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a[],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size) {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a[]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가장 큰 수 리턴</a:t>
            </a:r>
          </a:p>
          <a:p>
            <a:pPr defTabSz="180000" fontAlgn="base" latinLnBrk="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res = a[0];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=1;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&lt;size;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if(res &lt; a[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]) res = a[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res;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array[5] = {1, 9, -2, 8, 6};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big(2,3)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big(array, 5)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24128" y="3645024"/>
            <a:ext cx="1152128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fontAlgn="base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</a:p>
        </p:txBody>
      </p:sp>
      <p:sp>
        <p:nvSpPr>
          <p:cNvPr id="5" name="자유형 4"/>
          <p:cNvSpPr/>
          <p:nvPr/>
        </p:nvSpPr>
        <p:spPr>
          <a:xfrm>
            <a:off x="2339752" y="1484784"/>
            <a:ext cx="45719" cy="4176464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자유형 6"/>
          <p:cNvSpPr/>
          <p:nvPr/>
        </p:nvSpPr>
        <p:spPr>
          <a:xfrm flipH="1">
            <a:off x="2632819" y="2850777"/>
            <a:ext cx="45719" cy="3018644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106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187" y="356740"/>
            <a:ext cx="18752820" cy="68012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6-2(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sum()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5617" y="4365104"/>
            <a:ext cx="7056784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sum(3,5);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3~5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합을 구하여 리턴</a:t>
            </a:r>
          </a:p>
          <a:p>
            <a:pPr fontAlgn="base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sum(3);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0~3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합을 구하여 리턴</a:t>
            </a:r>
          </a:p>
          <a:p>
            <a:pPr fontAlgn="base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sum(100);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0~100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합을 구하여 리턴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79712" y="1892568"/>
            <a:ext cx="6624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sum()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호출하는 경우가 다음과 같을 때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sum()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중복 구현하라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algn="just" fontAlgn="base"/>
            <a:endParaRPr lang="en-US" altLang="ko-KR" sz="2400" b="1" dirty="0">
              <a:solidFill>
                <a:schemeClr val="accent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 fontAlgn="base"/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sum()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첫 번째 매개 변수는 두 번째 매개변수보다 작은 정수 값으로 호출된다고 가정한다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53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0531"/>
            <a:ext cx="7344816" cy="7109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{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a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합하기</a:t>
            </a:r>
          </a:p>
          <a:p>
            <a:pPr defTabSz="180000" fontAlgn="base" latinLnBrk="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 = 0;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=a;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&lt;=b;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 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s +=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s;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{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0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합하기</a:t>
            </a:r>
          </a:p>
          <a:p>
            <a:pPr defTabSz="180000" fontAlgn="base" latinLnBrk="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 = 0;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&lt;=a;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 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s +=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s;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sum(3, 5)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sum(3)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sum(100)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04248" y="1772816"/>
            <a:ext cx="94128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</a:p>
          <a:p>
            <a:pPr fontAlgn="base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</a:p>
          <a:p>
            <a:pPr fontAlgn="base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5050</a:t>
            </a:r>
          </a:p>
        </p:txBody>
      </p:sp>
      <p:sp>
        <p:nvSpPr>
          <p:cNvPr id="5" name="자유형 4"/>
          <p:cNvSpPr/>
          <p:nvPr/>
        </p:nvSpPr>
        <p:spPr>
          <a:xfrm>
            <a:off x="1993942" y="1111356"/>
            <a:ext cx="596585" cy="4740803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자유형 6"/>
          <p:cNvSpPr/>
          <p:nvPr/>
        </p:nvSpPr>
        <p:spPr>
          <a:xfrm>
            <a:off x="3156822" y="3273517"/>
            <a:ext cx="528055" cy="3165383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자유형 8"/>
          <p:cNvSpPr/>
          <p:nvPr/>
        </p:nvSpPr>
        <p:spPr>
          <a:xfrm>
            <a:off x="2842694" y="3273517"/>
            <a:ext cx="314128" cy="2974883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567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변수 선언 및 사용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55000" lnSpcReduction="20000"/>
          </a:bodyPr>
          <a:lstStyle/>
          <a:p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051" y="1728489"/>
            <a:ext cx="297571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n = 2;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&amp;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refn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=n;</a:t>
            </a:r>
          </a:p>
          <a:p>
            <a:pPr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refn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3;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8017" y="154484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00723" y="1546843"/>
            <a:ext cx="10400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2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19417" y="2738488"/>
            <a:ext cx="720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refn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00192" y="2800367"/>
            <a:ext cx="2079365" cy="368728"/>
          </a:xfrm>
          <a:prstGeom prst="wedgeRoundRectCallout">
            <a:avLst>
              <a:gd name="adj1" fmla="val -123877"/>
              <a:gd name="adj2" fmla="val 2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refn</a:t>
            </a:r>
            <a:r>
              <a:rPr lang="ko-KR" altLang="en-US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대한 별명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6003" y="4034432"/>
            <a:ext cx="3767573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circle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 &amp;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refc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circle;</a:t>
            </a:r>
          </a:p>
          <a:p>
            <a:pPr fontAlgn="base" latinLnBrk="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refc.setRadius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(30);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9157" y="3884606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circle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25431" y="4941174"/>
            <a:ext cx="708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refc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05256" y="3862571"/>
            <a:ext cx="1789819" cy="40949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radius</a:t>
            </a:r>
            <a:endParaRPr lang="ko-KR" altLang="en-US" sz="16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9016" y="3970055"/>
            <a:ext cx="668944" cy="24747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2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84929" y="1355872"/>
            <a:ext cx="655851" cy="1382615"/>
            <a:chOff x="4822329" y="2109933"/>
            <a:chExt cx="634827" cy="710110"/>
          </a:xfrm>
        </p:grpSpPr>
        <p:sp>
          <p:nvSpPr>
            <p:cNvPr id="8" name="TextBox 7"/>
            <p:cNvSpPr txBox="1"/>
            <p:nvPr/>
          </p:nvSpPr>
          <p:spPr>
            <a:xfrm>
              <a:off x="5115396" y="210993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</a:t>
              </a:r>
              <a:endPara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5055121" y="2392736"/>
              <a:ext cx="227663" cy="427307"/>
            </a:xfrm>
            <a:custGeom>
              <a:avLst/>
              <a:gdLst>
                <a:gd name="connsiteX0" fmla="*/ 152429 w 227663"/>
                <a:gd name="connsiteY0" fmla="*/ 409433 h 409433"/>
                <a:gd name="connsiteX1" fmla="*/ 220668 w 227663"/>
                <a:gd name="connsiteY1" fmla="*/ 259307 h 409433"/>
                <a:gd name="connsiteX2" fmla="*/ 2304 w 227663"/>
                <a:gd name="connsiteY2" fmla="*/ 163773 h 409433"/>
                <a:gd name="connsiteX3" fmla="*/ 125133 w 227663"/>
                <a:gd name="connsiteY3" fmla="*/ 0 h 40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63" h="409433">
                  <a:moveTo>
                    <a:pt x="152429" y="409433"/>
                  </a:moveTo>
                  <a:cubicBezTo>
                    <a:pt x="199059" y="354841"/>
                    <a:pt x="245689" y="300250"/>
                    <a:pt x="220668" y="259307"/>
                  </a:cubicBezTo>
                  <a:cubicBezTo>
                    <a:pt x="195647" y="218364"/>
                    <a:pt x="18226" y="206991"/>
                    <a:pt x="2304" y="163773"/>
                  </a:cubicBezTo>
                  <a:cubicBezTo>
                    <a:pt x="-13619" y="120555"/>
                    <a:pt x="55757" y="60277"/>
                    <a:pt x="125133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9" name="곱셈 기호 28"/>
            <p:cNvSpPr/>
            <p:nvPr/>
          </p:nvSpPr>
          <p:spPr>
            <a:xfrm>
              <a:off x="4822329" y="2192858"/>
              <a:ext cx="306779" cy="329256"/>
            </a:xfrm>
            <a:prstGeom prst="mathMultiply">
              <a:avLst>
                <a:gd name="adj1" fmla="val 47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859015" y="3979182"/>
            <a:ext cx="1060795" cy="1136307"/>
            <a:chOff x="6580636" y="3657778"/>
            <a:chExt cx="805509" cy="800872"/>
          </a:xfrm>
        </p:grpSpPr>
        <p:sp>
          <p:nvSpPr>
            <p:cNvPr id="20" name="자유형 19"/>
            <p:cNvSpPr/>
            <p:nvPr/>
          </p:nvSpPr>
          <p:spPr>
            <a:xfrm>
              <a:off x="6580636" y="3958950"/>
              <a:ext cx="113831" cy="499700"/>
            </a:xfrm>
            <a:custGeom>
              <a:avLst/>
              <a:gdLst>
                <a:gd name="connsiteX0" fmla="*/ 152429 w 227663"/>
                <a:gd name="connsiteY0" fmla="*/ 409433 h 409433"/>
                <a:gd name="connsiteX1" fmla="*/ 220668 w 227663"/>
                <a:gd name="connsiteY1" fmla="*/ 259307 h 409433"/>
                <a:gd name="connsiteX2" fmla="*/ 2304 w 227663"/>
                <a:gd name="connsiteY2" fmla="*/ 163773 h 409433"/>
                <a:gd name="connsiteX3" fmla="*/ 125133 w 227663"/>
                <a:gd name="connsiteY3" fmla="*/ 0 h 40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63" h="409433">
                  <a:moveTo>
                    <a:pt x="152429" y="409433"/>
                  </a:moveTo>
                  <a:cubicBezTo>
                    <a:pt x="199059" y="354841"/>
                    <a:pt x="245689" y="300250"/>
                    <a:pt x="220668" y="259307"/>
                  </a:cubicBezTo>
                  <a:cubicBezTo>
                    <a:pt x="195647" y="218364"/>
                    <a:pt x="18226" y="206991"/>
                    <a:pt x="2304" y="163773"/>
                  </a:cubicBezTo>
                  <a:cubicBezTo>
                    <a:pt x="-13619" y="120555"/>
                    <a:pt x="55757" y="60277"/>
                    <a:pt x="125133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87290" y="3657778"/>
              <a:ext cx="498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30</a:t>
              </a:r>
              <a:endPara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곱셈 기호 29"/>
            <p:cNvSpPr/>
            <p:nvPr/>
          </p:nvSpPr>
          <p:spPr>
            <a:xfrm>
              <a:off x="6588224" y="3741039"/>
              <a:ext cx="306779" cy="271613"/>
            </a:xfrm>
            <a:prstGeom prst="mathMultiply">
              <a:avLst>
                <a:gd name="adj1" fmla="val 47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2" name="모서리가 둥근 사각형 설명선 21"/>
          <p:cNvSpPr/>
          <p:nvPr/>
        </p:nvSpPr>
        <p:spPr>
          <a:xfrm>
            <a:off x="802514" y="6083129"/>
            <a:ext cx="4638266" cy="314744"/>
          </a:xfrm>
          <a:prstGeom prst="wedgeRoundRectCallout">
            <a:avLst>
              <a:gd name="adj1" fmla="val -49692"/>
              <a:gd name="adj2" fmla="val -1699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refc</a:t>
            </a:r>
            <a:r>
              <a:rPr lang="en-US" altLang="ko-KR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4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setRadius</a:t>
            </a:r>
            <a:r>
              <a:rPr lang="en-US" altLang="ko-KR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(30);</a:t>
            </a:r>
            <a:r>
              <a:rPr lang="ko-KR" altLang="en-US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하면 안 됨</a:t>
            </a:r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 animBg="1"/>
      <p:bldP spid="16" grpId="0"/>
      <p:bldP spid="19" grpId="0"/>
      <p:bldP spid="27" grpId="0" animBg="1"/>
      <p:bldP spid="28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(default parameter)</a:t>
            </a: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 변수에 값이 넘어오지 않는 경우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값을 받도록 선언된 매개 변수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 변수 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디폴트값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형태로 선언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 선언 사례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변수를 가진 함수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9825" y="4005064"/>
            <a:ext cx="568863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star(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a=5);   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a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디폴트 값은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20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9184" y="5373216"/>
            <a:ext cx="777686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star();   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 변수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디폴트 값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전달됨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star(5);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동일</a:t>
            </a:r>
          </a:p>
          <a:p>
            <a:pPr fontAlgn="base" latinLnBrk="0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star(10);   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 변수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88675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  <a:p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8361" y="2362358"/>
            <a:ext cx="78123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id, string text="Hello");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text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디폴트 값은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64990" y="3524626"/>
            <a:ext cx="7571506" cy="19697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(10);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en-US" altLang="ko-KR" sz="14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(10, “Hello"); 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호출과 동일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id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10, text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“Hello” 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전달</a:t>
            </a:r>
            <a:endParaRPr lang="en-US" altLang="ko-KR" sz="1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endParaRPr lang="ko-KR" altLang="en-US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(20, "Good Morning");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id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20, text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“Good Morning” 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전달</a:t>
            </a:r>
            <a:endParaRPr lang="en-US" altLang="ko-KR" sz="1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();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 번째 매개 변수 </a:t>
            </a:r>
            <a:r>
              <a:rPr lang="en-US" altLang="ko-KR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반드시 값을 전달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하여야 함</a:t>
            </a:r>
            <a:endParaRPr lang="en-US" altLang="ko-KR" sz="1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endParaRPr lang="ko-KR" altLang="en-US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("Hello");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 번째 매개 변수 </a:t>
            </a:r>
            <a:r>
              <a:rPr lang="en-US" altLang="ko-KR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값이 전달되지 않았음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57975" y="4833704"/>
            <a:ext cx="852342" cy="540060"/>
          </a:xfrm>
          <a:prstGeom prst="wedgeRoundRectCallout">
            <a:avLst>
              <a:gd name="adj1" fmla="val 82210"/>
              <a:gd name="adj2" fmla="val -51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호출 오류</a:t>
            </a:r>
          </a:p>
        </p:txBody>
      </p:sp>
      <p:sp>
        <p:nvSpPr>
          <p:cNvPr id="9" name="자유형 8"/>
          <p:cNvSpPr/>
          <p:nvPr/>
        </p:nvSpPr>
        <p:spPr>
          <a:xfrm rot="847017">
            <a:off x="1197163" y="5187641"/>
            <a:ext cx="268953" cy="155674"/>
          </a:xfrm>
          <a:custGeom>
            <a:avLst/>
            <a:gdLst>
              <a:gd name="connsiteX0" fmla="*/ 0 w 268953"/>
              <a:gd name="connsiteY0" fmla="*/ 0 h 155674"/>
              <a:gd name="connsiteX1" fmla="*/ 268941 w 268953"/>
              <a:gd name="connsiteY1" fmla="*/ 152400 h 155674"/>
              <a:gd name="connsiteX2" fmla="*/ 8965 w 268953"/>
              <a:gd name="connsiteY2" fmla="*/ 89647 h 15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53" h="155674">
                <a:moveTo>
                  <a:pt x="0" y="0"/>
                </a:moveTo>
                <a:cubicBezTo>
                  <a:pt x="133723" y="68729"/>
                  <a:pt x="267447" y="137459"/>
                  <a:pt x="268941" y="152400"/>
                </a:cubicBezTo>
                <a:cubicBezTo>
                  <a:pt x="270435" y="167341"/>
                  <a:pt x="139700" y="128494"/>
                  <a:pt x="8965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변수에 관한 제약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변수는 보통 매개 변수 앞에 선언될 수 없음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변수는 끝 쪽에 몰려 선언되어야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3356992"/>
            <a:ext cx="88924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calc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b=5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d=0);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</a:p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sum(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a=0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c);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calc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b=5, </a:t>
            </a:r>
            <a:r>
              <a:rPr lang="en-US" altLang="ko-KR" sz="2400" b="1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c=0, </a:t>
            </a:r>
            <a:r>
              <a:rPr lang="en-US" altLang="ko-KR" sz="2400" b="1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d=0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 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성공</a:t>
            </a:r>
          </a:p>
        </p:txBody>
      </p:sp>
    </p:spTree>
    <p:extLst>
      <p:ext uri="{BB962C8B-B14F-4D97-AF65-F5344CB8AC3E}">
        <p14:creationId xmlns:p14="http://schemas.microsoft.com/office/powerpoint/2010/main" val="40109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707" y="282307"/>
            <a:ext cx="10044608" cy="68012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매개변수에 값을 정하는 규칙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내용 개체 틀 2"/>
          <p:cNvSpPr>
            <a:spLocks noGrp="1"/>
          </p:cNvSpPr>
          <p:nvPr>
            <p:ph sz="quarter" idx="1"/>
          </p:nvPr>
        </p:nvSpPr>
        <p:spPr>
          <a:xfrm>
            <a:off x="0" y="1340768"/>
            <a:ext cx="10044608" cy="5040560"/>
          </a:xfrm>
        </p:spPr>
        <p:txBody>
          <a:bodyPr/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endParaRPr lang="ko-KR" altLang="en-US" sz="1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511647" y="2711677"/>
            <a:ext cx="7271015" cy="46166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square(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width=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height=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813516" y="4113437"/>
            <a:ext cx="1915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square(3,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961895" y="3391283"/>
            <a:ext cx="2340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square( </a:t>
            </a:r>
            <a:r>
              <a:rPr lang="it-IT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1, 1 </a:t>
            </a:r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843002" y="3330779"/>
            <a:ext cx="1575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square( );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814341" y="3727467"/>
            <a:ext cx="1561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square(5);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3391775" y="3364408"/>
            <a:ext cx="2140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square( </a:t>
            </a:r>
            <a:r>
              <a:rPr lang="it-IT" altLang="ko-KR" sz="20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it-IT" altLang="ko-KR" sz="20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3386365" y="3761096"/>
            <a:ext cx="2228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square( 5, </a:t>
            </a:r>
            <a:r>
              <a:rPr lang="it-IT" altLang="ko-KR" sz="20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958987" y="3806767"/>
            <a:ext cx="243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square( 5, </a:t>
            </a:r>
            <a:r>
              <a:rPr lang="it-IT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3349630" y="4147066"/>
            <a:ext cx="2433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square( 3, 8  );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923967" y="4177170"/>
            <a:ext cx="2340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square( 3, 8 );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375910" y="3596357"/>
            <a:ext cx="62097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418169" y="3930025"/>
            <a:ext cx="62097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728656" y="4337883"/>
            <a:ext cx="620974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5374960" y="3602529"/>
            <a:ext cx="517395" cy="145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380818" y="4006822"/>
            <a:ext cx="62097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397720" y="4382904"/>
            <a:ext cx="620974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2" name="자유형 131"/>
          <p:cNvSpPr/>
          <p:nvPr/>
        </p:nvSpPr>
        <p:spPr>
          <a:xfrm>
            <a:off x="4716016" y="3204877"/>
            <a:ext cx="627274" cy="354939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3" name="자유형 132"/>
          <p:cNvSpPr/>
          <p:nvPr/>
        </p:nvSpPr>
        <p:spPr>
          <a:xfrm>
            <a:off x="5125794" y="3114377"/>
            <a:ext cx="2064335" cy="815648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4" name="자유형 133"/>
          <p:cNvSpPr/>
          <p:nvPr/>
        </p:nvSpPr>
        <p:spPr>
          <a:xfrm>
            <a:off x="5015922" y="3084109"/>
            <a:ext cx="2140408" cy="50663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66405" y="2017675"/>
            <a:ext cx="748883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square(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width=1,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height=1);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5324743" y="1405570"/>
            <a:ext cx="3099496" cy="477924"/>
          </a:xfrm>
          <a:prstGeom prst="wedgeRoundRectCallout">
            <a:avLst>
              <a:gd name="adj1" fmla="val -73601"/>
              <a:gd name="adj2" fmla="val 551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변수를 가진 </a:t>
            </a:r>
            <a:r>
              <a:rPr lang="en-US" altLang="ko-KR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square()</a:t>
            </a:r>
            <a:endParaRPr lang="ko-KR" altLang="en-US" sz="14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4099715" y="5085184"/>
            <a:ext cx="1622211" cy="531053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의해 변환되는 과정</a:t>
            </a:r>
          </a:p>
        </p:txBody>
      </p:sp>
    </p:spTree>
    <p:extLst>
      <p:ext uri="{BB962C8B-B14F-4D97-AF65-F5344CB8AC3E}">
        <p14:creationId xmlns:p14="http://schemas.microsoft.com/office/powerpoint/2010/main" val="212586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9" grpId="0"/>
      <p:bldP spid="120" grpId="0"/>
      <p:bldP spid="121" grpId="0"/>
      <p:bldP spid="122" grpId="0"/>
      <p:bldP spid="123" grpId="0"/>
      <p:bldP spid="132" grpId="0" animBg="1"/>
      <p:bldP spid="133" grpId="0" animBg="1"/>
      <p:bldP spid="1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4756" y="169364"/>
            <a:ext cx="6525566" cy="680120"/>
          </a:xfrm>
        </p:spPr>
        <p:txBody>
          <a:bodyPr>
            <a:noAutofit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내용 개체 틀 2"/>
          <p:cNvSpPr>
            <a:spLocks noGrp="1"/>
          </p:cNvSpPr>
          <p:nvPr>
            <p:ph sz="quarter" idx="1"/>
          </p:nvPr>
        </p:nvSpPr>
        <p:spPr>
          <a:xfrm>
            <a:off x="-180528" y="1378616"/>
            <a:ext cx="10225136" cy="5040560"/>
          </a:xfrm>
        </p:spPr>
        <p:txBody>
          <a:bodyPr/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사례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71336" y="2790225"/>
            <a:ext cx="5677607" cy="4001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g(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b=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c=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d=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6873" y="3398194"/>
            <a:ext cx="1013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g(10); 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38981" y="3321164"/>
            <a:ext cx="2865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g( 10,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16873" y="3843525"/>
            <a:ext cx="1698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g(10, 5); 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38981" y="3746311"/>
            <a:ext cx="2806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g( 10, 5, 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83235" y="4223310"/>
            <a:ext cx="2320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g(10, 5, 20); 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0714" y="4156975"/>
            <a:ext cx="2556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g( 10, 5, 20, 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9598" y="4583350"/>
            <a:ext cx="2431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g(10, 5, 20, 30); 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81873" y="4506013"/>
            <a:ext cx="2561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g( 10, 5, 20, 30 );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54696" y="3413973"/>
            <a:ext cx="2483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g( 10, </a:t>
            </a:r>
            <a:r>
              <a:rPr lang="en-US" altLang="ko-KR" sz="20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, </a:t>
            </a:r>
            <a:r>
              <a:rPr lang="en-US" altLang="ko-KR" sz="20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, </a:t>
            </a:r>
            <a:r>
              <a:rPr lang="en-US" altLang="ko-KR" sz="20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55474" y="3826276"/>
            <a:ext cx="2381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g( 10, 5 , </a:t>
            </a:r>
            <a:r>
              <a:rPr lang="en-US" altLang="ko-KR" sz="20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, </a:t>
            </a:r>
            <a:r>
              <a:rPr lang="en-US" altLang="ko-KR" sz="20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51272" y="4206061"/>
            <a:ext cx="2531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g( 10, 5, 20,  </a:t>
            </a:r>
            <a:r>
              <a:rPr lang="en-US" altLang="ko-KR" sz="2000" b="1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); 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47066" y="4566101"/>
            <a:ext cx="2491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g( 10, 5, 20, 30 ); 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663019" y="3612068"/>
            <a:ext cx="1153568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39" idx="1"/>
          </p:cNvCxnSpPr>
          <p:nvPr/>
        </p:nvCxnSpPr>
        <p:spPr>
          <a:xfrm>
            <a:off x="1868386" y="4026331"/>
            <a:ext cx="10870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40" idx="1"/>
          </p:cNvCxnSpPr>
          <p:nvPr/>
        </p:nvCxnSpPr>
        <p:spPr>
          <a:xfrm>
            <a:off x="2239803" y="4392221"/>
            <a:ext cx="711469" cy="138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2522172" y="4795872"/>
            <a:ext cx="521892" cy="185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67618" y="3612068"/>
            <a:ext cx="6321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91250" y="4026331"/>
            <a:ext cx="6321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91250" y="4423365"/>
            <a:ext cx="6321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523318" y="4807750"/>
            <a:ext cx="63213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067150" y="3201725"/>
            <a:ext cx="541922" cy="511894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254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707303" y="2857979"/>
            <a:ext cx="180610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882142" y="2796403"/>
            <a:ext cx="180610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056981" y="2834731"/>
            <a:ext cx="180610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495358" y="3160137"/>
            <a:ext cx="1226168" cy="483635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254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924965" y="3187714"/>
            <a:ext cx="1935144" cy="459921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254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05182" y="1988840"/>
            <a:ext cx="577901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g(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b=0,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c=0,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d=0);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5732539" y="1258902"/>
            <a:ext cx="1873787" cy="477924"/>
          </a:xfrm>
          <a:prstGeom prst="wedgeRoundRectCallout">
            <a:avLst>
              <a:gd name="adj1" fmla="val -71105"/>
              <a:gd name="adj2" fmla="val 970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변수를 가진 함수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3864351" y="5496882"/>
            <a:ext cx="1514722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컴파일러에 의해 변환되는 과정</a:t>
            </a:r>
          </a:p>
        </p:txBody>
      </p:sp>
      <p:sp>
        <p:nvSpPr>
          <p:cNvPr id="50" name="자유형 49"/>
          <p:cNvSpPr/>
          <p:nvPr/>
        </p:nvSpPr>
        <p:spPr>
          <a:xfrm>
            <a:off x="4351014" y="3163589"/>
            <a:ext cx="1573610" cy="993386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254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4753954" y="3256725"/>
            <a:ext cx="1695502" cy="858579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254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4873774" y="3142834"/>
            <a:ext cx="2014975" cy="1321886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254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7" grpId="0"/>
      <p:bldP spid="38" grpId="0"/>
      <p:bldP spid="39" grpId="0"/>
      <p:bldP spid="40" grpId="0"/>
      <p:bldP spid="41" grpId="0"/>
      <p:bldP spid="51" grpId="0" animBg="1"/>
      <p:bldP spid="3" grpId="0" animBg="1"/>
      <p:bldP spid="6" grpId="0" animBg="1"/>
      <p:bldP spid="50" grpId="0" animBg="1"/>
      <p:bldP spid="52" grpId="0" animBg="1"/>
      <p:bldP spid="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41791"/>
            <a:ext cx="9940604" cy="990600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6–3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변수를 가진 함수 선언 및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062" y="10428"/>
            <a:ext cx="3816424" cy="6494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원형 선언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star(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a=5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id, 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 text=""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defTabSz="18000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6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구현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star(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{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&lt;a;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'*';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id, string text) {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id &lt;&lt; ' ' &lt;&lt; text 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star();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star(10);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(10, "Hello");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2040" y="1390492"/>
            <a:ext cx="1418978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*****</a:t>
            </a:r>
          </a:p>
          <a:p>
            <a:pPr fontAlgn="base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**********</a:t>
            </a:r>
          </a:p>
          <a:p>
            <a:pPr fontAlgn="base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</a:p>
          <a:p>
            <a:pPr fontAlgn="base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10 Hello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44538" y="822153"/>
            <a:ext cx="1253223" cy="336945"/>
          </a:xfrm>
          <a:prstGeom prst="wedgeRoundRectCallout">
            <a:avLst>
              <a:gd name="adj1" fmla="val -76201"/>
              <a:gd name="adj2" fmla="val 125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</a:t>
            </a:r>
            <a:endParaRPr lang="en-US" altLang="ko-KR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 변수 선언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131841" y="4865595"/>
            <a:ext cx="1106912" cy="283545"/>
          </a:xfrm>
          <a:prstGeom prst="wedgeRoundRectCallout">
            <a:avLst>
              <a:gd name="adj1" fmla="val -203136"/>
              <a:gd name="adj2" fmla="val -8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star(5);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071150" y="5452307"/>
            <a:ext cx="1683730" cy="456884"/>
          </a:xfrm>
          <a:prstGeom prst="wedgeRoundRectCallout">
            <a:avLst>
              <a:gd name="adj1" fmla="val -126710"/>
              <a:gd name="adj2" fmla="val -38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14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(10, “  ”);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0090" y="2932499"/>
            <a:ext cx="4420345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star(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a=5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&lt;a;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'*';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id,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 text=""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id &lt;&lt; ' ' &lt;&lt; text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3851920" y="1364632"/>
            <a:ext cx="386832" cy="3112270"/>
          </a:xfrm>
          <a:prstGeom prst="rightBrace">
            <a:avLst>
              <a:gd name="adj1" fmla="val 68333"/>
              <a:gd name="adj2" fmla="val 54112"/>
            </a:avLst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6" name="직선 화살표 연결선 15"/>
          <p:cNvCxnSpPr>
            <a:cxnSpLocks/>
            <a:stCxn id="12" idx="1"/>
            <a:endCxn id="7" idx="1"/>
          </p:cNvCxnSpPr>
          <p:nvPr/>
        </p:nvCxnSpPr>
        <p:spPr>
          <a:xfrm>
            <a:off x="4238752" y="3048744"/>
            <a:ext cx="431338" cy="1622693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4140781" y="2318844"/>
            <a:ext cx="850111" cy="670023"/>
          </a:xfrm>
          <a:prstGeom prst="wedgeRoundRectCallout">
            <a:avLst>
              <a:gd name="adj1" fmla="val 39480"/>
              <a:gd name="adj2" fmla="val 83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동일한코드</a:t>
            </a:r>
            <a:endParaRPr lang="ko-KR" altLang="en-US" sz="14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856489" y="1061931"/>
            <a:ext cx="533400" cy="485860"/>
          </a:xfrm>
          <a:custGeom>
            <a:avLst/>
            <a:gdLst>
              <a:gd name="connsiteX0" fmla="*/ 924791 w 924791"/>
              <a:gd name="connsiteY0" fmla="*/ 0 h 240941"/>
              <a:gd name="connsiteX1" fmla="*/ 0 w 924791"/>
              <a:gd name="connsiteY1" fmla="*/ 238991 h 240941"/>
              <a:gd name="connsiteX2" fmla="*/ 924791 w 924791"/>
              <a:gd name="connsiteY2" fmla="*/ 93518 h 24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791" h="240941">
                <a:moveTo>
                  <a:pt x="924791" y="0"/>
                </a:moveTo>
                <a:cubicBezTo>
                  <a:pt x="462395" y="111702"/>
                  <a:pt x="0" y="223405"/>
                  <a:pt x="0" y="238991"/>
                </a:cubicBezTo>
                <a:cubicBezTo>
                  <a:pt x="0" y="254577"/>
                  <a:pt x="462395" y="174047"/>
                  <a:pt x="924791" y="9351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5" grpId="0" animBg="1"/>
      <p:bldP spid="7" grpId="0" animBg="1"/>
      <p:bldP spid="12" grpId="0" animBg="1"/>
      <p:bldP spid="1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6-4(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변수를 가진</a:t>
            </a:r>
            <a:b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 만들기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08430" y="1530950"/>
            <a:ext cx="36556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f()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호출하는 경우가 다음과 같을 때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f()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디폴트 매개 변수를 가진 함수로 작성하라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81489" y="4365104"/>
            <a:ext cx="2701381" cy="224676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%%%%%%%%%%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187624" y="4437112"/>
            <a:ext cx="1680880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빈 칸이 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출력됨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96016" y="3051245"/>
            <a:ext cx="6072328" cy="101566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f();           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 줄에 빈칸을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출력한다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f('%');      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 줄에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'%'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출력한다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f('@', 5);  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다섯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줄에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'@'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출력한다</a:t>
            </a:r>
            <a:r>
              <a:rPr lang="en-US" altLang="ko-KR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8143" y="58846"/>
            <a:ext cx="8136904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원형 선언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매개변수 선언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f(char c=' ',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line=1);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구현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f(char c,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line)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&lt;line;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for(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j=0; j&lt;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j++)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c;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f();           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한줄에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빈칸을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출력한다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f('%');      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 줄에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'%'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출력한다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f('@', 5);  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5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줄에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'@' 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문자를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출력한다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116632"/>
            <a:ext cx="2701381" cy="224676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%%%%%%%%%%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@@@@@@@@@@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134319" y="188640"/>
            <a:ext cx="1680880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빈 칸이 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 출력됨</a:t>
            </a:r>
          </a:p>
        </p:txBody>
      </p:sp>
    </p:spTree>
    <p:extLst>
      <p:ext uri="{BB962C8B-B14F-4D97-AF65-F5344CB8AC3E}">
        <p14:creationId xmlns:p14="http://schemas.microsoft.com/office/powerpoint/2010/main" val="415003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 간소화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변수의 장점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 간소화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1" y="1998513"/>
            <a:ext cx="403244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Circle 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........................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Circle() { radius = 1; }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r) { radius = r; }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........................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65350" y="2231746"/>
            <a:ext cx="4361825" cy="1938992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Circle {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........................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r=1) { radius = r; 	}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........................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4238417" y="2912547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18437" y="3181833"/>
            <a:ext cx="729627" cy="19409"/>
          </a:xfrm>
          <a:prstGeom prst="straightConnector1">
            <a:avLst/>
          </a:prstGeom>
          <a:ln w="222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4115447" y="4433703"/>
            <a:ext cx="1656185" cy="576064"/>
          </a:xfrm>
          <a:prstGeom prst="wedgeRoundRectCallout">
            <a:avLst>
              <a:gd name="adj1" fmla="val -18729"/>
              <a:gd name="adj2" fmla="val -130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ko-KR" altLang="en-US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함수를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변수를 가진 하나의 함수로 간소화</a:t>
            </a:r>
          </a:p>
        </p:txBody>
      </p:sp>
    </p:spTree>
    <p:extLst>
      <p:ext uri="{BB962C8B-B14F-4D97-AF65-F5344CB8AC3E}">
        <p14:creationId xmlns:p14="http://schemas.microsoft.com/office/powerpoint/2010/main" val="17655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6–5(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변수를 이용하여</a:t>
            </a:r>
            <a:b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중복 함수 간소화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853230"/>
            <a:ext cx="8208912" cy="3477875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fillLine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{    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25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'*'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문자를 한 라인에 출력</a:t>
            </a:r>
            <a:endParaRPr lang="en-US" altLang="ko-KR" sz="20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&lt;25;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 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'*';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fillLine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n, char c) {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n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문자를 한 라인에 출력</a:t>
            </a:r>
            <a:endParaRPr lang="en-US" altLang="ko-KR" sz="20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&lt;n;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c;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1311337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 두 개의 중복 함수를 디폴트 매개 변수를 가진 하나의 함수로 작성하라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5589240"/>
            <a:ext cx="5040560" cy="70788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*************************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%%%%%%%%%%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5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976823" cy="68012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5–4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객체에 대한 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-8726" y="1036860"/>
            <a:ext cx="587269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846"/>
            <a:ext cx="8976822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Circle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Circle() { radius = 1; 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radius) { this-&gt;radius = radius; 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setRadius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radius) { this-&gt;radius = radius; 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double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getArea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 { return 3.14*radius*radius; }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Circle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circle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 &amp;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refc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= circle; </a:t>
            </a:r>
          </a:p>
          <a:p>
            <a:pPr defTabSz="18000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refc.setRadius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(10);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refc.getArea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 " &lt;&lt;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circle.getArea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pPr defTabSz="18000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4208" y="897488"/>
            <a:ext cx="165618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314 314</a:t>
            </a:r>
            <a:endParaRPr lang="ko-KR" alt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851920" y="4509120"/>
            <a:ext cx="1570039" cy="432048"/>
          </a:xfrm>
          <a:prstGeom prst="wedgeRoundRectCallout">
            <a:avLst>
              <a:gd name="adj1" fmla="val -108700"/>
              <a:gd name="adj2" fmla="val 967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circle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객체에 대한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참조 변수 </a:t>
            </a:r>
            <a:r>
              <a:rPr lang="en-US" altLang="ko-KR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refc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4097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6–5(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실습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변수를 </a:t>
            </a:r>
            <a:b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이용하여  중복 함수 간소화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648" y="1628800"/>
            <a:ext cx="801047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fillLine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n=25, char c='*') { </a:t>
            </a:r>
          </a:p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for(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&lt;n;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++) 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&lt;&lt; c;</a:t>
            </a:r>
          </a:p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 fontAlgn="base" latinLnBrk="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fillLine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();   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25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'*'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한 라인에 출력</a:t>
            </a:r>
          </a:p>
          <a:p>
            <a:pPr defTabSz="180000" fontAlgn="base" latinLnBrk="0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fillLine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(10, '%');  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10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</a:t>
            </a:r>
            <a:r>
              <a:rPr lang="en-US" altLang="ko-KR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'%'</a:t>
            </a:r>
            <a:r>
              <a:rPr lang="ko-KR" altLang="en-US" sz="2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한 라인에 출력</a:t>
            </a:r>
            <a:endParaRPr lang="en-US" altLang="ko-KR" sz="2400" b="1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076056" y="1314805"/>
            <a:ext cx="3816424" cy="70788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*************************</a:t>
            </a:r>
          </a:p>
          <a:p>
            <a:pPr fontAlgn="base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%%%%%%%%%%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4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중복의 모호성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중복이 모호하여 컴파일러가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함수를 호출하는지 판단하지 못하는 경우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형 변환으로 인한 모호성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변수로 인한 모호성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변수로 인한 모호성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20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314" y="157137"/>
            <a:ext cx="8649686" cy="9906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형 변환으로 인한 함수 중복의 모호성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 변수의 형 변환으로 인한 중복 함수 호출의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1961" y="2806930"/>
            <a:ext cx="405003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double square(double a)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a*a;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square(3)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68256" y="5867009"/>
            <a:ext cx="16417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(a) </a:t>
            </a:r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 컴파일</a:t>
            </a:r>
          </a:p>
        </p:txBody>
      </p:sp>
      <p:sp>
        <p:nvSpPr>
          <p:cNvPr id="7" name="자유형 6"/>
          <p:cNvSpPr/>
          <p:nvPr/>
        </p:nvSpPr>
        <p:spPr>
          <a:xfrm flipH="1">
            <a:off x="3315631" y="3284984"/>
            <a:ext cx="45719" cy="1368152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254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522276" y="3619895"/>
            <a:ext cx="1008112" cy="561792"/>
          </a:xfrm>
          <a:prstGeom prst="wedgeRoundRectCallout">
            <a:avLst>
              <a:gd name="adj1" fmla="val -68370"/>
              <a:gd name="adj2" fmla="val -1073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타입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3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69438" y="1919529"/>
            <a:ext cx="4135768" cy="452431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float square(float a)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a*a;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double square(double a)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a*a;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square(3.0)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square(3)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36429" y="6465235"/>
            <a:ext cx="28696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(b) </a:t>
            </a:r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모호한 호출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314524" y="2738935"/>
            <a:ext cx="1224136" cy="658650"/>
          </a:xfrm>
          <a:prstGeom prst="wedgeRoundRectCallout">
            <a:avLst>
              <a:gd name="adj1" fmla="val 91615"/>
              <a:gd name="adj2" fmla="val 319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타입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3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변환할지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float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변환할 지 모호함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7616432" y="2564905"/>
            <a:ext cx="203635" cy="3096344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6590" y="374839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4028" y="242071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8369838" y="4003351"/>
            <a:ext cx="1070736" cy="540281"/>
          </a:xfrm>
          <a:prstGeom prst="wedgeRoundRectCallout">
            <a:avLst>
              <a:gd name="adj1" fmla="val -72729"/>
              <a:gd name="adj2" fmla="val -10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3.0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double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타입이므로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모호하지 않음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7834470" y="3789040"/>
            <a:ext cx="243047" cy="1509185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7145938" y="3933056"/>
            <a:ext cx="166304" cy="1854457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자유형 10"/>
          <p:cNvSpPr/>
          <p:nvPr/>
        </p:nvSpPr>
        <p:spPr>
          <a:xfrm rot="18448301">
            <a:off x="3051300" y="3427950"/>
            <a:ext cx="411099" cy="639647"/>
          </a:xfrm>
          <a:custGeom>
            <a:avLst/>
            <a:gdLst>
              <a:gd name="connsiteX0" fmla="*/ 345664 w 511919"/>
              <a:gd name="connsiteY0" fmla="*/ 251229 h 251229"/>
              <a:gd name="connsiteX1" fmla="*/ 2764 w 511919"/>
              <a:gd name="connsiteY1" fmla="*/ 1847 h 251229"/>
              <a:gd name="connsiteX2" fmla="*/ 511919 w 511919"/>
              <a:gd name="connsiteY2" fmla="*/ 157711 h 2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19" h="251229">
                <a:moveTo>
                  <a:pt x="345664" y="251229"/>
                </a:moveTo>
                <a:cubicBezTo>
                  <a:pt x="160359" y="134331"/>
                  <a:pt x="-24945" y="17433"/>
                  <a:pt x="2764" y="1847"/>
                </a:cubicBezTo>
                <a:cubicBezTo>
                  <a:pt x="30473" y="-13739"/>
                  <a:pt x="271196" y="71986"/>
                  <a:pt x="511919" y="15771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0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  <p:bldP spid="15" grpId="0"/>
      <p:bldP spid="16" grpId="0"/>
      <p:bldP spid="17" grpId="0" animBg="1"/>
      <p:bldP spid="19" grpId="0" animBg="1"/>
      <p:bldP spid="20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48" y="135137"/>
            <a:ext cx="8927904" cy="68012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6-8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변수로 인한 </a:t>
            </a:r>
            <a:b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중복의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29242" y="787798"/>
            <a:ext cx="5263266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include &lt;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 fontAlgn="base" latinLnBrk="0"/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add(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a + b;	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add(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&amp;b) 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b = b + a;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b;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 fontAlgn="base" latinLnBrk="0"/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 fontAlgn="base" latinLnBrk="0"/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main(){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s=10, t=20;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add(s, t); //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</a:p>
          <a:p>
            <a:pPr defTabSz="180000" fontAlgn="base" latinLnBrk="0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자유형 5"/>
          <p:cNvSpPr/>
          <p:nvPr/>
        </p:nvSpPr>
        <p:spPr>
          <a:xfrm>
            <a:off x="5395244" y="3788619"/>
            <a:ext cx="799508" cy="2088653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5515080" y="2420888"/>
            <a:ext cx="1270099" cy="3456384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119492" y="4708167"/>
            <a:ext cx="2105816" cy="792088"/>
          </a:xfrm>
          <a:prstGeom prst="wedgeRoundRectCallout">
            <a:avLst>
              <a:gd name="adj1" fmla="val -81725"/>
              <a:gd name="adj2" fmla="val -938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call by value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인지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call by reference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인지 모호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0114" y="378861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243" y="232034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2450702" y="2059080"/>
            <a:ext cx="298650" cy="2450039"/>
          </a:xfrm>
          <a:prstGeom prst="leftBrace">
            <a:avLst>
              <a:gd name="adj1" fmla="val 44357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79512" y="3111707"/>
            <a:ext cx="1848164" cy="698198"/>
          </a:xfrm>
          <a:prstGeom prst="wedgeRoundRectCallout">
            <a:avLst>
              <a:gd name="adj1" fmla="val 70277"/>
              <a:gd name="adj2" fmla="val 41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함수는 근본적으로</a:t>
            </a:r>
            <a:endParaRPr lang="en-US" altLang="ko-KR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중복 시킬 수 없다</a:t>
            </a:r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8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6-9 </a:t>
            </a: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변수로 인한 함수 중복의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1562" y="1287835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id)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id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id, string s="") 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id &lt;&lt; ":" &lt;&lt; s &lt;&lt; 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main(){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(5, "Good Morning")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정상 컴파일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 번째 </a:t>
            </a:r>
            <a:r>
              <a:rPr lang="en-US" altLang="ko-KR" sz="2000" b="1" dirty="0" err="1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() </a:t>
            </a:r>
            <a:r>
              <a:rPr lang="ko-KR" altLang="en-US" sz="20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  <a:p>
            <a:pPr defTabSz="180000"/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msg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(6);    //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호출 모호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</a:p>
          <a:p>
            <a:pPr defTabSz="180000"/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427984" y="4049740"/>
            <a:ext cx="806744" cy="1274672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221282" y="3796214"/>
            <a:ext cx="758430" cy="1937042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287783" y="2833177"/>
            <a:ext cx="121417" cy="2828071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771800" y="5990697"/>
            <a:ext cx="1584176" cy="829752"/>
          </a:xfrm>
          <a:prstGeom prst="wedgeRoundRectCallout">
            <a:avLst>
              <a:gd name="adj1" fmla="val -88549"/>
              <a:gd name="adj2" fmla="val -47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디폴트 매개 변수를 이용하고 있는지 </a:t>
            </a:r>
            <a:endParaRPr lang="en-US" altLang="ko-KR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모호함</a:t>
            </a:r>
            <a:endParaRPr lang="en-US" altLang="ko-KR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1562" y="456468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8856" y="3116173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667995" y="5924442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9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멤버와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non-static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683"/>
            <a:ext cx="8928992" cy="445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575348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사람은 모두 각자의 눈을 </a:t>
            </a:r>
            <a:r>
              <a:rPr lang="ko-KR" altLang="en-US" sz="1400" b="1">
                <a:latin typeface="HY견고딕" panose="02030600000101010101" pitchFamily="18" charset="-127"/>
                <a:ea typeface="HY견고딕" panose="02030600000101010101" pitchFamily="18" charset="-127"/>
              </a:rPr>
              <a:t>가지고 </a:t>
            </a:r>
            <a:r>
              <a:rPr lang="ko-KR" altLang="en-US" sz="1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태</a:t>
            </a:r>
            <a:r>
              <a:rPr lang="ko-KR" altLang="en-US" sz="1400" b="1">
                <a:latin typeface="HY견고딕" panose="02030600000101010101" pitchFamily="18" charset="-127"/>
                <a:ea typeface="HY견고딕" panose="02030600000101010101" pitchFamily="18" charset="-127"/>
              </a:rPr>
              <a:t>어난다</a:t>
            </a:r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5892991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사람이 태어나기 전에 공기가 있으며</a:t>
            </a:r>
            <a:r>
              <a:rPr lang="en-US" altLang="ko-KR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모든 사람은 </a:t>
            </a:r>
            <a:endParaRPr lang="en-US" altLang="ko-KR" sz="1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공기를 공유한다</a:t>
            </a:r>
            <a:r>
              <a:rPr lang="en-US" altLang="ko-KR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공기 역시 각 사람의 것이다</a:t>
            </a:r>
            <a:r>
              <a:rPr lang="en-US" altLang="ko-KR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004048" y="2276873"/>
            <a:ext cx="2016224" cy="1944216"/>
          </a:xfrm>
          <a:custGeom>
            <a:avLst/>
            <a:gdLst>
              <a:gd name="connsiteX0" fmla="*/ 1128409 w 3320376"/>
              <a:gd name="connsiteY0" fmla="*/ 194553 h 2538919"/>
              <a:gd name="connsiteX1" fmla="*/ 1079770 w 3320376"/>
              <a:gd name="connsiteY1" fmla="*/ 233463 h 2538919"/>
              <a:gd name="connsiteX2" fmla="*/ 690664 w 3320376"/>
              <a:gd name="connsiteY2" fmla="*/ 505838 h 2538919"/>
              <a:gd name="connsiteX3" fmla="*/ 622570 w 3320376"/>
              <a:gd name="connsiteY3" fmla="*/ 593387 h 2538919"/>
              <a:gd name="connsiteX4" fmla="*/ 573932 w 3320376"/>
              <a:gd name="connsiteY4" fmla="*/ 671208 h 2538919"/>
              <a:gd name="connsiteX5" fmla="*/ 535021 w 3320376"/>
              <a:gd name="connsiteY5" fmla="*/ 690663 h 2538919"/>
              <a:gd name="connsiteX6" fmla="*/ 330741 w 3320376"/>
              <a:gd name="connsiteY6" fmla="*/ 729574 h 2538919"/>
              <a:gd name="connsiteX7" fmla="*/ 243192 w 3320376"/>
              <a:gd name="connsiteY7" fmla="*/ 768485 h 2538919"/>
              <a:gd name="connsiteX8" fmla="*/ 107004 w 3320376"/>
              <a:gd name="connsiteY8" fmla="*/ 914400 h 2538919"/>
              <a:gd name="connsiteX9" fmla="*/ 87549 w 3320376"/>
              <a:gd name="connsiteY9" fmla="*/ 1118680 h 2538919"/>
              <a:gd name="connsiteX10" fmla="*/ 29183 w 3320376"/>
              <a:gd name="connsiteY10" fmla="*/ 1284051 h 2538919"/>
              <a:gd name="connsiteX11" fmla="*/ 19455 w 3320376"/>
              <a:gd name="connsiteY11" fmla="*/ 1322961 h 2538919"/>
              <a:gd name="connsiteX12" fmla="*/ 29183 w 3320376"/>
              <a:gd name="connsiteY12" fmla="*/ 1352144 h 2538919"/>
              <a:gd name="connsiteX13" fmla="*/ 0 w 3320376"/>
              <a:gd name="connsiteY13" fmla="*/ 1439693 h 2538919"/>
              <a:gd name="connsiteX14" fmla="*/ 38911 w 3320376"/>
              <a:gd name="connsiteY14" fmla="*/ 1799617 h 2538919"/>
              <a:gd name="connsiteX15" fmla="*/ 97277 w 3320376"/>
              <a:gd name="connsiteY15" fmla="*/ 1916349 h 2538919"/>
              <a:gd name="connsiteX16" fmla="*/ 184826 w 3320376"/>
              <a:gd name="connsiteY16" fmla="*/ 2013625 h 2538919"/>
              <a:gd name="connsiteX17" fmla="*/ 321013 w 3320376"/>
              <a:gd name="connsiteY17" fmla="*/ 2120629 h 2538919"/>
              <a:gd name="connsiteX18" fmla="*/ 311285 w 3320376"/>
              <a:gd name="connsiteY18" fmla="*/ 2159540 h 2538919"/>
              <a:gd name="connsiteX19" fmla="*/ 282102 w 3320376"/>
              <a:gd name="connsiteY19" fmla="*/ 2247089 h 2538919"/>
              <a:gd name="connsiteX20" fmla="*/ 340468 w 3320376"/>
              <a:gd name="connsiteY20" fmla="*/ 2402731 h 2538919"/>
              <a:gd name="connsiteX21" fmla="*/ 496111 w 3320376"/>
              <a:gd name="connsiteY21" fmla="*/ 2519463 h 2538919"/>
              <a:gd name="connsiteX22" fmla="*/ 573932 w 3320376"/>
              <a:gd name="connsiteY22" fmla="*/ 2538919 h 2538919"/>
              <a:gd name="connsiteX23" fmla="*/ 671209 w 3320376"/>
              <a:gd name="connsiteY23" fmla="*/ 2509736 h 2538919"/>
              <a:gd name="connsiteX24" fmla="*/ 710119 w 3320376"/>
              <a:gd name="connsiteY24" fmla="*/ 2490280 h 2538919"/>
              <a:gd name="connsiteX25" fmla="*/ 768485 w 3320376"/>
              <a:gd name="connsiteY25" fmla="*/ 2451370 h 2538919"/>
              <a:gd name="connsiteX26" fmla="*/ 797668 w 3320376"/>
              <a:gd name="connsiteY26" fmla="*/ 2441642 h 2538919"/>
              <a:gd name="connsiteX27" fmla="*/ 1225685 w 3320376"/>
              <a:gd name="connsiteY27" fmla="*/ 2441642 h 2538919"/>
              <a:gd name="connsiteX28" fmla="*/ 1322962 w 3320376"/>
              <a:gd name="connsiteY28" fmla="*/ 2412459 h 2538919"/>
              <a:gd name="connsiteX29" fmla="*/ 1400783 w 3320376"/>
              <a:gd name="connsiteY29" fmla="*/ 2363821 h 2538919"/>
              <a:gd name="connsiteX30" fmla="*/ 1439694 w 3320376"/>
              <a:gd name="connsiteY30" fmla="*/ 2344366 h 2538919"/>
              <a:gd name="connsiteX31" fmla="*/ 1605064 w 3320376"/>
              <a:gd name="connsiteY31" fmla="*/ 2373549 h 2538919"/>
              <a:gd name="connsiteX32" fmla="*/ 1760706 w 3320376"/>
              <a:gd name="connsiteY32" fmla="*/ 2354093 h 2538919"/>
              <a:gd name="connsiteX33" fmla="*/ 1809345 w 3320376"/>
              <a:gd name="connsiteY33" fmla="*/ 2344366 h 2538919"/>
              <a:gd name="connsiteX34" fmla="*/ 1926077 w 3320376"/>
              <a:gd name="connsiteY34" fmla="*/ 2305455 h 2538919"/>
              <a:gd name="connsiteX35" fmla="*/ 1974715 w 3320376"/>
              <a:gd name="connsiteY35" fmla="*/ 2276272 h 2538919"/>
              <a:gd name="connsiteX36" fmla="*/ 2013626 w 3320376"/>
              <a:gd name="connsiteY36" fmla="*/ 2266544 h 2538919"/>
              <a:gd name="connsiteX37" fmla="*/ 2237362 w 3320376"/>
              <a:gd name="connsiteY37" fmla="*/ 2247089 h 2538919"/>
              <a:gd name="connsiteX38" fmla="*/ 2315183 w 3320376"/>
              <a:gd name="connsiteY38" fmla="*/ 2208178 h 2538919"/>
              <a:gd name="connsiteX39" fmla="*/ 2354094 w 3320376"/>
              <a:gd name="connsiteY39" fmla="*/ 2198451 h 2538919"/>
              <a:gd name="connsiteX40" fmla="*/ 2422187 w 3320376"/>
              <a:gd name="connsiteY40" fmla="*/ 2178995 h 2538919"/>
              <a:gd name="connsiteX41" fmla="*/ 2480553 w 3320376"/>
              <a:gd name="connsiteY41" fmla="*/ 2169268 h 2538919"/>
              <a:gd name="connsiteX42" fmla="*/ 2821021 w 3320376"/>
              <a:gd name="connsiteY42" fmla="*/ 2149812 h 2538919"/>
              <a:gd name="connsiteX43" fmla="*/ 2869660 w 3320376"/>
              <a:gd name="connsiteY43" fmla="*/ 2130357 h 2538919"/>
              <a:gd name="connsiteX44" fmla="*/ 2976664 w 3320376"/>
              <a:gd name="connsiteY44" fmla="*/ 2023353 h 2538919"/>
              <a:gd name="connsiteX45" fmla="*/ 3005847 w 3320376"/>
              <a:gd name="connsiteY45" fmla="*/ 1974714 h 2538919"/>
              <a:gd name="connsiteX46" fmla="*/ 3044758 w 3320376"/>
              <a:gd name="connsiteY46" fmla="*/ 1887166 h 2538919"/>
              <a:gd name="connsiteX47" fmla="*/ 3064213 w 3320376"/>
              <a:gd name="connsiteY47" fmla="*/ 1828800 h 2538919"/>
              <a:gd name="connsiteX48" fmla="*/ 3103123 w 3320376"/>
              <a:gd name="connsiteY48" fmla="*/ 1760706 h 2538919"/>
              <a:gd name="connsiteX49" fmla="*/ 3112851 w 3320376"/>
              <a:gd name="connsiteY49" fmla="*/ 1731523 h 2538919"/>
              <a:gd name="connsiteX50" fmla="*/ 3142034 w 3320376"/>
              <a:gd name="connsiteY50" fmla="*/ 1682885 h 2538919"/>
              <a:gd name="connsiteX51" fmla="*/ 3151762 w 3320376"/>
              <a:gd name="connsiteY51" fmla="*/ 1653702 h 2538919"/>
              <a:gd name="connsiteX52" fmla="*/ 3190672 w 3320376"/>
              <a:gd name="connsiteY52" fmla="*/ 1605063 h 2538919"/>
              <a:gd name="connsiteX53" fmla="*/ 3210128 w 3320376"/>
              <a:gd name="connsiteY53" fmla="*/ 1566153 h 2538919"/>
              <a:gd name="connsiteX54" fmla="*/ 3229583 w 3320376"/>
              <a:gd name="connsiteY54" fmla="*/ 1517514 h 2538919"/>
              <a:gd name="connsiteX55" fmla="*/ 3278221 w 3320376"/>
              <a:gd name="connsiteY55" fmla="*/ 1342417 h 2538919"/>
              <a:gd name="connsiteX56" fmla="*/ 3287949 w 3320376"/>
              <a:gd name="connsiteY56" fmla="*/ 1254868 h 2538919"/>
              <a:gd name="connsiteX57" fmla="*/ 3297677 w 3320376"/>
              <a:gd name="connsiteY57" fmla="*/ 836578 h 2538919"/>
              <a:gd name="connsiteX58" fmla="*/ 3268494 w 3320376"/>
              <a:gd name="connsiteY58" fmla="*/ 680936 h 2538919"/>
              <a:gd name="connsiteX59" fmla="*/ 3035030 w 3320376"/>
              <a:gd name="connsiteY59" fmla="*/ 496110 h 2538919"/>
              <a:gd name="connsiteX60" fmla="*/ 3005847 w 3320376"/>
              <a:gd name="connsiteY60" fmla="*/ 476655 h 2538919"/>
              <a:gd name="connsiteX61" fmla="*/ 2996119 w 3320376"/>
              <a:gd name="connsiteY61" fmla="*/ 437744 h 2538919"/>
              <a:gd name="connsiteX62" fmla="*/ 2966936 w 3320376"/>
              <a:gd name="connsiteY62" fmla="*/ 340468 h 2538919"/>
              <a:gd name="connsiteX63" fmla="*/ 2928026 w 3320376"/>
              <a:gd name="connsiteY63" fmla="*/ 301557 h 2538919"/>
              <a:gd name="connsiteX64" fmla="*/ 2859932 w 3320376"/>
              <a:gd name="connsiteY64" fmla="*/ 223736 h 2538919"/>
              <a:gd name="connsiteX65" fmla="*/ 2655651 w 3320376"/>
              <a:gd name="connsiteY65" fmla="*/ 136187 h 2538919"/>
              <a:gd name="connsiteX66" fmla="*/ 2461098 w 3320376"/>
              <a:gd name="connsiteY66" fmla="*/ 116731 h 2538919"/>
              <a:gd name="connsiteX67" fmla="*/ 2412460 w 3320376"/>
              <a:gd name="connsiteY67" fmla="*/ 68093 h 2538919"/>
              <a:gd name="connsiteX68" fmla="*/ 2295728 w 3320376"/>
              <a:gd name="connsiteY68" fmla="*/ 9727 h 2538919"/>
              <a:gd name="connsiteX69" fmla="*/ 2208179 w 3320376"/>
              <a:gd name="connsiteY69" fmla="*/ 0 h 2538919"/>
              <a:gd name="connsiteX70" fmla="*/ 2033081 w 3320376"/>
              <a:gd name="connsiteY70" fmla="*/ 9727 h 2538919"/>
              <a:gd name="connsiteX71" fmla="*/ 1906621 w 3320376"/>
              <a:gd name="connsiteY71" fmla="*/ 87549 h 2538919"/>
              <a:gd name="connsiteX72" fmla="*/ 1877438 w 3320376"/>
              <a:gd name="connsiteY72" fmla="*/ 97276 h 2538919"/>
              <a:gd name="connsiteX73" fmla="*/ 1819072 w 3320376"/>
              <a:gd name="connsiteY73" fmla="*/ 58366 h 2538919"/>
              <a:gd name="connsiteX74" fmla="*/ 1760706 w 3320376"/>
              <a:gd name="connsiteY74" fmla="*/ 38910 h 2538919"/>
              <a:gd name="connsiteX75" fmla="*/ 1624519 w 3320376"/>
              <a:gd name="connsiteY75" fmla="*/ 97276 h 2538919"/>
              <a:gd name="connsiteX76" fmla="*/ 1478604 w 3320376"/>
              <a:gd name="connsiteY76" fmla="*/ 155642 h 2538919"/>
              <a:gd name="connsiteX77" fmla="*/ 1293779 w 3320376"/>
              <a:gd name="connsiteY77" fmla="*/ 175097 h 2538919"/>
              <a:gd name="connsiteX78" fmla="*/ 1235413 w 3320376"/>
              <a:gd name="connsiteY78" fmla="*/ 204280 h 2538919"/>
              <a:gd name="connsiteX79" fmla="*/ 1215958 w 3320376"/>
              <a:gd name="connsiteY79" fmla="*/ 223736 h 2538919"/>
              <a:gd name="connsiteX80" fmla="*/ 1128409 w 3320376"/>
              <a:gd name="connsiteY80" fmla="*/ 194553 h 25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20376" h="2538919">
                <a:moveTo>
                  <a:pt x="1128409" y="194553"/>
                </a:moveTo>
                <a:cubicBezTo>
                  <a:pt x="1105711" y="196174"/>
                  <a:pt x="1097045" y="221946"/>
                  <a:pt x="1079770" y="233463"/>
                </a:cubicBezTo>
                <a:cubicBezTo>
                  <a:pt x="965024" y="309961"/>
                  <a:pt x="795936" y="393987"/>
                  <a:pt x="690664" y="505838"/>
                </a:cubicBezTo>
                <a:cubicBezTo>
                  <a:pt x="665325" y="532760"/>
                  <a:pt x="642164" y="562036"/>
                  <a:pt x="622570" y="593387"/>
                </a:cubicBezTo>
                <a:cubicBezTo>
                  <a:pt x="606357" y="619327"/>
                  <a:pt x="601293" y="657528"/>
                  <a:pt x="573932" y="671208"/>
                </a:cubicBezTo>
                <a:cubicBezTo>
                  <a:pt x="560962" y="677693"/>
                  <a:pt x="549122" y="687279"/>
                  <a:pt x="535021" y="690663"/>
                </a:cubicBezTo>
                <a:cubicBezTo>
                  <a:pt x="467617" y="706840"/>
                  <a:pt x="330741" y="729574"/>
                  <a:pt x="330741" y="729574"/>
                </a:cubicBezTo>
                <a:cubicBezTo>
                  <a:pt x="301558" y="742544"/>
                  <a:pt x="268740" y="749324"/>
                  <a:pt x="243192" y="768485"/>
                </a:cubicBezTo>
                <a:cubicBezTo>
                  <a:pt x="175493" y="819259"/>
                  <a:pt x="150134" y="856893"/>
                  <a:pt x="107004" y="914400"/>
                </a:cubicBezTo>
                <a:cubicBezTo>
                  <a:pt x="100519" y="982493"/>
                  <a:pt x="99785" y="1051382"/>
                  <a:pt x="87549" y="1118680"/>
                </a:cubicBezTo>
                <a:cubicBezTo>
                  <a:pt x="71257" y="1208287"/>
                  <a:pt x="51890" y="1215931"/>
                  <a:pt x="29183" y="1284051"/>
                </a:cubicBezTo>
                <a:cubicBezTo>
                  <a:pt x="24955" y="1296734"/>
                  <a:pt x="22698" y="1309991"/>
                  <a:pt x="19455" y="1322961"/>
                </a:cubicBezTo>
                <a:cubicBezTo>
                  <a:pt x="22698" y="1332689"/>
                  <a:pt x="30869" y="1342030"/>
                  <a:pt x="29183" y="1352144"/>
                </a:cubicBezTo>
                <a:cubicBezTo>
                  <a:pt x="24126" y="1382487"/>
                  <a:pt x="0" y="1439693"/>
                  <a:pt x="0" y="1439693"/>
                </a:cubicBezTo>
                <a:cubicBezTo>
                  <a:pt x="12970" y="1559668"/>
                  <a:pt x="14781" y="1681380"/>
                  <a:pt x="38911" y="1799617"/>
                </a:cubicBezTo>
                <a:cubicBezTo>
                  <a:pt x="47610" y="1842242"/>
                  <a:pt x="72770" y="1880405"/>
                  <a:pt x="97277" y="1916349"/>
                </a:cubicBezTo>
                <a:cubicBezTo>
                  <a:pt x="121852" y="1952392"/>
                  <a:pt x="153199" y="1983579"/>
                  <a:pt x="184826" y="2013625"/>
                </a:cubicBezTo>
                <a:cubicBezTo>
                  <a:pt x="246890" y="2072585"/>
                  <a:pt x="267181" y="2084741"/>
                  <a:pt x="321013" y="2120629"/>
                </a:cubicBezTo>
                <a:cubicBezTo>
                  <a:pt x="317770" y="2133599"/>
                  <a:pt x="315217" y="2146762"/>
                  <a:pt x="311285" y="2159540"/>
                </a:cubicBezTo>
                <a:cubicBezTo>
                  <a:pt x="302238" y="2188941"/>
                  <a:pt x="278437" y="2216547"/>
                  <a:pt x="282102" y="2247089"/>
                </a:cubicBezTo>
                <a:cubicBezTo>
                  <a:pt x="288704" y="2302103"/>
                  <a:pt x="313935" y="2354088"/>
                  <a:pt x="340468" y="2402731"/>
                </a:cubicBezTo>
                <a:cubicBezTo>
                  <a:pt x="364660" y="2447083"/>
                  <a:pt x="458957" y="2502950"/>
                  <a:pt x="496111" y="2519463"/>
                </a:cubicBezTo>
                <a:cubicBezTo>
                  <a:pt x="520545" y="2530323"/>
                  <a:pt x="547992" y="2532434"/>
                  <a:pt x="573932" y="2538919"/>
                </a:cubicBezTo>
                <a:cubicBezTo>
                  <a:pt x="606358" y="2529191"/>
                  <a:pt x="639328" y="2521122"/>
                  <a:pt x="671209" y="2509736"/>
                </a:cubicBezTo>
                <a:cubicBezTo>
                  <a:pt x="684865" y="2504859"/>
                  <a:pt x="697684" y="2497741"/>
                  <a:pt x="710119" y="2490280"/>
                </a:cubicBezTo>
                <a:cubicBezTo>
                  <a:pt x="730169" y="2478250"/>
                  <a:pt x="746303" y="2458764"/>
                  <a:pt x="768485" y="2451370"/>
                </a:cubicBezTo>
                <a:lnTo>
                  <a:pt x="797668" y="2441642"/>
                </a:lnTo>
                <a:cubicBezTo>
                  <a:pt x="959709" y="2482153"/>
                  <a:pt x="849792" y="2458349"/>
                  <a:pt x="1225685" y="2441642"/>
                </a:cubicBezTo>
                <a:cubicBezTo>
                  <a:pt x="1255688" y="2440308"/>
                  <a:pt x="1296736" y="2425572"/>
                  <a:pt x="1322962" y="2412459"/>
                </a:cubicBezTo>
                <a:cubicBezTo>
                  <a:pt x="1396341" y="2375770"/>
                  <a:pt x="1346769" y="2394686"/>
                  <a:pt x="1400783" y="2363821"/>
                </a:cubicBezTo>
                <a:cubicBezTo>
                  <a:pt x="1413374" y="2356627"/>
                  <a:pt x="1426724" y="2350851"/>
                  <a:pt x="1439694" y="2344366"/>
                </a:cubicBezTo>
                <a:cubicBezTo>
                  <a:pt x="1572735" y="2366539"/>
                  <a:pt x="1517745" y="2356084"/>
                  <a:pt x="1605064" y="2373549"/>
                </a:cubicBezTo>
                <a:lnTo>
                  <a:pt x="1760706" y="2354093"/>
                </a:lnTo>
                <a:cubicBezTo>
                  <a:pt x="1777074" y="2351755"/>
                  <a:pt x="1793542" y="2349228"/>
                  <a:pt x="1809345" y="2344366"/>
                </a:cubicBezTo>
                <a:cubicBezTo>
                  <a:pt x="2005115" y="2284130"/>
                  <a:pt x="1809410" y="2334622"/>
                  <a:pt x="1926077" y="2305455"/>
                </a:cubicBezTo>
                <a:cubicBezTo>
                  <a:pt x="1942290" y="2295727"/>
                  <a:pt x="1957438" y="2283951"/>
                  <a:pt x="1974715" y="2276272"/>
                </a:cubicBezTo>
                <a:cubicBezTo>
                  <a:pt x="1986932" y="2270842"/>
                  <a:pt x="2000472" y="2268936"/>
                  <a:pt x="2013626" y="2266544"/>
                </a:cubicBezTo>
                <a:cubicBezTo>
                  <a:pt x="2094134" y="2251906"/>
                  <a:pt x="2147358" y="2252714"/>
                  <a:pt x="2237362" y="2247089"/>
                </a:cubicBezTo>
                <a:cubicBezTo>
                  <a:pt x="2328097" y="2216843"/>
                  <a:pt x="2177330" y="2269445"/>
                  <a:pt x="2315183" y="2208178"/>
                </a:cubicBezTo>
                <a:cubicBezTo>
                  <a:pt x="2327400" y="2202748"/>
                  <a:pt x="2341196" y="2201969"/>
                  <a:pt x="2354094" y="2198451"/>
                </a:cubicBezTo>
                <a:cubicBezTo>
                  <a:pt x="2376868" y="2192240"/>
                  <a:pt x="2399186" y="2184303"/>
                  <a:pt x="2422187" y="2178995"/>
                </a:cubicBezTo>
                <a:cubicBezTo>
                  <a:pt x="2441406" y="2174560"/>
                  <a:pt x="2460882" y="2170707"/>
                  <a:pt x="2480553" y="2169268"/>
                </a:cubicBezTo>
                <a:cubicBezTo>
                  <a:pt x="2593924" y="2160973"/>
                  <a:pt x="2707532" y="2156297"/>
                  <a:pt x="2821021" y="2149812"/>
                </a:cubicBezTo>
                <a:cubicBezTo>
                  <a:pt x="2837234" y="2143327"/>
                  <a:pt x="2855131" y="2140043"/>
                  <a:pt x="2869660" y="2130357"/>
                </a:cubicBezTo>
                <a:cubicBezTo>
                  <a:pt x="2913116" y="2101386"/>
                  <a:pt x="2947137" y="2065535"/>
                  <a:pt x="2976664" y="2023353"/>
                </a:cubicBezTo>
                <a:cubicBezTo>
                  <a:pt x="2987507" y="2007863"/>
                  <a:pt x="2997391" y="1991625"/>
                  <a:pt x="3005847" y="1974714"/>
                </a:cubicBezTo>
                <a:cubicBezTo>
                  <a:pt x="3020129" y="1946150"/>
                  <a:pt x="3032897" y="1916817"/>
                  <a:pt x="3044758" y="1887166"/>
                </a:cubicBezTo>
                <a:cubicBezTo>
                  <a:pt x="3052374" y="1868125"/>
                  <a:pt x="3055619" y="1847420"/>
                  <a:pt x="3064213" y="1828800"/>
                </a:cubicBezTo>
                <a:cubicBezTo>
                  <a:pt x="3075168" y="1805064"/>
                  <a:pt x="3091432" y="1784088"/>
                  <a:pt x="3103123" y="1760706"/>
                </a:cubicBezTo>
                <a:cubicBezTo>
                  <a:pt x="3107709" y="1751535"/>
                  <a:pt x="3108265" y="1740694"/>
                  <a:pt x="3112851" y="1731523"/>
                </a:cubicBezTo>
                <a:cubicBezTo>
                  <a:pt x="3121307" y="1714612"/>
                  <a:pt x="3133578" y="1699796"/>
                  <a:pt x="3142034" y="1682885"/>
                </a:cubicBezTo>
                <a:cubicBezTo>
                  <a:pt x="3146620" y="1673714"/>
                  <a:pt x="3147176" y="1662873"/>
                  <a:pt x="3151762" y="1653702"/>
                </a:cubicBezTo>
                <a:cubicBezTo>
                  <a:pt x="3187096" y="1583033"/>
                  <a:pt x="3154484" y="1659344"/>
                  <a:pt x="3190672" y="1605063"/>
                </a:cubicBezTo>
                <a:cubicBezTo>
                  <a:pt x="3198716" y="1592997"/>
                  <a:pt x="3204239" y="1579404"/>
                  <a:pt x="3210128" y="1566153"/>
                </a:cubicBezTo>
                <a:cubicBezTo>
                  <a:pt x="3217220" y="1550196"/>
                  <a:pt x="3223710" y="1533959"/>
                  <a:pt x="3229583" y="1517514"/>
                </a:cubicBezTo>
                <a:cubicBezTo>
                  <a:pt x="3253204" y="1451376"/>
                  <a:pt x="3266686" y="1411626"/>
                  <a:pt x="3278221" y="1342417"/>
                </a:cubicBezTo>
                <a:cubicBezTo>
                  <a:pt x="3283048" y="1313454"/>
                  <a:pt x="3284706" y="1284051"/>
                  <a:pt x="3287949" y="1254868"/>
                </a:cubicBezTo>
                <a:cubicBezTo>
                  <a:pt x="3291192" y="1115438"/>
                  <a:pt x="3291748" y="975920"/>
                  <a:pt x="3297677" y="836578"/>
                </a:cubicBezTo>
                <a:cubicBezTo>
                  <a:pt x="3300816" y="762813"/>
                  <a:pt x="3362361" y="795209"/>
                  <a:pt x="3268494" y="680936"/>
                </a:cubicBezTo>
                <a:cubicBezTo>
                  <a:pt x="3174301" y="566266"/>
                  <a:pt x="3128063" y="554255"/>
                  <a:pt x="3035030" y="496110"/>
                </a:cubicBezTo>
                <a:cubicBezTo>
                  <a:pt x="3025116" y="489914"/>
                  <a:pt x="3015575" y="483140"/>
                  <a:pt x="3005847" y="476655"/>
                </a:cubicBezTo>
                <a:cubicBezTo>
                  <a:pt x="3002604" y="463685"/>
                  <a:pt x="2999019" y="450795"/>
                  <a:pt x="2996119" y="437744"/>
                </a:cubicBezTo>
                <a:cubicBezTo>
                  <a:pt x="2988853" y="405045"/>
                  <a:pt x="2986317" y="369540"/>
                  <a:pt x="2966936" y="340468"/>
                </a:cubicBezTo>
                <a:cubicBezTo>
                  <a:pt x="2956761" y="325206"/>
                  <a:pt x="2940421" y="315078"/>
                  <a:pt x="2928026" y="301557"/>
                </a:cubicBezTo>
                <a:cubicBezTo>
                  <a:pt x="2904735" y="276148"/>
                  <a:pt x="2888170" y="243502"/>
                  <a:pt x="2859932" y="223736"/>
                </a:cubicBezTo>
                <a:cubicBezTo>
                  <a:pt x="2847225" y="214841"/>
                  <a:pt x="2694052" y="145223"/>
                  <a:pt x="2655651" y="136187"/>
                </a:cubicBezTo>
                <a:cubicBezTo>
                  <a:pt x="2638420" y="132133"/>
                  <a:pt x="2468155" y="117373"/>
                  <a:pt x="2461098" y="116731"/>
                </a:cubicBezTo>
                <a:cubicBezTo>
                  <a:pt x="2444885" y="100518"/>
                  <a:pt x="2430803" y="81850"/>
                  <a:pt x="2412460" y="68093"/>
                </a:cubicBezTo>
                <a:cubicBezTo>
                  <a:pt x="2394802" y="54850"/>
                  <a:pt x="2324823" y="15962"/>
                  <a:pt x="2295728" y="9727"/>
                </a:cubicBezTo>
                <a:cubicBezTo>
                  <a:pt x="2267017" y="3575"/>
                  <a:pt x="2237362" y="3242"/>
                  <a:pt x="2208179" y="0"/>
                </a:cubicBezTo>
                <a:cubicBezTo>
                  <a:pt x="2149813" y="3242"/>
                  <a:pt x="2089792" y="-4451"/>
                  <a:pt x="2033081" y="9727"/>
                </a:cubicBezTo>
                <a:cubicBezTo>
                  <a:pt x="1945214" y="31693"/>
                  <a:pt x="1961258" y="60230"/>
                  <a:pt x="1906621" y="87549"/>
                </a:cubicBezTo>
                <a:cubicBezTo>
                  <a:pt x="1897450" y="92135"/>
                  <a:pt x="1887166" y="94034"/>
                  <a:pt x="1877438" y="97276"/>
                </a:cubicBezTo>
                <a:cubicBezTo>
                  <a:pt x="1857983" y="84306"/>
                  <a:pt x="1839986" y="68823"/>
                  <a:pt x="1819072" y="58366"/>
                </a:cubicBezTo>
                <a:cubicBezTo>
                  <a:pt x="1800729" y="49195"/>
                  <a:pt x="1760706" y="38910"/>
                  <a:pt x="1760706" y="38910"/>
                </a:cubicBezTo>
                <a:cubicBezTo>
                  <a:pt x="1669978" y="57056"/>
                  <a:pt x="1745410" y="36831"/>
                  <a:pt x="1624519" y="97276"/>
                </a:cubicBezTo>
                <a:cubicBezTo>
                  <a:pt x="1593547" y="112762"/>
                  <a:pt x="1509333" y="145399"/>
                  <a:pt x="1478604" y="155642"/>
                </a:cubicBezTo>
                <a:cubicBezTo>
                  <a:pt x="1419337" y="175398"/>
                  <a:pt x="1354829" y="171027"/>
                  <a:pt x="1293779" y="175097"/>
                </a:cubicBezTo>
                <a:cubicBezTo>
                  <a:pt x="1274324" y="184825"/>
                  <a:pt x="1253858" y="192751"/>
                  <a:pt x="1235413" y="204280"/>
                </a:cubicBezTo>
                <a:cubicBezTo>
                  <a:pt x="1227636" y="209141"/>
                  <a:pt x="1225005" y="222228"/>
                  <a:pt x="1215958" y="223736"/>
                </a:cubicBezTo>
                <a:cubicBezTo>
                  <a:pt x="1183974" y="229067"/>
                  <a:pt x="1151107" y="192932"/>
                  <a:pt x="1128409" y="194553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741850"/>
            <a:ext cx="797826" cy="335222"/>
          </a:xfrm>
          <a:prstGeom prst="wedgeRoundRectCallout">
            <a:avLst>
              <a:gd name="adj1" fmla="val 62906"/>
              <a:gd name="adj2" fmla="val -400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객체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39952" y="2420888"/>
            <a:ext cx="1163606" cy="512440"/>
          </a:xfrm>
          <a:prstGeom prst="wedgeRoundRectCallout">
            <a:avLst>
              <a:gd name="adj1" fmla="val 109669"/>
              <a:gd name="adj2" fmla="val 900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눈은  사람 객체의 멤버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36096" y="1484784"/>
            <a:ext cx="1728192" cy="576065"/>
          </a:xfrm>
          <a:prstGeom prst="wedgeRoundRectCallout">
            <a:avLst>
              <a:gd name="adj1" fmla="val 20787"/>
              <a:gd name="adj2" fmla="val 1457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공기는  각 사람이 자신의 것이라고 생각하지만</a:t>
            </a:r>
            <a:endParaRPr lang="en-US" altLang="ko-KR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사람과 공유</a:t>
            </a:r>
          </a:p>
        </p:txBody>
      </p:sp>
    </p:spTree>
    <p:extLst>
      <p:ext uri="{BB962C8B-B14F-4D97-AF65-F5344CB8AC3E}">
        <p14:creationId xmlns:p14="http://schemas.microsoft.com/office/powerpoint/2010/main" val="326710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멤버와 </a:t>
            </a: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non-static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-8725" y="1412776"/>
            <a:ext cx="10009112" cy="3031884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</a:p>
          <a:p>
            <a:pPr lvl="1"/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변수와 함수에 대한 기억 부류의 한 종류</a:t>
            </a:r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생명 주기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프로그램이 시작될 때 생성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685800" lvl="2" indent="0">
              <a:buNone/>
            </a:pP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종료 시 소멸</a:t>
            </a: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85800" lvl="2" indent="0">
              <a:buNone/>
            </a:pP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범위 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선언된 범위</a:t>
            </a:r>
            <a:r>
              <a:rPr lang="en-US" altLang="ko-KR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접근 지정에 따름</a:t>
            </a: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76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445291" cy="990600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멤버와 </a:t>
            </a: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non-static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멤버의 특성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24675" y="1016038"/>
            <a:ext cx="8153400" cy="5400600"/>
          </a:xfrm>
        </p:spPr>
        <p:txBody>
          <a:bodyPr>
            <a:normAutofit lnSpcReduction="10000"/>
          </a:bodyPr>
          <a:lstStyle/>
          <a:p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클래스의 멤버</a:t>
            </a:r>
            <a:endParaRPr lang="en-US" altLang="ko-KR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공기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2"/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프로그램이 시작할 때 생성</a:t>
            </a: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당 하나만 생성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멤버</a:t>
            </a: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라고 불림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클래스의 모든 </a:t>
            </a:r>
            <a:r>
              <a:rPr lang="ko-KR" altLang="en-US" sz="2400" b="1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인스턴스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들이 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공유하는 멤버</a:t>
            </a:r>
            <a:endParaRPr lang="en-US" altLang="ko-KR" sz="24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객체가 소멸되어도 사라지지 않는다</a:t>
            </a:r>
            <a:r>
              <a:rPr lang="en-US" altLang="ko-KR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1"/>
            <a:endParaRPr lang="en-US" altLang="ko-KR" sz="28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Non-static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 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눈</a:t>
            </a:r>
            <a:r>
              <a:rPr lang="en-US" altLang="ko-KR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2"/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객체가 생성될 때 함께 생성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객체마다 객체 내에 생성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인스턴스</a:t>
            </a:r>
            <a:r>
              <a:rPr lang="ko-KR" altLang="en-US" sz="2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멤버</a:t>
            </a: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라고 불림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3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멤버와 </a:t>
            </a: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non-static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0" y="1412776"/>
            <a:ext cx="865362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1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 사용 </a:t>
            </a: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클래스명과 </a:t>
            </a:r>
            <a:b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범위 지정 연산자</a:t>
            </a:r>
            <a:r>
              <a:rPr lang="en-US" altLang="ko-KR" sz="3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(::)</a:t>
            </a:r>
            <a:r>
              <a:rPr lang="ko-KR" altLang="en-US" sz="3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접근 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이름과 범위 지정 연산자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(::)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접근 가능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멤버는 클래스마다 오직 한 개만 생성되기 때문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non-static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멤버는 클래스 이름을 접근 불가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92891" y="2421468"/>
            <a:ext cx="24080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클래스명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::static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2852936"/>
            <a:ext cx="8712968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han.sharedMoney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200; &lt;-&gt; Person::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sharedMoney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200; </a:t>
            </a:r>
          </a:p>
          <a:p>
            <a:pPr fontAlgn="base" latinLnBrk="0"/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lee.addShared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(200); &lt;-&gt; Person::</a:t>
            </a:r>
            <a:r>
              <a:rPr lang="en-US" altLang="ko-KR" sz="2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addShared</a:t>
            </a:r>
            <a:r>
              <a:rPr lang="en-US" altLang="ko-KR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(200);</a:t>
            </a:r>
            <a:endParaRPr lang="ko-KR" altLang="en-US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2648" y="4794394"/>
            <a:ext cx="83518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Person::money = 100;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non-static </a:t>
            </a:r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멤버는 클래스 명으로 접근불가</a:t>
            </a:r>
          </a:p>
          <a:p>
            <a:pPr fontAlgn="base" latinLnBrk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Person::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addMoney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(200); </a:t>
            </a:r>
            <a:r>
              <a:rPr lang="en-US" altLang="ko-KR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// </a:t>
            </a:r>
            <a:r>
              <a:rPr lang="ko-KR" altLang="en-US" sz="1400" b="1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컴파일 오류</a:t>
            </a:r>
            <a:r>
              <a:rPr lang="en-US" altLang="ko-KR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non-static </a:t>
            </a:r>
            <a:r>
              <a:rPr lang="ko-KR" altLang="en-US" sz="14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멤버는 클래스 명으로 접근불가</a:t>
            </a:r>
          </a:p>
        </p:txBody>
      </p:sp>
    </p:spTree>
    <p:extLst>
      <p:ext uri="{BB962C8B-B14F-4D97-AF65-F5344CB8AC3E}">
        <p14:creationId xmlns:p14="http://schemas.microsoft.com/office/powerpoint/2010/main" val="8013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참조에 의한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참조를 가장 많이 활용하는 사례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call by reference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라고 부름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형식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함수의 매개 변수를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타입으로 선언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</a:t>
            </a:r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(reference parameter)</a:t>
            </a:r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라고 부름</a:t>
            </a:r>
            <a:endParaRPr lang="en-US" altLang="ko-KR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3"/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변수는 </a:t>
            </a:r>
            <a:r>
              <a:rPr lang="ko-KR" altLang="en-US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실인자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변수를 참조함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참조매개 변수의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이름만 생기고 공간이 생기지 않음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변수는 </a:t>
            </a:r>
            <a:r>
              <a:rPr lang="ko-KR" altLang="en-US" b="1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실인자</a:t>
            </a:r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변수 공간 공유</a:t>
            </a:r>
            <a:endParaRPr lang="en-US" altLang="ko-KR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변수에 대한 조작은 </a:t>
            </a:r>
            <a:r>
              <a:rPr lang="ko-KR" altLang="en-US" b="1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실인자</a:t>
            </a:r>
            <a:r>
              <a:rPr lang="ko-KR" altLang="en-US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변수 조작 효과</a:t>
            </a:r>
            <a:endParaRPr lang="en-US" altLang="ko-KR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lang="ko-KR" altLang="en-US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41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주요 활용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전역 변수나 전역 함수를 클래스에 캡슐화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전역 변수나 전역 함수를 가능한 사용하지 않도록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전역 변수나 전역 함수를 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선언하여 클래스 멤버로 선언</a:t>
            </a:r>
            <a:endParaRPr lang="en-US" altLang="ko-KR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객체 사이에 공유 변수를 만들고자 할 때</a:t>
            </a:r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멤버를 선언하여 모든 객체들이 공유</a:t>
            </a:r>
          </a:p>
          <a:p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23848" cy="68012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6-10 static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멤버를 가진    </a:t>
            </a:r>
            <a:b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Math 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183" y="1976512"/>
            <a:ext cx="3645429" cy="37856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abs(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{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return a&gt;0?a:-a; }</a:t>
            </a:r>
          </a:p>
          <a:p>
            <a:pPr defTabSz="180000"/>
            <a:r>
              <a:rPr lang="fr-FR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max(int a, int b) { </a:t>
            </a:r>
          </a:p>
          <a:p>
            <a:pPr defTabSz="180000"/>
            <a:r>
              <a:rPr lang="fr-FR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return  a&gt;b)?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a:b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}</a:t>
            </a:r>
          </a:p>
          <a:p>
            <a:pPr defTabSz="180000"/>
            <a:r>
              <a:rPr lang="sv-SE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int min(int a, int b) { </a:t>
            </a:r>
          </a:p>
          <a:p>
            <a:pPr defTabSz="180000"/>
            <a:r>
              <a:rPr lang="sv-SE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return (a&gt;b)?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b:a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}</a:t>
            </a:r>
          </a:p>
          <a:p>
            <a:pPr defTabSz="180000"/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	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abs(-5) 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max(10, 8) 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min(-3, -8) 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58042" y="1707835"/>
            <a:ext cx="447845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Math {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abs(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a) { 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return a&gt;0?a:-a; }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max(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{ 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return (a&gt;b)?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a:b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}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min(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a,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b) { 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return (a&gt;b)?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b:a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 }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pPr defTabSz="180000"/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Math::abs(-5) 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Math::max(10, 8) 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Math::min(-3, -8) 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2843808" y="2805812"/>
            <a:ext cx="409655" cy="1415276"/>
          </a:xfrm>
          <a:prstGeom prst="rightBrace">
            <a:avLst>
              <a:gd name="adj1" fmla="val 458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오른쪽 중괄호 7"/>
          <p:cNvSpPr/>
          <p:nvPr/>
        </p:nvSpPr>
        <p:spPr>
          <a:xfrm rot="10800000">
            <a:off x="4186627" y="2641066"/>
            <a:ext cx="317143" cy="1868054"/>
          </a:xfrm>
          <a:prstGeom prst="rightBrace">
            <a:avLst>
              <a:gd name="adj1" fmla="val 314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>
            <a:off x="3253463" y="3513450"/>
            <a:ext cx="933164" cy="616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413" y="5924373"/>
            <a:ext cx="381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(a) 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전역 함수들을 가진 좋지 않음 코딩 사례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2439" y="6384760"/>
            <a:ext cx="394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(b) Math 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클래스를 만들고 전역 함수들을 </a:t>
            </a:r>
            <a:endParaRPr lang="en-US" altLang="ko-KR" sz="1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static </a:t>
            </a:r>
            <a:r>
              <a:rPr lang="ko-KR" altLang="en-US" sz="1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멤버로 캡슐화한 프로그램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51899" y="1555225"/>
            <a:ext cx="691086" cy="92333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</a:p>
          <a:p>
            <a:pPr fontAlgn="base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</a:p>
          <a:p>
            <a:pPr fontAlgn="base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-8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8782" y="1304419"/>
            <a:ext cx="8704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왼쪽 코드를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멤버를 가진 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Math 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클래스로 작성하고 멤버 함수를 호출하라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5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 함수는 </a:t>
            </a:r>
            <a:b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멤버만 접근 가능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57974" y="1772816"/>
            <a:ext cx="8886025" cy="2376264"/>
          </a:xfrm>
        </p:spPr>
        <p:txBody>
          <a:bodyPr>
            <a:noAutofit/>
          </a:bodyPr>
          <a:lstStyle/>
          <a:p>
            <a:pPr lvl="1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 함수가 접근할 수 있는 것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 함수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 변수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 내의 지역 변수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sz="2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 함수는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non-static 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멤버에 접근 불가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객체가 생성되지 않은 시점에서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static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멤버 함수가 </a:t>
            </a:r>
            <a:endParaRPr lang="en-US" altLang="ko-KR" sz="20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85800" lvl="2" indent="0">
              <a:buNone/>
            </a:pP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호출될 수 있기 때문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ko-KR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4796000" y="2445819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8" name="직사각형 9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236160" y="2467831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2" name="직사각형 9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67632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9" name="직사각형 8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23616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6" name="직사각형 8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79600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3" name="직사각형 8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78227" y="371979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978" y="231579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참조에 의한 호출 사례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38" y="1541684"/>
            <a:ext cx="3076483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swap(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&amp;a, </a:t>
            </a:r>
            <a:r>
              <a:rPr lang="en-US" altLang="ko-KR" sz="1600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&amp;b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{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a;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a = b;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b = 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endParaRPr lang="en-US" altLang="ko-KR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m=2, n=9;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swap(</a:t>
            </a:r>
            <a:r>
              <a:rPr lang="en-US" altLang="ko-KR" sz="16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m, n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m &lt;&lt; ‘ ‘ &lt;&lt; n;</a:t>
            </a:r>
          </a:p>
          <a:p>
            <a:pPr defTabSz="180000"/>
            <a:r>
              <a:rPr lang="en-US" altLang="ko-KR" sz="1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1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9953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56364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2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009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7026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/>
              </a:rPr>
              <a:t>9</a:t>
            </a:r>
            <a:endParaRPr lang="ko-KR" altLang="en-US" sz="12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6770" y="4733561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(1) swap() 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 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3139" y="4382566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main() </a:t>
            </a:r>
            <a:r>
              <a:rPr lang="ko-KR" altLang="en-US" sz="1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스택</a:t>
            </a:r>
            <a:endParaRPr lang="ko-KR" altLang="en-US" sz="1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0460" y="4732073"/>
            <a:ext cx="16001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(2) swap() 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 직후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2534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28945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3590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29607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165" y="4382566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main() </a:t>
            </a:r>
            <a:r>
              <a:rPr lang="ko-KR" altLang="en-US" sz="1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스택</a:t>
            </a:r>
            <a:endParaRPr lang="ko-KR" altLang="en-US" sz="1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3372" y="256623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4428" y="285712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1405" y="3162980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swap() </a:t>
            </a:r>
            <a:r>
              <a:rPr lang="ko-KR" altLang="en-US" sz="1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스택</a:t>
            </a:r>
            <a:endParaRPr lang="ko-KR" altLang="en-US" sz="1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8255" y="4733561"/>
            <a:ext cx="1277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(3) swap() 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19999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56410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endParaRPr lang="ko-KR" altLang="en-US" sz="12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1055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57072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/>
              </a:rPr>
              <a:t>9 </a:t>
            </a:r>
            <a:r>
              <a:rPr lang="en-US" altLang="ko-KR" sz="12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/>
              </a:rPr>
              <a:t>2</a:t>
            </a:r>
            <a:endParaRPr lang="ko-KR" altLang="en-US" sz="1200" b="1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099" y="4382566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main() </a:t>
            </a:r>
            <a:r>
              <a:rPr lang="ko-KR" altLang="en-US" sz="1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스택</a:t>
            </a:r>
            <a:endParaRPr lang="ko-KR" altLang="en-US" sz="1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9019" y="3162980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swap() </a:t>
            </a:r>
            <a:r>
              <a:rPr lang="ko-KR" altLang="en-US" sz="1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스택</a:t>
            </a:r>
            <a:endParaRPr lang="ko-KR" altLang="en-US" sz="1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48344" y="4733561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(4) swap() </a:t>
            </a:r>
            <a:r>
              <a:rPr lang="ko-KR" altLang="en-US" sz="11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리턴 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80283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016694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1339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17356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35044" y="4382566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main() </a:t>
            </a:r>
            <a:r>
              <a:rPr lang="ko-KR" altLang="en-US" sz="10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스택</a:t>
            </a:r>
            <a:endParaRPr lang="ko-KR" altLang="en-US" sz="1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4540916" y="213879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006852" y="2132856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429665" y="2183079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곱셈 기호 50"/>
          <p:cNvSpPr/>
          <p:nvPr/>
        </p:nvSpPr>
        <p:spPr>
          <a:xfrm>
            <a:off x="6574303" y="383221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6593283" y="410180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75964" y="1663471"/>
            <a:ext cx="2067884" cy="626287"/>
          </a:xfrm>
          <a:prstGeom prst="wedgeRoundRectCallout">
            <a:avLst>
              <a:gd name="adj1" fmla="val -31432"/>
              <a:gd name="adj2" fmla="val 94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m, n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별명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이름만 생성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공간 생기지 않음</a:t>
            </a: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8087716" y="2974059"/>
            <a:ext cx="730842" cy="451457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m, n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변경됨</a:t>
            </a:r>
          </a:p>
        </p:txBody>
      </p:sp>
      <p:sp>
        <p:nvSpPr>
          <p:cNvPr id="59" name="자유형 58"/>
          <p:cNvSpPr/>
          <p:nvPr/>
        </p:nvSpPr>
        <p:spPr>
          <a:xfrm>
            <a:off x="4619885" y="271591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4623947" y="3030719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20892" y="255625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21948" y="284715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endParaRPr lang="ko-KR" altLang="en-US" sz="1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자유형 99"/>
          <p:cNvSpPr/>
          <p:nvPr/>
        </p:nvSpPr>
        <p:spPr>
          <a:xfrm>
            <a:off x="6054175" y="2709783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6058237" y="302458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2885523" y="1756649"/>
            <a:ext cx="1349157" cy="332884"/>
          </a:xfrm>
          <a:prstGeom prst="wedgeRoundRectCallout">
            <a:avLst>
              <a:gd name="adj1" fmla="val -87000"/>
              <a:gd name="adj2" fmla="val 9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819887" y="3040323"/>
            <a:ext cx="1339749" cy="392170"/>
          </a:xfrm>
          <a:prstGeom prst="wedgeRoundRectCallout">
            <a:avLst>
              <a:gd name="adj1" fmla="val -78070"/>
              <a:gd name="adj2" fmla="val 2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변수를 보통 변수처럼 사용</a:t>
            </a: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1364528" y="5816873"/>
            <a:ext cx="1690644" cy="720079"/>
          </a:xfrm>
          <a:prstGeom prst="wedgeRoundRectCallout">
            <a:avLst>
              <a:gd name="adj1" fmla="val -3020"/>
              <a:gd name="adj2" fmla="val -51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함수가 호출되면 </a:t>
            </a:r>
            <a:endParaRPr lang="en-US" altLang="ko-KR" sz="11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m,</a:t>
            </a:r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</a:t>
            </a:r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대한 참조 변수 </a:t>
            </a:r>
            <a:r>
              <a:rPr lang="en-US" altLang="ko-KR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a, b</a:t>
            </a:r>
            <a:r>
              <a:rPr lang="ko-KR" altLang="en-US" sz="11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생긴다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5" name="자유형 104"/>
          <p:cNvSpPr/>
          <p:nvPr/>
        </p:nvSpPr>
        <p:spPr>
          <a:xfrm>
            <a:off x="834156" y="4993683"/>
            <a:ext cx="498509" cy="841118"/>
          </a:xfrm>
          <a:custGeom>
            <a:avLst/>
            <a:gdLst>
              <a:gd name="connsiteX0" fmla="*/ 390198 w 498509"/>
              <a:gd name="connsiteY0" fmla="*/ 953928 h 953928"/>
              <a:gd name="connsiteX1" fmla="*/ 1092 w 498509"/>
              <a:gd name="connsiteY1" fmla="*/ 341086 h 953928"/>
              <a:gd name="connsiteX2" fmla="*/ 497203 w 498509"/>
              <a:gd name="connsiteY2" fmla="*/ 618 h 953928"/>
              <a:gd name="connsiteX3" fmla="*/ 147007 w 498509"/>
              <a:gd name="connsiteY3" fmla="*/ 263264 h 953928"/>
              <a:gd name="connsiteX4" fmla="*/ 185917 w 498509"/>
              <a:gd name="connsiteY4" fmla="*/ 487001 h 953928"/>
              <a:gd name="connsiteX5" fmla="*/ 438837 w 498509"/>
              <a:gd name="connsiteY5" fmla="*/ 749647 h 9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509" h="953928">
                <a:moveTo>
                  <a:pt x="390198" y="953928"/>
                </a:moveTo>
                <a:cubicBezTo>
                  <a:pt x="186728" y="726949"/>
                  <a:pt x="-16742" y="499971"/>
                  <a:pt x="1092" y="341086"/>
                </a:cubicBezTo>
                <a:cubicBezTo>
                  <a:pt x="18926" y="182201"/>
                  <a:pt x="472884" y="13588"/>
                  <a:pt x="497203" y="618"/>
                </a:cubicBezTo>
                <a:cubicBezTo>
                  <a:pt x="521522" y="-12352"/>
                  <a:pt x="198888" y="182200"/>
                  <a:pt x="147007" y="263264"/>
                </a:cubicBezTo>
                <a:cubicBezTo>
                  <a:pt x="95126" y="344328"/>
                  <a:pt x="137279" y="405937"/>
                  <a:pt x="185917" y="487001"/>
                </a:cubicBezTo>
                <a:cubicBezTo>
                  <a:pt x="234555" y="568065"/>
                  <a:pt x="336696" y="658856"/>
                  <a:pt x="438837" y="74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05341" y="4211301"/>
            <a:ext cx="632585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9 2</a:t>
            </a:r>
          </a:p>
        </p:txBody>
      </p:sp>
    </p:spTree>
    <p:extLst>
      <p:ext uri="{BB962C8B-B14F-4D97-AF65-F5344CB8AC3E}">
        <p14:creationId xmlns:p14="http://schemas.microsoft.com/office/powerpoint/2010/main" val="15951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/>
      <p:bldP spid="13" grpId="0"/>
      <p:bldP spid="15" grpId="0"/>
      <p:bldP spid="16" grpId="0" animBg="1"/>
      <p:bldP spid="17" grpId="0"/>
      <p:bldP spid="18" grpId="0" animBg="1"/>
      <p:bldP spid="19" grpId="0"/>
      <p:bldP spid="21" grpId="0"/>
      <p:bldP spid="23" grpId="0"/>
      <p:bldP spid="25" grpId="0"/>
      <p:bldP spid="26" grpId="0"/>
      <p:bldP spid="28" grpId="0"/>
      <p:bldP spid="29" grpId="0" animBg="1"/>
      <p:bldP spid="30" grpId="0"/>
      <p:bldP spid="31" grpId="0" animBg="1"/>
      <p:bldP spid="32" grpId="0"/>
      <p:bldP spid="38" grpId="0"/>
      <p:bldP spid="39" grpId="0"/>
      <p:bldP spid="41" grpId="0"/>
      <p:bldP spid="42" grpId="0" animBg="1"/>
      <p:bldP spid="43" grpId="0"/>
      <p:bldP spid="44" grpId="0" animBg="1"/>
      <p:bldP spid="45" grpId="0"/>
      <p:bldP spid="51" grpId="0" animBg="1"/>
      <p:bldP spid="52" grpId="0" animBg="1"/>
      <p:bldP spid="55" grpId="0" animBg="1"/>
      <p:bldP spid="56" grpId="0" animBg="1"/>
      <p:bldP spid="59" grpId="0" animBg="1"/>
      <p:bldP spid="60" grpId="0" animBg="1"/>
      <p:bldP spid="62" grpId="0"/>
      <p:bldP spid="63" grpId="0"/>
      <p:bldP spid="100" grpId="0" animBg="1"/>
      <p:bldP spid="101" grpId="0" animBg="1"/>
      <p:bldP spid="104" grpId="0" animBg="1"/>
      <p:bldP spid="105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5-5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변수로 평균 </a:t>
            </a:r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리턴하기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7704" y="2276872"/>
            <a:ext cx="51125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변수를 통해 </a:t>
            </a:r>
            <a:endParaRPr lang="en-US" altLang="ko-KR" sz="2800" b="1" dirty="0">
              <a:solidFill>
                <a:schemeClr val="accent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/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평균을 </a:t>
            </a:r>
            <a:r>
              <a:rPr lang="ko-KR" altLang="en-US" sz="28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리턴하고</a:t>
            </a:r>
            <a:endParaRPr lang="en-US" altLang="ko-KR" sz="2800" b="1" dirty="0">
              <a:solidFill>
                <a:schemeClr val="accent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/>
            <a:endParaRPr lang="en-US" altLang="ko-KR" sz="2800" b="1" dirty="0">
              <a:solidFill>
                <a:schemeClr val="accent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/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리턴문을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통해서는 </a:t>
            </a:r>
            <a:endParaRPr lang="en-US" altLang="ko-KR" sz="2800" b="1" dirty="0">
              <a:solidFill>
                <a:schemeClr val="accent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/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함수의 성공 여부를 </a:t>
            </a:r>
            <a:r>
              <a:rPr lang="ko-KR" altLang="en-US" sz="2800" b="1" dirty="0" err="1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리턴하도록</a:t>
            </a:r>
            <a:endParaRPr lang="en-US" altLang="ko-KR" sz="2800" b="1" dirty="0">
              <a:solidFill>
                <a:schemeClr val="accent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/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average() </a:t>
            </a:r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함수를 작성하라</a:t>
            </a:r>
          </a:p>
        </p:txBody>
      </p:sp>
    </p:spTree>
    <p:extLst>
      <p:ext uri="{BB962C8B-B14F-4D97-AF65-F5344CB8AC3E}">
        <p14:creationId xmlns:p14="http://schemas.microsoft.com/office/powerpoint/2010/main" val="25377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예제 </a:t>
            </a:r>
            <a:r>
              <a:rPr lang="en-US" altLang="ko-KR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5-5 </a:t>
            </a:r>
            <a:r>
              <a:rPr lang="ko-KR" altLang="en-US" sz="32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변수로 평균 </a:t>
            </a:r>
            <a:r>
              <a:rPr lang="ko-KR" altLang="en-US" sz="32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리턴하기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3388" y="117693"/>
            <a:ext cx="5400600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endParaRPr lang="en-US" altLang="ko-KR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180000"/>
            <a:r>
              <a:rPr lang="en-US" altLang="ko-KR" b="1" dirty="0" err="1">
                <a:solidFill>
                  <a:srgbClr val="0000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bool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average(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a[],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size,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en-US" altLang="ko-KR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 {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if(size &lt;= 0)</a:t>
            </a:r>
          </a:p>
          <a:p>
            <a:pPr defTabSz="180000"/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	return false;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sum = 0;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for(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=0;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&lt;size;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++) 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	sum += a[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= sum/size;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return true;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pPr defTabSz="180000"/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main() {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x[] = {0,1,2,3,4,5};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if(average(x, 6,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)) 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평균은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"&lt;&lt;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 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 변수 오류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if(average(x, -2, </a:t>
            </a:r>
            <a:r>
              <a:rPr lang="en-US" altLang="ko-KR" b="1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)) 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평균은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  &lt;&lt;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	else 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매개 변수 오류 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" &lt;&lt; </a:t>
            </a:r>
            <a:r>
              <a:rPr lang="en-US" altLang="ko-KR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pPr defTabSz="180000"/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9240" y="2874316"/>
            <a:ext cx="2592288" cy="70788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평균은 </a:t>
            </a:r>
            <a:r>
              <a:rPr lang="en-US" altLang="ko-KR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r>
              <a:rPr lang="ko-KR" altLang="en-US" sz="2000" b="1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 변수 오류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4675" y="4365104"/>
            <a:ext cx="1595419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평균이 넘어오고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average()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true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99196" y="5445224"/>
            <a:ext cx="1894122" cy="392170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값은 </a:t>
            </a:r>
            <a:r>
              <a:rPr lang="ko-KR" altLang="en-US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의미없고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average()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false 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873805" y="1484784"/>
            <a:ext cx="1595419" cy="392170"/>
          </a:xfrm>
          <a:prstGeom prst="wedgeRoundRectCallout">
            <a:avLst>
              <a:gd name="adj1" fmla="val -39861"/>
              <a:gd name="adj2" fmla="val -1161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참조 매개 변수 </a:t>
            </a:r>
            <a:r>
              <a:rPr lang="en-US" altLang="ko-KR" sz="1000" b="1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avg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평균 값 전달</a:t>
            </a:r>
          </a:p>
        </p:txBody>
      </p:sp>
    </p:spTree>
    <p:extLst>
      <p:ext uri="{BB962C8B-B14F-4D97-AF65-F5344CB8AC3E}">
        <p14:creationId xmlns:p14="http://schemas.microsoft.com/office/powerpoint/2010/main" val="1568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리턴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언어의 함수 리턴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함수는 반드시 값만 리턴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타입 값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en-US" altLang="ko-KR" sz="240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char, double </a:t>
            </a:r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값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C++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함수 리턴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함수는 값 외에 참조 리턴 가능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참조 리턴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등과 같이 현존하는 공간에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대한 참조 리턴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3"/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값을 </a:t>
            </a:r>
            <a:r>
              <a:rPr lang="ko-KR" altLang="en-US" sz="18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리턴하는</a:t>
            </a:r>
            <a:r>
              <a:rPr lang="ko-KR" altLang="en-US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것이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b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fld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12020</TotalTime>
  <Words>4480</Words>
  <Application>Microsoft Office PowerPoint</Application>
  <PresentationFormat>화면 슬라이드 쇼(4:3)</PresentationFormat>
  <Paragraphs>856</Paragraphs>
  <Slides>52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52</vt:i4>
      </vt:variant>
    </vt:vector>
  </HeadingPairs>
  <TitlesOfParts>
    <vt:vector size="68" baseType="lpstr">
      <vt:lpstr>HY견고딕</vt:lpstr>
      <vt:lpstr>HY얕은샘물M</vt:lpstr>
      <vt:lpstr>HY헤드라인M</vt:lpstr>
      <vt:lpstr>굴림</vt:lpstr>
      <vt:lpstr>맑은 고딕</vt:lpstr>
      <vt:lpstr>휴먼둥근헤드라인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3_Crayons</vt:lpstr>
      <vt:lpstr>1_가을</vt:lpstr>
      <vt:lpstr>참조란?</vt:lpstr>
      <vt:lpstr>참조 변수</vt:lpstr>
      <vt:lpstr>참조 변수 선언 및 사용 사례</vt:lpstr>
      <vt:lpstr>예제 5–4 객체에 대한 참조</vt:lpstr>
      <vt:lpstr>참조에 의한 호출</vt:lpstr>
      <vt:lpstr>참조에 의한 호출 사례</vt:lpstr>
      <vt:lpstr>예제 5-5 참조 매개 변수로 평균 리턴하기</vt:lpstr>
      <vt:lpstr>예제 5-5 참조 매개 변수로 평균 리턴하기</vt:lpstr>
      <vt:lpstr>참조 리턴</vt:lpstr>
      <vt:lpstr>예제 5–8 간단한 참조 리턴 사례</vt:lpstr>
      <vt:lpstr>얕은 복사와 깊은 복사</vt:lpstr>
      <vt:lpstr>C++에서 얕은 복사와 깊은 복사</vt:lpstr>
      <vt:lpstr>PowerPoint 프레젠테이션</vt:lpstr>
      <vt:lpstr>PowerPoint 프레젠테이션</vt:lpstr>
      <vt:lpstr>PowerPoint 프레젠테이션</vt:lpstr>
      <vt:lpstr>복사 생성자</vt:lpstr>
      <vt:lpstr>예제 5–9 Circle의 복사 생성자와 객체 복사</vt:lpstr>
      <vt:lpstr>복사 생성 과정</vt:lpstr>
      <vt:lpstr>PowerPoint 프레젠테이션</vt:lpstr>
      <vt:lpstr>PowerPoint 프레젠테이션</vt:lpstr>
      <vt:lpstr>함수 중복</vt:lpstr>
      <vt:lpstr>함수 중복</vt:lpstr>
      <vt:lpstr>함수 중복 성공 사례</vt:lpstr>
      <vt:lpstr>함수 중복 실패 사례</vt:lpstr>
      <vt:lpstr>함수 중복의 편리함</vt:lpstr>
      <vt:lpstr>예제 6-1 big() 함수 중복 연습</vt:lpstr>
      <vt:lpstr>PowerPoint 프레젠테이션</vt:lpstr>
      <vt:lpstr>예제 6-2(실습) sum() 함수 중복 연습</vt:lpstr>
      <vt:lpstr>PowerPoint 프레젠테이션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예제 6–3 디폴트 매개 변수를 가진 함수 선언 및 호출</vt:lpstr>
      <vt:lpstr>예제 6-4(실습) 디폴트 매개 변수를 가진                        함수 만들기 연습</vt:lpstr>
      <vt:lpstr>PowerPoint 프레젠테이션</vt:lpstr>
      <vt:lpstr>함수 중복 간소화</vt:lpstr>
      <vt:lpstr>예제 6–5(실습) 디폴트 매개 변수를 이용하여                        중복 함수 간소화 연습</vt:lpstr>
      <vt:lpstr>예제 6–5(실습) 디폴트 매개 변수를        이용하여  중복 함수 간소화 연습</vt:lpstr>
      <vt:lpstr>함수 중복의 모호성</vt:lpstr>
      <vt:lpstr>형 변환으로 인한 함수 중복의 모호성</vt:lpstr>
      <vt:lpstr>예제 6-8 참조 매개 변수로 인한                 함수 중복의 모호성</vt:lpstr>
      <vt:lpstr>예제 6-9 디폴트 매개 변수로 인한 함수 중복의 모호성</vt:lpstr>
      <vt:lpstr>static 멤버와 non-static 멤버</vt:lpstr>
      <vt:lpstr>static 멤버와 non-static 멤버의 특성</vt:lpstr>
      <vt:lpstr>static 멤버와 non-static 멤버의 특성</vt:lpstr>
      <vt:lpstr>static 멤버와 non-static 멤버 비교</vt:lpstr>
      <vt:lpstr>static 멤버 사용 : 클래스명과                   범위 지정 연산자(::)로 접근  </vt:lpstr>
      <vt:lpstr>static 활용</vt:lpstr>
      <vt:lpstr>예제 6-10 static 멤버를 가진                     Math 클래스 작성</vt:lpstr>
      <vt:lpstr>static 멤버 함수는  static 멤버만 접근 가능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user</cp:lastModifiedBy>
  <cp:revision>518</cp:revision>
  <dcterms:created xsi:type="dcterms:W3CDTF">2007-06-29T06:43:39Z</dcterms:created>
  <dcterms:modified xsi:type="dcterms:W3CDTF">2020-11-15T13:36:35Z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