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  <p:sldMasterId id="2147483729" r:id="rId2"/>
    <p:sldMasterId id="2147483748" r:id="rId3"/>
  </p:sldMasterIdLst>
  <p:notesMasterIdLst>
    <p:notesMasterId r:id="rId46"/>
  </p:notesMasterIdLst>
  <p:handoutMasterIdLst>
    <p:handoutMasterId r:id="rId47"/>
  </p:handoutMasterIdLst>
  <p:sldIdLst>
    <p:sldId id="256" r:id="rId4"/>
    <p:sldId id="803" r:id="rId5"/>
    <p:sldId id="804" r:id="rId6"/>
    <p:sldId id="805" r:id="rId7"/>
    <p:sldId id="391" r:id="rId8"/>
    <p:sldId id="427" r:id="rId9"/>
    <p:sldId id="406" r:id="rId10"/>
    <p:sldId id="361" r:id="rId11"/>
    <p:sldId id="407" r:id="rId12"/>
    <p:sldId id="362" r:id="rId13"/>
    <p:sldId id="408" r:id="rId14"/>
    <p:sldId id="393" r:id="rId15"/>
    <p:sldId id="409" r:id="rId16"/>
    <p:sldId id="400" r:id="rId17"/>
    <p:sldId id="399" r:id="rId18"/>
    <p:sldId id="363" r:id="rId19"/>
    <p:sldId id="412" r:id="rId20"/>
    <p:sldId id="366" r:id="rId21"/>
    <p:sldId id="386" r:id="rId22"/>
    <p:sldId id="422" r:id="rId23"/>
    <p:sldId id="816" r:id="rId24"/>
    <p:sldId id="382" r:id="rId25"/>
    <p:sldId id="367" r:id="rId26"/>
    <p:sldId id="413" r:id="rId27"/>
    <p:sldId id="383" r:id="rId28"/>
    <p:sldId id="368" r:id="rId29"/>
    <p:sldId id="414" r:id="rId30"/>
    <p:sldId id="814" r:id="rId31"/>
    <p:sldId id="369" r:id="rId32"/>
    <p:sldId id="370" r:id="rId33"/>
    <p:sldId id="371" r:id="rId34"/>
    <p:sldId id="416" r:id="rId35"/>
    <p:sldId id="372" r:id="rId36"/>
    <p:sldId id="423" r:id="rId37"/>
    <p:sldId id="424" r:id="rId38"/>
    <p:sldId id="389" r:id="rId39"/>
    <p:sldId id="385" r:id="rId40"/>
    <p:sldId id="419" r:id="rId41"/>
    <p:sldId id="374" r:id="rId42"/>
    <p:sldId id="819" r:id="rId43"/>
    <p:sldId id="257" r:id="rId44"/>
    <p:sldId id="258" r:id="rId45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9D5998-0004-4101-B21E-5DC3E4140D98}">
          <p14:sldIdLst>
            <p14:sldId id="256"/>
            <p14:sldId id="803"/>
            <p14:sldId id="804"/>
            <p14:sldId id="805"/>
            <p14:sldId id="391"/>
            <p14:sldId id="427"/>
            <p14:sldId id="406"/>
            <p14:sldId id="361"/>
            <p14:sldId id="407"/>
            <p14:sldId id="362"/>
            <p14:sldId id="408"/>
            <p14:sldId id="393"/>
            <p14:sldId id="409"/>
            <p14:sldId id="400"/>
            <p14:sldId id="399"/>
            <p14:sldId id="363"/>
            <p14:sldId id="412"/>
            <p14:sldId id="366"/>
            <p14:sldId id="386"/>
            <p14:sldId id="422"/>
            <p14:sldId id="816"/>
            <p14:sldId id="382"/>
            <p14:sldId id="367"/>
            <p14:sldId id="413"/>
            <p14:sldId id="383"/>
            <p14:sldId id="368"/>
            <p14:sldId id="414"/>
            <p14:sldId id="814"/>
            <p14:sldId id="369"/>
            <p14:sldId id="370"/>
            <p14:sldId id="371"/>
            <p14:sldId id="416"/>
            <p14:sldId id="372"/>
            <p14:sldId id="423"/>
            <p14:sldId id="424"/>
            <p14:sldId id="389"/>
            <p14:sldId id="385"/>
            <p14:sldId id="419"/>
            <p14:sldId id="374"/>
            <p14:sldId id="819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24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009E00"/>
    <a:srgbClr val="333399"/>
    <a:srgbClr val="FF9933"/>
    <a:srgbClr val="FF9999"/>
    <a:srgbClr val="FFFFCC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3" autoAdjust="0"/>
    <p:restoredTop sz="84473" autoAdjust="0"/>
  </p:normalViewPr>
  <p:slideViewPr>
    <p:cSldViewPr snapToGrid="0">
      <p:cViewPr varScale="1">
        <p:scale>
          <a:sx n="78" d="100"/>
          <a:sy n="78" d="100"/>
        </p:scale>
        <p:origin x="1885" y="73"/>
      </p:cViewPr>
      <p:guideLst>
        <p:guide orient="horz" pos="424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451" y="42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041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3478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9167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9570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6858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C7AADCE-4523-43FE-B0A8-90B87F2F6B62}" type="slidenum">
              <a:rPr lang="en-US" altLang="en-US"/>
              <a:pPr lvl="0">
                <a:defRPr/>
              </a:pPr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1E58B3D-AF80-4B88-BC74-82D36DA8D1E2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4F29E8-5A29-4A5A-BA64-C916EB160DD5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5070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2BF3-9BC3-4E6F-ABD3-FA23A76701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013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1E58B3D-AF80-4B88-BC74-82D36DA8D1E2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56B18A6-C5FF-454B-BCFB-7A47292EFFB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0993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lum bright="2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450" y="63500"/>
            <a:ext cx="177482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8800" y="60324"/>
            <a:ext cx="8229600" cy="439718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263EA2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357850"/>
          </a:xfrm>
          <a:prstGeom prst="rect">
            <a:avLst/>
          </a:prstGeom>
          <a:noFill/>
          <a:ln w="12700">
            <a:noFill/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>
            <a:lvl1pPr>
              <a:lnSpc>
                <a:spcPct val="130000"/>
              </a:lnSpc>
              <a:defRPr sz="2000" b="1">
                <a:solidFill>
                  <a:srgbClr val="539517"/>
                </a:solidFill>
              </a:defRPr>
            </a:lvl1pPr>
            <a:lvl2pPr>
              <a:lnSpc>
                <a:spcPct val="130000"/>
              </a:lnSpc>
              <a:defRPr sz="1600"/>
            </a:lvl2pPr>
            <a:lvl3pPr>
              <a:lnSpc>
                <a:spcPct val="130000"/>
              </a:lnSpc>
              <a:defRPr sz="1200"/>
            </a:lvl3pPr>
            <a:lvl4pPr>
              <a:lnSpc>
                <a:spcPct val="130000"/>
              </a:lnSpc>
              <a:defRPr sz="1200"/>
            </a:lvl4pPr>
            <a:lvl5pPr>
              <a:lnSpc>
                <a:spcPct val="130000"/>
              </a:lnSpc>
              <a:defRPr sz="105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14"/>
          <p:cNvSpPr>
            <a:spLocks noGrp="1"/>
          </p:cNvSpPr>
          <p:nvPr>
            <p:ph sz="quarter" idx="10"/>
          </p:nvPr>
        </p:nvSpPr>
        <p:spPr>
          <a:xfrm>
            <a:off x="462910" y="326680"/>
            <a:ext cx="8014894" cy="428628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None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  <a:lvl2pPr>
              <a:buFont typeface="Wingdings" pitchFamily="2" charset="2"/>
              <a:buChar char="v"/>
              <a:defRPr sz="1500"/>
            </a:lvl2pPr>
            <a:lvl3pPr>
              <a:buFont typeface="Wingdings" pitchFamily="2" charset="2"/>
              <a:buChar char="v"/>
              <a:defRPr sz="1500"/>
            </a:lvl3pPr>
            <a:lvl4pPr>
              <a:buFont typeface="Wingdings" pitchFamily="2" charset="2"/>
              <a:buChar char="v"/>
              <a:defRPr sz="1500"/>
            </a:lvl4pPr>
            <a:lvl5pPr>
              <a:buFont typeface="Wingdings" pitchFamily="2" charset="2"/>
              <a:buChar char="v"/>
              <a:defRPr sz="15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2271570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02896" y="638627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fld id="{925020C4-ABE2-4ABF-BF51-9A6586E3E3B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987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163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000855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8476643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349016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531136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253035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CEC61B-8E5B-428C-BF4B-91CC7F06BD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650200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3221207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7709986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965359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1874484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4200332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5862098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EBDDC3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96A0A1-7007-49D3-891F-272251FBD27D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EBDDC3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EBDDC3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4082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384150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7D3892C2-384A-4918-8C18-AF6DF702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73712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856F86-96A8-402B-97D2-A9EDE4D6AF88}" type="slidenum">
              <a:rPr kumimoji="0" lang="ko-KR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6844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9ED880B-10F4-4AC3-97A5-42C2B356871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202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34953"/>
            <a:ext cx="5421083" cy="365125"/>
          </a:xfrm>
        </p:spPr>
        <p:txBody>
          <a:bodyPr rtlCol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0643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11483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dirty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dirty="0"/>
              <a:t>마스터 텍스트 스타일 편집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79432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DD3651-E66B-40BB-A686-45A868FB96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0100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1054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1223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42194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640849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E4FA5E-ABA9-4097-8721-9C172EB26693}" type="slidenum"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31502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C3458B-298E-4CB9-A2C1-37C60337D67F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73314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539965-C72A-4777-87E8-FA22B1B26AA9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4516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E58B3D-AF80-4B88-BC74-82D36DA8D1E2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C367D72-C954-4DCF-A049-373A9311E5A7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2852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725994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55" y="0"/>
            <a:ext cx="918759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190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03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E58B3D-AF80-4B88-BC74-82D36DA8D1E2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B3319A-B826-4118-A067-203EFDC26B9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8194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DEB8132-3E69-42D4-86FC-16113E9DD667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005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71E074-CA2B-4440-94E7-E49724C4F16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660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BD4B2F-B799-4EE6-82C0-03377699445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4194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1E58B3D-AF80-4B88-BC74-82D36DA8D1E2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F3F73F5-9AD5-46FD-B405-6BE38291058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94532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19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43" r:id="rId12"/>
    <p:sldLayoutId id="2147483747" r:id="rId13"/>
    <p:sldLayoutId id="2147483775" r:id="rId14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DD3651-E66B-40BB-A686-45A868FB96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쉽게 풀어쓴 </a:t>
            </a:r>
            <a:r>
              <a:rPr kumimoji="0" lang="en-US" altLang="ko-KR" sz="12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C</a:t>
            </a:r>
            <a:r>
              <a:rPr kumimoji="0" lang="ko-KR" altLang="en-US" sz="12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언어 </a:t>
            </a:r>
            <a:r>
              <a:rPr kumimoji="0" lang="en-US" altLang="ko-KR" sz="12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Express</a:t>
            </a:r>
            <a:endParaRPr kumimoji="0" lang="ko-KR" altLang="en-US" sz="1200" b="0" i="1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rebuchet MS" pitchFamily="34" charset="0"/>
              <a:ea typeface="굴림" pitchFamily="50" charset="-127"/>
              <a:cs typeface="+mn-cs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4C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Arial" pitchFamily="34" charset="0"/>
              </a:rPr>
              <a:t>© 2012 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4C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Arial" pitchFamily="34" charset="0"/>
              </a:rPr>
              <a:t>생능출판사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4C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Arial" pitchFamily="34" charset="0"/>
              </a:rPr>
              <a:t> 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4C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6583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70" r:id="rId3"/>
    <p:sldLayoutId id="2147483751" r:id="rId4"/>
    <p:sldLayoutId id="2147483752" r:id="rId5"/>
    <p:sldLayoutId id="2147483753" r:id="rId6"/>
    <p:sldLayoutId id="2147483762" r:id="rId7"/>
    <p:sldLayoutId id="214748376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76" r:id="rId16"/>
    <p:sldLayoutId id="2147483777" r:id="rId17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7.wmf"/><Relationship Id="rId4" Type="http://schemas.openxmlformats.org/officeDocument/2006/relationships/image" Target="../media/image16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연산자 중복의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22623" y="1556792"/>
            <a:ext cx="8153400" cy="237626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C++</a:t>
            </a:r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본래 있는 연산자만 중복 가능</a:t>
            </a:r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65760" lvl="1" indent="0">
              <a:buNone/>
            </a:pP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- 3%%5   // </a:t>
            </a:r>
            <a:r>
              <a:rPr lang="ko-KR" altLang="en-US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컴파일 오류</a:t>
            </a:r>
            <a:endParaRPr lang="en-US" altLang="ko-KR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65760" lvl="1" indent="0">
              <a:buNone/>
            </a:pP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- 6## 7    // </a:t>
            </a:r>
            <a:r>
              <a:rPr lang="ko-KR" altLang="en-US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컴파일 오류</a:t>
            </a:r>
            <a:endParaRPr lang="en-US" altLang="ko-KR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피 연산자 타입이 다른 새로운 연산 정의</a:t>
            </a:r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연산자는 함수 형태로 구현 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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연산자 함수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(operator function)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반드시 클래스와 관계를 가짐</a:t>
            </a:r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피연산자의</a:t>
            </a:r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개수를 바꿀 수 없음</a:t>
            </a:r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연산의 우선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순위</a:t>
            </a:r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변경 안됨</a:t>
            </a:r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모든 연산자가 중복 가능하지 않음</a:t>
            </a:r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47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연산자 중복의 특징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1378265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중복 가능한 연산자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3808" y="5179308"/>
            <a:ext cx="337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중복 불가능한  연산자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74" y="1998414"/>
            <a:ext cx="8497962" cy="27267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5814838"/>
            <a:ext cx="7416824" cy="69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1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연산자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791169"/>
            <a:ext cx="8153400" cy="25580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연산자 함수 구현 방법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2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가지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65760" lvl="1" indent="0">
              <a:buNone/>
            </a:pPr>
            <a:r>
              <a:rPr lang="en-US" altLang="ko-KR" b="1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클래스의 멤버 함수로 구현</a:t>
            </a:r>
            <a:endParaRPr lang="en-US" altLang="ko-KR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65760" lvl="1" indent="0">
              <a:buNone/>
            </a:pP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외부 함수로 구현하고 클래스에 </a:t>
            </a:r>
            <a:r>
              <a:rPr lang="ko-KR" altLang="en-US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프렌드</a:t>
            </a:r>
            <a:r>
              <a:rPr lang="ko-KR" altLang="en-US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함수로 선언</a:t>
            </a:r>
            <a:endParaRPr lang="en-US" altLang="ko-KR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65760" lvl="1" indent="0">
              <a:buNone/>
            </a:pP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연산자 함수 형식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30654" y="4118359"/>
            <a:ext cx="648286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sz="2400" b="1" i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리턴타입</a:t>
            </a:r>
            <a:r>
              <a:rPr lang="ko-KR" altLang="en-US" sz="2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operator </a:t>
            </a:r>
            <a:r>
              <a:rPr lang="ko-KR" altLang="en-US" sz="24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연산자</a:t>
            </a:r>
            <a:r>
              <a:rPr lang="en-US" altLang="ko-KR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b="1" i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매개변수리스트</a:t>
            </a:r>
            <a:r>
              <a:rPr lang="en-US" altLang="ko-KR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  <a:endParaRPr lang="ko-KR" altLang="en-US" sz="2400" b="1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870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+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==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연산자의 작성 사례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7584" y="2636912"/>
            <a:ext cx="7776864" cy="3046988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Color a(BLUE), b(RED), c;</a:t>
            </a:r>
          </a:p>
          <a:p>
            <a:pPr fontAlgn="base" latinLnBrk="0"/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 = a + b;  </a:t>
            </a:r>
          </a:p>
          <a:p>
            <a:pPr fontAlgn="base" latinLnBrk="0"/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// a</a:t>
            </a:r>
            <a:r>
              <a:rPr lang="ko-KR" altLang="en-US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ko-KR" altLang="en-US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더하기 위한 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연산자 작성 필요</a:t>
            </a:r>
            <a:endParaRPr lang="en-US" altLang="ko-KR" sz="24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if(a == b) { </a:t>
            </a:r>
          </a:p>
          <a:p>
            <a:pPr fontAlgn="base" latinLnBrk="0"/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// a</a:t>
            </a:r>
            <a:r>
              <a:rPr lang="ko-KR" altLang="en-US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ko-KR" altLang="en-US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비교하기 위한 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== </a:t>
            </a:r>
            <a:r>
              <a:rPr lang="ko-KR" altLang="en-US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연산자 작성 필요</a:t>
            </a:r>
            <a:endParaRPr lang="en-US" altLang="ko-KR" sz="24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...</a:t>
            </a:r>
          </a:p>
          <a:p>
            <a:pPr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58512" y="1844824"/>
            <a:ext cx="521008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연산자 함수 작성이 필요한 코드 사례</a:t>
            </a:r>
          </a:p>
        </p:txBody>
      </p:sp>
    </p:spTree>
    <p:extLst>
      <p:ext uri="{BB962C8B-B14F-4D97-AF65-F5344CB8AC3E}">
        <p14:creationId xmlns:p14="http://schemas.microsoft.com/office/powerpoint/2010/main" val="1937656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+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==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연산자의 작성 사례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14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1053" y="5229200"/>
            <a:ext cx="4017007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Color {</a:t>
            </a:r>
          </a:p>
          <a:p>
            <a:pPr defTabSz="180000" fontAlgn="base" latinLnBrk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...</a:t>
            </a:r>
          </a:p>
          <a:p>
            <a:pPr defTabSz="180000" fontAlgn="base" latinLnBrk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Color 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operator+ </a:t>
            </a:r>
            <a:r>
              <a:rPr lang="en-US" altLang="ko-KR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(Color op2);</a:t>
            </a:r>
          </a:p>
          <a:p>
            <a:pPr defTabSz="180000" fontAlgn="base" latinLnBrk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bool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operator== </a:t>
            </a:r>
            <a:r>
              <a:rPr lang="en-US" altLang="ko-KR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(Color op2);</a:t>
            </a:r>
          </a:p>
          <a:p>
            <a:pPr defTabSz="180000" fontAlgn="base" latinLnBrk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1176" y="4794614"/>
            <a:ext cx="3911648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285750" indent="-285750" fontAlgn="base" latinLnBrk="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클래스의 멤버 함수로 작성되는 경우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68117" y="1999279"/>
            <a:ext cx="8007765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Color 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operator +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(Color op1, Color op2); 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외부 함수</a:t>
            </a:r>
            <a:endParaRPr lang="en-US" altLang="ko-KR" sz="2000" b="1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 fontAlgn="base" latinLnBrk="0"/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bool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operator ==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(Color op1, Color op2); 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외부 함수</a:t>
            </a:r>
            <a:endParaRPr lang="en-US" altLang="ko-KR" sz="2000" b="1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 fontAlgn="base" latinLnBrk="0"/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Color {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...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friend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Color 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operator+ </a:t>
            </a:r>
            <a:r>
              <a:rPr lang="en-US" altLang="ko-KR" sz="20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(Color op1, Color op2);</a:t>
            </a:r>
          </a:p>
          <a:p>
            <a:pPr defTabSz="180000" fontAlgn="base" latinLnBrk="0"/>
            <a:r>
              <a:rPr lang="en-US" altLang="ko-KR" sz="20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friend </a:t>
            </a:r>
            <a:r>
              <a:rPr lang="en-US" altLang="ko-KR" sz="2000" b="1" dirty="0" err="1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bool</a:t>
            </a:r>
            <a:r>
              <a:rPr lang="en-US" altLang="ko-KR" sz="20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operator==</a:t>
            </a:r>
            <a:r>
              <a:rPr lang="en-US" altLang="ko-KR" sz="20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(Color op1, Color op2);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  <a:endParaRPr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1176" y="1291708"/>
            <a:ext cx="3490058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285750" indent="-285750" fontAlgn="base" latinLnBrk="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외부 함수로 구현되고 </a:t>
            </a:r>
            <a:endParaRPr lang="en-US" altLang="ko-KR" sz="1600" b="1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fontAlgn="base" latinLnBrk="0"/>
            <a:r>
              <a:rPr lang="en-US" altLang="ko-KR" sz="16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6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클래스에 </a:t>
            </a:r>
            <a:r>
              <a:rPr lang="ko-KR" altLang="en-US" sz="1600" b="1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프렌드로</a:t>
            </a:r>
            <a:r>
              <a:rPr lang="ko-KR" altLang="en-US" sz="16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선언되는 경우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860032" y="5637893"/>
            <a:ext cx="3578224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285750" indent="-285750" fontAlgn="base" latinLnBrk="0">
              <a:buFont typeface="Wingdings" panose="05000000000000000000" pitchFamily="2" charset="2"/>
              <a:buChar char="u"/>
            </a:pPr>
            <a:r>
              <a:rPr lang="ko-KR" altLang="en-US" sz="1600" b="1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왼쪽 </a:t>
            </a:r>
            <a:r>
              <a:rPr lang="ko-KR" altLang="en-US" sz="1600" b="1" dirty="0" err="1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피연산자는</a:t>
            </a:r>
            <a:r>
              <a:rPr lang="ko-KR" altLang="en-US" sz="1600" b="1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b="1" dirty="0" err="1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객체자신이므로</a:t>
            </a:r>
            <a:r>
              <a:rPr lang="ko-KR" altLang="en-US" sz="1600" b="1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1600" b="1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fontAlgn="base" latinLnBrk="0"/>
            <a:r>
              <a:rPr lang="ko-KR" altLang="en-US" sz="1600" b="1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매개변수에 전달되지 않는다</a:t>
            </a:r>
            <a:r>
              <a:rPr lang="en-US" altLang="ko-KR" sz="1600" b="1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600" b="1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591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앞으로 연산자 함수 작성에 사용할 클래스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15</a:t>
            </a:fld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600" y="1997839"/>
            <a:ext cx="7079182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</a:t>
            </a:r>
            <a:r>
              <a:rPr lang="en-US" altLang="ko-KR" sz="2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Power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{ </a:t>
            </a:r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에너지를 표현하는 파워 클래스</a:t>
            </a:r>
            <a:endParaRPr lang="en-US" altLang="ko-KR" sz="2400" b="1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kick; </a:t>
            </a:r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발로 차는 힘</a:t>
            </a:r>
            <a:endParaRPr lang="en-US" altLang="ko-KR" sz="2400" b="1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punch; </a:t>
            </a:r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주먹으로 치는 힘</a:t>
            </a:r>
            <a:endParaRPr lang="en-US" altLang="ko-KR" sz="2400" b="1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 fontAlgn="base" latinLnBrk="0"/>
            <a:r>
              <a:rPr lang="en-US" altLang="ko-KR" sz="2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public: </a:t>
            </a: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Power(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kick=0,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punch=0) { </a:t>
            </a: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	this-&gt;kick = kick;</a:t>
            </a: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	this-&gt;punch = punch;</a:t>
            </a: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 }</a:t>
            </a: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}; </a:t>
            </a:r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776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이항 연산자 중복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16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59632" y="1528139"/>
            <a:ext cx="1686680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 = 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 + b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158396" y="2220114"/>
            <a:ext cx="4607652" cy="22474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Power {</a:t>
            </a:r>
          </a:p>
          <a:p>
            <a:pPr defTabSz="180000" fontAlgn="base" latinLnBrk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kick;</a:t>
            </a:r>
          </a:p>
          <a:p>
            <a:pPr defTabSz="180000" fontAlgn="base" latinLnBrk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punch;</a:t>
            </a:r>
          </a:p>
          <a:p>
            <a:pPr defTabSz="180000" fontAlgn="base" latinLnBrk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pPr defTabSz="180000" fontAlgn="base" latinLnBrk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.................</a:t>
            </a:r>
          </a:p>
          <a:p>
            <a:pPr defTabSz="180000" fontAlgn="base" latinLnBrk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Power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operator+ </a:t>
            </a:r>
            <a:r>
              <a:rPr lang="en-US" altLang="ko-KR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(Power op2);</a:t>
            </a:r>
          </a:p>
          <a:p>
            <a:pPr defTabSz="180000" fontAlgn="base" latinLnBrk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175599" y="1520497"/>
            <a:ext cx="2379177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 = 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 . + ( b );</a:t>
            </a:r>
          </a:p>
        </p:txBody>
      </p:sp>
      <p:cxnSp>
        <p:nvCxnSpPr>
          <p:cNvPr id="10" name="직선 화살표 연결선 9"/>
          <p:cNvCxnSpPr>
            <a:stCxn id="7" idx="3"/>
            <a:endCxn id="9" idx="1"/>
          </p:cNvCxnSpPr>
          <p:nvPr/>
        </p:nvCxnSpPr>
        <p:spPr>
          <a:xfrm flipV="1">
            <a:off x="2946312" y="1751330"/>
            <a:ext cx="2229287" cy="7642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60692" y="1712805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컴파일러에 의한 변환</a:t>
            </a:r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3074162" y="3822741"/>
            <a:ext cx="832008" cy="315562"/>
          </a:xfrm>
          <a:prstGeom prst="wedgeRoundRectCallout">
            <a:avLst>
              <a:gd name="adj1" fmla="val 116399"/>
              <a:gd name="adj2" fmla="val -84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리턴 타입</a:t>
            </a:r>
          </a:p>
        </p:txBody>
      </p:sp>
      <p:sp>
        <p:nvSpPr>
          <p:cNvPr id="42" name="모서리가 둥근 사각형 설명선 41"/>
          <p:cNvSpPr/>
          <p:nvPr/>
        </p:nvSpPr>
        <p:spPr>
          <a:xfrm>
            <a:off x="7980450" y="3193999"/>
            <a:ext cx="1391234" cy="421272"/>
          </a:xfrm>
          <a:prstGeom prst="wedgeRoundRectCallout">
            <a:avLst>
              <a:gd name="adj1" fmla="val -63115"/>
              <a:gd name="adj2" fmla="val 426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오른쪽 </a:t>
            </a:r>
            <a:r>
              <a:rPr lang="ko-KR" altLang="en-US" sz="1200" b="1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피연산자</a:t>
            </a:r>
            <a:r>
              <a:rPr lang="ko-KR" altLang="en-US" sz="12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2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ko-KR" altLang="en-US" sz="12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</a:t>
            </a:r>
            <a:r>
              <a:rPr lang="en-US" altLang="ko-KR" sz="12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op2</a:t>
            </a:r>
            <a:r>
              <a:rPr lang="ko-KR" altLang="en-US" sz="12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</a:t>
            </a:r>
            <a:r>
              <a:rPr lang="en-US" altLang="ko-KR" sz="12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58244" y="4767045"/>
            <a:ext cx="6090874" cy="193899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0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Power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Power::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operator+ </a:t>
            </a:r>
            <a:r>
              <a:rPr lang="en-US" altLang="ko-KR" sz="20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(Power op2)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Power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tmp.kick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= this-&gt;kick + op2.kick;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tmp.punch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= this-&gt;punch + op2.punch;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return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66232" y="2793889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Power</a:t>
            </a:r>
            <a:r>
              <a:rPr lang="ko-KR" altLang="en-US" sz="20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sz="2000" b="1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6012160" y="1920607"/>
            <a:ext cx="336958" cy="1906416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6853571" y="1920607"/>
            <a:ext cx="701205" cy="1906416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4932040" y="1920607"/>
            <a:ext cx="913021" cy="299507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1482" y="4217182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연산자 함수 코드</a:t>
            </a:r>
          </a:p>
        </p:txBody>
      </p:sp>
    </p:spTree>
    <p:extLst>
      <p:ext uri="{BB962C8B-B14F-4D97-AF65-F5344CB8AC3E}">
        <p14:creationId xmlns:p14="http://schemas.microsoft.com/office/powerpoint/2010/main" val="13885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63958" cy="990600"/>
          </a:xfrm>
        </p:spPr>
        <p:txBody>
          <a:bodyPr>
            <a:noAutofit/>
          </a:bodyPr>
          <a:lstStyle/>
          <a:p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 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7-4 </a:t>
            </a:r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두 개의 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Power </a:t>
            </a:r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객체를 더하는 </a:t>
            </a:r>
            <a:b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32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+ </a:t>
            </a:r>
            <a:r>
              <a:rPr lang="ko-KR" altLang="en-US" sz="32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연산자 작성    </a:t>
            </a:r>
            <a:r>
              <a:rPr lang="ko-KR" altLang="en-US" sz="18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클래스의 멤버 함수로 구현 방식</a:t>
            </a:r>
            <a:endParaRPr lang="ko-KR" altLang="en-US" sz="1800" b="1" dirty="0">
              <a:solidFill>
                <a:srgbClr val="0000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17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4741" y="4164"/>
            <a:ext cx="8574517" cy="69249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</a:t>
            </a:r>
            <a:r>
              <a:rPr lang="en-US" altLang="ko-KR" sz="2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Power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{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kick;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punch;</a:t>
            </a:r>
          </a:p>
          <a:p>
            <a:pPr defTabSz="180000"/>
            <a:r>
              <a:rPr lang="en-US" altLang="ko-KR" sz="2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Power(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kick=0,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punch=0) {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	this-&gt;kick = kick; this-&gt;punch = punch;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void show();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Power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operator+ </a:t>
            </a:r>
            <a:r>
              <a:rPr lang="en-US" altLang="ko-KR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(Power op2); </a:t>
            </a:r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+ </a:t>
            </a:r>
            <a:r>
              <a:rPr lang="ko-KR" altLang="en-US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연산자 함수 선언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pPr defTabSz="180000"/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</a:t>
            </a:r>
            <a:r>
              <a:rPr lang="en-US" altLang="ko-KR" sz="2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Power::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show() {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"kick=" &lt;&lt; kick &lt;&lt; ',' &lt;&lt; "punch=" &lt;&lt; punch &lt;&lt;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defTabSz="180000"/>
            <a:endParaRPr lang="en-US" altLang="ko-KR" sz="1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82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18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620" y="1113235"/>
            <a:ext cx="7992888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20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Power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Power::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operator+ </a:t>
            </a:r>
            <a:r>
              <a:rPr lang="en-US" altLang="ko-KR" sz="20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(Power op2) 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{ 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Power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 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임시 객체 생성</a:t>
            </a:r>
          </a:p>
          <a:p>
            <a:pPr defTabSz="180000"/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tmp.kick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= this-&gt;kick + op2.kick; 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kick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더하기</a:t>
            </a:r>
          </a:p>
          <a:p>
            <a:pPr defTabSz="180000"/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tmp.punch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= this-&gt;punch + op2.punch; 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punch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더하기</a:t>
            </a:r>
          </a:p>
          <a:p>
            <a:pPr defTabSz="180000"/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return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 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더한 결과 리턴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1520" y="4269118"/>
            <a:ext cx="7992888" cy="224676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main() {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Power a(3,5), b(4,6), c;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c = a + b;   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파워 객체 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연산</a:t>
            </a:r>
          </a:p>
          <a:p>
            <a:pPr defTabSz="180000"/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a.show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b.show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c.show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32132" y="4591110"/>
            <a:ext cx="3384376" cy="1015663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kick=3,punch=5</a:t>
            </a:r>
          </a:p>
          <a:p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kick=4,punch=6</a:t>
            </a:r>
          </a:p>
          <a:p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kick=7,punch=11</a:t>
            </a:r>
            <a:endParaRPr lang="ko-KR" altLang="en-US" sz="20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512584" y="841941"/>
            <a:ext cx="1701674" cy="315562"/>
          </a:xfrm>
          <a:prstGeom prst="wedgeRoundRectCallout">
            <a:avLst>
              <a:gd name="adj1" fmla="val -95290"/>
              <a:gd name="adj2" fmla="val 11726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연산자 멤버 함수 구현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884368" y="4548712"/>
            <a:ext cx="1039750" cy="421393"/>
          </a:xfrm>
          <a:prstGeom prst="wedgeRoundRectCallout">
            <a:avLst>
              <a:gd name="adj1" fmla="val -103044"/>
              <a:gd name="adj2" fmla="val -273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 </a:t>
            </a:r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a, b,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순으로 출력</a:t>
            </a:r>
          </a:p>
        </p:txBody>
      </p:sp>
    </p:spTree>
    <p:extLst>
      <p:ext uri="{BB962C8B-B14F-4D97-AF65-F5344CB8AC3E}">
        <p14:creationId xmlns:p14="http://schemas.microsoft.com/office/powerpoint/2010/main" val="266722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연산자를 외부 </a:t>
            </a:r>
            <a:r>
              <a:rPr lang="ko-KR" altLang="en-US" sz="36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프렌드</a:t>
            </a:r>
            <a:r>
              <a:rPr lang="ko-KR" altLang="en-US" sz="36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함수로 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19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547664" y="3429000"/>
            <a:ext cx="7344816" cy="255389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Power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operator+ </a:t>
            </a:r>
            <a:r>
              <a:rPr lang="en-US" altLang="ko-KR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(Power op1, Power op2) 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Power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 fontAlgn="base" latinLnBrk="0"/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tmp.kick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= op1.kick + op2.kick;</a:t>
            </a:r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 fontAlgn="base" latinLnBrk="0"/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tmp.punch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= op1.punch + op2.punch;</a:t>
            </a:r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 fontAlgn="base" latinLnBrk="0"/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return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188924" y="1995161"/>
            <a:ext cx="1935145" cy="523220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 = </a:t>
            </a:r>
            <a:r>
              <a:rPr lang="en-US" altLang="ko-KR" sz="28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 + b</a:t>
            </a: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097249" y="1991980"/>
            <a:ext cx="2379177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 = 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 ( a , b )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</p:txBody>
      </p:sp>
      <p:cxnSp>
        <p:nvCxnSpPr>
          <p:cNvPr id="28" name="직선 화살표 연결선 27"/>
          <p:cNvCxnSpPr>
            <a:stCxn id="26" idx="3"/>
            <a:endCxn id="27" idx="1"/>
          </p:cNvCxnSpPr>
          <p:nvPr/>
        </p:nvCxnSpPr>
        <p:spPr>
          <a:xfrm flipV="1">
            <a:off x="3124069" y="2222813"/>
            <a:ext cx="1973180" cy="33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4110659" y="2408415"/>
            <a:ext cx="1626867" cy="116244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5984372" y="2573015"/>
            <a:ext cx="302465" cy="11393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876256" y="2568241"/>
            <a:ext cx="600170" cy="113476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24069" y="2222813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컴파일러에 의한 변환</a:t>
            </a:r>
          </a:p>
        </p:txBody>
      </p:sp>
    </p:spTree>
    <p:extLst>
      <p:ext uri="{BB962C8B-B14F-4D97-AF65-F5344CB8AC3E}">
        <p14:creationId xmlns:p14="http://schemas.microsoft.com/office/powerpoint/2010/main" val="1216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C++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프렌드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0" y="1528761"/>
            <a:ext cx="9423699" cy="656098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프렌드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클래스의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멤버 함수가 아닌 외부 함수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전역 함수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다른 클래스의 멤버 함수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buFont typeface="Wingdings" panose="05000000000000000000" pitchFamily="2" charset="2"/>
              <a:buChar char="l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friend 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키워드로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클래스 내에 선언된 함수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클래스의 모든 멤버를 접근할 수 있는 권한 부여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프렌드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함수라고 부름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프렌드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선언의 필요성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클래스의 멤버로 선언하기에는 무리가 있고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pPr marL="685800" lvl="2" indent="0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클래스의 모든 멤버를 자유롭게 접근할 수 있는 일부 외부 함수 작성 시</a:t>
            </a:r>
            <a:endParaRPr lang="en-US" altLang="ko-KR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65760" lvl="1" indent="0">
              <a:buNone/>
            </a:pP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396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 </a:t>
            </a:r>
            <a:r>
              <a:rPr lang="en-US" altLang="ko-KR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7-12 </a:t>
            </a:r>
            <a:r>
              <a:rPr lang="en-US" altLang="ko-KR" sz="3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a+b</a:t>
            </a:r>
            <a:r>
              <a:rPr lang="ko-KR" altLang="en-US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위한</a:t>
            </a:r>
            <a:r>
              <a:rPr lang="en-US" altLang="ko-KR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연산자 함수를</a:t>
            </a:r>
            <a:br>
              <a:rPr lang="en-US" altLang="ko-KR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</a:t>
            </a:r>
            <a:r>
              <a:rPr lang="ko-KR" altLang="en-US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6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프렌드로</a:t>
            </a:r>
            <a:r>
              <a:rPr lang="ko-KR" altLang="en-US" sz="36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20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1599" y="-99230"/>
            <a:ext cx="8604449" cy="74789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Power {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kick;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punch;</a:t>
            </a:r>
          </a:p>
          <a:p>
            <a:pPr defTabSz="180000"/>
            <a:r>
              <a:rPr lang="en-US" altLang="ko-KR" sz="2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Power(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kick=0,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punch=0) {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	this-&gt;kick = kick; this-&gt;punch = punch;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void show();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friend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Power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operator+</a:t>
            </a:r>
            <a:r>
              <a:rPr lang="en-US" altLang="ko-KR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(Power op1, Power op2)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400" b="1" dirty="0" err="1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프렌드</a:t>
            </a:r>
            <a:r>
              <a:rPr lang="ko-KR" altLang="en-US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선언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pPr defTabSz="180000"/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Power::show() {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"kick=" &lt;&lt; kick &lt;&lt; ',' &lt;&lt; "punch=" &lt;&lt; punch &lt;&lt;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defTabSz="180000"/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649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21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1355" y="1017563"/>
            <a:ext cx="7992888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20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Power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operator+ </a:t>
            </a:r>
            <a:r>
              <a:rPr lang="en-US" altLang="ko-KR" sz="20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(Power op1, Power op2) 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{ 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Power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 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임시 객체 생성</a:t>
            </a:r>
          </a:p>
          <a:p>
            <a:pPr defTabSz="180000"/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tmp.kick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= op1.kick + op2.kick; 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kick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더하기</a:t>
            </a:r>
          </a:p>
          <a:p>
            <a:pPr defTabSz="180000"/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tmp.punch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= op1.punch + op2.punch; 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punch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더하기</a:t>
            </a:r>
          </a:p>
          <a:p>
            <a:pPr defTabSz="180000"/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return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 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더한 결과 리턴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7806" y="3846720"/>
            <a:ext cx="7992888" cy="224676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main() {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Power a(3,5), b(4,6), c;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c = a + b;   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파워 객체 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연산</a:t>
            </a:r>
          </a:p>
          <a:p>
            <a:pPr defTabSz="180000"/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a.show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b.show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c.show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32132" y="4591110"/>
            <a:ext cx="3384376" cy="1015663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kick=3,punch=5</a:t>
            </a:r>
          </a:p>
          <a:p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kick=4,punch=6</a:t>
            </a:r>
          </a:p>
          <a:p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kick=7,punch=11</a:t>
            </a:r>
            <a:endParaRPr lang="ko-KR" altLang="en-US" sz="20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473413" y="806827"/>
            <a:ext cx="1701674" cy="315562"/>
          </a:xfrm>
          <a:prstGeom prst="wedgeRoundRectCallout">
            <a:avLst>
              <a:gd name="adj1" fmla="val -95290"/>
              <a:gd name="adj2" fmla="val 11726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연산자 멤버 함수 구현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884368" y="4548712"/>
            <a:ext cx="1039750" cy="421393"/>
          </a:xfrm>
          <a:prstGeom prst="wedgeRoundRectCallout">
            <a:avLst>
              <a:gd name="adj1" fmla="val -103044"/>
              <a:gd name="adj2" fmla="val -273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 </a:t>
            </a:r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a, b,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순으로 출력</a:t>
            </a:r>
          </a:p>
        </p:txBody>
      </p:sp>
    </p:spTree>
    <p:extLst>
      <p:ext uri="{BB962C8B-B14F-4D97-AF65-F5344CB8AC3E}">
        <p14:creationId xmlns:p14="http://schemas.microsoft.com/office/powerpoint/2010/main" val="128681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==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연산자 중복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22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044086" y="2431830"/>
            <a:ext cx="4212344" cy="16344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Power {</a:t>
            </a:r>
          </a:p>
          <a:p>
            <a:pPr defTabSz="180000" fontAlgn="base" latinLnBrk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.................</a:t>
            </a:r>
          </a:p>
          <a:p>
            <a:pPr defTabSz="180000" fontAlgn="base" latinLnBrk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pPr defTabSz="180000" fontAlgn="base" latinLnBrk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b="1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bool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operator== </a:t>
            </a:r>
            <a:r>
              <a:rPr lang="en-US" altLang="ko-KR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(Power op2);</a:t>
            </a:r>
          </a:p>
          <a:p>
            <a:pPr defTabSz="180000" fontAlgn="base" latinLnBrk="0"/>
            <a:r>
              <a:rPr lang="en-US" altLang="ko-KR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81086" y="4858456"/>
            <a:ext cx="6252301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0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bool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Power::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operator== </a:t>
            </a:r>
            <a:r>
              <a:rPr lang="en-US" altLang="ko-KR" sz="20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(Power op2) 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if(kick==op2.kick &amp;&amp; punch==op2.punch)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	return true;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else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	return false;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475656" y="1681063"/>
            <a:ext cx="1204176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 == b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408340" y="1694285"/>
            <a:ext cx="1874231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 . == ( b )</a:t>
            </a:r>
          </a:p>
        </p:txBody>
      </p:sp>
      <p:cxnSp>
        <p:nvCxnSpPr>
          <p:cNvPr id="34" name="직선 화살표 연결선 33"/>
          <p:cNvCxnSpPr>
            <a:stCxn id="32" idx="3"/>
            <a:endCxn id="33" idx="1"/>
          </p:cNvCxnSpPr>
          <p:nvPr/>
        </p:nvCxnSpPr>
        <p:spPr>
          <a:xfrm>
            <a:off x="2679832" y="1911896"/>
            <a:ext cx="2728508" cy="132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39759" y="1873372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컴파일러에 의한 변환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16502" y="4132709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Power</a:t>
            </a:r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6733387" y="2011871"/>
            <a:ext cx="43589" cy="123720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796136" y="2011871"/>
            <a:ext cx="360040" cy="141712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4919738" y="2011871"/>
            <a:ext cx="660374" cy="46396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사각형 설명선 24"/>
          <p:cNvSpPr/>
          <p:nvPr/>
        </p:nvSpPr>
        <p:spPr>
          <a:xfrm>
            <a:off x="7233566" y="2797805"/>
            <a:ext cx="1369972" cy="379421"/>
          </a:xfrm>
          <a:prstGeom prst="wedgeRoundRectCallout">
            <a:avLst>
              <a:gd name="adj1" fmla="val -50221"/>
              <a:gd name="adj2" fmla="val 1083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오른쪽 </a:t>
            </a:r>
            <a:r>
              <a:rPr lang="ko-KR" altLang="en-US" sz="1050" b="1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피연산자</a:t>
            </a:r>
            <a:r>
              <a:rPr lang="ko-KR" altLang="en-US" sz="105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05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ko-KR" altLang="en-US" sz="105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</a:t>
            </a:r>
            <a:r>
              <a:rPr lang="en-US" altLang="ko-KR" sz="105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op2</a:t>
            </a:r>
            <a:r>
              <a:rPr lang="ko-KR" altLang="en-US" sz="105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</a:t>
            </a:r>
            <a:r>
              <a:rPr lang="en-US" altLang="ko-KR" sz="105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05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전달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4785" y="4280900"/>
            <a:ext cx="2533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== </a:t>
            </a:r>
            <a:r>
              <a:rPr lang="ko-KR" altLang="en-US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연산자 함수 코드</a:t>
            </a: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3015767" y="3422136"/>
            <a:ext cx="832008" cy="315562"/>
          </a:xfrm>
          <a:prstGeom prst="wedgeRoundRectCallout">
            <a:avLst>
              <a:gd name="adj1" fmla="val 116399"/>
              <a:gd name="adj2" fmla="val -84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리턴 타입</a:t>
            </a:r>
          </a:p>
        </p:txBody>
      </p:sp>
    </p:spTree>
    <p:extLst>
      <p:ext uri="{BB962C8B-B14F-4D97-AF65-F5344CB8AC3E}">
        <p14:creationId xmlns:p14="http://schemas.microsoft.com/office/powerpoint/2010/main" val="252668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 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7-5 </a:t>
            </a:r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두 개의 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Power </a:t>
            </a:r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객체를 비교하는</a:t>
            </a:r>
            <a:b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</a:t>
            </a:r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200" b="1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== </a:t>
            </a:r>
            <a:r>
              <a:rPr lang="ko-KR" altLang="en-US" sz="3200" b="1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연산자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23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5760" y="0"/>
            <a:ext cx="8892480" cy="69249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Power {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kick;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punch;</a:t>
            </a:r>
          </a:p>
          <a:p>
            <a:pPr defTabSz="180000"/>
            <a:r>
              <a:rPr lang="en-US" altLang="ko-KR" sz="2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Power(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kick=0,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punch=0) {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	this-&gt;kick = kick; this-&gt;punch = punch;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void show();</a:t>
            </a:r>
          </a:p>
          <a:p>
            <a:pPr defTabSz="180000"/>
            <a:r>
              <a:rPr lang="en-US" altLang="ko-KR" sz="2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bool</a:t>
            </a:r>
            <a:r>
              <a:rPr lang="en-US" altLang="ko-KR" sz="2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operator== </a:t>
            </a:r>
            <a:r>
              <a:rPr lang="en-US" altLang="ko-KR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(Power op2);  </a:t>
            </a:r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== </a:t>
            </a:r>
            <a:r>
              <a:rPr lang="ko-KR" altLang="en-US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연산자 함수 선언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pPr defTabSz="180000"/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Power::show() {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"kick=" &lt;&lt; kick &lt;&lt; ',' 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	&lt;&lt; "punch=" &lt;&lt; punch &lt;&lt;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defTabSz="180000"/>
            <a:endParaRPr lang="en-US" altLang="ko-KR" sz="1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83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24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780" y="447292"/>
            <a:ext cx="7626373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n-US" altLang="ko-KR" sz="1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2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bool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Power::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operator== </a:t>
            </a:r>
            <a:r>
              <a:rPr lang="en-US" altLang="ko-KR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(Power op2) 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if(kick==op2.kick &amp;&amp; punch==op2.punch)    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return true;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else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return false;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8741" y="3429000"/>
            <a:ext cx="8130449" cy="3416320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main() {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Power a(3,5), b(3,5); </a:t>
            </a:r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2 </a:t>
            </a:r>
            <a:r>
              <a:rPr lang="ko-KR" altLang="en-US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개의 동일한 파워 객체 생성</a:t>
            </a:r>
          </a:p>
          <a:p>
            <a:pPr defTabSz="180000"/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a.show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b.show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if(a == b) 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</a:t>
            </a: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두 파워가 같다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." &lt;&lt;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else 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</a:t>
            </a: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두 파워가 같지 않다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." &lt;&lt;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28856" y="3577675"/>
            <a:ext cx="3456384" cy="1015663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kick=3,punch=5</a:t>
            </a:r>
          </a:p>
          <a:p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kick=3,punch=5</a:t>
            </a:r>
          </a:p>
          <a:p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두 파워가 같다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572000" y="424790"/>
            <a:ext cx="1800200" cy="315562"/>
          </a:xfrm>
          <a:prstGeom prst="wedgeRoundRectCallout">
            <a:avLst>
              <a:gd name="adj1" fmla="val -72118"/>
              <a:gd name="adj2" fmla="val 588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== 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연산자 멤버 함수 구현</a:t>
            </a:r>
          </a:p>
        </p:txBody>
      </p:sp>
    </p:spTree>
    <p:extLst>
      <p:ext uri="{BB962C8B-B14F-4D97-AF65-F5344CB8AC3E}">
        <p14:creationId xmlns:p14="http://schemas.microsoft.com/office/powerpoint/2010/main" val="335401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+=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연산자 중복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25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228926" y="2370370"/>
            <a:ext cx="4915074" cy="18047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Power {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.................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pPr defTabSz="180000" fontAlgn="base" latinLnBrk="0"/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Power&amp; 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operator+= </a:t>
            </a:r>
            <a:r>
              <a:rPr lang="en-US" altLang="ko-KR" sz="20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(Power op2);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922675" y="1528139"/>
            <a:ext cx="1874231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 = 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 += b;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076056" y="1520497"/>
            <a:ext cx="2581156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 = 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 . += ( b );</a:t>
            </a:r>
          </a:p>
        </p:txBody>
      </p:sp>
      <p:cxnSp>
        <p:nvCxnSpPr>
          <p:cNvPr id="26" name="직선 화살표 연결선 25"/>
          <p:cNvCxnSpPr>
            <a:stCxn id="24" idx="3"/>
            <a:endCxn id="25" idx="1"/>
          </p:cNvCxnSpPr>
          <p:nvPr/>
        </p:nvCxnSpPr>
        <p:spPr>
          <a:xfrm flipV="1">
            <a:off x="2796906" y="1751330"/>
            <a:ext cx="2279150" cy="7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23735" y="1712805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컴파일러에 의한 변환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06774" y="4663675"/>
            <a:ext cx="5693418" cy="1631216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0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Power&amp; </a:t>
            </a:r>
            <a:r>
              <a:rPr lang="en-US" altLang="ko-KR" sz="20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Power::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operator+= </a:t>
            </a:r>
            <a:r>
              <a:rPr lang="en-US" altLang="ko-KR" sz="20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(Power op2) 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kick = kick + op2.kick;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punch = punch + op2.punch;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return *this; </a:t>
            </a:r>
            <a:r>
              <a:rPr lang="en-US" altLang="ko-KR" sz="20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0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자신의 참조 리턴</a:t>
            </a:r>
            <a:endParaRPr lang="en-US" altLang="ko-KR" sz="2000" b="1" dirty="0">
              <a:solidFill>
                <a:srgbClr val="00B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66610" y="4214646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Power</a:t>
            </a:r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7003308" y="1876234"/>
            <a:ext cx="1348200" cy="155276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6366610" y="1876234"/>
            <a:ext cx="15897" cy="155276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5146069" y="1876234"/>
            <a:ext cx="660374" cy="46396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사각형 설명선 22"/>
          <p:cNvSpPr/>
          <p:nvPr/>
        </p:nvSpPr>
        <p:spPr>
          <a:xfrm>
            <a:off x="7944127" y="2250833"/>
            <a:ext cx="1295434" cy="432047"/>
          </a:xfrm>
          <a:prstGeom prst="wedgeRoundRectCallout">
            <a:avLst>
              <a:gd name="adj1" fmla="val -69428"/>
              <a:gd name="adj2" fmla="val 426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오른쪽 </a:t>
            </a:r>
            <a:r>
              <a:rPr lang="ko-KR" altLang="en-US" sz="1050" b="1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피연산자</a:t>
            </a:r>
            <a:r>
              <a:rPr lang="ko-KR" altLang="en-US" sz="105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05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ko-KR" altLang="en-US" sz="105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</a:t>
            </a:r>
            <a:r>
              <a:rPr lang="en-US" altLang="ko-KR" sz="105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op2</a:t>
            </a:r>
            <a:r>
              <a:rPr lang="ko-KR" altLang="en-US" sz="105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</a:t>
            </a:r>
            <a:r>
              <a:rPr lang="en-US" altLang="ko-KR" sz="105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05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전달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7584" y="4014591"/>
            <a:ext cx="2533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+= </a:t>
            </a:r>
            <a:r>
              <a:rPr lang="ko-KR" altLang="en-US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연산자 함수 코드</a:t>
            </a: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3104473" y="3450055"/>
            <a:ext cx="832008" cy="315562"/>
          </a:xfrm>
          <a:prstGeom prst="wedgeRoundRectCallout">
            <a:avLst>
              <a:gd name="adj1" fmla="val 116399"/>
              <a:gd name="adj2" fmla="val -84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리턴 타입</a:t>
            </a:r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6185214" y="5754265"/>
            <a:ext cx="2137684" cy="683570"/>
          </a:xfrm>
          <a:prstGeom prst="wedgeRoundRectCallout">
            <a:avLst>
              <a:gd name="adj1" fmla="val -102721"/>
              <a:gd name="adj2" fmla="val -351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 </a:t>
            </a:r>
            <a:r>
              <a:rPr lang="en-US" altLang="ko-KR" sz="16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16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참조를 </a:t>
            </a:r>
            <a:endParaRPr lang="en-US" altLang="ko-KR" sz="16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b="1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리턴하도록</a:t>
            </a:r>
            <a:r>
              <a:rPr lang="ko-KR" altLang="en-US" sz="16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함</a:t>
            </a:r>
            <a:r>
              <a:rPr lang="en-US" altLang="ko-KR" sz="16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257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3" grpId="0" animBg="1"/>
      <p:bldP spid="16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7-6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두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Power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객체를 더하는</a:t>
            </a:r>
            <a:b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+=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연산자 작성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26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7975" y="0"/>
            <a:ext cx="8886025" cy="6955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Power {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kick; 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punch; </a:t>
            </a:r>
          </a:p>
          <a:p>
            <a:pPr defTabSz="180000"/>
            <a:r>
              <a:rPr lang="en-US" altLang="ko-KR" sz="2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Power(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kick=0,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punch=0) {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	this-&gt;kick = kick; this-&gt;punch = punch;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void show();</a:t>
            </a:r>
          </a:p>
          <a:p>
            <a:pPr defTabSz="180000"/>
            <a:r>
              <a:rPr lang="en-US" altLang="ko-KR" sz="2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Power&amp; 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operator+= </a:t>
            </a:r>
            <a:r>
              <a:rPr lang="en-US" altLang="ko-KR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(Power op2);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+= </a:t>
            </a:r>
            <a:r>
              <a:rPr lang="ko-KR" altLang="en-US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연산자 함수 선언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pPr defTabSz="180000"/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Power::show() {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"kick=" &lt;&lt; kick &lt;&lt; ',' &lt;&lt; "punch=" &lt;&lt; punch &lt;&lt;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defTabSz="180000"/>
            <a:endParaRPr lang="en-US" altLang="ko-KR" sz="1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60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27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9266" y="801499"/>
            <a:ext cx="7616963" cy="21544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n-US" altLang="ko-KR" sz="1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2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Power&amp; </a:t>
            </a:r>
            <a:r>
              <a:rPr lang="en-US" altLang="ko-KR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Power::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operator+= </a:t>
            </a:r>
            <a:r>
              <a:rPr lang="en-US" altLang="ko-KR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(Power op2) 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kick = kick + op2.kick; </a:t>
            </a:r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kick </a:t>
            </a:r>
            <a:r>
              <a:rPr lang="ko-KR" altLang="en-US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더하기</a:t>
            </a:r>
          </a:p>
          <a:p>
            <a:pPr defTabSz="180000"/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punch = punch + op2.punch; </a:t>
            </a:r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punch </a:t>
            </a:r>
            <a:r>
              <a:rPr lang="ko-KR" altLang="en-US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더하기</a:t>
            </a:r>
          </a:p>
          <a:p>
            <a:pPr defTabSz="180000"/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return *this; </a:t>
            </a:r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합한 결과 리턴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31354" y="3713452"/>
            <a:ext cx="6400827" cy="3046988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main() {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Power a(3,5), b(4,6), c;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a.show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b.show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pPr defTabSz="180000"/>
            <a:r>
              <a:rPr lang="en-US" altLang="ko-KR" sz="2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c = a += b; </a:t>
            </a:r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파워 객체 더하기</a:t>
            </a:r>
          </a:p>
          <a:p>
            <a:pPr defTabSz="180000"/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a.show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c.show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25985" y="3589310"/>
            <a:ext cx="2820244" cy="132343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kick=3,punch=5</a:t>
            </a:r>
          </a:p>
          <a:p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kick=4,punch=6</a:t>
            </a:r>
          </a:p>
          <a:p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kick=7,punch=11</a:t>
            </a:r>
          </a:p>
          <a:p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kick=7,punch=11</a:t>
            </a:r>
            <a:endParaRPr lang="ko-KR" altLang="en-US" sz="20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816705" y="3384336"/>
            <a:ext cx="1533258" cy="342110"/>
          </a:xfrm>
          <a:prstGeom prst="wedgeRoundRectCallout">
            <a:avLst>
              <a:gd name="adj1" fmla="val -53529"/>
              <a:gd name="adj2" fmla="val 9023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a, b</a:t>
            </a:r>
            <a:r>
              <a:rPr lang="ko-KR" altLang="en-US" sz="16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출력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399110" y="5300627"/>
            <a:ext cx="1831617" cy="533159"/>
          </a:xfrm>
          <a:prstGeom prst="wedgeRoundRectCallout">
            <a:avLst>
              <a:gd name="adj1" fmla="val -23524"/>
              <a:gd name="adj2" fmla="val -16937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a+=b </a:t>
            </a:r>
            <a:r>
              <a:rPr lang="ko-KR" altLang="en-US" sz="2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후</a:t>
            </a:r>
            <a:endParaRPr lang="en-US" altLang="ko-KR" sz="20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a, c</a:t>
            </a:r>
            <a:r>
              <a:rPr lang="ko-KR" altLang="en-US" sz="2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출력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4871905" y="643718"/>
            <a:ext cx="1860276" cy="315562"/>
          </a:xfrm>
          <a:prstGeom prst="wedgeRoundRectCallout">
            <a:avLst>
              <a:gd name="adj1" fmla="val -69802"/>
              <a:gd name="adj2" fmla="val 655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+= 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연산자 멤버 함수 구현</a:t>
            </a:r>
          </a:p>
        </p:txBody>
      </p:sp>
      <p:sp>
        <p:nvSpPr>
          <p:cNvPr id="3" name="오른쪽 중괄호 2"/>
          <p:cNvSpPr/>
          <p:nvPr/>
        </p:nvSpPr>
        <p:spPr>
          <a:xfrm>
            <a:off x="7428866" y="3717032"/>
            <a:ext cx="239477" cy="355941"/>
          </a:xfrm>
          <a:prstGeom prst="rightBrac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오른쪽 중괄호 12"/>
          <p:cNvSpPr/>
          <p:nvPr/>
        </p:nvSpPr>
        <p:spPr>
          <a:xfrm>
            <a:off x="7524327" y="4365102"/>
            <a:ext cx="292377" cy="360041"/>
          </a:xfrm>
          <a:prstGeom prst="rightBrac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093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10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연산자 작성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실습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):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 = a + 2;</a:t>
            </a:r>
            <a:endParaRPr lang="ko-KR" altLang="en-US" b="1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28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7975" y="131781"/>
            <a:ext cx="8712968" cy="69249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Power {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kick; 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punch; </a:t>
            </a:r>
          </a:p>
          <a:p>
            <a:pPr defTabSz="180000"/>
            <a:r>
              <a:rPr lang="en-US" altLang="ko-KR" sz="2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Power(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kick=0,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punch=0) {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	this-&gt;kick = kick; this-&gt;punch = punch;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void show();</a:t>
            </a:r>
          </a:p>
          <a:p>
            <a:pPr defTabSz="180000"/>
            <a:r>
              <a:rPr lang="en-US" altLang="ko-KR" sz="2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Power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operator+ </a:t>
            </a:r>
            <a:r>
              <a:rPr lang="en-US" altLang="ko-KR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400" b="1" dirty="0" err="1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op2); </a:t>
            </a:r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+ </a:t>
            </a:r>
            <a:r>
              <a:rPr lang="ko-KR" altLang="en-US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연산자 함수 선언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pPr defTabSz="180000"/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Power::show() {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"kick=" &lt;&lt; kick &lt;&lt; ',' &lt;&lt; "punch=" &lt;&lt; punch &lt;&lt;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defTabSz="180000"/>
            <a:endParaRPr lang="en-US" altLang="ko-KR" sz="1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16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29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9053" y="667448"/>
            <a:ext cx="8310055" cy="25237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n-US" altLang="ko-KR" sz="1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2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Power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Power::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operator+ </a:t>
            </a:r>
            <a:r>
              <a:rPr lang="en-US" altLang="ko-KR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(int op2) 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Power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 </a:t>
            </a:r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임시 객체 생성</a:t>
            </a:r>
          </a:p>
          <a:p>
            <a:pPr defTabSz="180000"/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tmp.kick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= kick + op2; </a:t>
            </a:r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kick</a:t>
            </a:r>
            <a:r>
              <a:rPr lang="ko-KR" altLang="en-US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 </a:t>
            </a:r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op2 </a:t>
            </a:r>
            <a:r>
              <a:rPr lang="ko-KR" altLang="en-US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더하기</a:t>
            </a:r>
          </a:p>
          <a:p>
            <a:pPr defTabSz="180000"/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tmp.punch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= punch + op2; </a:t>
            </a:r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punch</a:t>
            </a:r>
            <a:r>
              <a:rPr lang="ko-KR" altLang="en-US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</a:t>
            </a:r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op2 </a:t>
            </a:r>
            <a:r>
              <a:rPr lang="ko-KR" altLang="en-US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더하기</a:t>
            </a:r>
          </a:p>
          <a:p>
            <a:pPr defTabSz="180000"/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return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 </a:t>
            </a:r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임시 객체 리턴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09053" y="3582412"/>
            <a:ext cx="7272808" cy="3046988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main() {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Power a(3,5), b;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a.show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b.show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pPr defTabSz="180000"/>
            <a:r>
              <a:rPr lang="en-US" altLang="ko-KR" sz="2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b = a + 2; </a:t>
            </a:r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파워 객체와 정수 더하기</a:t>
            </a:r>
          </a:p>
          <a:p>
            <a:pPr defTabSz="180000"/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a.show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b.show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64088" y="3789040"/>
            <a:ext cx="3401959" cy="132343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kick=3,punch=5</a:t>
            </a:r>
          </a:p>
          <a:p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kick=0,punch=0</a:t>
            </a:r>
          </a:p>
          <a:p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kick=3,punch=5</a:t>
            </a:r>
          </a:p>
          <a:p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kick=5,punch=7</a:t>
            </a:r>
            <a:endParaRPr lang="ko-KR" altLang="en-US" sz="20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4572000" y="505270"/>
            <a:ext cx="1860276" cy="315562"/>
          </a:xfrm>
          <a:prstGeom prst="wedgeRoundRectCallout">
            <a:avLst>
              <a:gd name="adj1" fmla="val -69802"/>
              <a:gd name="adj2" fmla="val 655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연산자 멤버 함수 구현</a:t>
            </a:r>
          </a:p>
        </p:txBody>
      </p:sp>
    </p:spTree>
    <p:extLst>
      <p:ext uri="{BB962C8B-B14F-4D97-AF65-F5344CB8AC3E}">
        <p14:creationId xmlns:p14="http://schemas.microsoft.com/office/powerpoint/2010/main" val="417152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C++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프렌드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67" y="1916832"/>
            <a:ext cx="8435264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898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단항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연산자 중복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77952" y="908720"/>
            <a:ext cx="8153400" cy="50405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u"/>
            </a:pPr>
            <a:endParaRPr lang="en-US" altLang="ko-KR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8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단항</a:t>
            </a:r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연산자</a:t>
            </a:r>
            <a:endParaRPr lang="en-US" altLang="ko-KR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피연산자가</a:t>
            </a: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하나 뿐인 연산자</a:t>
            </a:r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연산자 중복 방식은 이항 연산자의 경우와 거의 유사함</a:t>
            </a:r>
            <a:endParaRPr lang="en-US" altLang="ko-KR" sz="20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단항</a:t>
            </a: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연산자 </a:t>
            </a:r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종류</a:t>
            </a:r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sz="2000" b="1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전위 연산자</a:t>
            </a:r>
            <a:r>
              <a:rPr lang="en-US" altLang="ko-KR" sz="2000" b="1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(prefix operator)</a:t>
            </a:r>
          </a:p>
          <a:p>
            <a:pPr lvl="3"/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!op, ~op, ++op, --op</a:t>
            </a:r>
          </a:p>
          <a:p>
            <a:pPr lvl="3"/>
            <a:endParaRPr lang="en-US" altLang="ko-KR" sz="20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sz="2000" b="1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후위 연산자</a:t>
            </a:r>
            <a:r>
              <a:rPr lang="en-US" altLang="ko-KR" sz="2000" b="1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(postfix operator)</a:t>
            </a:r>
          </a:p>
          <a:p>
            <a:pPr lvl="3"/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op++, op--</a:t>
            </a:r>
            <a:endParaRPr lang="ko-KR" altLang="en-US" sz="20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30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6741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전위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++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연산자 중복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31</a:t>
            </a:fld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499992" y="2185525"/>
            <a:ext cx="3944113" cy="18047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Power {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.................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pPr defTabSz="180000" fontAlgn="base" latinLnBrk="0"/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Power&amp; 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operator++ </a:t>
            </a:r>
            <a:r>
              <a:rPr lang="en-US" altLang="ko-KR" sz="20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);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63992" y="1484784"/>
            <a:ext cx="813043" cy="523220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8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++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496676" y="1498006"/>
            <a:ext cx="1420582" cy="400110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 . ++ (  )</a:t>
            </a:r>
          </a:p>
        </p:txBody>
      </p:sp>
      <p:cxnSp>
        <p:nvCxnSpPr>
          <p:cNvPr id="10" name="직선 화살표 연결선 9"/>
          <p:cNvCxnSpPr>
            <a:stCxn id="8" idx="3"/>
            <a:endCxn id="9" idx="1"/>
          </p:cNvCxnSpPr>
          <p:nvPr/>
        </p:nvCxnSpPr>
        <p:spPr>
          <a:xfrm flipV="1">
            <a:off x="2377035" y="1698061"/>
            <a:ext cx="3119641" cy="48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39503" y="1711947"/>
            <a:ext cx="2857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컴파일러에 의한 변환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57975" y="4721987"/>
            <a:ext cx="5835912" cy="193899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0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Power&amp; </a:t>
            </a:r>
            <a:r>
              <a:rPr lang="en-US" altLang="ko-KR" sz="20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Power::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operator++</a:t>
            </a:r>
            <a:r>
              <a:rPr lang="en-US" altLang="ko-KR" sz="20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)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// kick</a:t>
            </a:r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과 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punch</a:t>
            </a:r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는 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멤버</a:t>
            </a:r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kick++;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punch++;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return *this; </a:t>
            </a:r>
            <a:r>
              <a:rPr lang="en-US" altLang="ko-KR" sz="16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16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변경된 객체 자신</a:t>
            </a:r>
            <a:r>
              <a:rPr lang="en-US" altLang="ko-KR" sz="16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 </a:t>
            </a:r>
            <a:r>
              <a:rPr lang="en-US" altLang="ko-KR" sz="16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a)</a:t>
            </a:r>
            <a:r>
              <a:rPr lang="ko-KR" altLang="en-US" sz="16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</a:t>
            </a:r>
            <a:r>
              <a:rPr lang="en-US" altLang="ko-KR" sz="16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참조</a:t>
            </a:r>
            <a:r>
              <a:rPr lang="en-US" altLang="ko-KR" sz="16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리턴</a:t>
            </a:r>
            <a:endParaRPr lang="en-US" altLang="ko-KR" sz="1600" b="1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 fontAlgn="base" latinLnBrk="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59832" y="3090785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Power</a:t>
            </a:r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244512" y="1844824"/>
            <a:ext cx="672746" cy="1330097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4932040" y="1914611"/>
            <a:ext cx="686531" cy="22520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7338" y="4222608"/>
            <a:ext cx="3119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전위 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++ </a:t>
            </a:r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연산자 함수 코드</a:t>
            </a:r>
          </a:p>
        </p:txBody>
      </p:sp>
    </p:spTree>
    <p:extLst>
      <p:ext uri="{BB962C8B-B14F-4D97-AF65-F5344CB8AC3E}">
        <p14:creationId xmlns:p14="http://schemas.microsoft.com/office/powerpoint/2010/main" val="388773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7-8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전위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++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연산자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32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7975" y="1177414"/>
            <a:ext cx="8568952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Power {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kick;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punch; </a:t>
            </a:r>
          </a:p>
          <a:p>
            <a:pPr defTabSz="180000"/>
            <a:r>
              <a:rPr lang="en-US" altLang="ko-KR" sz="20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Power(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kick=0,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punch=0) {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	this-&gt;kick = kick; this-&gt;punch = punch;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void show();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Power&amp; 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operator++ </a:t>
            </a:r>
            <a:r>
              <a:rPr lang="en-US" altLang="ko-KR" sz="20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전위 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++ 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연산자 함수 선언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pPr defTabSz="180000"/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Power::show() {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"kick=" &lt;&lt; kick &lt;&lt; ',' &lt;&lt; "punch=" &lt;&lt; punch &lt;&lt;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defTabSz="180000"/>
            <a:endParaRPr lang="en-US" altLang="ko-KR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7443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7-8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전위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++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연산자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33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609630"/>
            <a:ext cx="698232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n-US" altLang="ko-KR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20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Power&amp; </a:t>
            </a:r>
            <a:r>
              <a:rPr lang="en-US" altLang="ko-KR" sz="20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Power::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operator++</a:t>
            </a:r>
            <a:r>
              <a:rPr lang="en-US" altLang="ko-KR" sz="20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kick++;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punch++;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return </a:t>
            </a:r>
            <a:r>
              <a:rPr lang="en-US" altLang="ko-KR" sz="20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*this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 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변경된 객체 자신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 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a)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참조 리턴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3528" y="3583293"/>
            <a:ext cx="6953736" cy="2554545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main() {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Power a(3,5), b;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a.show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b.show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pPr defTabSz="180000"/>
            <a:r>
              <a:rPr lang="en-US" altLang="ko-KR" sz="20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b = ++a; 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 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전위 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++ 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연산자 사용</a:t>
            </a:r>
          </a:p>
          <a:p>
            <a:pPr defTabSz="180000"/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a.show</a:t>
            </a:r>
            <a:r>
              <a:rPr lang="en-US" altLang="ko-KR" sz="2000" b="1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b.show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74047" y="3753806"/>
            <a:ext cx="3153614" cy="132343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kick=3,punch=5</a:t>
            </a:r>
          </a:p>
          <a:p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kick=0,punch=0</a:t>
            </a:r>
          </a:p>
          <a:p>
            <a:r>
              <a:rPr lang="en-US" altLang="ko-KR" sz="2000" b="1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kick=4,punch=6</a:t>
            </a:r>
          </a:p>
          <a:p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kick=4,punch=6</a:t>
            </a:r>
            <a:endParaRPr lang="ko-KR" altLang="en-US" sz="20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8051683" y="3399670"/>
            <a:ext cx="936104" cy="216024"/>
          </a:xfrm>
          <a:prstGeom prst="wedgeRoundRectCallout">
            <a:avLst>
              <a:gd name="adj1" fmla="val -94441"/>
              <a:gd name="adj2" fmla="val 20191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a, b</a:t>
            </a:r>
            <a:r>
              <a:rPr lang="ko-KR" altLang="en-US" sz="12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출력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497125" y="5287654"/>
            <a:ext cx="1514618" cy="349108"/>
          </a:xfrm>
          <a:prstGeom prst="wedgeRoundRectCallout">
            <a:avLst>
              <a:gd name="adj1" fmla="val -41825"/>
              <a:gd name="adj2" fmla="val -17466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 = ++a </a:t>
            </a:r>
            <a:r>
              <a:rPr lang="ko-KR" altLang="en-US" sz="12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후</a:t>
            </a:r>
            <a:endParaRPr lang="en-US" altLang="ko-KR" sz="12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2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a, b</a:t>
            </a:r>
            <a:r>
              <a:rPr lang="ko-KR" altLang="en-US" sz="12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출력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7494179" y="3933056"/>
            <a:ext cx="58055" cy="28803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오른쪽 중괄호 10"/>
          <p:cNvSpPr/>
          <p:nvPr/>
        </p:nvSpPr>
        <p:spPr>
          <a:xfrm>
            <a:off x="7536794" y="4521408"/>
            <a:ext cx="45719" cy="3477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807804" y="1451849"/>
            <a:ext cx="2191551" cy="315562"/>
          </a:xfrm>
          <a:prstGeom prst="wedgeRoundRectCallout">
            <a:avLst>
              <a:gd name="adj1" fmla="val -60463"/>
              <a:gd name="adj2" fmla="val 428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전위 </a:t>
            </a:r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++ 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연산자 멤버 함수 구현</a:t>
            </a:r>
          </a:p>
        </p:txBody>
      </p:sp>
    </p:spTree>
    <p:extLst>
      <p:ext uri="{BB962C8B-B14F-4D97-AF65-F5344CB8AC3E}">
        <p14:creationId xmlns:p14="http://schemas.microsoft.com/office/powerpoint/2010/main" val="43974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단항</a:t>
            </a:r>
            <a:r>
              <a:rPr lang="ko-KR" altLang="en-US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연산자 </a:t>
            </a:r>
            <a:r>
              <a:rPr lang="en-US" altLang="ko-KR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++</a:t>
            </a:r>
            <a:r>
              <a:rPr lang="ko-KR" altLang="en-US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sz="36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프렌드로</a:t>
            </a:r>
            <a:r>
              <a:rPr lang="ko-KR" altLang="en-US" sz="36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작성하기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34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38216" y="1362993"/>
            <a:ext cx="793807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++a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015760" y="1362993"/>
            <a:ext cx="1356462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++ ( a )</a:t>
            </a:r>
          </a:p>
        </p:txBody>
      </p:sp>
      <p:cxnSp>
        <p:nvCxnSpPr>
          <p:cNvPr id="10" name="직선 화살표 연결선 9"/>
          <p:cNvCxnSpPr>
            <a:stCxn id="5" idx="3"/>
            <a:endCxn id="6" idx="1"/>
          </p:cNvCxnSpPr>
          <p:nvPr/>
        </p:nvCxnSpPr>
        <p:spPr>
          <a:xfrm>
            <a:off x="3432023" y="1593826"/>
            <a:ext cx="25837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2827315" y="2721567"/>
            <a:ext cx="5938733" cy="21452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Power&amp; 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operator++ </a:t>
            </a:r>
            <a:r>
              <a:rPr lang="en-US" altLang="ko-KR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(Power&amp; op) 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{ </a:t>
            </a:r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 fontAlgn="base" latinLnBrk="0"/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op.kick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++;</a:t>
            </a: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op.punch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++;</a:t>
            </a: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return op;</a:t>
            </a:r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42375" y="1549826"/>
            <a:ext cx="2753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컴파일러에 의한 변환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564" y="1578253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전위 연산자</a:t>
            </a: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1502630" y="2995700"/>
            <a:ext cx="843999" cy="548889"/>
          </a:xfrm>
          <a:prstGeom prst="wedgeRoundRectCallout">
            <a:avLst>
              <a:gd name="adj1" fmla="val 117816"/>
              <a:gd name="adj2" fmla="val -155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리턴 타입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6015760" y="1709675"/>
            <a:ext cx="237654" cy="852043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cxnSpLocks/>
          </p:cNvCxnSpPr>
          <p:nvPr/>
        </p:nvCxnSpPr>
        <p:spPr>
          <a:xfrm>
            <a:off x="6923453" y="1786389"/>
            <a:ext cx="767248" cy="93517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8564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35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33772" y="228600"/>
            <a:ext cx="8676456" cy="679450"/>
          </a:xfrm>
        </p:spPr>
        <p:txBody>
          <a:bodyPr>
            <a:noAutofit/>
          </a:bodyPr>
          <a:lstStyle/>
          <a:p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 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7-13 ++</a:t>
            </a:r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연산자를 </a:t>
            </a:r>
            <a:r>
              <a:rPr lang="ko-KR" altLang="en-US" sz="32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프렌드로</a:t>
            </a:r>
            <a:r>
              <a:rPr lang="ko-KR" altLang="en-US" sz="32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작성한 예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3820" y="117693"/>
            <a:ext cx="9145016" cy="6001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Power {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kick; 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punch;</a:t>
            </a:r>
          </a:p>
          <a:p>
            <a:pPr defTabSz="180000"/>
            <a:r>
              <a:rPr lang="en-US" altLang="ko-KR" sz="2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Power(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kick=0,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punch=0) 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{ this-&gt;kick = kick; this-&gt;punch = punch; }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void show();</a:t>
            </a:r>
          </a:p>
          <a:p>
            <a:pPr defTabSz="180000"/>
            <a:r>
              <a:rPr lang="en-US" altLang="ko-KR" sz="2400" b="1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friend </a:t>
            </a:r>
            <a:r>
              <a:rPr lang="en-US" altLang="ko-KR" sz="2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Power&amp; 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operator++</a:t>
            </a:r>
            <a:r>
              <a:rPr lang="en-US" altLang="ko-KR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Power&amp; </a:t>
            </a:r>
            <a:r>
              <a:rPr lang="en-US" altLang="ko-KR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op)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; </a:t>
            </a:r>
          </a:p>
          <a:p>
            <a:pPr defTabSz="180000"/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en-US" altLang="ko-KR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전위 </a:t>
            </a:r>
            <a:r>
              <a:rPr lang="en-US" altLang="ko-KR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++ </a:t>
            </a:r>
            <a:r>
              <a:rPr lang="ko-KR" altLang="en-US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연산자 함수 </a:t>
            </a:r>
            <a:r>
              <a:rPr lang="ko-KR" altLang="en-US" b="1" dirty="0" err="1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프렌드</a:t>
            </a:r>
            <a:r>
              <a:rPr lang="ko-KR" altLang="en-US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선언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Power::show() {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"kick=" &lt;&lt; kick &lt;&lt; ',' &lt;&lt; "punch=" &lt;&lt; punch    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 &lt;&lt;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769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36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512" y="102618"/>
            <a:ext cx="7999040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2000" b="1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Power&amp; 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operator++</a:t>
            </a:r>
            <a:r>
              <a:rPr lang="en-US" altLang="ko-KR" sz="20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000" b="1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Power&amp; </a:t>
            </a:r>
            <a:r>
              <a:rPr lang="en-US" altLang="ko-KR" sz="20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op)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{ </a:t>
            </a:r>
            <a:r>
              <a:rPr lang="en-US" altLang="ko-KR" sz="16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16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전위 </a:t>
            </a:r>
            <a:r>
              <a:rPr lang="en-US" altLang="ko-KR" sz="16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++ </a:t>
            </a:r>
            <a:r>
              <a:rPr lang="ko-KR" altLang="en-US" sz="16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연산자 함수 구현</a:t>
            </a:r>
            <a:endParaRPr lang="en-US" altLang="ko-KR" sz="1600" b="1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op.kick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++;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op.punch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++;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return op; </a:t>
            </a:r>
            <a:r>
              <a:rPr lang="en-US" altLang="ko-KR" sz="2000" b="1" dirty="0">
                <a:solidFill>
                  <a:srgbClr val="009E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000" b="1" dirty="0">
                <a:solidFill>
                  <a:srgbClr val="009E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 결과 리턴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defTabSz="180000"/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4197278" y="548680"/>
            <a:ext cx="1951270" cy="344848"/>
          </a:xfrm>
          <a:prstGeom prst="wedgeRoundRectCallout">
            <a:avLst>
              <a:gd name="adj1" fmla="val -79523"/>
              <a:gd name="adj2" fmla="val -649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참조 매개 변수 사용에 주목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8FEDE3-1733-49DA-A736-C0ADFF0F54C1}"/>
              </a:ext>
            </a:extLst>
          </p:cNvPr>
          <p:cNvSpPr/>
          <p:nvPr/>
        </p:nvSpPr>
        <p:spPr>
          <a:xfrm>
            <a:off x="266700" y="3231341"/>
            <a:ext cx="6953736" cy="2554545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main() {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Power a(3,5), b;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a.show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b.show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pPr defTabSz="180000"/>
            <a:r>
              <a:rPr lang="en-US" altLang="ko-KR" sz="20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b = ++a; 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 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전위 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++ 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연산자 사용</a:t>
            </a:r>
          </a:p>
          <a:p>
            <a:pPr defTabSz="180000"/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a.show</a:t>
            </a:r>
            <a:r>
              <a:rPr lang="en-US" altLang="ko-KR" sz="2000" b="1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b.show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AD878C-AD9B-4098-9981-B9B80020F87C}"/>
              </a:ext>
            </a:extLst>
          </p:cNvPr>
          <p:cNvSpPr/>
          <p:nvPr/>
        </p:nvSpPr>
        <p:spPr>
          <a:xfrm>
            <a:off x="5723686" y="2795449"/>
            <a:ext cx="3153614" cy="132343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kick=3,punch=5</a:t>
            </a:r>
          </a:p>
          <a:p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kick=0,punch=0</a:t>
            </a:r>
          </a:p>
          <a:p>
            <a:r>
              <a:rPr lang="en-US" altLang="ko-KR" sz="2000" b="1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kick=4,punch=6</a:t>
            </a:r>
          </a:p>
          <a:p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kick=4,punch=6</a:t>
            </a:r>
            <a:endParaRPr lang="ko-KR" altLang="en-US" sz="20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15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후위 연산자 중복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++ </a:t>
            </a:r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37</a:t>
            </a:fld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665" y="4856845"/>
            <a:ext cx="6149300" cy="193899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0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Power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Power::operator++ </a:t>
            </a:r>
            <a:r>
              <a:rPr lang="en-US" altLang="ko-KR" sz="20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(int x) 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Power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= </a:t>
            </a:r>
            <a:r>
              <a:rPr lang="en-US" altLang="ko-KR" sz="20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*this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 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증가 이전 객체 상태 저장</a:t>
            </a:r>
            <a:endParaRPr lang="en-US" altLang="ko-KR" sz="2000" b="1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kick++;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punch++;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return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 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증가 이전의 객체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 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a) 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리턴</a:t>
            </a:r>
            <a:endParaRPr lang="en-US" altLang="ko-KR" sz="2000" b="1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053632" y="2403316"/>
            <a:ext cx="4838848" cy="18047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Power {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.................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pPr defTabSz="180000" fontAlgn="base" latinLnBrk="0"/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Power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operator ++ </a:t>
            </a:r>
            <a:r>
              <a:rPr lang="en-US" altLang="ko-KR" sz="20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000" b="1" dirty="0" err="1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x );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403648" y="1537200"/>
            <a:ext cx="777777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a++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529933" y="1527708"/>
            <a:ext cx="3280065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 . ++ ( </a:t>
            </a:r>
            <a:r>
              <a:rPr lang="ko-KR" altLang="en-US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임의의 정수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)</a:t>
            </a:r>
          </a:p>
        </p:txBody>
      </p:sp>
      <p:cxnSp>
        <p:nvCxnSpPr>
          <p:cNvPr id="27" name="직선 화살표 연결선 26"/>
          <p:cNvCxnSpPr>
            <a:stCxn id="25" idx="3"/>
            <a:endCxn id="26" idx="1"/>
          </p:cNvCxnSpPr>
          <p:nvPr/>
        </p:nvCxnSpPr>
        <p:spPr>
          <a:xfrm flipV="1">
            <a:off x="2181425" y="1758541"/>
            <a:ext cx="2348508" cy="9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95450" y="1791980"/>
            <a:ext cx="2606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컴파일러에 의한 변환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57044" y="1958871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 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301190" y="1878308"/>
            <a:ext cx="1080119" cy="164354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4485680" y="1914536"/>
            <a:ext cx="228326" cy="48878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사각형 설명선 18"/>
          <p:cNvSpPr/>
          <p:nvPr/>
        </p:nvSpPr>
        <p:spPr>
          <a:xfrm>
            <a:off x="2627784" y="3553477"/>
            <a:ext cx="1121772" cy="315562"/>
          </a:xfrm>
          <a:prstGeom prst="wedgeRoundRectCallout">
            <a:avLst>
              <a:gd name="adj1" fmla="val 116399"/>
              <a:gd name="adj2" fmla="val -84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리턴 타입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573912" y="1914536"/>
            <a:ext cx="779787" cy="148344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5243" y="4232733"/>
            <a:ext cx="3119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후위 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++ </a:t>
            </a:r>
            <a:r>
              <a:rPr lang="ko-KR" altLang="en-US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연산자 함수 코드</a:t>
            </a:r>
          </a:p>
        </p:txBody>
      </p:sp>
    </p:spTree>
    <p:extLst>
      <p:ext uri="{BB962C8B-B14F-4D97-AF65-F5344CB8AC3E}">
        <p14:creationId xmlns:p14="http://schemas.microsoft.com/office/powerpoint/2010/main" val="229306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7-10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후위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++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연산자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38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2967" y="46275"/>
            <a:ext cx="8640960" cy="6740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Power {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kick; 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punch; </a:t>
            </a:r>
          </a:p>
          <a:p>
            <a:pPr defTabSz="180000"/>
            <a:r>
              <a:rPr lang="en-US" altLang="ko-KR" sz="2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Power(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kick=0,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punch=0) {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	this-&gt;kick = kick; this-&gt;punch = punch;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void show();</a:t>
            </a:r>
          </a:p>
          <a:p>
            <a:pPr defTabSz="180000"/>
            <a:r>
              <a:rPr lang="en-US" altLang="ko-KR" sz="2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Power 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operator++ </a:t>
            </a:r>
            <a:r>
              <a:rPr lang="en-US" altLang="ko-KR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400" b="1" dirty="0" err="1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x); </a:t>
            </a:r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후위 </a:t>
            </a:r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++ </a:t>
            </a:r>
            <a:r>
              <a:rPr lang="ko-KR" altLang="en-US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연산자 함수 선언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};   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Power::show() {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"kick=" &lt;&lt; kick &lt;&lt; ',' 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	&lt;&lt; "punch=" &lt;&lt; punch &lt;&lt;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defTabSz="180000"/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13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39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0689" y="837250"/>
            <a:ext cx="6768752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n-US" altLang="ko-KR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20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Power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Power::operator++ </a:t>
            </a:r>
            <a:r>
              <a:rPr lang="en-US" altLang="ko-KR" sz="20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(int x) 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Power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= </a:t>
            </a:r>
            <a:r>
              <a:rPr lang="en-US" altLang="ko-KR" sz="20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*this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 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증가 이전 객체 상태를 저장</a:t>
            </a:r>
          </a:p>
          <a:p>
            <a:pPr defTabSz="180000"/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kick++;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punch++;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return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 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증가 이전 객체 상태 리턴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 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9796" y="3808131"/>
            <a:ext cx="6749645" cy="2554545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main() {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Power a(3,5), b;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a.show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b.show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pPr defTabSz="180000"/>
            <a:r>
              <a:rPr lang="en-US" altLang="ko-KR" sz="20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b = a++; 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후위 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++ 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연산자 사용</a:t>
            </a:r>
          </a:p>
          <a:p>
            <a:pPr defTabSz="180000"/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a.show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(); 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a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파워는 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증가됨</a:t>
            </a:r>
          </a:p>
          <a:p>
            <a:pPr defTabSz="180000"/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b.show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(); 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b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는 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증가되기 이전 상태를 가짐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13399" y="3407758"/>
            <a:ext cx="3719564" cy="132343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kick=3,punch=5</a:t>
            </a:r>
          </a:p>
          <a:p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kick=0,punch=0</a:t>
            </a:r>
          </a:p>
          <a:p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kick=4,punch=6</a:t>
            </a:r>
          </a:p>
          <a:p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kick=3,punch=5</a:t>
            </a:r>
            <a:endParaRPr lang="ko-KR" altLang="en-US" sz="20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4217624" y="679469"/>
            <a:ext cx="2191551" cy="315562"/>
          </a:xfrm>
          <a:prstGeom prst="wedgeRoundRectCallout">
            <a:avLst>
              <a:gd name="adj1" fmla="val -64043"/>
              <a:gd name="adj2" fmla="val 587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후위 </a:t>
            </a:r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++ 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연산자 멤버 함수 구현</a:t>
            </a:r>
          </a:p>
        </p:txBody>
      </p:sp>
    </p:spTree>
    <p:extLst>
      <p:ext uri="{BB962C8B-B14F-4D97-AF65-F5344CB8AC3E}">
        <p14:creationId xmlns:p14="http://schemas.microsoft.com/office/powerpoint/2010/main" val="264231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프렌드로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초대하는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3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가지 유형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800200"/>
          </a:xfrm>
        </p:spPr>
        <p:txBody>
          <a:bodyPr>
            <a:normAutofit/>
          </a:bodyPr>
          <a:lstStyle/>
          <a:p>
            <a:pPr lvl="1"/>
            <a:r>
              <a:rPr lang="ko-KR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프렌드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함수가 되는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3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가지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전역 함수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클래스 외부에 선언된 전역 함수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다른 클래스의 멤버 함수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다른 클래스의 특정 멤버 함수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다른 클래스 전체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다른 클래스의 모든 멤버 함수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75" y="1281336"/>
            <a:ext cx="8151781" cy="5196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694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21994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직사각형 1"/>
          <p:cNvSpPr>
            <a:spLocks noChangeArrowheads="1"/>
          </p:cNvSpPr>
          <p:nvPr/>
        </p:nvSpPr>
        <p:spPr>
          <a:xfrm>
            <a:off x="539750" y="0"/>
            <a:ext cx="6335713" cy="117919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/>
                <a:ea typeface="맑은 고딕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3600" b="1">
                <a:latin typeface="HY헤드라인M"/>
                <a:ea typeface="HY헤드라인M"/>
              </a:rPr>
              <a:t>객체지향 프로그래밍</a:t>
            </a:r>
            <a:r>
              <a:rPr lang="en-US" altLang="ko-KR" sz="3600" b="1">
                <a:solidFill>
                  <a:srgbClr val="FF0000"/>
                </a:solidFill>
                <a:latin typeface="HY헤드라인M"/>
                <a:ea typeface="HY헤드라인M"/>
              </a:rPr>
              <a:t>(</a:t>
            </a:r>
            <a:r>
              <a:rPr lang="ko-KR" altLang="en-US" sz="3600" b="1">
                <a:solidFill>
                  <a:srgbClr val="FF0000"/>
                </a:solidFill>
                <a:latin typeface="HY헤드라인M"/>
                <a:ea typeface="HY헤드라인M"/>
              </a:rPr>
              <a:t>특성</a:t>
            </a:r>
            <a:r>
              <a:rPr lang="en-US" altLang="ko-KR" sz="3600" b="1">
                <a:solidFill>
                  <a:srgbClr val="FF0000"/>
                </a:solidFill>
                <a:latin typeface="HY헤드라인M"/>
                <a:ea typeface="HY헤드라인M"/>
              </a:rPr>
              <a:t>)</a:t>
            </a:r>
            <a:br>
              <a:rPr lang="en-US" altLang="ko-KR" b="1">
                <a:latin typeface="HY헤드라인M"/>
                <a:ea typeface="HY헤드라인M"/>
              </a:rPr>
            </a:br>
            <a:endParaRPr lang="en-US" altLang="ko-KR" b="1">
              <a:latin typeface="HY헤드라인M"/>
              <a:ea typeface="HY헤드라인M"/>
            </a:endParaRPr>
          </a:p>
        </p:txBody>
      </p:sp>
      <p:pic>
        <p:nvPicPr>
          <p:cNvPr id="21512" name="그림 215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10973" y="851976"/>
            <a:ext cx="4740266" cy="575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유전적 상속과 객체 지향 상속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42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418577" y="4075717"/>
            <a:ext cx="4971863" cy="2296276"/>
            <a:chOff x="1951445" y="1412776"/>
            <a:chExt cx="4971863" cy="2296276"/>
          </a:xfrm>
        </p:grpSpPr>
        <p:sp>
          <p:nvSpPr>
            <p:cNvPr id="5" name="직사각형 4"/>
            <p:cNvSpPr/>
            <p:nvPr/>
          </p:nvSpPr>
          <p:spPr>
            <a:xfrm>
              <a:off x="3923542" y="1412776"/>
              <a:ext cx="886177" cy="296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생물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54087" y="2341470"/>
              <a:ext cx="886177" cy="296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동물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263813" y="2361125"/>
              <a:ext cx="954344" cy="296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식물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391605" y="3413040"/>
              <a:ext cx="886177" cy="296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사람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951445" y="3413040"/>
              <a:ext cx="886177" cy="296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어류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77245" y="3413040"/>
              <a:ext cx="954344" cy="296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나무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968964" y="3411865"/>
              <a:ext cx="954344" cy="296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풀</a:t>
              </a:r>
            </a:p>
          </p:txBody>
        </p:sp>
        <p:cxnSp>
          <p:nvCxnSpPr>
            <p:cNvPr id="12" name="꺾인 연결선 11"/>
            <p:cNvCxnSpPr>
              <a:stCxn id="6" idx="0"/>
              <a:endCxn id="5" idx="2"/>
            </p:cNvCxnSpPr>
            <p:nvPr/>
          </p:nvCxnSpPr>
          <p:spPr>
            <a:xfrm rot="5400000" flipH="1" flipV="1">
              <a:off x="3415562" y="1390402"/>
              <a:ext cx="632682" cy="126945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/>
            <p:nvPr/>
          </p:nvCxnSpPr>
          <p:spPr>
            <a:xfrm rot="16200000" flipV="1">
              <a:off x="4727640" y="1337270"/>
              <a:ext cx="652337" cy="1374354"/>
            </a:xfrm>
            <a:prstGeom prst="bentConnector3">
              <a:avLst>
                <a:gd name="adj1" fmla="val 4999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>
              <a:stCxn id="9" idx="0"/>
              <a:endCxn id="6" idx="2"/>
            </p:cNvCxnSpPr>
            <p:nvPr/>
          </p:nvCxnSpPr>
          <p:spPr>
            <a:xfrm rot="5400000" flipH="1" flipV="1">
              <a:off x="2358076" y="2673940"/>
              <a:ext cx="775558" cy="70264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14"/>
            <p:cNvCxnSpPr>
              <a:stCxn id="8" idx="0"/>
              <a:endCxn id="6" idx="2"/>
            </p:cNvCxnSpPr>
            <p:nvPr/>
          </p:nvCxnSpPr>
          <p:spPr>
            <a:xfrm rot="16200000" flipV="1">
              <a:off x="3078156" y="2656502"/>
              <a:ext cx="775558" cy="73751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 15"/>
            <p:cNvCxnSpPr>
              <a:stCxn id="10" idx="0"/>
              <a:endCxn id="7" idx="2"/>
            </p:cNvCxnSpPr>
            <p:nvPr/>
          </p:nvCxnSpPr>
          <p:spPr>
            <a:xfrm rot="5400000" flipH="1" flipV="1">
              <a:off x="5069750" y="2741805"/>
              <a:ext cx="755903" cy="58656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16"/>
            <p:cNvCxnSpPr>
              <a:stCxn id="11" idx="0"/>
              <a:endCxn id="7" idx="2"/>
            </p:cNvCxnSpPr>
            <p:nvPr/>
          </p:nvCxnSpPr>
          <p:spPr>
            <a:xfrm rot="16200000" flipV="1">
              <a:off x="5716197" y="2681925"/>
              <a:ext cx="754728" cy="70515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4" descr="C:\Users\Kitae\AppData\Local\Microsoft\Windows\Temporary Internet Files\Content.IE5\BKXOD6QF\MC90029225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341" y="1651536"/>
            <a:ext cx="1779422" cy="173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Kitae\AppData\Local\Microsoft\Windows\Temporary Internet Files\Content.IE5\2GAQ5JYK\MC90029227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176" y="1842465"/>
            <a:ext cx="1807769" cy="156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C:\Users\Kitae\AppData\Local\Microsoft\Windows\Temporary Internet Files\Content.IE5\XL3AIDO0\MM900365298[1]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3" y="2471601"/>
            <a:ext cx="10287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1" descr="C:\Users\Kitae\AppData\Local\Microsoft\Windows\Temporary Internet Files\Content.IE5\XL3AIDO0\MC900335947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879" y="2534616"/>
            <a:ext cx="779620" cy="66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사각형 설명선 21"/>
          <p:cNvSpPr/>
          <p:nvPr/>
        </p:nvSpPr>
        <p:spPr>
          <a:xfrm>
            <a:off x="1386766" y="1651536"/>
            <a:ext cx="1185810" cy="311474"/>
          </a:xfrm>
          <a:prstGeom prst="wedgeRoundRectCallout">
            <a:avLst>
              <a:gd name="adj1" fmla="val 55089"/>
              <a:gd name="adj2" fmla="val 895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아빠의 유산이다</a:t>
            </a:r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0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4846832" y="1818132"/>
            <a:ext cx="1185810" cy="311474"/>
          </a:xfrm>
          <a:prstGeom prst="wedgeRoundRectCallout">
            <a:avLst>
              <a:gd name="adj1" fmla="val 55089"/>
              <a:gd name="adj2" fmla="val 895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나를 꼭 닮았군</a:t>
            </a:r>
          </a:p>
        </p:txBody>
      </p:sp>
      <p:sp>
        <p:nvSpPr>
          <p:cNvPr id="24" name="모서리가 둥근 사각형 설명선 23"/>
          <p:cNvSpPr/>
          <p:nvPr/>
        </p:nvSpPr>
        <p:spPr>
          <a:xfrm>
            <a:off x="7107347" y="1266401"/>
            <a:ext cx="1185810" cy="455490"/>
          </a:xfrm>
          <a:prstGeom prst="wedgeRoundRectCallout">
            <a:avLst>
              <a:gd name="adj1" fmla="val -34248"/>
              <a:gd name="adj2" fmla="val 1174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그래요 우리를 </a:t>
            </a:r>
            <a:r>
              <a:rPr lang="ko-KR" altLang="en-US" sz="10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꼭 닮았어요</a:t>
            </a:r>
            <a:endParaRPr lang="ko-KR" altLang="en-US" sz="10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76072" y="343048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유산 상속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60693" y="3433854"/>
            <a:ext cx="2574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유전적 상속 </a:t>
            </a:r>
            <a:r>
              <a:rPr lang="en-US" altLang="ko-KR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 지향 상속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24702" y="5868583"/>
            <a:ext cx="1925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유전적 상속과 관계된</a:t>
            </a:r>
            <a:endParaRPr lang="en-US" altLang="ko-KR" sz="1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생물 분류</a:t>
            </a:r>
          </a:p>
        </p:txBody>
      </p:sp>
      <p:sp>
        <p:nvSpPr>
          <p:cNvPr id="33" name="모서리가 둥근 사각형 설명선 32"/>
          <p:cNvSpPr/>
          <p:nvPr/>
        </p:nvSpPr>
        <p:spPr>
          <a:xfrm>
            <a:off x="5878320" y="5320077"/>
            <a:ext cx="773295" cy="311474"/>
          </a:xfrm>
          <a:prstGeom prst="wedgeRoundRectCallout">
            <a:avLst>
              <a:gd name="adj1" fmla="val -131116"/>
              <a:gd name="adj2" fmla="val 322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상속받음</a:t>
            </a:r>
            <a:endParaRPr lang="ko-KR" altLang="en-US" sz="10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37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프렌드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선언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3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종류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9632" y="3345662"/>
            <a:ext cx="6192688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Rect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{</a:t>
            </a:r>
          </a:p>
          <a:p>
            <a:pPr defTabSz="180000" fontAlgn="base" latinLnBrk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.............</a:t>
            </a:r>
          </a:p>
          <a:p>
            <a:pPr defTabSz="180000" fontAlgn="base" latinLnBrk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friend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bool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RectManager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::equals(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Rect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r, 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Rect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s);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 fontAlgn="base" latinLnBrk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6051" y="2989964"/>
            <a:ext cx="764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en-US" altLang="ko-KR" sz="1600" b="1" dirty="0" err="1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RectManager</a:t>
            </a: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클래스의 </a:t>
            </a: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equals() 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멤버 함수를 </a:t>
            </a:r>
            <a:r>
              <a:rPr lang="en-US" altLang="ko-KR" sz="1600" b="1" dirty="0" err="1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Rect</a:t>
            </a: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클래스에 </a:t>
            </a:r>
            <a:r>
              <a:rPr lang="ko-KR" altLang="en-US" sz="1600" b="1" dirty="0" err="1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프렌드로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선언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59632" y="1689902"/>
            <a:ext cx="6192688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Rect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{ // 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Rect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클래스 선언</a:t>
            </a:r>
          </a:p>
          <a:p>
            <a:pPr defTabSz="18000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...</a:t>
            </a:r>
          </a:p>
          <a:p>
            <a:pPr defTabSz="18000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friend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bool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equals(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Rect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r, 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Rect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s);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6051" y="1331476"/>
            <a:ext cx="5293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외부 함수 </a:t>
            </a: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equals()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en-US" altLang="ko-KR" sz="1600" b="1" dirty="0" err="1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Rect</a:t>
            </a: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클래스에 </a:t>
            </a:r>
            <a:r>
              <a:rPr lang="ko-KR" altLang="en-US" sz="1600" b="1" dirty="0" err="1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프렌드로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선언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52155" y="5219195"/>
            <a:ext cx="6200165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Rect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{</a:t>
            </a:r>
          </a:p>
          <a:p>
            <a:pPr defTabSz="180000" fontAlgn="base" latinLnBrk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.............</a:t>
            </a:r>
          </a:p>
          <a:p>
            <a:pPr defTabSz="180000" fontAlgn="base" latinLnBrk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friend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RectManager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 </a:t>
            </a:r>
          </a:p>
          <a:p>
            <a:pPr defTabSz="180000" fontAlgn="base" latinLnBrk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6051" y="4700756"/>
            <a:ext cx="7143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en-US" altLang="ko-KR" sz="1600" b="1" dirty="0" err="1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RectManager</a:t>
            </a: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클래스의 모든</a:t>
            </a: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멤버 함수를 </a:t>
            </a:r>
            <a:r>
              <a:rPr lang="en-US" altLang="ko-KR" sz="1600" b="1" dirty="0" err="1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Rect</a:t>
            </a: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클래스에 </a:t>
            </a:r>
            <a:r>
              <a:rPr lang="ko-KR" altLang="en-US" sz="1600" b="1" dirty="0" err="1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프렌드로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선언</a:t>
            </a:r>
          </a:p>
        </p:txBody>
      </p:sp>
    </p:spTree>
    <p:extLst>
      <p:ext uri="{BB962C8B-B14F-4D97-AF65-F5344CB8AC3E}">
        <p14:creationId xmlns:p14="http://schemas.microsoft.com/office/powerpoint/2010/main" val="71986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7–1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프렌드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함수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7975" y="151179"/>
            <a:ext cx="9468544" cy="6555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</a:t>
            </a:r>
            <a:r>
              <a:rPr lang="en-US" altLang="ko-KR" sz="2000" b="1" dirty="0" err="1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Rect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 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bool equals(</a:t>
            </a:r>
            <a:r>
              <a:rPr lang="en-US" altLang="ko-KR" sz="2000" b="1" dirty="0" err="1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Rect</a:t>
            </a:r>
            <a:r>
              <a:rPr lang="en-US" altLang="ko-KR" sz="20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r, </a:t>
            </a:r>
            <a:r>
              <a:rPr lang="en-US" altLang="ko-KR" sz="2000" b="1" dirty="0" err="1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Rect</a:t>
            </a:r>
            <a:r>
              <a:rPr lang="en-US" altLang="ko-KR" sz="20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s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); </a:t>
            </a:r>
            <a:r>
              <a:rPr lang="en-US" altLang="ko-KR" sz="20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0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외부 함수 선언</a:t>
            </a:r>
            <a:endParaRPr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en-US" altLang="ko-KR" sz="20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b="1" dirty="0" err="1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Rect</a:t>
            </a:r>
            <a:r>
              <a:rPr lang="en-US" altLang="ko-KR" sz="20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pPr defTabSz="180000"/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width, height;   </a:t>
            </a:r>
            <a:r>
              <a:rPr lang="en-US" altLang="ko-KR" sz="2000" b="1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000" b="1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b="1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private</a:t>
            </a:r>
            <a:r>
              <a:rPr lang="ko-KR" altLang="en-US" sz="2000" b="1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변수</a:t>
            </a:r>
            <a:endParaRPr lang="en-US" altLang="ko-KR" sz="2000" b="1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20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Rect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width,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height)  { 	this-&gt;width = width;  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                this-&gt;height = height;	   }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friend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bool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equals(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Rect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r,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Rect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s);</a:t>
            </a:r>
            <a:endParaRPr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bool equals(</a:t>
            </a:r>
            <a:r>
              <a:rPr lang="en-US" altLang="ko-KR" sz="2000" b="1" dirty="0" err="1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Rect</a:t>
            </a:r>
            <a:r>
              <a:rPr lang="en-US" altLang="ko-KR" sz="20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r, </a:t>
            </a:r>
            <a:r>
              <a:rPr lang="en-US" altLang="ko-KR" sz="2000" b="1" dirty="0" err="1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Rect</a:t>
            </a:r>
            <a:r>
              <a:rPr lang="en-US" altLang="ko-KR" sz="20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s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 { </a:t>
            </a:r>
            <a:r>
              <a:rPr lang="en-US" altLang="ko-KR" sz="20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0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외부 함수 정의</a:t>
            </a:r>
          </a:p>
          <a:p>
            <a:pPr defTabSz="180000"/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if(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r.width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==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s.width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&amp;&amp;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r.height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==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s.height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   return true; 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else    return false;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defTabSz="180000"/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main() {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Rect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a(3,4), b(4,5);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if(equals(a, b))    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"equal" &lt;&lt;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else                      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"not equal" &lt;&lt;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436060" y="1087219"/>
            <a:ext cx="1707940" cy="369332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not equal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730719" y="3486498"/>
            <a:ext cx="1285743" cy="410303"/>
          </a:xfrm>
          <a:prstGeom prst="wedgeRoundRectCallout">
            <a:avLst>
              <a:gd name="adj1" fmla="val -86396"/>
              <a:gd name="adj2" fmla="val -3575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equals() 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함수를</a:t>
            </a:r>
            <a:endParaRPr lang="en-US" altLang="ko-KR" sz="10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000" b="1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프렌드로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선언</a:t>
            </a:r>
            <a:endParaRPr lang="en-US" altLang="ko-KR" sz="10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793178" y="4910531"/>
            <a:ext cx="2496852" cy="586035"/>
          </a:xfrm>
          <a:prstGeom prst="wedgeRoundRectCallout">
            <a:avLst>
              <a:gd name="adj1" fmla="val -69975"/>
              <a:gd name="adj2" fmla="val -9413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equals() 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함수는 </a:t>
            </a:r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private 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속성을 가진 </a:t>
            </a:r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width, height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 접근할 수 있다</a:t>
            </a:r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365789" y="568660"/>
            <a:ext cx="2647117" cy="586035"/>
          </a:xfrm>
          <a:prstGeom prst="wedgeRoundRectCallout">
            <a:avLst>
              <a:gd name="adj1" fmla="val -109176"/>
              <a:gd name="adj2" fmla="val 413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Rect</a:t>
            </a:r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클래스가 선언되기 전에 먼저 참조되는 컴파일 오류</a:t>
            </a:r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(forward reference)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막기 위한 선언문</a:t>
            </a:r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(forward declaration)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875043" y="1802457"/>
            <a:ext cx="2268957" cy="469441"/>
          </a:xfrm>
          <a:prstGeom prst="wedgeRoundRectCallout">
            <a:avLst>
              <a:gd name="adj1" fmla="val -392"/>
              <a:gd name="adj2" fmla="val -1044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 </a:t>
            </a:r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는 동일한 크기의 사각형이 아니므로 </a:t>
            </a:r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“not equal” 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출력</a:t>
            </a:r>
            <a:endParaRPr lang="en-US" altLang="ko-KR" sz="10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212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291421"/>
            <a:ext cx="3509029" cy="22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연산자 중복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다형성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07504" y="1340768"/>
            <a:ext cx="8658544" cy="5400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일상 생활에서의 기호 사용</a:t>
            </a:r>
            <a:endParaRPr lang="en-US" altLang="ko-KR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기호의 사례</a:t>
            </a:r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숫자 더하기 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2 + 3 = 5</a:t>
            </a:r>
          </a:p>
          <a:p>
            <a:pPr lvl="2"/>
            <a:r>
              <a:rPr lang="ko-KR" altLang="en-US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색 혼합 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빨강 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파랑 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보라</a:t>
            </a:r>
            <a:endParaRPr lang="en-US" altLang="ko-KR" sz="20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생활 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 </a:t>
            </a:r>
            <a:r>
              <a:rPr lang="ko-KR" altLang="en-US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남자 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여자 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결혼</a:t>
            </a:r>
            <a:endParaRPr lang="en-US" altLang="ko-KR" sz="20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2400" b="1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2400" b="1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기호를 숫자와 물체에 적용</a:t>
            </a:r>
            <a:r>
              <a:rPr lang="en-US" altLang="ko-KR" sz="2400" b="1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400" b="1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중복 사용</a:t>
            </a:r>
            <a:endParaRPr lang="en-US" altLang="ko-KR" sz="2400" b="1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기호를 숫자가 아닌 곳에도 사용</a:t>
            </a:r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간결한 의미 전달</a:t>
            </a:r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sz="2400" b="1" dirty="0" err="1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다형성</a:t>
            </a:r>
            <a:endParaRPr lang="en-US" altLang="ko-KR" sz="2400" b="1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639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연산자 중복의 사례 </a:t>
            </a:r>
            <a:r>
              <a:rPr lang="en-US" altLang="ko-KR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36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36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연산자에 대해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정수 더하기</a:t>
            </a:r>
            <a:endParaRPr lang="en-US" altLang="ko-KR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문자열 합치기</a:t>
            </a:r>
            <a:endParaRPr lang="en-US" altLang="ko-KR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53240" y="2196153"/>
            <a:ext cx="7704856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20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a=2, b=3, c;</a:t>
            </a:r>
            <a:endParaRPr lang="ko-KR" altLang="en-US" sz="20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fontAlgn="base" latinLnBrk="0"/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 = a + b;   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+ 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정수가 </a:t>
            </a:r>
            <a:r>
              <a:rPr lang="ko-KR" altLang="en-US" sz="2000" b="1" dirty="0" err="1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피연산자일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때 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 더하기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37216" y="4549914"/>
            <a:ext cx="8136904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string a="C", c;</a:t>
            </a:r>
            <a:endParaRPr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 = a 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"++" ;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6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+ </a:t>
            </a:r>
            <a:r>
              <a:rPr lang="ko-KR" altLang="en-US" sz="16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“</a:t>
            </a:r>
            <a:r>
              <a:rPr lang="en-US" altLang="ko-KR" sz="16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C++". </a:t>
            </a:r>
            <a:r>
              <a:rPr lang="ko-KR" altLang="en-US" sz="16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문자열이 </a:t>
            </a:r>
            <a:r>
              <a:rPr lang="ko-KR" altLang="en-US" sz="1600" b="1" dirty="0" err="1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피연산자일</a:t>
            </a:r>
            <a:r>
              <a:rPr lang="ko-KR" altLang="en-US" sz="16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때 두 개의 문자열 합치기</a:t>
            </a:r>
          </a:p>
        </p:txBody>
      </p:sp>
    </p:spTree>
    <p:extLst>
      <p:ext uri="{BB962C8B-B14F-4D97-AF65-F5344CB8AC3E}">
        <p14:creationId xmlns:p14="http://schemas.microsoft.com/office/powerpoint/2010/main" val="300662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연산자 중복의 사례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: +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연산자에 대해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색 섞기</a:t>
            </a:r>
            <a:endParaRPr lang="en-US" altLang="ko-KR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배열 합치기</a:t>
            </a:r>
            <a:endParaRPr lang="en-US" altLang="ko-KR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57854" y="2124626"/>
            <a:ext cx="7882421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Color a(BLUE), b(RED), c;</a:t>
            </a:r>
          </a:p>
          <a:p>
            <a:pPr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 = a 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b; </a:t>
            </a:r>
            <a:r>
              <a:rPr lang="en-US" altLang="ko-KR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c = VIOLET. a, b</a:t>
            </a:r>
            <a:r>
              <a:rPr lang="ko-KR" altLang="en-US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두 색을 섞은 새로운 </a:t>
            </a:r>
            <a:r>
              <a:rPr lang="en-US" altLang="ko-KR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Color </a:t>
            </a:r>
            <a:r>
              <a:rPr lang="ko-KR" altLang="en-US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 </a:t>
            </a:r>
            <a:r>
              <a:rPr lang="en-US" altLang="ko-KR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28400" y="4138099"/>
            <a:ext cx="8415600" cy="1107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SortedArray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a(2,5,9), b(3,7,10), c;</a:t>
            </a:r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 = a 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b; </a:t>
            </a:r>
          </a:p>
          <a:p>
            <a:pPr fontAlgn="base" latinLnBrk="0"/>
            <a:r>
              <a:rPr lang="en-US" altLang="ko-KR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c = {2,3,5,7,9,10}. </a:t>
            </a:r>
            <a:r>
              <a:rPr lang="ko-KR" altLang="en-US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정렬된 두 배열을 결합한</a:t>
            </a:r>
            <a:r>
              <a:rPr lang="en-US" altLang="ko-KR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(merge) </a:t>
            </a:r>
            <a:r>
              <a:rPr lang="ko-KR" altLang="en-US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새로운 배열 생성</a:t>
            </a:r>
          </a:p>
        </p:txBody>
      </p:sp>
    </p:spTree>
    <p:extLst>
      <p:ext uri="{BB962C8B-B14F-4D97-AF65-F5344CB8AC3E}">
        <p14:creationId xmlns:p14="http://schemas.microsoft.com/office/powerpoint/2010/main" val="363711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12533</TotalTime>
  <Words>3556</Words>
  <Application>Microsoft Office PowerPoint</Application>
  <PresentationFormat>화면 슬라이드 쇼(4:3)</PresentationFormat>
  <Paragraphs>661</Paragraphs>
  <Slides>42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42</vt:i4>
      </vt:variant>
    </vt:vector>
  </HeadingPairs>
  <TitlesOfParts>
    <vt:vector size="57" baseType="lpstr">
      <vt:lpstr>HY견고딕</vt:lpstr>
      <vt:lpstr>HY얕은샘물M</vt:lpstr>
      <vt:lpstr>HY헤드라인M</vt:lpstr>
      <vt:lpstr>굴림</vt:lpstr>
      <vt:lpstr>휴먼둥근헤드라인</vt:lpstr>
      <vt:lpstr>Arial</vt:lpstr>
      <vt:lpstr>Comic Sans MS</vt:lpstr>
      <vt:lpstr>Symbol</vt:lpstr>
      <vt:lpstr>Trebuchet MS</vt:lpstr>
      <vt:lpstr>Tw Cen MT</vt:lpstr>
      <vt:lpstr>Wingdings</vt:lpstr>
      <vt:lpstr>Wingdings 2</vt:lpstr>
      <vt:lpstr>가을</vt:lpstr>
      <vt:lpstr>3_Crayons</vt:lpstr>
      <vt:lpstr>1_가을</vt:lpstr>
      <vt:lpstr>PowerPoint 프레젠테이션</vt:lpstr>
      <vt:lpstr>C++ 프렌드</vt:lpstr>
      <vt:lpstr>C++ 프렌드</vt:lpstr>
      <vt:lpstr>프렌드로 초대하는 3 가지 유형</vt:lpstr>
      <vt:lpstr>프렌드 선언 3 종류</vt:lpstr>
      <vt:lpstr>예제 7–1 프렌드 함수 만들기</vt:lpstr>
      <vt:lpstr>연산자 중복 (다형성)</vt:lpstr>
      <vt:lpstr>연산자 중복의 사례 : + 연산자에 대해</vt:lpstr>
      <vt:lpstr>연산자 중복의 사례 : + 연산자에 대해</vt:lpstr>
      <vt:lpstr>연산자 중복의 특징</vt:lpstr>
      <vt:lpstr>연산자 중복의 특징</vt:lpstr>
      <vt:lpstr>연산자 함수</vt:lpstr>
      <vt:lpstr>+와 == 연산자의 작성 사례</vt:lpstr>
      <vt:lpstr>+와 == 연산자의 작성 사례</vt:lpstr>
      <vt:lpstr>앞으로 연산자 함수 작성에 사용할 클래스</vt:lpstr>
      <vt:lpstr>이항 연산자 중복 : + 연산자</vt:lpstr>
      <vt:lpstr>예제 7-4 두 개의 Power 객체를 더하는                + 연산자 작성    클래스의 멤버 함수로 구현 방식</vt:lpstr>
      <vt:lpstr>PowerPoint 프레젠테이션</vt:lpstr>
      <vt:lpstr>+ 연산자를 외부 프렌드 함수로 구현</vt:lpstr>
      <vt:lpstr>예제 7-12 a+b를 위한 연산자 함수를               프렌드로 작성</vt:lpstr>
      <vt:lpstr>PowerPoint 프레젠테이션</vt:lpstr>
      <vt:lpstr>== 연산자 중복</vt:lpstr>
      <vt:lpstr>예제 7-5 두 개의 Power 객체를 비교하는               == 연산자 작성</vt:lpstr>
      <vt:lpstr>PowerPoint 프레젠테이션</vt:lpstr>
      <vt:lpstr>+= 연산자 중복</vt:lpstr>
      <vt:lpstr>예제 7-6 두 Power 객체를 더하는                += 연산자 작성 </vt:lpstr>
      <vt:lpstr>PowerPoint 프레젠테이션</vt:lpstr>
      <vt:lpstr>+ 연산자 작성(실습): b = a + 2;</vt:lpstr>
      <vt:lpstr>PowerPoint 프레젠테이션</vt:lpstr>
      <vt:lpstr>단항 연산자 중복</vt:lpstr>
      <vt:lpstr>전위 ++ 연산자 중복</vt:lpstr>
      <vt:lpstr>예제 7-8 전위 ++ 연산자 작성</vt:lpstr>
      <vt:lpstr>예제 7-8 전위 ++ 연산자 작성</vt:lpstr>
      <vt:lpstr>단항 연산자 ++를 프렌드로 작성하기</vt:lpstr>
      <vt:lpstr>예제 7-13 ++연산자를 프렌드로 작성한 예</vt:lpstr>
      <vt:lpstr>PowerPoint 프레젠테이션</vt:lpstr>
      <vt:lpstr>후위 연산자 중복, ++ 연산자</vt:lpstr>
      <vt:lpstr>예제 7-10 후위 ++ 연산자 작성</vt:lpstr>
      <vt:lpstr>PowerPoint 프레젠테이션</vt:lpstr>
      <vt:lpstr>PowerPoint 프레젠테이션</vt:lpstr>
      <vt:lpstr>PowerPoint 프레젠테이션</vt:lpstr>
      <vt:lpstr>유전적 상속과 객체 지향 상속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user</cp:lastModifiedBy>
  <cp:revision>545</cp:revision>
  <dcterms:created xsi:type="dcterms:W3CDTF">2007-06-29T06:43:39Z</dcterms:created>
  <dcterms:modified xsi:type="dcterms:W3CDTF">2020-11-22T12:37:11Z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