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48"/>
  </p:notesMasterIdLst>
  <p:handoutMasterIdLst>
    <p:handoutMasterId r:id="rId49"/>
  </p:handoutMasterIdLst>
  <p:sldIdLst>
    <p:sldId id="550" r:id="rId4"/>
    <p:sldId id="551" r:id="rId5"/>
    <p:sldId id="552" r:id="rId6"/>
    <p:sldId id="553" r:id="rId7"/>
    <p:sldId id="554" r:id="rId8"/>
    <p:sldId id="563" r:id="rId9"/>
    <p:sldId id="556" r:id="rId10"/>
    <p:sldId id="484" r:id="rId11"/>
    <p:sldId id="485" r:id="rId12"/>
    <p:sldId id="487" r:id="rId13"/>
    <p:sldId id="486" r:id="rId14"/>
    <p:sldId id="483" r:id="rId15"/>
    <p:sldId id="503" r:id="rId16"/>
    <p:sldId id="488" r:id="rId17"/>
    <p:sldId id="489" r:id="rId18"/>
    <p:sldId id="490" r:id="rId19"/>
    <p:sldId id="491" r:id="rId20"/>
    <p:sldId id="492" r:id="rId21"/>
    <p:sldId id="493" r:id="rId22"/>
    <p:sldId id="497" r:id="rId23"/>
    <p:sldId id="495" r:id="rId24"/>
    <p:sldId id="501" r:id="rId25"/>
    <p:sldId id="498" r:id="rId26"/>
    <p:sldId id="496" r:id="rId27"/>
    <p:sldId id="499" r:id="rId28"/>
    <p:sldId id="502" r:id="rId29"/>
    <p:sldId id="500" r:id="rId30"/>
    <p:sldId id="504" r:id="rId31"/>
    <p:sldId id="561" r:id="rId32"/>
    <p:sldId id="560" r:id="rId33"/>
    <p:sldId id="506" r:id="rId34"/>
    <p:sldId id="507" r:id="rId35"/>
    <p:sldId id="508" r:id="rId36"/>
    <p:sldId id="509" r:id="rId37"/>
    <p:sldId id="510" r:id="rId38"/>
    <p:sldId id="512" r:id="rId39"/>
    <p:sldId id="514" r:id="rId40"/>
    <p:sldId id="515" r:id="rId41"/>
    <p:sldId id="513" r:id="rId42"/>
    <p:sldId id="516" r:id="rId43"/>
    <p:sldId id="517" r:id="rId44"/>
    <p:sldId id="518" r:id="rId45"/>
    <p:sldId id="519" r:id="rId46"/>
    <p:sldId id="481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00"/>
    <a:srgbClr val="0000FF"/>
    <a:srgbClr val="333399"/>
    <a:srgbClr val="FF9933"/>
    <a:srgbClr val="FF9999"/>
    <a:srgbClr val="FFFFCC"/>
    <a:srgbClr val="CC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514" autoAdjust="0"/>
  </p:normalViewPr>
  <p:slideViewPr>
    <p:cSldViewPr snapToGrid="0">
      <p:cViewPr varScale="1">
        <p:scale>
          <a:sx n="109" d="100"/>
          <a:sy n="109" d="100"/>
        </p:scale>
        <p:origin x="1296" y="108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편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37450" y="1434906"/>
            <a:ext cx="8693834" cy="5286571"/>
          </a:xfrm>
          <a:prstGeom prst="roundRect">
            <a:avLst>
              <a:gd name="adj" fmla="val 42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HY얕은샘물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 algn="l">
              <a:defRPr sz="2700"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0108" y="6106876"/>
            <a:ext cx="324000" cy="4320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6FFB9C-EA71-420D-B3CD-3385120C2261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8430108" y="6106876"/>
            <a:ext cx="324000" cy="432000"/>
          </a:xfrm>
          <a:prstGeom prst="ellipse">
            <a:avLst/>
          </a:prstGeom>
          <a:noFill/>
          <a:ln w="41275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HY얕은샘물M" panose="02030600000101010101" pitchFamily="18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HY얕은샘물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6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8766048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중첩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(nested loop):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안에 다른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반복문이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</a:p>
          <a:p>
            <a:pPr eaLnBrk="1" hangingPunct="1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0" y="2353089"/>
            <a:ext cx="8692054" cy="43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개념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3764" y="1621220"/>
            <a:ext cx="8542284" cy="4495800"/>
          </a:xfrm>
        </p:spPr>
        <p:txBody>
          <a:bodyPr/>
          <a:lstStyle/>
          <a:p>
            <a:r>
              <a:rPr lang="ko-KR" altLang="en-US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(function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수행하여 그 결과를 반환하는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문장들의 집합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2" y="2628809"/>
            <a:ext cx="8070215" cy="389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7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함수는 프로그램을 이루는 </a:t>
            </a:r>
            <a:r>
              <a:rPr lang="ko-KR" altLang="en-US" dirty="0" err="1"/>
              <a:t>빌딩블록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71650"/>
            <a:ext cx="8280509" cy="500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8" y="2184140"/>
            <a:ext cx="6261364" cy="41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862263"/>
            <a:ext cx="7871952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언어의 핵심은 함수이다 </a:t>
            </a:r>
            <a:r>
              <a:rPr lang="en-US" altLang="ko-KR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!!!</a:t>
            </a:r>
            <a:endParaRPr lang="ko-KR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6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장점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3697" cy="44958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사용하면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코드가 중복되는 것을 막을 수 있다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 작성된 함수는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재사용할 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사용하면 전체 프로그램을 모듈로 나눌 수 있어서 개발 과정이 쉬워지고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체계적이 되면서 유지보수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쉬워진다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가지 과정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굴림" pitchFamily="50" charset="-127"/>
              <a:buAutoNum type="circleNumDbPlain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작성한다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Font typeface="굴림" pitchFamily="50" charset="-127"/>
              <a:buAutoNum type="circleNumDbPlain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3757"/>
            <a:ext cx="8959635" cy="299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9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정의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반환형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(return type)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헤더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(function header)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몸체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(function body)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3" y="3013075"/>
            <a:ext cx="8016345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6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39918"/>
            <a:ext cx="9144000" cy="54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variable):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정의되는 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938" y="2820988"/>
            <a:ext cx="4166630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add(</a:t>
            </a: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x, </a:t>
            </a: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y)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u="sng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result;</a:t>
            </a:r>
          </a:p>
          <a:p>
            <a:pPr>
              <a:defRPr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result = x + y;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61" name="타원 4"/>
          <p:cNvSpPr>
            <a:spLocks noChangeArrowheads="1"/>
          </p:cNvSpPr>
          <p:nvPr/>
        </p:nvSpPr>
        <p:spPr bwMode="auto">
          <a:xfrm>
            <a:off x="2368003" y="3520965"/>
            <a:ext cx="1604907" cy="662151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756530"/>
            <a:ext cx="9143999" cy="45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반환값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27137"/>
            <a:ext cx="8212138" cy="2058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b="1" i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value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호출된 함수가 호출한 곳으로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작업의 결과값을 전달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인수는 여러 개가 가능하나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반환값은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하나만 가능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586125"/>
            <a:ext cx="7675929" cy="240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6" y="1575166"/>
            <a:ext cx="8728724" cy="462206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69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1228" y="1681655"/>
            <a:ext cx="8797157" cy="4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839" y="1481959"/>
            <a:ext cx="8787506" cy="51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700"/>
              <a:t>함수들의 연결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1898" y="1857375"/>
            <a:ext cx="6921102" cy="881063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함수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이루어진다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eaLnBrk="1" hangingPunct="1">
              <a:buNone/>
            </a:pP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호출을 통하여 서로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서로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먼저 호출되는 함수는 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76" y="1700949"/>
            <a:ext cx="7254924" cy="407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9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인수와 매개변수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144" y="1713186"/>
            <a:ext cx="8996855" cy="49293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853" y="338802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 인수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3544" y="3203359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인수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0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4" y="1678420"/>
            <a:ext cx="9113753" cy="46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라이브러리 함수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함수</a:t>
            </a:r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(library function):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컴파일러에서 제공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함수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입출력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연산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처리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처리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검색과 정렬 </a:t>
            </a:r>
          </a:p>
        </p:txBody>
      </p:sp>
      <p:pic>
        <p:nvPicPr>
          <p:cNvPr id="62468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48" y="2817704"/>
            <a:ext cx="2901731" cy="29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0634"/>
            <a:ext cx="8436632" cy="4529959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함수작성</a:t>
            </a:r>
            <a:r>
              <a:rPr lang="ko-KR" altLang="en-US" dirty="0"/>
              <a:t>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함수작성</a:t>
            </a:r>
            <a:r>
              <a:rPr lang="ko-KR" altLang="en-US" dirty="0"/>
              <a:t> 예제</a:t>
            </a:r>
            <a:endParaRPr lang="en-US" altLang="ko-KR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613" y="1584268"/>
            <a:ext cx="6159104" cy="28456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팩토리얼값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(n!)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계산하는 함수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34779" y="2250281"/>
            <a:ext cx="6163289" cy="72414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57175" indent="-257175" algn="ctr">
              <a:spcBef>
                <a:spcPct val="20000"/>
              </a:spcBef>
              <a:buClr>
                <a:schemeClr val="folHlink"/>
              </a:buClr>
            </a:pPr>
            <a:r>
              <a:rPr kumimoji="1" lang="ko-KR" altLang="en-US" dirty="0" err="1">
                <a:latin typeface="Comic Sans MS" pitchFamily="66" charset="0"/>
              </a:rPr>
              <a:t>반환값</a:t>
            </a:r>
            <a:r>
              <a:rPr kumimoji="1" lang="en-US" altLang="ko-KR" dirty="0">
                <a:latin typeface="Comic Sans MS" pitchFamily="66" charset="0"/>
              </a:rPr>
              <a:t>: </a:t>
            </a:r>
            <a:r>
              <a:rPr kumimoji="1" lang="en-US" altLang="ko-KR" dirty="0">
                <a:solidFill>
                  <a:schemeClr val="tx2"/>
                </a:solidFill>
                <a:latin typeface="Comic Sans MS" pitchFamily="66" charset="0"/>
              </a:rPr>
              <a:t>long  /  </a:t>
            </a:r>
            <a:r>
              <a:rPr kumimoji="1" lang="ko-KR" altLang="en-US" dirty="0">
                <a:latin typeface="Comic Sans MS" pitchFamily="66" charset="0"/>
              </a:rPr>
              <a:t>함수 이름</a:t>
            </a:r>
            <a:r>
              <a:rPr kumimoji="1" lang="en-US" altLang="ko-KR" dirty="0">
                <a:latin typeface="Comic Sans MS" pitchFamily="66" charset="0"/>
              </a:rPr>
              <a:t>:</a:t>
            </a:r>
            <a:r>
              <a:rPr kumimoji="1" lang="en-US" altLang="ko-KR" dirty="0">
                <a:solidFill>
                  <a:schemeClr val="tx2"/>
                </a:solidFill>
                <a:latin typeface="Comic Sans MS" pitchFamily="66" charset="0"/>
              </a:rPr>
              <a:t> factorial  /  </a:t>
            </a:r>
            <a:r>
              <a:rPr kumimoji="1" lang="ko-KR" altLang="en-US" dirty="0">
                <a:latin typeface="Comic Sans MS" pitchFamily="66" charset="0"/>
              </a:rPr>
              <a:t>매개 변수</a:t>
            </a:r>
            <a:r>
              <a:rPr kumimoji="1" lang="en-US" altLang="ko-KR" dirty="0">
                <a:latin typeface="Comic Sans MS" pitchFamily="66" charset="0"/>
              </a:rPr>
              <a:t>: </a:t>
            </a:r>
            <a:r>
              <a:rPr kumimoji="1" lang="en-US" altLang="ko-KR" dirty="0">
                <a:solidFill>
                  <a:schemeClr val="tx2"/>
                </a:solidFill>
                <a:latin typeface="Comic Sans MS" pitchFamily="66" charset="0"/>
              </a:rPr>
              <a:t>int n</a:t>
            </a:r>
            <a:endParaRPr kumimoji="1" lang="en-US" altLang="ko-KR" dirty="0">
              <a:latin typeface="Comic Sans MS" pitchFamily="66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415780" y="3255170"/>
            <a:ext cx="5929434" cy="36028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factorial(</a:t>
            </a: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1;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1;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&lt;= n;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result *=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       </a:t>
            </a:r>
            <a:r>
              <a:rPr kumimoji="1" lang="en-US" altLang="ko-KR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result = result * x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kumimoji="1"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result;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825480" y="2833689"/>
            <a:ext cx="582215" cy="28336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13" name="직선 화살표 연결선 12"/>
          <p:cNvCxnSpPr>
            <a:cxnSpLocks noChangeShapeType="1"/>
          </p:cNvCxnSpPr>
          <p:nvPr/>
        </p:nvCxnSpPr>
        <p:spPr bwMode="auto">
          <a:xfrm flipH="1">
            <a:off x="2810168" y="2743445"/>
            <a:ext cx="244078" cy="73818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cxnSpLocks noChangeShapeType="1"/>
          </p:cNvCxnSpPr>
          <p:nvPr/>
        </p:nvCxnSpPr>
        <p:spPr bwMode="auto">
          <a:xfrm flipH="1">
            <a:off x="4407695" y="2724991"/>
            <a:ext cx="2406253" cy="77509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cxnSpLocks noChangeShapeType="1"/>
          </p:cNvCxnSpPr>
          <p:nvPr/>
        </p:nvCxnSpPr>
        <p:spPr bwMode="auto">
          <a:xfrm flipH="1">
            <a:off x="3804174" y="2674041"/>
            <a:ext cx="1079897" cy="77509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1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  <a:endParaRPr lang="en-US" altLang="ko-KR" sz="36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1683" y="1219200"/>
            <a:ext cx="8220634" cy="4758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factorial(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long result = 1;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for (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1; 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&lt;= n; 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result *= 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	</a:t>
            </a:r>
            <a:r>
              <a:rPr kumimoji="1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result = result * </a:t>
            </a:r>
            <a:r>
              <a:rPr kumimoji="1" lang="en-US" altLang="ko-KR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kumimoji="1" lang="en-US" altLang="ko-KR" sz="2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return result;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 싶은 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팩토리얼의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값은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("%d", &amp;n);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("%d!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\n", n, 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factorial(n)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 </a:t>
            </a:r>
            <a:r>
              <a:rPr lang="ko-KR" altLang="en-US" sz="3600" dirty="0" smtClean="0"/>
              <a:t>수식 계산 하기</a:t>
            </a:r>
            <a:endParaRPr lang="ko-KR" altLang="en-US" sz="3600" dirty="0"/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수식의 결과는 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72838" y="2584181"/>
                <a:ext cx="1118383" cy="1428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38" y="2584181"/>
                <a:ext cx="1118383" cy="1428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출력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5183" y="1446212"/>
            <a:ext cx="7879527" cy="4903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int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j;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                 ) {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for(                  )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("%d*%d =%2d  ",             );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(“\n”);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}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0" indent="0" defTabSz="57600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온도 변환기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38314" y="1252849"/>
            <a:ext cx="6910741" cy="583324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771352" y="187697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c’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섭씨온도에서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화씨온도로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f’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화씨온도에서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섭씨온도로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q’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선택하세요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f</a:t>
            </a:r>
          </a:p>
          <a:p>
            <a:pPr latinLnBrk="1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</a:t>
            </a:r>
          </a:p>
          <a:p>
            <a:pPr latinLnBrk="1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37.777778</a:t>
            </a:r>
          </a:p>
          <a:p>
            <a:pPr latinLnBrk="1"/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‘c’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섭씨온도에서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화씨온도로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f’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화씨온도에서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섭씨온도로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q’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선택하세요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._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4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  <a:endParaRPr lang="en-US" altLang="ko-KR" sz="36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313793"/>
            <a:ext cx="8220634" cy="51402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printOptions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 'c' 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섭씨온도에서 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화씨온도로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 'f' 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화씨온도에서 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섭씨온도로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 'q' 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C2F(double 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c_temp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9.0 / 5.0 * 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c_temp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+ 32;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F2C(double 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f_temp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(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f_temp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- 32.0) * 5.0 / 9.0;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  <a:endParaRPr lang="en-US" altLang="ko-KR" sz="36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5" y="825623"/>
            <a:ext cx="8454489" cy="60323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char choice;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double temp;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while (1)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printOptions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선택하세요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choice = 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getchar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(choice == 'q') break;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else if (choice == 'c')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%lf \n", 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C2F(temp)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else if (choice == 'f')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%lf \n", 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F2C(temp)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getchar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	// </a:t>
            </a:r>
            <a:r>
              <a:rPr kumimoji="1"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엔터키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문자를 삭제하기 위하여 필요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8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56642"/>
            <a:ext cx="8153400" cy="990600"/>
          </a:xfrm>
        </p:spPr>
        <p:txBody>
          <a:bodyPr/>
          <a:lstStyle/>
          <a:p>
            <a:r>
              <a:rPr lang="ko-KR" altLang="en-US" sz="3600" dirty="0"/>
              <a:t>함수 원형 </a:t>
            </a:r>
            <a:r>
              <a:rPr lang="en-US" altLang="ko-KR" sz="3600" dirty="0"/>
              <a:t>(</a:t>
            </a:r>
            <a:r>
              <a:rPr lang="en-US" altLang="ko-KR" sz="3600" i="1" dirty="0"/>
              <a:t>function prototyping</a:t>
            </a:r>
            <a:r>
              <a:rPr lang="en-US" altLang="ko-KR" sz="3600" dirty="0"/>
              <a:t>) </a:t>
            </a:r>
            <a:endParaRPr lang="ko-KR" alt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7241" y="980089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컴파일러에게 함수에 대하여 미리 알리는 것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29441" y="1634656"/>
            <a:ext cx="8414862" cy="52233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sz="2000" b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c_to_f</a:t>
            </a:r>
            <a:r>
              <a:rPr lang="en-US" altLang="ko-KR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(double </a:t>
            </a:r>
            <a:r>
              <a:rPr lang="en-US" altLang="ko-KR" sz="2000" b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c_temp</a:t>
            </a:r>
            <a:r>
              <a:rPr lang="en-US" altLang="ko-KR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// </a:t>
            </a:r>
            <a:r>
              <a:rPr lang="ko-KR" altLang="en-US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원형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섭씨 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%lf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도는 화씨 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%lf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\n", 36.0, 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c_to_f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(36.0));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c_to_f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(double 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c_temp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9.0 / 5.0 * 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c_temp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+ 32;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4B4CB4F9-9470-4F9F-9F5C-53B3038874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9280" y="2946400"/>
            <a:ext cx="2306320" cy="1452880"/>
          </a:xfrm>
          <a:prstGeom prst="curvedConnector3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56642"/>
            <a:ext cx="8153400" cy="990600"/>
          </a:xfrm>
        </p:spPr>
        <p:txBody>
          <a:bodyPr/>
          <a:lstStyle/>
          <a:p>
            <a:r>
              <a:rPr lang="ko-KR" altLang="en-US" sz="3600" dirty="0"/>
              <a:t>함수 원형 </a:t>
            </a:r>
            <a:r>
              <a:rPr lang="en-US" altLang="ko-KR" sz="3600" dirty="0"/>
              <a:t>(</a:t>
            </a:r>
            <a:r>
              <a:rPr lang="en-US" altLang="ko-KR" sz="3600" i="1" dirty="0"/>
              <a:t>function prototyping</a:t>
            </a:r>
            <a:r>
              <a:rPr lang="en-US" altLang="ko-KR" sz="3600" dirty="0"/>
              <a:t>) </a:t>
            </a:r>
            <a:endParaRPr lang="ko-KR" alt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965609"/>
            <a:ext cx="8153400" cy="665831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컴파일러에게 함수에 대하여 미리 알리는 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3E2BD5-239A-4759-9A09-02834506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4" y="3013076"/>
            <a:ext cx="8150956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새굴림" pitchFamily="18" charset="-127"/>
                <a:ea typeface="새굴림" pitchFamily="18" charset="-127"/>
              </a:rPr>
              <a:t>함수 원형을 사용하지 않는 예제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705" y="1787335"/>
            <a:ext cx="4694211" cy="50455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compute_sum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1;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&lt;= n;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result +=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=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compute_sum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(100);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316" y="2514655"/>
            <a:ext cx="296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함수 정의가 함수 호출보다 먼저 오면 함수 원형을 정의하지 않아도 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 latinLnBrk="1"/>
            <a:endParaRPr lang="en-US" altLang="ko-KR" sz="1600" dirty="0">
              <a:solidFill>
                <a:schemeClr val="tx2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그러나 일반적인 방법은 아니다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218516" y="2150533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38705" y="1793706"/>
            <a:ext cx="3544716" cy="278880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난수</a:t>
            </a:r>
            <a:r>
              <a:rPr lang="ko-KR" altLang="en-US" sz="3600" dirty="0"/>
              <a:t>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(random number)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규칙성이 없이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임의로 생성되는 수이다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defRPr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난수는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암호학이나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시뮬레이션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등에서 필수적이다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난수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랜덤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부터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RAND_MAX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까지의 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난수를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생성</a:t>
            </a:r>
          </a:p>
        </p:txBody>
      </p:sp>
      <p:pic>
        <p:nvPicPr>
          <p:cNvPr id="7885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03" y="5071498"/>
            <a:ext cx="1595438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24755" y="2375205"/>
            <a:ext cx="5364534" cy="2308343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119187" y="3247283"/>
            <a:ext cx="4509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0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41 18467 6334 26500 19169 15724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4717" y="604818"/>
            <a:ext cx="659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32767 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정수로 난수 생성</a:t>
            </a:r>
          </a:p>
        </p:txBody>
      </p:sp>
    </p:spTree>
    <p:extLst>
      <p:ext uri="{BB962C8B-B14F-4D97-AF65-F5344CB8AC3E}">
        <p14:creationId xmlns:p14="http://schemas.microsoft.com/office/powerpoint/2010/main" val="28083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224262" y="4660045"/>
            <a:ext cx="4760056" cy="2308343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73132" y="250258"/>
            <a:ext cx="7721600" cy="44506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400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b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stdlib.h</a:t>
            </a:r>
            <a:r>
              <a:rPr lang="en-US" altLang="ko-KR" sz="2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sz="24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6; </a:t>
            </a:r>
            <a:r>
              <a:rPr lang="en-US" altLang="ko-KR" sz="24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"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rand()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3881" y="5121290"/>
            <a:ext cx="4509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0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41 18467 6334 26500 19169 15724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536" y="5725451"/>
            <a:ext cx="369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32767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정수로 생성</a:t>
            </a:r>
          </a:p>
        </p:txBody>
      </p:sp>
      <p:sp>
        <p:nvSpPr>
          <p:cNvPr id="12" name="자유형 11"/>
          <p:cNvSpPr/>
          <p:nvPr/>
        </p:nvSpPr>
        <p:spPr bwMode="auto">
          <a:xfrm flipH="1">
            <a:off x="2238233" y="4893253"/>
            <a:ext cx="2085446" cy="511378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로또</a:t>
            </a:r>
            <a:r>
              <a:rPr lang="ko-KR" altLang="en-US" dirty="0"/>
              <a:t> 번호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사이의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2488151"/>
            <a:ext cx="8471337" cy="27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break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문은 반복 루프를 빠져 나오는데 사용된다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5" y="2322994"/>
            <a:ext cx="7556205" cy="3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94336" y="2228295"/>
            <a:ext cx="4760056" cy="2308343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 </a:t>
            </a:r>
            <a:r>
              <a:rPr lang="ko-KR" altLang="en-US" dirty="0"/>
              <a:t>사이로 제한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8855" y="1649663"/>
            <a:ext cx="8153400" cy="4495800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", 1+(rand()%45));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실행할 때마다 항상 똑같은 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난수가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2197" y="2683122"/>
            <a:ext cx="266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i="1" dirty="0">
                <a:solidFill>
                  <a:schemeClr val="bg1"/>
                </a:solidFill>
              </a:rPr>
              <a:t>42 18 35 41 45 20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062474" y="1920029"/>
            <a:ext cx="1202292" cy="855133"/>
          </a:xfrm>
          <a:custGeom>
            <a:avLst/>
            <a:gdLst>
              <a:gd name="connsiteX0" fmla="*/ 0 w 1202292"/>
              <a:gd name="connsiteY0" fmla="*/ 0 h 855133"/>
              <a:gd name="connsiteX1" fmla="*/ 338667 w 1202292"/>
              <a:gd name="connsiteY1" fmla="*/ 8467 h 855133"/>
              <a:gd name="connsiteX2" fmla="*/ 397934 w 1202292"/>
              <a:gd name="connsiteY2" fmla="*/ 25400 h 855133"/>
              <a:gd name="connsiteX3" fmla="*/ 448734 w 1202292"/>
              <a:gd name="connsiteY3" fmla="*/ 33867 h 855133"/>
              <a:gd name="connsiteX4" fmla="*/ 558800 w 1202292"/>
              <a:gd name="connsiteY4" fmla="*/ 67733 h 855133"/>
              <a:gd name="connsiteX5" fmla="*/ 635000 w 1202292"/>
              <a:gd name="connsiteY5" fmla="*/ 101600 h 855133"/>
              <a:gd name="connsiteX6" fmla="*/ 685800 w 1202292"/>
              <a:gd name="connsiteY6" fmla="*/ 118533 h 855133"/>
              <a:gd name="connsiteX7" fmla="*/ 753534 w 1202292"/>
              <a:gd name="connsiteY7" fmla="*/ 135467 h 855133"/>
              <a:gd name="connsiteX8" fmla="*/ 778934 w 1202292"/>
              <a:gd name="connsiteY8" fmla="*/ 152400 h 855133"/>
              <a:gd name="connsiteX9" fmla="*/ 846667 w 1202292"/>
              <a:gd name="connsiteY9" fmla="*/ 186267 h 855133"/>
              <a:gd name="connsiteX10" fmla="*/ 905934 w 1202292"/>
              <a:gd name="connsiteY10" fmla="*/ 220133 h 855133"/>
              <a:gd name="connsiteX11" fmla="*/ 948267 w 1202292"/>
              <a:gd name="connsiteY11" fmla="*/ 270933 h 855133"/>
              <a:gd name="connsiteX12" fmla="*/ 1007534 w 1202292"/>
              <a:gd name="connsiteY12" fmla="*/ 330200 h 855133"/>
              <a:gd name="connsiteX13" fmla="*/ 1032934 w 1202292"/>
              <a:gd name="connsiteY13" fmla="*/ 364067 h 855133"/>
              <a:gd name="connsiteX14" fmla="*/ 1049867 w 1202292"/>
              <a:gd name="connsiteY14" fmla="*/ 389467 h 855133"/>
              <a:gd name="connsiteX15" fmla="*/ 1075267 w 1202292"/>
              <a:gd name="connsiteY15" fmla="*/ 414867 h 855133"/>
              <a:gd name="connsiteX16" fmla="*/ 1092200 w 1202292"/>
              <a:gd name="connsiteY16" fmla="*/ 448733 h 855133"/>
              <a:gd name="connsiteX17" fmla="*/ 1109134 w 1202292"/>
              <a:gd name="connsiteY17" fmla="*/ 474133 h 855133"/>
              <a:gd name="connsiteX18" fmla="*/ 1134534 w 1202292"/>
              <a:gd name="connsiteY18" fmla="*/ 541867 h 855133"/>
              <a:gd name="connsiteX19" fmla="*/ 1159934 w 1202292"/>
              <a:gd name="connsiteY19" fmla="*/ 626533 h 855133"/>
              <a:gd name="connsiteX20" fmla="*/ 1168400 w 1202292"/>
              <a:gd name="connsiteY20" fmla="*/ 651933 h 855133"/>
              <a:gd name="connsiteX21" fmla="*/ 1185334 w 1202292"/>
              <a:gd name="connsiteY21" fmla="*/ 753533 h 855133"/>
              <a:gd name="connsiteX22" fmla="*/ 1193800 w 1202292"/>
              <a:gd name="connsiteY22" fmla="*/ 787400 h 855133"/>
              <a:gd name="connsiteX23" fmla="*/ 1202267 w 1202292"/>
              <a:gd name="connsiteY23" fmla="*/ 8551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2292" h="855133">
                <a:moveTo>
                  <a:pt x="0" y="0"/>
                </a:moveTo>
                <a:cubicBezTo>
                  <a:pt x="112889" y="2822"/>
                  <a:pt x="225972" y="1274"/>
                  <a:pt x="338667" y="8467"/>
                </a:cubicBezTo>
                <a:cubicBezTo>
                  <a:pt x="359171" y="9776"/>
                  <a:pt x="377914" y="20780"/>
                  <a:pt x="397934" y="25400"/>
                </a:cubicBezTo>
                <a:cubicBezTo>
                  <a:pt x="414661" y="29260"/>
                  <a:pt x="432007" y="30007"/>
                  <a:pt x="448734" y="33867"/>
                </a:cubicBezTo>
                <a:cubicBezTo>
                  <a:pt x="475101" y="39952"/>
                  <a:pt x="532000" y="57987"/>
                  <a:pt x="558800" y="67733"/>
                </a:cubicBezTo>
                <a:cubicBezTo>
                  <a:pt x="715978" y="124889"/>
                  <a:pt x="501903" y="48362"/>
                  <a:pt x="635000" y="101600"/>
                </a:cubicBezTo>
                <a:cubicBezTo>
                  <a:pt x="651573" y="108229"/>
                  <a:pt x="668580" y="113837"/>
                  <a:pt x="685800" y="118533"/>
                </a:cubicBezTo>
                <a:cubicBezTo>
                  <a:pt x="707057" y="124330"/>
                  <a:pt x="732981" y="125190"/>
                  <a:pt x="753534" y="135467"/>
                </a:cubicBezTo>
                <a:cubicBezTo>
                  <a:pt x="762635" y="140018"/>
                  <a:pt x="770001" y="147527"/>
                  <a:pt x="778934" y="152400"/>
                </a:cubicBezTo>
                <a:cubicBezTo>
                  <a:pt x="801094" y="164488"/>
                  <a:pt x="826473" y="171121"/>
                  <a:pt x="846667" y="186267"/>
                </a:cubicBezTo>
                <a:cubicBezTo>
                  <a:pt x="887674" y="217022"/>
                  <a:pt x="867147" y="207205"/>
                  <a:pt x="905934" y="220133"/>
                </a:cubicBezTo>
                <a:cubicBezTo>
                  <a:pt x="972718" y="286920"/>
                  <a:pt x="847593" y="160192"/>
                  <a:pt x="948267" y="270933"/>
                </a:cubicBezTo>
                <a:cubicBezTo>
                  <a:pt x="967061" y="291606"/>
                  <a:pt x="990771" y="307849"/>
                  <a:pt x="1007534" y="330200"/>
                </a:cubicBezTo>
                <a:cubicBezTo>
                  <a:pt x="1016001" y="341489"/>
                  <a:pt x="1024732" y="352584"/>
                  <a:pt x="1032934" y="364067"/>
                </a:cubicBezTo>
                <a:cubicBezTo>
                  <a:pt x="1038848" y="372347"/>
                  <a:pt x="1043353" y="381650"/>
                  <a:pt x="1049867" y="389467"/>
                </a:cubicBezTo>
                <a:cubicBezTo>
                  <a:pt x="1057532" y="398665"/>
                  <a:pt x="1068307" y="405124"/>
                  <a:pt x="1075267" y="414867"/>
                </a:cubicBezTo>
                <a:cubicBezTo>
                  <a:pt x="1082603" y="425137"/>
                  <a:pt x="1085938" y="437775"/>
                  <a:pt x="1092200" y="448733"/>
                </a:cubicBezTo>
                <a:cubicBezTo>
                  <a:pt x="1097249" y="457568"/>
                  <a:pt x="1103489" y="465666"/>
                  <a:pt x="1109134" y="474133"/>
                </a:cubicBezTo>
                <a:cubicBezTo>
                  <a:pt x="1134287" y="549597"/>
                  <a:pt x="1094052" y="430543"/>
                  <a:pt x="1134534" y="541867"/>
                </a:cubicBezTo>
                <a:cubicBezTo>
                  <a:pt x="1161353" y="615618"/>
                  <a:pt x="1143092" y="567585"/>
                  <a:pt x="1159934" y="626533"/>
                </a:cubicBezTo>
                <a:cubicBezTo>
                  <a:pt x="1162386" y="635114"/>
                  <a:pt x="1166236" y="643275"/>
                  <a:pt x="1168400" y="651933"/>
                </a:cubicBezTo>
                <a:cubicBezTo>
                  <a:pt x="1180100" y="698735"/>
                  <a:pt x="1175776" y="700961"/>
                  <a:pt x="1185334" y="753533"/>
                </a:cubicBezTo>
                <a:cubicBezTo>
                  <a:pt x="1187416" y="764982"/>
                  <a:pt x="1191518" y="775990"/>
                  <a:pt x="1193800" y="787400"/>
                </a:cubicBezTo>
                <a:cubicBezTo>
                  <a:pt x="1203195" y="834376"/>
                  <a:pt x="1202267" y="824121"/>
                  <a:pt x="1202267" y="8551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실행할 때마다 다르게 하려면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다르게 생성하려면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(seed)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다르게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하여야 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/>
          </a:p>
          <a:p>
            <a:pPr lvl="1"/>
            <a:r>
              <a:rPr lang="en-US" altLang="ko-KR" dirty="0" err="1"/>
              <a:t>srand</a:t>
            </a:r>
            <a:r>
              <a:rPr lang="en-US" altLang="ko-KR" dirty="0"/>
              <a:t>( (unsigned)time( NULL ) );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8548" y="1305020"/>
            <a:ext cx="7721600" cy="53941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stdlib.h</a:t>
            </a:r>
            <a:r>
              <a:rPr lang="en-US" altLang="ko-KR" sz="20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time.h</a:t>
            </a:r>
            <a:r>
              <a:rPr lang="en-US" altLang="ko-KR" sz="20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 45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 </a:t>
            </a: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srand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)time( NULL ) );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6;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)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"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1+rand()%MAX );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0;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582615" y="4543572"/>
            <a:ext cx="4197159" cy="4856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6182" y="3612282"/>
            <a:ext cx="34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현재의 시각을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시드로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446477" y="3717836"/>
            <a:ext cx="2333297" cy="568472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자동차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이용하여서 자동차 게임을 작성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97770" y="2693928"/>
            <a:ext cx="7583155" cy="2308343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441556" y="3073740"/>
            <a:ext cx="5206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CAR #1:******************************************</a:t>
            </a: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CAR #2:*****************************************************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83915"/>
            <a:ext cx="8212138" cy="2324100"/>
          </a:xfrm>
          <a:solidFill>
            <a:srgbClr val="C4F6B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발생기를 초기화한다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 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주행시간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발생하여서 자동차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주행거리에 누적한다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발생하여서 자동차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주행거리에 누적한다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disp_car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호출하여서 자동차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화면에 *표로 그린다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disp_car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호출하여서 자동차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화면에 *표로 그린다</a:t>
            </a:r>
            <a:r>
              <a:rPr lang="en-US" altLang="ko-KR" sz="2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0" y="2679350"/>
            <a:ext cx="6350000" cy="7975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583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Georgia"/>
              </a:rPr>
              <a:t>Thank You !!!</a:t>
            </a:r>
            <a:endParaRPr lang="en-US" altLang="ko-KR" sz="4583" b="1">
              <a:solidFill>
                <a:srgbClr val="0000FF"/>
              </a:solidFill>
              <a:latin typeface="Georgia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11594" y="4629133"/>
            <a:ext cx="74704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진리가 그대를 자유케하리라</a:t>
            </a:r>
            <a:r>
              <a:rPr kumimoji="1" lang="en-US" altLang="ko-KR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 !!!</a:t>
            </a:r>
            <a:endParaRPr kumimoji="1" lang="en-US" altLang="ko-KR" sz="30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9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continue </a:t>
            </a:r>
            <a:r>
              <a:rPr lang="ko-KR" altLang="en-US" sz="360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현재의 반복을 중단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하고 다음 </a:t>
            </a:r>
            <a:r>
              <a:rPr lang="ko-KR" altLang="en-US" dirty="0">
                <a:solidFill>
                  <a:srgbClr val="3333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반복을 시작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하게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" y="2095187"/>
            <a:ext cx="9038898" cy="42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continue </a:t>
            </a:r>
            <a:r>
              <a:rPr lang="ko-KR" altLang="en-US" sz="360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배수와 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배수를 제외한 </a:t>
            </a: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숫자 출력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3·6·9 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소수</a:t>
            </a:r>
            <a:r>
              <a:rPr lang="en-US" altLang="ko-KR" sz="3600" dirty="0"/>
              <a:t> </a:t>
            </a:r>
            <a:r>
              <a:rPr lang="ko-KR" altLang="en-US" sz="3600" dirty="0"/>
              <a:t>구하기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소수 및 소수 개수 출력하기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소수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81889" y="3704863"/>
            <a:ext cx="4572000" cy="142192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소수를 구할 최대 숫자 입력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2 3 5 7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1~10</a:t>
            </a:r>
            <a:r>
              <a:rPr lang="ko-KR" altLang="en-US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까지의 소수의 개수는 </a:t>
            </a:r>
            <a:r>
              <a:rPr lang="en-US" altLang="ko-KR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 입니다</a:t>
            </a:r>
            <a:r>
              <a:rPr lang="en-US" altLang="ko-KR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8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필요한 이유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23070" y="1755228"/>
            <a:ext cx="9167070" cy="37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필요한 이유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9" y="1912883"/>
            <a:ext cx="8993021" cy="37837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686821" y="3036163"/>
            <a:ext cx="0" cy="701336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704</Words>
  <Application>Microsoft Office PowerPoint</Application>
  <PresentationFormat>화면 슬라이드 쇼(4:3)</PresentationFormat>
  <Paragraphs>290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44</vt:i4>
      </vt:variant>
    </vt:vector>
  </HeadingPairs>
  <TitlesOfParts>
    <vt:vector size="64" baseType="lpstr">
      <vt:lpstr>Adobe 고딕 Std B</vt:lpstr>
      <vt:lpstr>HY견고딕</vt:lpstr>
      <vt:lpstr>HY얕은샘물M</vt:lpstr>
      <vt:lpstr>굴림</vt:lpstr>
      <vt:lpstr>맑은 고딕</vt:lpstr>
      <vt:lpstr>새굴림</vt:lpstr>
      <vt:lpstr>함초롬바탕</vt:lpstr>
      <vt:lpstr>휴먼둥근헤드라인</vt:lpstr>
      <vt:lpstr>Arial</vt:lpstr>
      <vt:lpstr>Cambria Math</vt:lpstr>
      <vt:lpstr>Comic Sans MS</vt:lpstr>
      <vt:lpstr>Georgia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중첩 반복문</vt:lpstr>
      <vt:lpstr>구구단 출력</vt:lpstr>
      <vt:lpstr>구구단 출력</vt:lpstr>
      <vt:lpstr>break 문 </vt:lpstr>
      <vt:lpstr>continue 문</vt:lpstr>
      <vt:lpstr>continue 문</vt:lpstr>
      <vt:lpstr>소수 구하기</vt:lpstr>
      <vt:lpstr>함수가 필요한 이유</vt:lpstr>
      <vt:lpstr>함수가 필요한 이유</vt:lpstr>
      <vt:lpstr>함수의 개념</vt:lpstr>
      <vt:lpstr>함수는 프로그램을 이루는 빌딩블록</vt:lpstr>
      <vt:lpstr>C언어의 핵심은 함수이다 !!!</vt:lpstr>
      <vt:lpstr>함수의 장점</vt:lpstr>
      <vt:lpstr>2가지 과정</vt:lpstr>
      <vt:lpstr>함수의 정의</vt:lpstr>
      <vt:lpstr>함수의 구조</vt:lpstr>
      <vt:lpstr>지역 변수</vt:lpstr>
      <vt:lpstr>반환값</vt:lpstr>
      <vt:lpstr>반환값</vt:lpstr>
      <vt:lpstr>매개 변수와 반환값</vt:lpstr>
      <vt:lpstr>함수 호출</vt:lpstr>
      <vt:lpstr>함수들의 연결</vt:lpstr>
      <vt:lpstr>인수와 매개변수</vt:lpstr>
      <vt:lpstr>함수의 종류</vt:lpstr>
      <vt:lpstr>라이브러리 함수</vt:lpstr>
      <vt:lpstr>함수작성 예제</vt:lpstr>
      <vt:lpstr>함수작성 예제</vt:lpstr>
      <vt:lpstr>예제</vt:lpstr>
      <vt:lpstr> 수식 계산 하기</vt:lpstr>
      <vt:lpstr>lab: 온도 변환기</vt:lpstr>
      <vt:lpstr>예제</vt:lpstr>
      <vt:lpstr>예제</vt:lpstr>
      <vt:lpstr>함수 원형 (function prototyping) </vt:lpstr>
      <vt:lpstr>함수 원형 (function prototyping) </vt:lpstr>
      <vt:lpstr>함수 원형을 사용하지 않는 예제</vt:lpstr>
      <vt:lpstr>난수 함수</vt:lpstr>
      <vt:lpstr>PowerPoint 프레젠테이션</vt:lpstr>
      <vt:lpstr>PowerPoint 프레젠테이션</vt:lpstr>
      <vt:lpstr>예제: 로또 번호 생성하기</vt:lpstr>
      <vt:lpstr>1부터 45 사이로 제한</vt:lpstr>
      <vt:lpstr>실행할 때마다 다르게 하려면</vt:lpstr>
      <vt:lpstr>lab: 자동차 게임</vt:lpstr>
      <vt:lpstr>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330</cp:revision>
  <dcterms:created xsi:type="dcterms:W3CDTF">2007-06-29T06:43:39Z</dcterms:created>
  <dcterms:modified xsi:type="dcterms:W3CDTF">2020-09-10T18:27:01Z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