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  <p:sldMasterId id="2147483748" r:id="rId3"/>
  </p:sldMasterIdLst>
  <p:notesMasterIdLst>
    <p:notesMasterId r:id="rId60"/>
  </p:notesMasterIdLst>
  <p:handoutMasterIdLst>
    <p:handoutMasterId r:id="rId61"/>
  </p:handoutMasterIdLst>
  <p:sldIdLst>
    <p:sldId id="648" r:id="rId4"/>
    <p:sldId id="649" r:id="rId5"/>
    <p:sldId id="651" r:id="rId6"/>
    <p:sldId id="652" r:id="rId7"/>
    <p:sldId id="653" r:id="rId8"/>
    <p:sldId id="654" r:id="rId9"/>
    <p:sldId id="655" r:id="rId10"/>
    <p:sldId id="656" r:id="rId11"/>
    <p:sldId id="657" r:id="rId12"/>
    <p:sldId id="658" r:id="rId13"/>
    <p:sldId id="713" r:id="rId14"/>
    <p:sldId id="711" r:id="rId15"/>
    <p:sldId id="712" r:id="rId16"/>
    <p:sldId id="659" r:id="rId17"/>
    <p:sldId id="660" r:id="rId18"/>
    <p:sldId id="661" r:id="rId19"/>
    <p:sldId id="662" r:id="rId20"/>
    <p:sldId id="663" r:id="rId21"/>
    <p:sldId id="664" r:id="rId22"/>
    <p:sldId id="665" r:id="rId23"/>
    <p:sldId id="666" r:id="rId24"/>
    <p:sldId id="667" r:id="rId25"/>
    <p:sldId id="668" r:id="rId26"/>
    <p:sldId id="669" r:id="rId27"/>
    <p:sldId id="670" r:id="rId28"/>
    <p:sldId id="671" r:id="rId29"/>
    <p:sldId id="672" r:id="rId30"/>
    <p:sldId id="716" r:id="rId31"/>
    <p:sldId id="673" r:id="rId32"/>
    <p:sldId id="674" r:id="rId33"/>
    <p:sldId id="675" r:id="rId34"/>
    <p:sldId id="676" r:id="rId35"/>
    <p:sldId id="677" r:id="rId36"/>
    <p:sldId id="678" r:id="rId37"/>
    <p:sldId id="679" r:id="rId38"/>
    <p:sldId id="680" r:id="rId39"/>
    <p:sldId id="681" r:id="rId40"/>
    <p:sldId id="682" r:id="rId41"/>
    <p:sldId id="683" r:id="rId42"/>
    <p:sldId id="684" r:id="rId43"/>
    <p:sldId id="685" r:id="rId44"/>
    <p:sldId id="686" r:id="rId45"/>
    <p:sldId id="687" r:id="rId46"/>
    <p:sldId id="688" r:id="rId47"/>
    <p:sldId id="689" r:id="rId48"/>
    <p:sldId id="690" r:id="rId49"/>
    <p:sldId id="691" r:id="rId50"/>
    <p:sldId id="692" r:id="rId51"/>
    <p:sldId id="693" r:id="rId52"/>
    <p:sldId id="697" r:id="rId53"/>
    <p:sldId id="698" r:id="rId54"/>
    <p:sldId id="699" r:id="rId55"/>
    <p:sldId id="701" r:id="rId56"/>
    <p:sldId id="702" r:id="rId57"/>
    <p:sldId id="263" r:id="rId58"/>
    <p:sldId id="264" r:id="rId5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9D5998-0004-4101-B21E-5DC3E4140D98}">
          <p14:sldIdLst>
            <p14:sldId id="648"/>
            <p14:sldId id="649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713"/>
            <p14:sldId id="711"/>
            <p14:sldId id="712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716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7"/>
            <p14:sldId id="698"/>
            <p14:sldId id="699"/>
            <p14:sldId id="701"/>
            <p14:sldId id="70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  <a:srgbClr val="009E00"/>
    <a:srgbClr val="FF9933"/>
    <a:srgbClr val="FF9999"/>
    <a:srgbClr val="FFFFCC"/>
    <a:srgbClr val="CCC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4473" autoAdjust="0"/>
  </p:normalViewPr>
  <p:slideViewPr>
    <p:cSldViewPr snapToGrid="0">
      <p:cViewPr varScale="1">
        <p:scale>
          <a:sx n="78" d="100"/>
          <a:sy n="78" d="100"/>
        </p:scale>
        <p:origin x="1623" y="73"/>
      </p:cViewPr>
      <p:guideLst>
        <p:guide orient="horz" pos="42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52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519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7288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fld id="{F6957799-370F-4986-A1AE-0F8B9B93AA1D}" type="slidenum">
              <a:rPr lang="ko-KR" altLang="en-US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440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E58B3D-AF80-4B88-BC74-82D36DA8D1E2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4F29E8-5A29-4A5A-BA64-C916EB160DD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07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2BF3-9BC3-4E6F-ABD3-FA23A76701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1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E58B3D-AF80-4B88-BC74-82D36DA8D1E2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56B18A6-C5FF-454B-BCFB-7A47292EFFB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63500"/>
            <a:ext cx="17748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800" y="60324"/>
            <a:ext cx="8229600" cy="439718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263EA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lnSpc>
                <a:spcPct val="130000"/>
              </a:lnSpc>
              <a:defRPr sz="2000" b="1">
                <a:solidFill>
                  <a:srgbClr val="539517"/>
                </a:solidFill>
              </a:defRPr>
            </a:lvl1pPr>
            <a:lvl2pPr>
              <a:lnSpc>
                <a:spcPct val="130000"/>
              </a:lnSpc>
              <a:defRPr sz="1600"/>
            </a:lvl2pPr>
            <a:lvl3pPr>
              <a:lnSpc>
                <a:spcPct val="130000"/>
              </a:lnSpc>
              <a:defRPr sz="1200"/>
            </a:lvl3pPr>
            <a:lvl4pPr>
              <a:lnSpc>
                <a:spcPct val="130000"/>
              </a:lnSpc>
              <a:defRPr sz="1200"/>
            </a:lvl4pPr>
            <a:lvl5pPr>
              <a:lnSpc>
                <a:spcPct val="13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14"/>
          <p:cNvSpPr>
            <a:spLocks noGrp="1"/>
          </p:cNvSpPr>
          <p:nvPr>
            <p:ph sz="quarter" idx="10"/>
          </p:nvPr>
        </p:nvSpPr>
        <p:spPr>
          <a:xfrm>
            <a:off x="462910" y="326680"/>
            <a:ext cx="8014894" cy="4286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buFont typeface="Wingdings" pitchFamily="2" charset="2"/>
              <a:buChar char="v"/>
              <a:defRPr sz="1500"/>
            </a:lvl2pPr>
            <a:lvl3pPr>
              <a:buFont typeface="Wingdings" pitchFamily="2" charset="2"/>
              <a:buChar char="v"/>
              <a:defRPr sz="1500"/>
            </a:lvl3pPr>
            <a:lvl4pPr>
              <a:buFont typeface="Wingdings" pitchFamily="2" charset="2"/>
              <a:buChar char="v"/>
              <a:defRPr sz="1500"/>
            </a:lvl4pPr>
            <a:lvl5pPr>
              <a:buFont typeface="Wingdings" pitchFamily="2" charset="2"/>
              <a:buChar char="v"/>
              <a:defRPr sz="15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227157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2896" y="638627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fld id="{925020C4-ABE2-4ABF-BF51-9A6586E3E3B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9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00855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47664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4901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31136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53035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2212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EC61B-8E5B-428C-BF4B-91CC7F06BD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5020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70998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6535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87448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20033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86209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6A0A1-7007-49D3-891F-272251FBD27D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EBDDC3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082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654ECE-C50B-46B2-BF9E-74AE9C25609E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8415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856F86-96A8-402B-97D2-A9EDE4D6AF88}" type="slidenum"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84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0245C-F5BA-4272-B44F-E6E28980EACD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64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11483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94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9ED880B-10F4-4AC3-97A5-42C2B356871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0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0100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054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3CE155-835A-49E6-A973-87EF249CA7BC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122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505F9A-B05B-42C5-85E8-82C6A4A007B8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2194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FE16E6-2F45-4594-92F6-2D97325DF105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40849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4FA5E-ABA9-4097-8721-9C172EB26693}" type="slidenum"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1502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C3458B-298E-4CB9-A2C1-37C60337D67F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331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539965-C72A-4777-87E8-FA22B1B26AA9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51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2599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63500"/>
            <a:ext cx="17748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800" y="60324"/>
            <a:ext cx="8229600" cy="439718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263EA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lnSpc>
                <a:spcPct val="130000"/>
              </a:lnSpc>
              <a:defRPr sz="2000" b="1">
                <a:solidFill>
                  <a:srgbClr val="539517"/>
                </a:solidFill>
              </a:defRPr>
            </a:lvl1pPr>
            <a:lvl2pPr>
              <a:lnSpc>
                <a:spcPct val="130000"/>
              </a:lnSpc>
              <a:defRPr sz="1600"/>
            </a:lvl2pPr>
            <a:lvl3pPr>
              <a:lnSpc>
                <a:spcPct val="130000"/>
              </a:lnSpc>
              <a:defRPr sz="1200"/>
            </a:lvl3pPr>
            <a:lvl4pPr>
              <a:lnSpc>
                <a:spcPct val="130000"/>
              </a:lnSpc>
              <a:defRPr sz="1200"/>
            </a:lvl4pPr>
            <a:lvl5pPr>
              <a:lnSpc>
                <a:spcPct val="13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14"/>
          <p:cNvSpPr>
            <a:spLocks noGrp="1"/>
          </p:cNvSpPr>
          <p:nvPr>
            <p:ph sz="quarter" idx="10"/>
          </p:nvPr>
        </p:nvSpPr>
        <p:spPr>
          <a:xfrm>
            <a:off x="462910" y="326680"/>
            <a:ext cx="8014894" cy="4286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buFont typeface="Wingdings" pitchFamily="2" charset="2"/>
              <a:buChar char="v"/>
              <a:defRPr sz="1500"/>
            </a:lvl2pPr>
            <a:lvl3pPr>
              <a:buFont typeface="Wingdings" pitchFamily="2" charset="2"/>
              <a:buChar char="v"/>
              <a:defRPr sz="1500"/>
            </a:lvl3pPr>
            <a:lvl4pPr>
              <a:buFont typeface="Wingdings" pitchFamily="2" charset="2"/>
              <a:buChar char="v"/>
              <a:defRPr sz="1500"/>
            </a:lvl4pPr>
            <a:lvl5pPr>
              <a:buFont typeface="Wingdings" pitchFamily="2" charset="2"/>
              <a:buChar char="v"/>
              <a:defRPr sz="15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957873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367D72-C954-4DCF-A049-373A9311E5A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852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54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B3319A-B826-4118-A067-203EFDC26B9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194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05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60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BD4B2F-B799-4EE6-82C0-03377699445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194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E58B3D-AF80-4B88-BC74-82D36DA8D1E2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3F73F5-9AD5-46FD-B405-6BE38291058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94532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43" r:id="rId12"/>
    <p:sldLayoutId id="2147483747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쉽게 풀어쓴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C</a:t>
            </a: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언어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Express</a:t>
            </a:r>
            <a:endParaRPr kumimoji="0" lang="ko-KR" altLang="en-US" sz="12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© 2012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생능출판사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 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583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62" r:id="rId6"/>
    <p:sldLayoutId id="214748376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5" r:id="rId15"/>
    <p:sldLayoutId id="2147483766" r:id="rId16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 처리 라이브러리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9914" name="Group 170"/>
          <p:cNvGraphicFramePr>
            <a:graphicFrameLocks noGrp="1"/>
          </p:cNvGraphicFramePr>
          <p:nvPr/>
        </p:nvGraphicFramePr>
        <p:xfrm>
          <a:off x="609600" y="1148443"/>
          <a:ext cx="8478688" cy="5544620"/>
        </p:xfrm>
        <a:graphic>
          <a:graphicData uri="http://schemas.openxmlformats.org/drawingml/2006/table">
            <a:tbl>
              <a:tblPr/>
              <a:tblGrid>
                <a:gridCol w="2875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함수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  <a:endParaRPr kumimoji="1" lang="ko-K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strlen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(s)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문자열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길이를 구한다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strcpy(s1, s2)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s2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s1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에 복사한다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strcat(s1, s2)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s2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s1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끝에 붙여넣는다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strcmp(s1, s2)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s1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과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s2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비교한다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strncpy(s1, s2, n)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s2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최대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개의 문자를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s1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에 복사한다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strncat(s1, s2, n)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s2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최대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개의 문자를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s1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끝에 붙여넣는다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strncmp(s1, s2, n)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최대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개의 문자까지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s1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과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s2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비교한다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strchr(s, c)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문자열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안에서 문자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찾는다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4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strstr(s1, s2) 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문자열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s1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에서 문자열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s2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찾는다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30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34475" y="331886"/>
            <a:ext cx="9109526" cy="640948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</a:t>
            </a: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include &lt;</a:t>
            </a:r>
            <a:r>
              <a:rPr lang="en-US" altLang="ko-KR" sz="2400" b="1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400" b="1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 void )</a:t>
            </a:r>
          </a:p>
          <a:p>
            <a:pPr latinLnBrk="0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latinLnBrk="0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latinLnBrk="0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	char menu[5][10] = {</a:t>
            </a:r>
          </a:p>
          <a:p>
            <a:pPr latinLnBrk="0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		"</a:t>
            </a:r>
            <a:r>
              <a:rPr lang="en-US" altLang="ko-KR" sz="2400" b="1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init</a:t>
            </a: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",</a:t>
            </a:r>
          </a:p>
          <a:p>
            <a:pPr latinLnBrk="0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		"open",</a:t>
            </a:r>
          </a:p>
          <a:p>
            <a:pPr latinLnBrk="0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		"close",</a:t>
            </a:r>
          </a:p>
          <a:p>
            <a:pPr latinLnBrk="0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		"read",</a:t>
            </a:r>
          </a:p>
          <a:p>
            <a:pPr latinLnBrk="0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		"write"</a:t>
            </a:r>
          </a:p>
          <a:p>
            <a:pPr latinLnBrk="0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	};</a:t>
            </a:r>
          </a:p>
          <a:p>
            <a:pPr latinLnBrk="0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</a:pPr>
            <a:endParaRPr lang="en-US" altLang="ko-KR" sz="2400" b="1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for(</a:t>
            </a:r>
            <a:r>
              <a:rPr lang="en-US" altLang="ko-KR" sz="2400" b="1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0; </a:t>
            </a:r>
            <a:r>
              <a:rPr lang="en-US" altLang="ko-KR" sz="2400" b="1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 5; </a:t>
            </a:r>
            <a:r>
              <a:rPr lang="en-US" altLang="ko-KR" sz="2400" b="1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</a:p>
          <a:p>
            <a:pPr latinLnBrk="0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2400" b="1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</a:t>
            </a:r>
            <a:r>
              <a:rPr lang="ko-KR" altLang="en-US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번째 메뉴</a:t>
            </a: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: %s \n", </a:t>
            </a:r>
            <a:r>
              <a:rPr lang="en-US" altLang="ko-KR" sz="2400" b="1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, menu[</a:t>
            </a:r>
            <a:r>
              <a:rPr lang="en-US" altLang="ko-KR" sz="2400" b="1" kern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pPr latinLnBrk="0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</a:pPr>
            <a:endParaRPr lang="en-US" altLang="ko-KR" sz="2400" b="1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0;</a:t>
            </a:r>
          </a:p>
          <a:p>
            <a:pPr latinLnBrk="0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400" b="1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" name="_x76693392">
            <a:extLst>
              <a:ext uri="{FF2B5EF4-FFF2-40B4-BE49-F238E27FC236}">
                <a16:creationId xmlns:a16="http://schemas.microsoft.com/office/drawing/2014/main" id="{53AA1206-BC4B-4302-94CC-121D1C0B5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569" y="656355"/>
            <a:ext cx="4104456" cy="163062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0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번째 메뉴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init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번째 메뉴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open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번째 메뉴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close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번째 메뉴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read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번째 메뉴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write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16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과제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69658" y="1600200"/>
            <a:ext cx="8153400" cy="4495800"/>
          </a:xfrm>
        </p:spPr>
        <p:txBody>
          <a:bodyPr/>
          <a:lstStyle/>
          <a:p>
            <a:pPr marR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3</a:t>
            </a: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줄의 문자열을 </a:t>
            </a:r>
            <a:r>
              <a:rPr lang="ko-KR" altLang="en-US" sz="1800" b="1" kern="100" spc="0" dirty="0" err="1">
                <a:solidFill>
                  <a:srgbClr val="000000"/>
                </a:solidFill>
                <a:effectLst/>
                <a:latin typeface="HY궁서"/>
                <a:ea typeface="HY궁서"/>
              </a:rPr>
              <a:t>입력받아서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(</a:t>
            </a: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편지쓰기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), </a:t>
            </a: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다음과 같이 </a:t>
            </a:r>
            <a:r>
              <a:rPr lang="ko-KR" altLang="en-US" sz="1800" b="1" kern="100" spc="0" dirty="0">
                <a:solidFill>
                  <a:srgbClr val="FF0000"/>
                </a:solidFill>
                <a:effectLst/>
                <a:latin typeface="HY궁서"/>
                <a:ea typeface="HY궁서"/>
              </a:rPr>
              <a:t>역순의 문자열</a:t>
            </a:r>
            <a:r>
              <a:rPr lang="en-US" altLang="ko-KR" sz="1800" b="1" kern="100" spc="0" dirty="0">
                <a:solidFill>
                  <a:srgbClr val="FF0000"/>
                </a:solidFill>
                <a:effectLst/>
                <a:latin typeface="HY궁서"/>
                <a:ea typeface="HY궁서"/>
              </a:rPr>
              <a:t>(</a:t>
            </a:r>
            <a:r>
              <a:rPr lang="ko-KR" altLang="en-US" sz="1800" b="1" kern="100" spc="0" dirty="0">
                <a:solidFill>
                  <a:srgbClr val="FF0000"/>
                </a:solidFill>
                <a:effectLst/>
                <a:latin typeface="HY궁서"/>
                <a:ea typeface="HY궁서"/>
              </a:rPr>
              <a:t>암호화된 편지</a:t>
            </a:r>
            <a:r>
              <a:rPr lang="en-US" altLang="ko-KR" sz="1800" b="1" kern="100" spc="0" dirty="0">
                <a:solidFill>
                  <a:srgbClr val="FF0000"/>
                </a:solidFill>
                <a:effectLst/>
                <a:latin typeface="HY궁서"/>
                <a:ea typeface="HY궁서"/>
              </a:rPr>
              <a:t>)</a:t>
            </a: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을 출력하는 프로그램</a:t>
            </a:r>
            <a:r>
              <a:rPr lang="en-US" altLang="ko-KR" sz="1800" b="1" kern="100" spc="0" dirty="0">
                <a:solidFill>
                  <a:srgbClr val="0070C0"/>
                </a:solidFill>
                <a:effectLst/>
                <a:latin typeface="HY궁서"/>
                <a:ea typeface="HY궁서"/>
              </a:rPr>
              <a:t>(</a:t>
            </a:r>
            <a:r>
              <a:rPr lang="ko-KR" altLang="en-US" sz="1800" b="1" kern="100" spc="0" dirty="0">
                <a:solidFill>
                  <a:srgbClr val="0070C0"/>
                </a:solidFill>
                <a:effectLst/>
                <a:latin typeface="HY궁서"/>
                <a:ea typeface="HY궁서"/>
              </a:rPr>
              <a:t>이때 공백은 *로 출력됨</a:t>
            </a:r>
            <a:r>
              <a:rPr lang="en-US" altLang="ko-KR" sz="1800" b="1" kern="100" spc="0" dirty="0">
                <a:solidFill>
                  <a:srgbClr val="0070C0"/>
                </a:solidFill>
                <a:effectLst/>
                <a:latin typeface="HY궁서"/>
                <a:ea typeface="HY궁서"/>
              </a:rPr>
              <a:t>..)</a:t>
            </a: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을 작성하고   그 실행 </a:t>
            </a:r>
            <a:endParaRPr lang="en-US" altLang="ko-KR" sz="1800" b="1" kern="100" spc="0" dirty="0">
              <a:solidFill>
                <a:srgbClr val="000000"/>
              </a:solidFill>
              <a:effectLst/>
              <a:latin typeface="HY궁서"/>
              <a:ea typeface="HY궁서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     결과를 </a:t>
            </a:r>
            <a:r>
              <a:rPr lang="ko-KR" altLang="en-US" sz="1800" b="1" kern="100" spc="0" dirty="0" err="1">
                <a:solidFill>
                  <a:srgbClr val="000000"/>
                </a:solidFill>
                <a:effectLst/>
                <a:latin typeface="HY궁서"/>
                <a:ea typeface="HY궁서"/>
              </a:rPr>
              <a:t>나타내시오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0E50AC-78A9-43A0-8B79-BF59234A1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99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B61C2D-EFD4-406A-9045-B02BE774F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008" y="2362200"/>
            <a:ext cx="12808585" cy="418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405341360">
            <a:extLst>
              <a:ext uri="{FF2B5EF4-FFF2-40B4-BE49-F238E27FC236}">
                <a16:creationId xmlns:a16="http://schemas.microsoft.com/office/drawing/2014/main" id="{53F3207F-EE71-4A62-9343-77E8BCFF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61" y="2791143"/>
            <a:ext cx="4518214" cy="378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0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문자열 수치 변환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395536" y="116632"/>
            <a:ext cx="7777162" cy="66247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1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latinLnBrk="1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main(void)</a:t>
            </a:r>
          </a:p>
          <a:p>
            <a:pPr latinLnBrk="1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latinLnBrk="1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int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latinLnBrk="1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char str[3][100], *p;</a:t>
            </a:r>
          </a:p>
          <a:p>
            <a:pPr latinLnBrk="1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puts("\n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편지쓰기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pPr latinLnBrk="1"/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1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for(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=0;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&lt;3;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++)  </a:t>
            </a:r>
            <a:r>
              <a:rPr lang="en-US" altLang="ko-KR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3</a:t>
            </a:r>
            <a:r>
              <a:rPr lang="ko-KR" altLang="en-US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줄의 문자열 입력</a:t>
            </a:r>
            <a:endParaRPr lang="en-US" altLang="ko-KR" sz="2000" b="1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1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  gets(str[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pPr latinLnBrk="1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    puts(</a:t>
            </a:r>
            <a:r>
              <a:rPr lang="en-US" altLang="ko-KR" sz="2000" b="1" kern="0" spc="0" dirty="0">
                <a:solidFill>
                  <a:srgbClr val="A31515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"\n</a:t>
            </a:r>
            <a:r>
              <a:rPr lang="ko-KR" altLang="en-US" sz="2000" b="1" kern="0" spc="0" dirty="0">
                <a:solidFill>
                  <a:srgbClr val="A31515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암호화된 편지출력 </a:t>
            </a:r>
            <a:r>
              <a:rPr lang="en-US" altLang="ko-KR" sz="2000" b="1" kern="0" spc="0" dirty="0">
                <a:solidFill>
                  <a:srgbClr val="A31515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); 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kern="0" spc="0" dirty="0"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kern="0" spc="0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=0; </a:t>
            </a:r>
            <a:r>
              <a:rPr lang="en-US" altLang="ko-KR" sz="2000" b="1" kern="0" spc="0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&lt;3; </a:t>
            </a:r>
            <a:r>
              <a:rPr lang="en-US" altLang="ko-KR" sz="2000" b="1" kern="0" spc="0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       p=str[</a:t>
            </a:r>
            <a:r>
              <a:rPr lang="en-US" altLang="ko-KR" sz="2000" b="1" kern="0" spc="0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];       </a:t>
            </a:r>
            <a:r>
              <a:rPr lang="en-US" altLang="ko-KR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문자열 선두에 포인터 위치시킴</a:t>
            </a:r>
            <a:r>
              <a:rPr lang="en-US" altLang="ko-KR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	  </a:t>
            </a:r>
            <a:r>
              <a:rPr lang="en-US" altLang="ko-KR" sz="2000" b="1" kern="0" spc="0" dirty="0"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while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(*p++); </a:t>
            </a:r>
            <a:r>
              <a:rPr lang="en-US" altLang="ko-KR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포인터를 각 문자열의 끝으로 보냄</a:t>
            </a:r>
            <a:r>
              <a:rPr lang="en-US" altLang="ko-KR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en-US" altLang="ko-KR" dirty="0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2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문자열 수치 변환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377952" y="116632"/>
            <a:ext cx="7777162" cy="66247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en-US" altLang="ko-KR" sz="2000" b="1" kern="0" spc="0" dirty="0"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  ; p&gt;=str[</a:t>
            </a:r>
            <a:r>
              <a:rPr lang="en-US" altLang="ko-KR" sz="2000" b="1" kern="0" spc="0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]; p--)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if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(*p==</a:t>
            </a:r>
            <a:r>
              <a:rPr lang="en-US" altLang="ko-KR" sz="2000" b="1" kern="0" spc="0" dirty="0">
                <a:solidFill>
                  <a:srgbClr val="A31515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'  ‘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)   </a:t>
            </a:r>
            <a:r>
              <a:rPr lang="en-US" altLang="ko-KR" sz="2000" b="1" kern="0" spc="0" dirty="0"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kern="0" spc="0" dirty="0"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공백인 경우</a:t>
            </a:r>
            <a:endParaRPr lang="en-US" altLang="ko-KR" sz="2000" b="1" kern="0" spc="0" dirty="0">
              <a:solidFill>
                <a:srgbClr val="00B05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	       </a:t>
            </a:r>
            <a:r>
              <a:rPr lang="en-US" altLang="ko-KR" sz="2000" b="1" kern="0" spc="0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putchar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kern="0" spc="0" dirty="0">
                <a:solidFill>
                  <a:srgbClr val="A31515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'*'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	    </a:t>
            </a:r>
            <a:r>
              <a:rPr lang="en-US" altLang="ko-KR" sz="2000" b="1" kern="0" spc="0" dirty="0"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else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kern="0" spc="0" dirty="0"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if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(*p==</a:t>
            </a:r>
            <a:r>
              <a:rPr lang="en-US" altLang="ko-KR" sz="2000" b="1" kern="0" spc="0" dirty="0">
                <a:solidFill>
                  <a:srgbClr val="A31515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'\0’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)  </a:t>
            </a:r>
            <a:r>
              <a:rPr lang="en-US" altLang="ko-KR" sz="2000" b="1" kern="0" spc="0" dirty="0"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kern="0" spc="0" dirty="0"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문자열의 끝인 경우</a:t>
            </a:r>
            <a:endParaRPr lang="en-US" altLang="ko-KR" sz="2000" b="1" kern="0" spc="0" dirty="0">
              <a:solidFill>
                <a:srgbClr val="00B05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	      </a:t>
            </a:r>
            <a:r>
              <a:rPr lang="en-US" altLang="ko-KR" sz="2000" b="1" kern="0" spc="0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kern="0" spc="0" dirty="0">
                <a:solidFill>
                  <a:srgbClr val="A31515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"\n"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	    </a:t>
            </a:r>
            <a:r>
              <a:rPr lang="en-US" altLang="ko-KR" sz="2000" b="1" kern="0" spc="0" dirty="0"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else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	     </a:t>
            </a:r>
            <a:r>
              <a:rPr lang="en-US" altLang="ko-KR" sz="2000" b="1" kern="0" spc="0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putchar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(*p);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 	}  </a:t>
            </a:r>
            <a:r>
              <a:rPr lang="en-US" altLang="ko-KR" sz="2000" b="1" kern="0" spc="0" dirty="0"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// end of </a:t>
            </a:r>
            <a:r>
              <a:rPr lang="en-US" altLang="ko-KR" sz="2000" b="1" kern="0" spc="0" dirty="0" err="1"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outer_for</a:t>
            </a:r>
            <a:r>
              <a:rPr lang="en-US" altLang="ko-KR" sz="2000" b="1" kern="0" spc="0" dirty="0"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kern="0" spc="0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kern="0" spc="0" dirty="0">
                <a:solidFill>
                  <a:srgbClr val="A31515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"\n\n"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kern="0" spc="0" dirty="0">
                <a:solidFill>
                  <a:srgbClr val="0000FF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} </a:t>
            </a:r>
            <a:r>
              <a:rPr lang="en-US" altLang="ko-KR" sz="2000" b="1" kern="0" spc="0" dirty="0"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// end of main 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1"/>
            <a:endParaRPr lang="en-US" altLang="ko-KR" dirty="0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7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001000" cy="762000"/>
          </a:xfrm>
        </p:spPr>
        <p:txBody>
          <a:bodyPr/>
          <a:lstStyle/>
          <a:p>
            <a:pPr eaLnBrk="1" hangingPunct="1"/>
            <a:r>
              <a:rPr lang="ko-KR" altLang="en-US"/>
              <a:t>자료형의 분류</a:t>
            </a: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57251" y="1311503"/>
            <a:ext cx="4694499" cy="584775"/>
          </a:xfrm>
          <a:prstGeom prst="rect">
            <a:avLst/>
          </a:prstGeom>
          <a:solidFill>
            <a:srgbClr val="B9FFB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r>
              <a:rPr lang="en-US" altLang="ko-KR" sz="32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(data type)</a:t>
            </a:r>
            <a:endParaRPr lang="ko-KR" altLang="en-US" sz="3200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2825" y="2557463"/>
            <a:ext cx="1916113" cy="369332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기초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7250" y="2566988"/>
            <a:ext cx="1889125" cy="369332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파생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4213" y="2557463"/>
            <a:ext cx="3165475" cy="369332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정의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0438" y="3551238"/>
            <a:ext cx="1511300" cy="1685925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rmAutofit/>
          </a:bodyPr>
          <a:lstStyle/>
          <a:p>
            <a:pPr>
              <a:defRPr/>
            </a:pPr>
            <a:r>
              <a:rPr lang="en-US" altLang="ko-KR" dirty="0">
                <a:latin typeface="Trebuchet MS" pitchFamily="34" charset="0"/>
              </a:rPr>
              <a:t>char</a:t>
            </a:r>
          </a:p>
          <a:p>
            <a:pPr>
              <a:defRPr/>
            </a:pPr>
            <a:r>
              <a:rPr lang="en-US" altLang="ko-KR" dirty="0" err="1">
                <a:latin typeface="Trebuchet MS" pitchFamily="34" charset="0"/>
              </a:rPr>
              <a:t>int</a:t>
            </a:r>
            <a:endParaRPr lang="en-US" altLang="ko-KR" dirty="0">
              <a:latin typeface="Trebuchet MS" pitchFamily="34" charset="0"/>
            </a:endParaRPr>
          </a:p>
          <a:p>
            <a:pPr>
              <a:defRPr/>
            </a:pPr>
            <a:r>
              <a:rPr lang="en-US" altLang="ko-KR" dirty="0">
                <a:latin typeface="Trebuchet MS" pitchFamily="34" charset="0"/>
              </a:rPr>
              <a:t>float</a:t>
            </a:r>
          </a:p>
          <a:p>
            <a:pPr>
              <a:defRPr/>
            </a:pPr>
            <a:r>
              <a:rPr lang="en-US" altLang="ko-KR" dirty="0">
                <a:latin typeface="Trebuchet MS" pitchFamily="34" charset="0"/>
              </a:rPr>
              <a:t>double</a:t>
            </a:r>
          </a:p>
          <a:p>
            <a:pPr>
              <a:defRPr/>
            </a:pPr>
            <a:r>
              <a:rPr lang="en-US" altLang="ko-KR" dirty="0">
                <a:latin typeface="Trebuchet MS" pitchFamily="34" charset="0"/>
              </a:rPr>
              <a:t>void</a:t>
            </a: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7250" y="3579813"/>
            <a:ext cx="1506538" cy="2081435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FFFF00"/>
                </a:solidFill>
                <a:latin typeface="Trebuchet MS" pitchFamily="34" charset="0"/>
              </a:rPr>
              <a:t>배열</a:t>
            </a:r>
            <a:r>
              <a:rPr lang="en-US" altLang="ko-KR" sz="2800" b="1" dirty="0">
                <a:solidFill>
                  <a:srgbClr val="FFFF00"/>
                </a:solidFill>
                <a:latin typeface="Trebuchet MS" pitchFamily="34" charset="0"/>
              </a:rPr>
              <a:t> </a:t>
            </a:r>
          </a:p>
          <a:p>
            <a:pPr>
              <a:defRPr/>
            </a:pPr>
            <a:r>
              <a:rPr lang="ko-KR" altLang="en-US" sz="2800" b="1" dirty="0">
                <a:solidFill>
                  <a:srgbClr val="FFFF00"/>
                </a:solidFill>
                <a:latin typeface="Trebuchet MS" pitchFamily="34" charset="0"/>
              </a:rPr>
              <a:t>포인터</a:t>
            </a:r>
            <a:endParaRPr lang="en-US" altLang="ko-KR" sz="2800" b="1" dirty="0">
              <a:solidFill>
                <a:srgbClr val="FFFF00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ko-KR" altLang="en-US" sz="2800" b="1" dirty="0">
                <a:solidFill>
                  <a:srgbClr val="FFFF00"/>
                </a:solidFill>
                <a:latin typeface="Trebuchet MS" pitchFamily="34" charset="0"/>
              </a:rPr>
              <a:t>구조체</a:t>
            </a:r>
            <a:endParaRPr lang="en-US" altLang="ko-KR" sz="2800" b="1" dirty="0">
              <a:solidFill>
                <a:srgbClr val="FFFF00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ko-KR" altLang="en-US" sz="2800" b="1" dirty="0" err="1">
                <a:solidFill>
                  <a:srgbClr val="FFFF00"/>
                </a:solidFill>
                <a:latin typeface="Trebuchet MS" pitchFamily="34" charset="0"/>
              </a:rPr>
              <a:t>공용체</a:t>
            </a:r>
            <a:endParaRPr lang="ko-KR" altLang="en-US" sz="2800" b="1" dirty="0">
              <a:solidFill>
                <a:srgbClr val="FFFF00"/>
              </a:solidFill>
              <a:latin typeface="Trebuchet MS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46788" y="3589338"/>
            <a:ext cx="1604962" cy="168433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rmAutofit/>
          </a:bodyPr>
          <a:lstStyle/>
          <a:p>
            <a:pPr>
              <a:defRPr/>
            </a:pPr>
            <a:r>
              <a:rPr lang="en-US" altLang="ko-KR" dirty="0" err="1">
                <a:latin typeface="Trebuchet MS" pitchFamily="34" charset="0"/>
              </a:rPr>
              <a:t>typedef</a:t>
            </a:r>
            <a:endParaRPr lang="en-US" altLang="ko-KR" dirty="0">
              <a:latin typeface="Trebuchet MS" pitchFamily="34" charset="0"/>
            </a:endParaRPr>
          </a:p>
          <a:p>
            <a:pPr>
              <a:defRPr/>
            </a:pPr>
            <a:r>
              <a:rPr lang="en-US" altLang="ko-KR" dirty="0" err="1">
                <a:latin typeface="Trebuchet MS" pitchFamily="34" charset="0"/>
              </a:rPr>
              <a:t>enum</a:t>
            </a:r>
            <a:endParaRPr lang="ko-KR" altLang="en-US" dirty="0">
              <a:latin typeface="Trebuchet MS" pitchFamily="34" charset="0"/>
            </a:endParaRPr>
          </a:p>
        </p:txBody>
      </p:sp>
      <p:cxnSp>
        <p:nvCxnSpPr>
          <p:cNvPr id="5" name="꺾인 연결선 4"/>
          <p:cNvCxnSpPr/>
          <p:nvPr/>
        </p:nvCxnSpPr>
        <p:spPr>
          <a:xfrm rot="5400000">
            <a:off x="2574131" y="997744"/>
            <a:ext cx="714375" cy="243363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3" idx="2"/>
            <a:endCxn id="12" idx="0"/>
          </p:cNvCxnSpPr>
          <p:nvPr/>
        </p:nvCxnSpPr>
        <p:spPr>
          <a:xfrm rot="5400000">
            <a:off x="4375944" y="1901032"/>
            <a:ext cx="631825" cy="7000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3" idx="2"/>
            <a:endCxn id="13" idx="0"/>
          </p:cNvCxnSpPr>
          <p:nvPr/>
        </p:nvCxnSpPr>
        <p:spPr>
          <a:xfrm rot="16200000" flipH="1">
            <a:off x="5883275" y="1093788"/>
            <a:ext cx="622300" cy="23050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3" idx="2"/>
            <a:endCxn id="16" idx="0"/>
          </p:cNvCxnSpPr>
          <p:nvPr/>
        </p:nvCxnSpPr>
        <p:spPr>
          <a:xfrm rot="5400000">
            <a:off x="6813550" y="3055938"/>
            <a:ext cx="569913" cy="4968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111625" y="2943225"/>
            <a:ext cx="0" cy="6619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716088" y="2943225"/>
            <a:ext cx="0" cy="6619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5663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84840" y="304800"/>
            <a:ext cx="8001000" cy="762000"/>
          </a:xfrm>
        </p:spPr>
        <p:txBody>
          <a:bodyPr/>
          <a:lstStyle/>
          <a:p>
            <a:pPr eaLnBrk="1" hangingPunct="1"/>
            <a:r>
              <a:rPr lang="ko-KR" altLang="en-US" dirty="0"/>
              <a:t>데이터 구조의 발전 과정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750" y="3056311"/>
            <a:ext cx="8113335" cy="22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723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50" y="285750"/>
            <a:ext cx="8229600" cy="4397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3200" dirty="0"/>
              <a:t>구조체 개념 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9220" name="_x128068592" descr="EMB000013f40ee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642938"/>
            <a:ext cx="5929312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24461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구조체의 필요성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학생에 대한 데이터를 하나로 모으려면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6" name="Picture 8" descr="C:\Users\chun\AppData\Local\Microsoft\Windows\Temporary Internet Files\Content.IE5\PVXIJZC7\MC90042177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4652963"/>
            <a:ext cx="1436687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구름 모양 설명선 1"/>
          <p:cNvSpPr/>
          <p:nvPr/>
        </p:nvSpPr>
        <p:spPr>
          <a:xfrm>
            <a:off x="5364163" y="2841625"/>
            <a:ext cx="2736850" cy="2297113"/>
          </a:xfrm>
          <a:prstGeom prst="cloudCallout">
            <a:avLst>
              <a:gd name="adj1" fmla="val -65946"/>
              <a:gd name="adj2" fmla="val 41889"/>
            </a:avLst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number;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name[10]; </a:t>
            </a:r>
            <a:r>
              <a:rPr lang="en-US" altLang="ko-KR" sz="12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grade;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와 같이 개별 변수로 나타낼 수 있지만 묶을 수가 있나</a:t>
            </a:r>
            <a:r>
              <a:rPr lang="en-US" altLang="ko-KR" sz="12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?</a:t>
            </a:r>
            <a:endParaRPr lang="ko-KR" altLang="en-US" sz="12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54" y="2301860"/>
            <a:ext cx="3632398" cy="292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4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8001000" cy="762000"/>
          </a:xfrm>
        </p:spPr>
        <p:txBody>
          <a:bodyPr/>
          <a:lstStyle/>
          <a:p>
            <a:pPr eaLnBrk="1" hangingPunct="1"/>
            <a:r>
              <a:rPr lang="ko-KR" altLang="en-US"/>
              <a:t>구조체의 필요성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644900"/>
            <a:ext cx="5545137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 descr="C:\Users\chun\AppData\Local\Microsoft\Windows\Temporary Internet Files\Content.IE5\KW8U2FQR\MP90043946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500438"/>
            <a:ext cx="1798637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형 설명선 2"/>
          <p:cNvSpPr/>
          <p:nvPr/>
        </p:nvSpPr>
        <p:spPr>
          <a:xfrm>
            <a:off x="6300788" y="1000125"/>
            <a:ext cx="2557462" cy="2357438"/>
          </a:xfrm>
          <a:prstGeom prst="wedgeEllipseCallout">
            <a:avLst>
              <a:gd name="adj1" fmla="val 14693"/>
              <a:gd name="adj2" fmla="val 5615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구조체를 사용하면 변수들을 하나로 묶을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2484438" y="2924175"/>
            <a:ext cx="684212" cy="576263"/>
          </a:xfrm>
          <a:prstGeom prst="downArrow">
            <a:avLst>
              <a:gd name="adj1" fmla="val 2104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1530350" y="1557338"/>
            <a:ext cx="2592388" cy="1336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54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ko-KR" sz="20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kumimoji="1" lang="en-US" altLang="ko-KR" sz="20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number;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ko-KR" sz="20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char</a:t>
            </a:r>
            <a:r>
              <a:rPr kumimoji="1" lang="en-US" altLang="ko-KR" sz="20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name[10];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ko-KR" sz="20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double</a:t>
            </a:r>
            <a:r>
              <a:rPr kumimoji="1" lang="en-US" altLang="ko-KR" sz="20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grade;</a:t>
            </a:r>
            <a:endParaRPr kumimoji="1" lang="ko-KR" altLang="en-US" sz="200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7138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8001000" cy="762000"/>
          </a:xfrm>
        </p:spPr>
        <p:txBody>
          <a:bodyPr/>
          <a:lstStyle/>
          <a:p>
            <a:pPr eaLnBrk="1" hangingPunct="1"/>
            <a:r>
              <a:rPr lang="ko-KR" altLang="en-US"/>
              <a:t>구조체와 배열</a:t>
            </a:r>
          </a:p>
        </p:txBody>
      </p:sp>
      <p:sp>
        <p:nvSpPr>
          <p:cNvPr id="8195" name="Rectangle 388"/>
          <p:cNvSpPr>
            <a:spLocks noChangeArrowheads="1"/>
          </p:cNvSpPr>
          <p:nvPr/>
        </p:nvSpPr>
        <p:spPr bwMode="auto">
          <a:xfrm>
            <a:off x="971550" y="1484313"/>
            <a:ext cx="7715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</a:pPr>
            <a:r>
              <a:rPr lang="ko-KR" altLang="en-US">
                <a:latin typeface="Comic Sans MS" panose="030F0702030302020204" pitchFamily="66" charset="0"/>
              </a:rPr>
              <a:t>구조체 </a:t>
            </a:r>
            <a:r>
              <a:rPr lang="en-US" altLang="ko-KR">
                <a:latin typeface="Comic Sans MS" panose="030F0702030302020204" pitchFamily="66" charset="0"/>
              </a:rPr>
              <a:t>vs </a:t>
            </a:r>
            <a:r>
              <a:rPr lang="ko-KR" altLang="en-US">
                <a:latin typeface="Comic Sans MS" panose="030F0702030302020204" pitchFamily="66" charset="0"/>
              </a:rPr>
              <a:t>배열</a:t>
            </a:r>
          </a:p>
        </p:txBody>
      </p:sp>
      <p:sp>
        <p:nvSpPr>
          <p:cNvPr id="8196" name="Rectangle 391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197" name="Picture 40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56509"/>
            <a:ext cx="55435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1"/>
          <p:cNvSpPr txBox="1">
            <a:spLocks noChangeArrowheads="1"/>
          </p:cNvSpPr>
          <p:nvPr/>
        </p:nvSpPr>
        <p:spPr bwMode="auto">
          <a:xfrm>
            <a:off x="1403350" y="4643438"/>
            <a:ext cx="33297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같은 타입의 집합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4987925" y="4606925"/>
            <a:ext cx="3270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ko-KR" altLang="en-US" sz="3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다른 타입의 집합</a:t>
            </a:r>
          </a:p>
        </p:txBody>
      </p:sp>
    </p:spTree>
    <p:extLst>
      <p:ext uri="{BB962C8B-B14F-4D97-AF65-F5344CB8AC3E}">
        <p14:creationId xmlns:p14="http://schemas.microsoft.com/office/powerpoint/2010/main" val="26150360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97719" y="1711703"/>
            <a:ext cx="7777162" cy="464742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en-US" altLang="en-US" sz="2000" b="1" dirty="0" err="1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strcpy와</a:t>
            </a:r>
            <a:r>
              <a:rPr lang="en-US" altLang="en-US" sz="20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sz="2000" b="1" dirty="0" err="1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strcat</a:t>
            </a:r>
            <a:endParaRPr lang="en-US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en-US" sz="2000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string.h</a:t>
            </a:r>
            <a:r>
              <a:rPr lang="en-US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en-US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en-US" sz="2000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en-US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 </a:t>
            </a:r>
            <a:r>
              <a:rPr lang="en-US" altLang="en-US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char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string[80];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strcpy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 string, </a:t>
            </a:r>
            <a:r>
              <a:rPr lang="en-US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"Hello world from "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);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strcat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 string, </a:t>
            </a:r>
            <a:r>
              <a:rPr lang="en-US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sz="2000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strcpy</a:t>
            </a:r>
            <a:r>
              <a:rPr lang="en-US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"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);       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strcat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 string, </a:t>
            </a:r>
            <a:r>
              <a:rPr lang="en-US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"and "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);          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strcat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 string, </a:t>
            </a:r>
            <a:r>
              <a:rPr lang="en-US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sz="2000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strcat</a:t>
            </a:r>
            <a:r>
              <a:rPr lang="en-US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!"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);      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en-US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"string = %s\n"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string 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" name="_x76150872"/>
          <p:cNvSpPr>
            <a:spLocks noChangeArrowheads="1"/>
          </p:cNvSpPr>
          <p:nvPr/>
        </p:nvSpPr>
        <p:spPr bwMode="auto">
          <a:xfrm>
            <a:off x="2241153" y="560895"/>
            <a:ext cx="6521847" cy="40011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ko-KR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 = Hello world from strcpy and strcat!</a:t>
            </a:r>
            <a:endParaRPr lang="en-US" altLang="ko-KR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23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001000" cy="762000"/>
          </a:xfrm>
        </p:spPr>
        <p:txBody>
          <a:bodyPr/>
          <a:lstStyle/>
          <a:p>
            <a:pPr eaLnBrk="1" hangingPunct="1"/>
            <a:r>
              <a:rPr lang="ko-KR" altLang="en-US"/>
              <a:t>구조체 선언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043608" y="838200"/>
            <a:ext cx="48244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</a:pPr>
            <a:r>
              <a:rPr lang="ko-KR" altLang="en-US" sz="2000" dirty="0">
                <a:latin typeface="Comic Sans MS" panose="030F0702030302020204" pitchFamily="66" charset="0"/>
              </a:rPr>
              <a:t>구조체 선언은 변수 선언은 아님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0" y="2425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1271" name="_x70990944" descr="EMB00000c0036d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3" y="1916832"/>
            <a:ext cx="7817494" cy="471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57832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구조체의 필요성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5292080" y="5057775"/>
            <a:ext cx="2016125" cy="1800225"/>
          </a:xfrm>
          <a:prstGeom prst="wedgeEllipseCallout">
            <a:avLst>
              <a:gd name="adj1" fmla="val 9942"/>
              <a:gd name="adj2" fmla="val -8510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구조체를 사용하면 변수들을 하나로 묶을 수 있습니다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19200"/>
            <a:ext cx="8514528" cy="32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8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001000" cy="762000"/>
          </a:xfrm>
        </p:spPr>
        <p:txBody>
          <a:bodyPr/>
          <a:lstStyle/>
          <a:p>
            <a:pPr eaLnBrk="1" hangingPunct="1"/>
            <a:r>
              <a:rPr lang="ko-KR" altLang="en-US"/>
              <a:t>구조체 선언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971550" y="1989138"/>
            <a:ext cx="7704138" cy="20828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b="1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b="1" dirty="0">
                <a:latin typeface="Trebuchet MS" panose="020B0603020202020204" pitchFamily="34" charset="0"/>
              </a:rPr>
              <a:t> </a:t>
            </a:r>
            <a:r>
              <a:rPr lang="ko-KR" altLang="en-US" b="1" dirty="0">
                <a:latin typeface="Trebuchet MS" panose="020B0603020202020204" pitchFamily="34" charset="0"/>
              </a:rPr>
              <a:t>태그 </a:t>
            </a:r>
            <a:r>
              <a:rPr lang="en-US" altLang="ko-KR" b="1" dirty="0">
                <a:latin typeface="Trebuchet MS" panose="020B0603020202020204" pitchFamily="34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b="1" dirty="0">
                <a:latin typeface="Trebuchet MS" panose="020B0603020202020204" pitchFamily="34" charset="0"/>
              </a:rPr>
              <a:t>	</a:t>
            </a:r>
            <a:r>
              <a:rPr lang="ko-KR" altLang="en-US" b="1" dirty="0" err="1">
                <a:latin typeface="Trebuchet MS" panose="020B0603020202020204" pitchFamily="34" charset="0"/>
              </a:rPr>
              <a:t>자료형</a:t>
            </a:r>
            <a:r>
              <a:rPr lang="ko-KR" altLang="en-US" b="1" dirty="0">
                <a:latin typeface="Trebuchet MS" panose="020B0603020202020204" pitchFamily="34" charset="0"/>
              </a:rPr>
              <a:t> 	멤버</a:t>
            </a:r>
            <a:r>
              <a:rPr lang="en-US" altLang="ko-KR" b="1" dirty="0">
                <a:latin typeface="Trebuchet MS" panose="020B0603020202020204" pitchFamily="34" charset="0"/>
              </a:rPr>
              <a:t>1;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b="1" dirty="0">
                <a:latin typeface="Trebuchet MS" panose="020B0603020202020204" pitchFamily="34" charset="0"/>
              </a:rPr>
              <a:t>	</a:t>
            </a:r>
            <a:r>
              <a:rPr lang="ko-KR" altLang="en-US" b="1" dirty="0" err="1">
                <a:latin typeface="Trebuchet MS" panose="020B0603020202020204" pitchFamily="34" charset="0"/>
              </a:rPr>
              <a:t>자료형</a:t>
            </a:r>
            <a:r>
              <a:rPr lang="ko-KR" altLang="en-US" b="1" dirty="0">
                <a:latin typeface="Trebuchet MS" panose="020B0603020202020204" pitchFamily="34" charset="0"/>
              </a:rPr>
              <a:t> 	멤버</a:t>
            </a:r>
            <a:r>
              <a:rPr lang="en-US" altLang="ko-KR" b="1" dirty="0">
                <a:latin typeface="Trebuchet MS" panose="020B0603020202020204" pitchFamily="34" charset="0"/>
              </a:rPr>
              <a:t>2;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b="1" dirty="0">
                <a:latin typeface="Trebuchet MS" panose="020B0603020202020204" pitchFamily="34" charset="0"/>
              </a:rPr>
              <a:t>	...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b="1" dirty="0">
                <a:latin typeface="Trebuchet MS" panose="020B0603020202020204" pitchFamily="34" charset="0"/>
              </a:rPr>
              <a:t>};</a:t>
            </a: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0245" name="Rectangle 9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0246" name="Rectangle 47"/>
          <p:cNvSpPr>
            <a:spLocks noChangeArrowheads="1"/>
          </p:cNvSpPr>
          <p:nvPr/>
        </p:nvSpPr>
        <p:spPr bwMode="auto">
          <a:xfrm>
            <a:off x="1143000" y="1071563"/>
            <a:ext cx="38989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</a:pPr>
            <a:r>
              <a:rPr lang="ko-KR" altLang="en-US" sz="2800" b="1">
                <a:latin typeface="Comic Sans MS" panose="030F0702030302020204" pitchFamily="66" charset="0"/>
              </a:rPr>
              <a:t>구조체 선언 형식</a:t>
            </a:r>
          </a:p>
        </p:txBody>
      </p:sp>
      <p:sp>
        <p:nvSpPr>
          <p:cNvPr id="10247" name="Rectangle 49"/>
          <p:cNvSpPr>
            <a:spLocks noChangeArrowheads="1"/>
          </p:cNvSpPr>
          <p:nvPr/>
        </p:nvSpPr>
        <p:spPr bwMode="auto">
          <a:xfrm>
            <a:off x="0" y="2425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0248" name="Picture 5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9512194" cy="578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142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선언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61" y="1628800"/>
            <a:ext cx="881741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91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선언의 예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587449" y="1687827"/>
            <a:ext cx="3959225" cy="322561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2400" b="1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사각형</a:t>
            </a:r>
            <a:endParaRPr lang="en-US" altLang="en-US" sz="2400" b="1" dirty="0">
              <a:latin typeface="Trebuchet MS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// </a:t>
            </a:r>
            <a:r>
              <a:rPr lang="en-US" altLang="en-US" sz="2400" b="1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2400" b="1" dirty="0">
                <a:latin typeface="Trebuchet MS" pitchFamily="34" charset="0"/>
              </a:rPr>
              <a:t> </a:t>
            </a:r>
            <a:r>
              <a:rPr lang="en-US" altLang="en-US" sz="2400" b="1" dirty="0" err="1">
                <a:latin typeface="Trebuchet MS" pitchFamily="34" charset="0"/>
              </a:rPr>
              <a:t>rect</a:t>
            </a:r>
            <a:r>
              <a:rPr lang="en-US" altLang="en-US" sz="2400" b="1" dirty="0">
                <a:latin typeface="Trebuchet MS" pitchFamily="34" charset="0"/>
              </a:rPr>
              <a:t>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b="1" dirty="0">
                <a:latin typeface="Trebuchet MS" pitchFamily="34" charset="0"/>
              </a:rPr>
              <a:t>	</a:t>
            </a:r>
            <a:r>
              <a:rPr lang="en-US" altLang="en-US" sz="2400" b="1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2400" b="1" dirty="0">
                <a:latin typeface="Trebuchet MS" pitchFamily="34" charset="0"/>
              </a:rPr>
              <a:t> x;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b="1" dirty="0">
                <a:latin typeface="Trebuchet MS" pitchFamily="34" charset="0"/>
              </a:rPr>
              <a:t>	</a:t>
            </a:r>
            <a:r>
              <a:rPr lang="en-US" altLang="en-US" sz="2400" b="1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2400" b="1" dirty="0">
                <a:latin typeface="Trebuchet MS" pitchFamily="34" charset="0"/>
              </a:rPr>
              <a:t> 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b="1" dirty="0">
                <a:latin typeface="Trebuchet MS" pitchFamily="34" charset="0"/>
              </a:rPr>
              <a:t>	</a:t>
            </a:r>
            <a:r>
              <a:rPr lang="en-US" altLang="en-US" sz="2400" b="1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2400" b="1" dirty="0">
                <a:latin typeface="Trebuchet MS" pitchFamily="34" charset="0"/>
              </a:rPr>
              <a:t> width;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b="1" dirty="0">
                <a:latin typeface="Trebuchet MS" pitchFamily="34" charset="0"/>
              </a:rPr>
              <a:t>	</a:t>
            </a:r>
            <a:r>
              <a:rPr lang="en-US" altLang="en-US" sz="2400" b="1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2400" b="1" dirty="0">
                <a:latin typeface="Trebuchet MS" pitchFamily="34" charset="0"/>
              </a:rPr>
              <a:t> height;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b="1" dirty="0">
                <a:latin typeface="Trebuchet MS" pitchFamily="34" charset="0"/>
              </a:rPr>
              <a:t>};</a:t>
            </a:r>
            <a:endParaRPr lang="en-US" altLang="ko-KR" sz="2400" b="1" dirty="0">
              <a:latin typeface="Trebuchet MS" pitchFamily="34" charset="0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4838190" y="1687827"/>
            <a:ext cx="3959225" cy="318133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en-US" sz="24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  <a:endParaRPr lang="en-US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employee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en-US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en-US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name[20];	</a:t>
            </a:r>
            <a:r>
              <a:rPr lang="en-US" altLang="en-US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en-US" sz="24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en-US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age;		</a:t>
            </a:r>
            <a:r>
              <a:rPr lang="en-US" altLang="en-US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en-US" sz="24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endParaRPr lang="en-US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en-US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gender;	</a:t>
            </a:r>
            <a:r>
              <a:rPr lang="en-US" altLang="en-US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en-US" sz="24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en-US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en-US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salary;	        </a:t>
            </a:r>
            <a:r>
              <a:rPr lang="en-US" altLang="en-US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en-US" sz="24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월급</a:t>
            </a:r>
            <a:endParaRPr lang="en-US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변수 선언</a:t>
            </a:r>
          </a:p>
        </p:txBody>
      </p:sp>
      <p:sp>
        <p:nvSpPr>
          <p:cNvPr id="12293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 정의와 구조체 변수 선언은 다르다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0" y="2690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29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4" y="228600"/>
            <a:ext cx="9073007" cy="63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1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변수 선언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0" y="2690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295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73140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016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구조체의 초기화</a:t>
            </a:r>
          </a:p>
        </p:txBody>
      </p:sp>
      <p:sp>
        <p:nvSpPr>
          <p:cNvPr id="13317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중괄호를 이용하여 초기값을 나열한다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755576" y="2492896"/>
            <a:ext cx="7100887" cy="29550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student s1 = { 24, </a:t>
            </a:r>
            <a:r>
              <a:rPr lang="en-US" altLang="ko-KR" sz="24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"Kim"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4.3 };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2636838"/>
            <a:ext cx="201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91411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구조체의 초기화</a:t>
            </a:r>
          </a:p>
        </p:txBody>
      </p:sp>
      <p:sp>
        <p:nvSpPr>
          <p:cNvPr id="13317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중괄호를 이용하여 초기값을 나열한다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809364" y="2492896"/>
            <a:ext cx="7100887" cy="29550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s1 = { 24, </a:t>
            </a:r>
            <a:r>
              <a:rPr lang="en-US" altLang="ko-KR" sz="24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"Kim"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4.3 };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2636838"/>
            <a:ext cx="201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732384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구조체의 초기화</a:t>
            </a:r>
          </a:p>
        </p:txBody>
      </p:sp>
      <p:sp>
        <p:nvSpPr>
          <p:cNvPr id="13317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중괄호를 이용하여 초기값을 나열한다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2636838"/>
            <a:ext cx="201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 sz="1600"/>
          </a:p>
        </p:txBody>
      </p:sp>
      <p:pic>
        <p:nvPicPr>
          <p:cNvPr id="133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01" y="2731976"/>
            <a:ext cx="762084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75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 수치 변환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문자열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“36.5”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수치값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36.5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 안에서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상당히 다르게 저장된다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820" name="Rectangle 10"/>
          <p:cNvSpPr>
            <a:spLocks noChangeArrowheads="1"/>
          </p:cNvSpPr>
          <p:nvPr/>
        </p:nvSpPr>
        <p:spPr bwMode="auto">
          <a:xfrm>
            <a:off x="850900" y="4310063"/>
            <a:ext cx="822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en-US" altLang="ko-KR" sz="2000" dirty="0">
              <a:latin typeface="Comic Sans MS" pitchFamily="66" charset="0"/>
            </a:endParaRPr>
          </a:p>
        </p:txBody>
      </p:sp>
      <p:sp>
        <p:nvSpPr>
          <p:cNvPr id="34821" name="Rectangle 13"/>
          <p:cNvSpPr>
            <a:spLocks noChangeArrowheads="1"/>
          </p:cNvSpPr>
          <p:nvPr/>
        </p:nvSpPr>
        <p:spPr bwMode="auto">
          <a:xfrm>
            <a:off x="0" y="2492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4822" name="그룹 32"/>
          <p:cNvGrpSpPr>
            <a:grpSpLocks/>
          </p:cNvGrpSpPr>
          <p:nvPr/>
        </p:nvGrpSpPr>
        <p:grpSpPr bwMode="auto">
          <a:xfrm>
            <a:off x="1392238" y="2935288"/>
            <a:ext cx="2760662" cy="582612"/>
            <a:chOff x="3682222" y="1812468"/>
            <a:chExt cx="2760446" cy="583601"/>
          </a:xfrm>
        </p:grpSpPr>
        <p:grpSp>
          <p:nvGrpSpPr>
            <p:cNvPr id="35009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35011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2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3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4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5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6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3931439" y="2103473"/>
              <a:ext cx="2511229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1587758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988299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380131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774531" y="2778982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34835" name="그룹 49"/>
          <p:cNvGrpSpPr>
            <a:grpSpLocks/>
          </p:cNvGrpSpPr>
          <p:nvPr/>
        </p:nvGrpSpPr>
        <p:grpSpPr bwMode="auto">
          <a:xfrm>
            <a:off x="3173413" y="2779713"/>
            <a:ext cx="463550" cy="368300"/>
            <a:chOff x="5679084" y="5111091"/>
            <a:chExt cx="463726" cy="369332"/>
          </a:xfrm>
        </p:grpSpPr>
        <p:sp>
          <p:nvSpPr>
            <p:cNvPr id="26" name="타원 25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35008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5" name="설명선 2(테두리 및 강조선) 4"/>
          <p:cNvSpPr/>
          <p:nvPr/>
        </p:nvSpPr>
        <p:spPr>
          <a:xfrm>
            <a:off x="1785938" y="3876675"/>
            <a:ext cx="854075" cy="327025"/>
          </a:xfrm>
          <a:prstGeom prst="accentBorderCallout2">
            <a:avLst>
              <a:gd name="adj1" fmla="val 22179"/>
              <a:gd name="adj2" fmla="val 108025"/>
              <a:gd name="adj3" fmla="val 22178"/>
              <a:gd name="adj4" fmla="val 132105"/>
              <a:gd name="adj5" fmla="val -104859"/>
              <a:gd name="adj6" fmla="val 145363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</a:p>
        </p:txBody>
      </p:sp>
      <p:sp>
        <p:nvSpPr>
          <p:cNvPr id="35" name="설명선 2(테두리 및 강조선) 34"/>
          <p:cNvSpPr/>
          <p:nvPr/>
        </p:nvSpPr>
        <p:spPr>
          <a:xfrm>
            <a:off x="6950075" y="3876675"/>
            <a:ext cx="854075" cy="327025"/>
          </a:xfrm>
          <a:prstGeom prst="accentBorderCallout2">
            <a:avLst>
              <a:gd name="adj1" fmla="val 28006"/>
              <a:gd name="adj2" fmla="val -9047"/>
              <a:gd name="adj3" fmla="val 28005"/>
              <a:gd name="adj4" fmla="val -40716"/>
              <a:gd name="adj5" fmla="val -104859"/>
              <a:gd name="adj6" fmla="val -4975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실수값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4848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959100"/>
            <a:ext cx="7429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49" name="그룹 222"/>
          <p:cNvGrpSpPr>
            <a:grpSpLocks/>
          </p:cNvGrpSpPr>
          <p:nvPr/>
        </p:nvGrpSpPr>
        <p:grpSpPr bwMode="auto">
          <a:xfrm>
            <a:off x="6237288" y="2782888"/>
            <a:ext cx="655637" cy="371475"/>
            <a:chOff x="7278410" y="1613942"/>
            <a:chExt cx="635519" cy="360040"/>
          </a:xfrm>
        </p:grpSpPr>
        <p:sp>
          <p:nvSpPr>
            <p:cNvPr id="224" name="타원 223"/>
            <p:cNvSpPr/>
            <p:nvPr/>
          </p:nvSpPr>
          <p:spPr>
            <a:xfrm>
              <a:off x="7336879" y="1613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7278410" y="1666256"/>
              <a:ext cx="635519" cy="267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j-lt"/>
                </a:rPr>
                <a:t>36.5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4850" name="TextBox 65"/>
          <p:cNvSpPr txBox="1">
            <a:spLocks noChangeArrowheads="1"/>
          </p:cNvSpPr>
          <p:nvPr/>
        </p:nvSpPr>
        <p:spPr bwMode="auto">
          <a:xfrm>
            <a:off x="6388100" y="3157538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latin typeface="Lucida Calligraphy" pitchFamily="66" charset="0"/>
              </a:rPr>
              <a:t>v</a:t>
            </a:r>
            <a:endParaRPr lang="ko-KR" altLang="en-US" sz="2000">
              <a:solidFill>
                <a:schemeClr val="tx2"/>
              </a:solidFill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62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멤버 참조</a:t>
            </a:r>
          </a:p>
        </p:txBody>
      </p:sp>
      <p:grpSp>
        <p:nvGrpSpPr>
          <p:cNvPr id="14341" name="Group 12"/>
          <p:cNvGrpSpPr>
            <a:grpSpLocks/>
          </p:cNvGrpSpPr>
          <p:nvPr/>
        </p:nvGrpSpPr>
        <p:grpSpPr bwMode="auto">
          <a:xfrm>
            <a:off x="3059113" y="4437063"/>
            <a:ext cx="1589087" cy="1616075"/>
            <a:chOff x="3208" y="1586"/>
            <a:chExt cx="1395" cy="1617"/>
          </a:xfrm>
        </p:grpSpPr>
        <p:sp>
          <p:nvSpPr>
            <p:cNvPr id="14344" name="Freeform 13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5" name="Freeform 1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6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7" name="Freeform 1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8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9" name="Freeform 18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0" name="Freeform 19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1" name="Freeform 20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2" name="Freeform 21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3" name="Freeform 22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4" name="Freeform 23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Freeform 24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Freeform 25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Freeform 26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Freeform 27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Freeform 28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Freeform 29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Freeform 30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Freeform 31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Freeform 32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4" name="Freeform 33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5" name="Freeform 34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Freeform 35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7" name="Freeform 36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8" name="Freeform 37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9" name="Freeform 38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0" name="Freeform 39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1" name="Freeform 40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2" name="Freeform 41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3" name="Freeform 42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4" name="Freeform 43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5" name="Freeform 44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6" name="Freeform 45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2" name="AutoShape 46"/>
          <p:cNvSpPr>
            <a:spLocks noChangeArrowheads="1"/>
          </p:cNvSpPr>
          <p:nvPr/>
        </p:nvSpPr>
        <p:spPr bwMode="auto">
          <a:xfrm>
            <a:off x="4768948" y="3288782"/>
            <a:ext cx="2159000" cy="2193925"/>
          </a:xfrm>
          <a:prstGeom prst="wedgeEllipseCallout">
            <a:avLst>
              <a:gd name="adj1" fmla="val -66986"/>
              <a:gd name="adj2" fmla="val 1722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en-US" altLang="ko-KR" sz="1600"/>
              <a:t>.</a:t>
            </a:r>
            <a:r>
              <a:rPr kumimoji="0" lang="ko-KR" altLang="en-US" sz="1600"/>
              <a:t>기호는 구조체에서 멤버를 참조할 때 사용하는 연산자입니다</a:t>
            </a:r>
            <a:r>
              <a:rPr kumimoji="0" lang="en-US" altLang="ko-KR" sz="1600"/>
              <a:t>. </a:t>
            </a:r>
          </a:p>
        </p:txBody>
      </p:sp>
      <p:sp>
        <p:nvSpPr>
          <p:cNvPr id="14343" name="Text Box 47"/>
          <p:cNvSpPr txBox="1">
            <a:spLocks noChangeArrowheads="1"/>
          </p:cNvSpPr>
          <p:nvPr/>
        </p:nvSpPr>
        <p:spPr bwMode="auto">
          <a:xfrm>
            <a:off x="2432899" y="3877744"/>
            <a:ext cx="484428" cy="9233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400" b="1">
                <a:latin typeface="Comic Sans MS" pitchFamily="66" charset="0"/>
              </a:rPr>
              <a:t>.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7904" y="1010842"/>
            <a:ext cx="5686149" cy="25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16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001000" cy="762000"/>
          </a:xfrm>
        </p:spPr>
        <p:txBody>
          <a:bodyPr/>
          <a:lstStyle/>
          <a:p>
            <a:pPr eaLnBrk="1" hangingPunct="1"/>
            <a:r>
              <a:rPr lang="ko-KR" altLang="en-US"/>
              <a:t>구조체 멤버 참조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8494" y="1612513"/>
            <a:ext cx="7847012" cy="8001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구조체 멤버를 참조하려면 다음과 같이 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.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연산자를 사용한다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 eaLnBrk="1" hangingPunct="1">
              <a:buFont typeface="Symbol" panose="05050102010706020507" pitchFamily="18" charset="2"/>
              <a:buNone/>
            </a:pPr>
            <a:endParaRPr lang="en-US" altLang="ko-KR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351985" y="2661652"/>
            <a:ext cx="7777163" cy="13573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b="1">
                <a:latin typeface="Comic Sans MS" panose="030F0702030302020204" pitchFamily="66" charset="0"/>
              </a:rPr>
              <a:t>s1.number = 26;		// </a:t>
            </a:r>
            <a:r>
              <a:rPr lang="ko-KR" altLang="en-US" b="1">
                <a:latin typeface="Comic Sans MS" panose="030F0702030302020204" pitchFamily="66" charset="0"/>
              </a:rPr>
              <a:t>정수 멤버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b="1">
                <a:latin typeface="Comic Sans MS" panose="030F0702030302020204" pitchFamily="66" charset="0"/>
              </a:rPr>
              <a:t>strcpy(s1.name, </a:t>
            </a:r>
            <a:r>
              <a:rPr lang="en-US" altLang="ko-KR" b="1">
                <a:solidFill>
                  <a:srgbClr val="800000"/>
                </a:solidFill>
                <a:latin typeface="Comic Sans MS" panose="030F0702030302020204" pitchFamily="66" charset="0"/>
              </a:rPr>
              <a:t>"Kim"</a:t>
            </a:r>
            <a:r>
              <a:rPr lang="en-US" altLang="ko-KR" b="1">
                <a:latin typeface="Comic Sans MS" panose="030F0702030302020204" pitchFamily="66" charset="0"/>
              </a:rPr>
              <a:t>);	// </a:t>
            </a:r>
            <a:r>
              <a:rPr lang="ko-KR" altLang="en-US" b="1">
                <a:latin typeface="Comic Sans MS" panose="030F0702030302020204" pitchFamily="66" charset="0"/>
              </a:rPr>
              <a:t>문자열 멤버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b="1">
                <a:latin typeface="Comic Sans MS" panose="030F0702030302020204" pitchFamily="66" charset="0"/>
              </a:rPr>
              <a:t>s1.grade = 4.3;		// </a:t>
            </a:r>
            <a:r>
              <a:rPr lang="ko-KR" altLang="en-US" b="1">
                <a:latin typeface="Comic Sans MS" panose="030F0702030302020204" pitchFamily="66" charset="0"/>
              </a:rPr>
              <a:t>실수 멤버</a:t>
            </a:r>
          </a:p>
        </p:txBody>
      </p:sp>
      <p:grpSp>
        <p:nvGrpSpPr>
          <p:cNvPr id="15365" name="Group 12"/>
          <p:cNvGrpSpPr>
            <a:grpSpLocks/>
          </p:cNvGrpSpPr>
          <p:nvPr/>
        </p:nvGrpSpPr>
        <p:grpSpPr bwMode="auto">
          <a:xfrm>
            <a:off x="3120231" y="5240681"/>
            <a:ext cx="1589088" cy="1616075"/>
            <a:chOff x="3208" y="1586"/>
            <a:chExt cx="1395" cy="1617"/>
          </a:xfrm>
        </p:grpSpPr>
        <p:sp>
          <p:nvSpPr>
            <p:cNvPr id="15368" name="Freeform 13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9 w 44"/>
                <a:gd name="T1" fmla="*/ 0 h 88"/>
                <a:gd name="T2" fmla="*/ 0 w 44"/>
                <a:gd name="T3" fmla="*/ 114 h 88"/>
                <a:gd name="T4" fmla="*/ 19 w 44"/>
                <a:gd name="T5" fmla="*/ 114 h 88"/>
                <a:gd name="T6" fmla="*/ 57 w 44"/>
                <a:gd name="T7" fmla="*/ 0 h 88"/>
                <a:gd name="T8" fmla="*/ 39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69" name="Freeform 1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87 w 92"/>
                <a:gd name="T1" fmla="*/ 0 h 73"/>
                <a:gd name="T2" fmla="*/ 0 w 92"/>
                <a:gd name="T3" fmla="*/ 101 h 73"/>
                <a:gd name="T4" fmla="*/ 18 w 92"/>
                <a:gd name="T5" fmla="*/ 101 h 73"/>
                <a:gd name="T6" fmla="*/ 118 w 92"/>
                <a:gd name="T7" fmla="*/ 7 h 73"/>
                <a:gd name="T8" fmla="*/ 8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70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87 w 92"/>
                <a:gd name="T1" fmla="*/ 0 h 73"/>
                <a:gd name="T2" fmla="*/ 0 w 92"/>
                <a:gd name="T3" fmla="*/ 101 h 73"/>
                <a:gd name="T4" fmla="*/ 18 w 92"/>
                <a:gd name="T5" fmla="*/ 101 h 73"/>
                <a:gd name="T6" fmla="*/ 118 w 92"/>
                <a:gd name="T7" fmla="*/ 7 h 73"/>
                <a:gd name="T8" fmla="*/ 8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71" name="Freeform 1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6 w 88"/>
                <a:gd name="T1" fmla="*/ 0 h 83"/>
                <a:gd name="T2" fmla="*/ 111 w 88"/>
                <a:gd name="T3" fmla="*/ 94 h 83"/>
                <a:gd name="T4" fmla="*/ 98 w 88"/>
                <a:gd name="T5" fmla="*/ 116 h 83"/>
                <a:gd name="T6" fmla="*/ 0 w 88"/>
                <a:gd name="T7" fmla="*/ 7 h 83"/>
                <a:gd name="T8" fmla="*/ 26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72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6 w 88"/>
                <a:gd name="T1" fmla="*/ 0 h 83"/>
                <a:gd name="T2" fmla="*/ 111 w 88"/>
                <a:gd name="T3" fmla="*/ 94 h 83"/>
                <a:gd name="T4" fmla="*/ 98 w 88"/>
                <a:gd name="T5" fmla="*/ 116 h 83"/>
                <a:gd name="T6" fmla="*/ 0 w 88"/>
                <a:gd name="T7" fmla="*/ 7 h 83"/>
                <a:gd name="T8" fmla="*/ 26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73" name="Freeform 18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9 w 532"/>
                <a:gd name="T1" fmla="*/ 64 h 304"/>
                <a:gd name="T2" fmla="*/ 0 w 532"/>
                <a:gd name="T3" fmla="*/ 194 h 304"/>
                <a:gd name="T4" fmla="*/ 0 w 532"/>
                <a:gd name="T5" fmla="*/ 341 h 304"/>
                <a:gd name="T6" fmla="*/ 0 w 532"/>
                <a:gd name="T7" fmla="*/ 415 h 304"/>
                <a:gd name="T8" fmla="*/ 641 w 532"/>
                <a:gd name="T9" fmla="*/ 415 h 304"/>
                <a:gd name="T10" fmla="*/ 674 w 532"/>
                <a:gd name="T11" fmla="*/ 304 h 304"/>
                <a:gd name="T12" fmla="*/ 641 w 532"/>
                <a:gd name="T13" fmla="*/ 120 h 304"/>
                <a:gd name="T14" fmla="*/ 572 w 532"/>
                <a:gd name="T15" fmla="*/ 18 h 304"/>
                <a:gd name="T16" fmla="*/ 256 w 532"/>
                <a:gd name="T17" fmla="*/ 0 h 304"/>
                <a:gd name="T18" fmla="*/ 78 w 532"/>
                <a:gd name="T19" fmla="*/ 0 h 304"/>
                <a:gd name="T20" fmla="*/ 9 w 532"/>
                <a:gd name="T21" fmla="*/ 64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74" name="Freeform 19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202 w 161"/>
                <a:gd name="T1" fmla="*/ 195 h 221"/>
                <a:gd name="T2" fmla="*/ 188 w 161"/>
                <a:gd name="T3" fmla="*/ 133 h 221"/>
                <a:gd name="T4" fmla="*/ 176 w 161"/>
                <a:gd name="T5" fmla="*/ 63 h 221"/>
                <a:gd name="T6" fmla="*/ 140 w 161"/>
                <a:gd name="T7" fmla="*/ 42 h 221"/>
                <a:gd name="T8" fmla="*/ 115 w 161"/>
                <a:gd name="T9" fmla="*/ 23 h 221"/>
                <a:gd name="T10" fmla="*/ 69 w 161"/>
                <a:gd name="T11" fmla="*/ 0 h 221"/>
                <a:gd name="T12" fmla="*/ 59 w 161"/>
                <a:gd name="T13" fmla="*/ 28 h 221"/>
                <a:gd name="T14" fmla="*/ 16 w 161"/>
                <a:gd name="T15" fmla="*/ 1 h 221"/>
                <a:gd name="T16" fmla="*/ 1 w 161"/>
                <a:gd name="T17" fmla="*/ 34 h 221"/>
                <a:gd name="T18" fmla="*/ 30 w 161"/>
                <a:gd name="T19" fmla="*/ 59 h 221"/>
                <a:gd name="T20" fmla="*/ 25 w 161"/>
                <a:gd name="T21" fmla="*/ 81 h 221"/>
                <a:gd name="T22" fmla="*/ 9 w 161"/>
                <a:gd name="T23" fmla="*/ 95 h 221"/>
                <a:gd name="T24" fmla="*/ 1 w 161"/>
                <a:gd name="T25" fmla="*/ 110 h 221"/>
                <a:gd name="T26" fmla="*/ 0 w 161"/>
                <a:gd name="T27" fmla="*/ 125 h 221"/>
                <a:gd name="T28" fmla="*/ 7 w 161"/>
                <a:gd name="T29" fmla="*/ 145 h 221"/>
                <a:gd name="T30" fmla="*/ 15 w 161"/>
                <a:gd name="T31" fmla="*/ 178 h 221"/>
                <a:gd name="T32" fmla="*/ 19 w 161"/>
                <a:gd name="T33" fmla="*/ 195 h 221"/>
                <a:gd name="T34" fmla="*/ 26 w 161"/>
                <a:gd name="T35" fmla="*/ 206 h 221"/>
                <a:gd name="T36" fmla="*/ 35 w 161"/>
                <a:gd name="T37" fmla="*/ 218 h 221"/>
                <a:gd name="T38" fmla="*/ 47 w 161"/>
                <a:gd name="T39" fmla="*/ 227 h 221"/>
                <a:gd name="T40" fmla="*/ 58 w 161"/>
                <a:gd name="T41" fmla="*/ 236 h 221"/>
                <a:gd name="T42" fmla="*/ 74 w 161"/>
                <a:gd name="T43" fmla="*/ 242 h 221"/>
                <a:gd name="T44" fmla="*/ 91 w 161"/>
                <a:gd name="T45" fmla="*/ 246 h 221"/>
                <a:gd name="T46" fmla="*/ 110 w 161"/>
                <a:gd name="T47" fmla="*/ 248 h 221"/>
                <a:gd name="T48" fmla="*/ 142 w 161"/>
                <a:gd name="T49" fmla="*/ 297 h 221"/>
                <a:gd name="T50" fmla="*/ 208 w 161"/>
                <a:gd name="T51" fmla="*/ 212 h 221"/>
                <a:gd name="T52" fmla="*/ 202 w 161"/>
                <a:gd name="T53" fmla="*/ 19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75" name="Freeform 20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165 w 1132"/>
                <a:gd name="T1" fmla="*/ 226 h 1016"/>
                <a:gd name="T2" fmla="*/ 1229 w 1132"/>
                <a:gd name="T3" fmla="*/ 260 h 1016"/>
                <a:gd name="T4" fmla="*/ 1286 w 1132"/>
                <a:gd name="T5" fmla="*/ 296 h 1016"/>
                <a:gd name="T6" fmla="*/ 1331 w 1132"/>
                <a:gd name="T7" fmla="*/ 344 h 1016"/>
                <a:gd name="T8" fmla="*/ 1357 w 1132"/>
                <a:gd name="T9" fmla="*/ 415 h 1016"/>
                <a:gd name="T10" fmla="*/ 1402 w 1132"/>
                <a:gd name="T11" fmla="*/ 703 h 1016"/>
                <a:gd name="T12" fmla="*/ 1423 w 1132"/>
                <a:gd name="T13" fmla="*/ 1007 h 1016"/>
                <a:gd name="T14" fmla="*/ 1367 w 1132"/>
                <a:gd name="T15" fmla="*/ 1219 h 1016"/>
                <a:gd name="T16" fmla="*/ 1352 w 1132"/>
                <a:gd name="T17" fmla="*/ 1281 h 1016"/>
                <a:gd name="T18" fmla="*/ 1319 w 1132"/>
                <a:gd name="T19" fmla="*/ 1323 h 1016"/>
                <a:gd name="T20" fmla="*/ 1269 w 1132"/>
                <a:gd name="T21" fmla="*/ 1338 h 1016"/>
                <a:gd name="T22" fmla="*/ 1209 w 1132"/>
                <a:gd name="T23" fmla="*/ 1382 h 1016"/>
                <a:gd name="T24" fmla="*/ 1097 w 1132"/>
                <a:gd name="T25" fmla="*/ 1226 h 1016"/>
                <a:gd name="T26" fmla="*/ 916 w 1132"/>
                <a:gd name="T27" fmla="*/ 1216 h 1016"/>
                <a:gd name="T28" fmla="*/ 635 w 1132"/>
                <a:gd name="T29" fmla="*/ 1241 h 1016"/>
                <a:gd name="T30" fmla="*/ 567 w 1132"/>
                <a:gd name="T31" fmla="*/ 1251 h 1016"/>
                <a:gd name="T32" fmla="*/ 514 w 1132"/>
                <a:gd name="T33" fmla="*/ 1221 h 1016"/>
                <a:gd name="T34" fmla="*/ 492 w 1132"/>
                <a:gd name="T35" fmla="*/ 1148 h 1016"/>
                <a:gd name="T36" fmla="*/ 520 w 1132"/>
                <a:gd name="T37" fmla="*/ 1033 h 1016"/>
                <a:gd name="T38" fmla="*/ 560 w 1132"/>
                <a:gd name="T39" fmla="*/ 685 h 1016"/>
                <a:gd name="T40" fmla="*/ 418 w 1132"/>
                <a:gd name="T41" fmla="*/ 555 h 1016"/>
                <a:gd name="T42" fmla="*/ 197 w 1132"/>
                <a:gd name="T43" fmla="*/ 406 h 1016"/>
                <a:gd name="T44" fmla="*/ 73 w 1132"/>
                <a:gd name="T45" fmla="*/ 227 h 1016"/>
                <a:gd name="T46" fmla="*/ 0 w 1132"/>
                <a:gd name="T47" fmla="*/ 99 h 1016"/>
                <a:gd name="T48" fmla="*/ 126 w 1132"/>
                <a:gd name="T49" fmla="*/ 3 h 1016"/>
                <a:gd name="T50" fmla="*/ 303 w 1132"/>
                <a:gd name="T51" fmla="*/ 174 h 1016"/>
                <a:gd name="T52" fmla="*/ 398 w 1132"/>
                <a:gd name="T53" fmla="*/ 223 h 1016"/>
                <a:gd name="T54" fmla="*/ 436 w 1132"/>
                <a:gd name="T55" fmla="*/ 271 h 1016"/>
                <a:gd name="T56" fmla="*/ 458 w 1132"/>
                <a:gd name="T57" fmla="*/ 275 h 1016"/>
                <a:gd name="T58" fmla="*/ 482 w 1132"/>
                <a:gd name="T59" fmla="*/ 280 h 1016"/>
                <a:gd name="T60" fmla="*/ 503 w 1132"/>
                <a:gd name="T61" fmla="*/ 283 h 1016"/>
                <a:gd name="T62" fmla="*/ 536 w 1132"/>
                <a:gd name="T63" fmla="*/ 271 h 1016"/>
                <a:gd name="T64" fmla="*/ 585 w 1132"/>
                <a:gd name="T65" fmla="*/ 246 h 1016"/>
                <a:gd name="T66" fmla="*/ 634 w 1132"/>
                <a:gd name="T67" fmla="*/ 226 h 1016"/>
                <a:gd name="T68" fmla="*/ 686 w 1132"/>
                <a:gd name="T69" fmla="*/ 213 h 1016"/>
                <a:gd name="T70" fmla="*/ 770 w 1132"/>
                <a:gd name="T71" fmla="*/ 183 h 1016"/>
                <a:gd name="T72" fmla="*/ 841 w 1132"/>
                <a:gd name="T73" fmla="*/ 167 h 1016"/>
                <a:gd name="T74" fmla="*/ 862 w 1132"/>
                <a:gd name="T75" fmla="*/ 167 h 1016"/>
                <a:gd name="T76" fmla="*/ 898 w 1132"/>
                <a:gd name="T77" fmla="*/ 167 h 1016"/>
                <a:gd name="T78" fmla="*/ 944 w 1132"/>
                <a:gd name="T79" fmla="*/ 169 h 1016"/>
                <a:gd name="T80" fmla="*/ 991 w 1132"/>
                <a:gd name="T81" fmla="*/ 169 h 1016"/>
                <a:gd name="T82" fmla="*/ 1034 w 1132"/>
                <a:gd name="T83" fmla="*/ 171 h 1016"/>
                <a:gd name="T84" fmla="*/ 1069 w 1132"/>
                <a:gd name="T85" fmla="*/ 171 h 1016"/>
                <a:gd name="T86" fmla="*/ 1087 w 1132"/>
                <a:gd name="T87" fmla="*/ 171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76" name="Freeform 21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314 w 271"/>
                <a:gd name="T1" fmla="*/ 215 h 365"/>
                <a:gd name="T2" fmla="*/ 337 w 271"/>
                <a:gd name="T3" fmla="*/ 228 h 365"/>
                <a:gd name="T4" fmla="*/ 341 w 271"/>
                <a:gd name="T5" fmla="*/ 260 h 365"/>
                <a:gd name="T6" fmla="*/ 338 w 271"/>
                <a:gd name="T7" fmla="*/ 276 h 365"/>
                <a:gd name="T8" fmla="*/ 334 w 271"/>
                <a:gd name="T9" fmla="*/ 290 h 365"/>
                <a:gd name="T10" fmla="*/ 333 w 271"/>
                <a:gd name="T11" fmla="*/ 298 h 365"/>
                <a:gd name="T12" fmla="*/ 332 w 271"/>
                <a:gd name="T13" fmla="*/ 307 h 365"/>
                <a:gd name="T14" fmla="*/ 328 w 271"/>
                <a:gd name="T15" fmla="*/ 312 h 365"/>
                <a:gd name="T16" fmla="*/ 322 w 271"/>
                <a:gd name="T17" fmla="*/ 317 h 365"/>
                <a:gd name="T18" fmla="*/ 312 w 271"/>
                <a:gd name="T19" fmla="*/ 325 h 365"/>
                <a:gd name="T20" fmla="*/ 297 w 271"/>
                <a:gd name="T21" fmla="*/ 336 h 365"/>
                <a:gd name="T22" fmla="*/ 294 w 271"/>
                <a:gd name="T23" fmla="*/ 360 h 365"/>
                <a:gd name="T24" fmla="*/ 287 w 271"/>
                <a:gd name="T25" fmla="*/ 422 h 365"/>
                <a:gd name="T26" fmla="*/ 240 w 271"/>
                <a:gd name="T27" fmla="*/ 457 h 365"/>
                <a:gd name="T28" fmla="*/ 174 w 271"/>
                <a:gd name="T29" fmla="*/ 500 h 365"/>
                <a:gd name="T30" fmla="*/ 93 w 271"/>
                <a:gd name="T31" fmla="*/ 484 h 365"/>
                <a:gd name="T32" fmla="*/ 58 w 271"/>
                <a:gd name="T33" fmla="*/ 411 h 365"/>
                <a:gd name="T34" fmla="*/ 34 w 271"/>
                <a:gd name="T35" fmla="*/ 360 h 365"/>
                <a:gd name="T36" fmla="*/ 34 w 271"/>
                <a:gd name="T37" fmla="*/ 346 h 365"/>
                <a:gd name="T38" fmla="*/ 19 w 271"/>
                <a:gd name="T39" fmla="*/ 333 h 365"/>
                <a:gd name="T40" fmla="*/ 9 w 271"/>
                <a:gd name="T41" fmla="*/ 319 h 365"/>
                <a:gd name="T42" fmla="*/ 2 w 271"/>
                <a:gd name="T43" fmla="*/ 304 h 365"/>
                <a:gd name="T44" fmla="*/ 0 w 271"/>
                <a:gd name="T45" fmla="*/ 287 h 365"/>
                <a:gd name="T46" fmla="*/ 0 w 271"/>
                <a:gd name="T47" fmla="*/ 269 h 365"/>
                <a:gd name="T48" fmla="*/ 2 w 271"/>
                <a:gd name="T49" fmla="*/ 250 h 365"/>
                <a:gd name="T50" fmla="*/ 7 w 271"/>
                <a:gd name="T51" fmla="*/ 232 h 365"/>
                <a:gd name="T52" fmla="*/ 11 w 271"/>
                <a:gd name="T53" fmla="*/ 211 h 365"/>
                <a:gd name="T54" fmla="*/ 37 w 271"/>
                <a:gd name="T55" fmla="*/ 222 h 365"/>
                <a:gd name="T56" fmla="*/ 37 w 271"/>
                <a:gd name="T57" fmla="*/ 166 h 365"/>
                <a:gd name="T58" fmla="*/ 29 w 271"/>
                <a:gd name="T59" fmla="*/ 80 h 365"/>
                <a:gd name="T60" fmla="*/ 111 w 271"/>
                <a:gd name="T61" fmla="*/ 2 h 365"/>
                <a:gd name="T62" fmla="*/ 206 w 271"/>
                <a:gd name="T63" fmla="*/ 0 h 365"/>
                <a:gd name="T64" fmla="*/ 312 w 271"/>
                <a:gd name="T65" fmla="*/ 77 h 365"/>
                <a:gd name="T66" fmla="*/ 314 w 271"/>
                <a:gd name="T67" fmla="*/ 215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77" name="Freeform 22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28 w 272"/>
                <a:gd name="T1" fmla="*/ 29 h 214"/>
                <a:gd name="T2" fmla="*/ 289 w 272"/>
                <a:gd name="T3" fmla="*/ 68 h 214"/>
                <a:gd name="T4" fmla="*/ 310 w 272"/>
                <a:gd name="T5" fmla="*/ 84 h 214"/>
                <a:gd name="T6" fmla="*/ 327 w 272"/>
                <a:gd name="T7" fmla="*/ 99 h 214"/>
                <a:gd name="T8" fmla="*/ 339 w 272"/>
                <a:gd name="T9" fmla="*/ 116 h 214"/>
                <a:gd name="T10" fmla="*/ 344 w 272"/>
                <a:gd name="T11" fmla="*/ 132 h 214"/>
                <a:gd name="T12" fmla="*/ 347 w 272"/>
                <a:gd name="T13" fmla="*/ 152 h 214"/>
                <a:gd name="T14" fmla="*/ 344 w 272"/>
                <a:gd name="T15" fmla="*/ 173 h 214"/>
                <a:gd name="T16" fmla="*/ 337 w 272"/>
                <a:gd name="T17" fmla="*/ 195 h 214"/>
                <a:gd name="T18" fmla="*/ 328 w 272"/>
                <a:gd name="T19" fmla="*/ 222 h 214"/>
                <a:gd name="T20" fmla="*/ 325 w 272"/>
                <a:gd name="T21" fmla="*/ 257 h 214"/>
                <a:gd name="T22" fmla="*/ 325 w 272"/>
                <a:gd name="T23" fmla="*/ 286 h 214"/>
                <a:gd name="T24" fmla="*/ 300 w 272"/>
                <a:gd name="T25" fmla="*/ 292 h 214"/>
                <a:gd name="T26" fmla="*/ 283 w 272"/>
                <a:gd name="T27" fmla="*/ 242 h 214"/>
                <a:gd name="T28" fmla="*/ 274 w 272"/>
                <a:gd name="T29" fmla="*/ 202 h 214"/>
                <a:gd name="T30" fmla="*/ 275 w 272"/>
                <a:gd name="T31" fmla="*/ 161 h 214"/>
                <a:gd name="T32" fmla="*/ 288 w 272"/>
                <a:gd name="T33" fmla="*/ 111 h 214"/>
                <a:gd name="T34" fmla="*/ 236 w 272"/>
                <a:gd name="T35" fmla="*/ 76 h 214"/>
                <a:gd name="T36" fmla="*/ 165 w 272"/>
                <a:gd name="T37" fmla="*/ 76 h 214"/>
                <a:gd name="T38" fmla="*/ 150 w 272"/>
                <a:gd name="T39" fmla="*/ 83 h 214"/>
                <a:gd name="T40" fmla="*/ 139 w 272"/>
                <a:gd name="T41" fmla="*/ 89 h 214"/>
                <a:gd name="T42" fmla="*/ 126 w 272"/>
                <a:gd name="T43" fmla="*/ 96 h 214"/>
                <a:gd name="T44" fmla="*/ 115 w 272"/>
                <a:gd name="T45" fmla="*/ 100 h 214"/>
                <a:gd name="T46" fmla="*/ 100 w 272"/>
                <a:gd name="T47" fmla="*/ 106 h 214"/>
                <a:gd name="T48" fmla="*/ 89 w 272"/>
                <a:gd name="T49" fmla="*/ 111 h 214"/>
                <a:gd name="T50" fmla="*/ 76 w 272"/>
                <a:gd name="T51" fmla="*/ 116 h 214"/>
                <a:gd name="T52" fmla="*/ 61 w 272"/>
                <a:gd name="T53" fmla="*/ 119 h 214"/>
                <a:gd name="T54" fmla="*/ 43 w 272"/>
                <a:gd name="T55" fmla="*/ 132 h 214"/>
                <a:gd name="T56" fmla="*/ 52 w 272"/>
                <a:gd name="T57" fmla="*/ 164 h 214"/>
                <a:gd name="T58" fmla="*/ 58 w 272"/>
                <a:gd name="T59" fmla="*/ 189 h 214"/>
                <a:gd name="T60" fmla="*/ 58 w 272"/>
                <a:gd name="T61" fmla="*/ 214 h 214"/>
                <a:gd name="T62" fmla="*/ 51 w 272"/>
                <a:gd name="T63" fmla="*/ 244 h 214"/>
                <a:gd name="T64" fmla="*/ 51 w 272"/>
                <a:gd name="T65" fmla="*/ 292 h 214"/>
                <a:gd name="T66" fmla="*/ 27 w 272"/>
                <a:gd name="T67" fmla="*/ 263 h 214"/>
                <a:gd name="T68" fmla="*/ 11 w 272"/>
                <a:gd name="T69" fmla="*/ 222 h 214"/>
                <a:gd name="T70" fmla="*/ 8 w 272"/>
                <a:gd name="T71" fmla="*/ 203 h 214"/>
                <a:gd name="T72" fmla="*/ 2 w 272"/>
                <a:gd name="T73" fmla="*/ 185 h 214"/>
                <a:gd name="T74" fmla="*/ 0 w 272"/>
                <a:gd name="T75" fmla="*/ 167 h 214"/>
                <a:gd name="T76" fmla="*/ 0 w 272"/>
                <a:gd name="T77" fmla="*/ 147 h 214"/>
                <a:gd name="T78" fmla="*/ 2 w 272"/>
                <a:gd name="T79" fmla="*/ 131 h 214"/>
                <a:gd name="T80" fmla="*/ 9 w 272"/>
                <a:gd name="T81" fmla="*/ 119 h 214"/>
                <a:gd name="T82" fmla="*/ 20 w 272"/>
                <a:gd name="T83" fmla="*/ 107 h 214"/>
                <a:gd name="T84" fmla="*/ 40 w 272"/>
                <a:gd name="T85" fmla="*/ 104 h 214"/>
                <a:gd name="T86" fmla="*/ 43 w 272"/>
                <a:gd name="T87" fmla="*/ 64 h 214"/>
                <a:gd name="T88" fmla="*/ 79 w 272"/>
                <a:gd name="T89" fmla="*/ 18 h 214"/>
                <a:gd name="T90" fmla="*/ 155 w 272"/>
                <a:gd name="T91" fmla="*/ 0 h 214"/>
                <a:gd name="T92" fmla="*/ 228 w 272"/>
                <a:gd name="T93" fmla="*/ 29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78" name="Freeform 23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00 w 99"/>
                <a:gd name="T1" fmla="*/ 100 h 304"/>
                <a:gd name="T2" fmla="*/ 100 w 99"/>
                <a:gd name="T3" fmla="*/ 165 h 304"/>
                <a:gd name="T4" fmla="*/ 124 w 99"/>
                <a:gd name="T5" fmla="*/ 208 h 304"/>
                <a:gd name="T6" fmla="*/ 123 w 99"/>
                <a:gd name="T7" fmla="*/ 260 h 304"/>
                <a:gd name="T8" fmla="*/ 123 w 99"/>
                <a:gd name="T9" fmla="*/ 339 h 304"/>
                <a:gd name="T10" fmla="*/ 100 w 99"/>
                <a:gd name="T11" fmla="*/ 361 h 304"/>
                <a:gd name="T12" fmla="*/ 68 w 99"/>
                <a:gd name="T13" fmla="*/ 383 h 304"/>
                <a:gd name="T14" fmla="*/ 58 w 99"/>
                <a:gd name="T15" fmla="*/ 415 h 304"/>
                <a:gd name="T16" fmla="*/ 15 w 99"/>
                <a:gd name="T17" fmla="*/ 415 h 304"/>
                <a:gd name="T18" fmla="*/ 0 w 99"/>
                <a:gd name="T19" fmla="*/ 383 h 304"/>
                <a:gd name="T20" fmla="*/ 43 w 99"/>
                <a:gd name="T21" fmla="*/ 376 h 304"/>
                <a:gd name="T22" fmla="*/ 19 w 99"/>
                <a:gd name="T23" fmla="*/ 364 h 304"/>
                <a:gd name="T24" fmla="*/ 1 w 99"/>
                <a:gd name="T25" fmla="*/ 364 h 304"/>
                <a:gd name="T26" fmla="*/ 1 w 99"/>
                <a:gd name="T27" fmla="*/ 339 h 304"/>
                <a:gd name="T28" fmla="*/ 22 w 99"/>
                <a:gd name="T29" fmla="*/ 344 h 304"/>
                <a:gd name="T30" fmla="*/ 64 w 99"/>
                <a:gd name="T31" fmla="*/ 342 h 304"/>
                <a:gd name="T32" fmla="*/ 64 w 99"/>
                <a:gd name="T33" fmla="*/ 319 h 304"/>
                <a:gd name="T34" fmla="*/ 30 w 99"/>
                <a:gd name="T35" fmla="*/ 319 h 304"/>
                <a:gd name="T36" fmla="*/ 0 w 99"/>
                <a:gd name="T37" fmla="*/ 311 h 304"/>
                <a:gd name="T38" fmla="*/ 0 w 99"/>
                <a:gd name="T39" fmla="*/ 279 h 304"/>
                <a:gd name="T40" fmla="*/ 25 w 99"/>
                <a:gd name="T41" fmla="*/ 277 h 304"/>
                <a:gd name="T42" fmla="*/ 54 w 99"/>
                <a:gd name="T43" fmla="*/ 302 h 304"/>
                <a:gd name="T44" fmla="*/ 75 w 99"/>
                <a:gd name="T45" fmla="*/ 292 h 304"/>
                <a:gd name="T46" fmla="*/ 58 w 99"/>
                <a:gd name="T47" fmla="*/ 260 h 304"/>
                <a:gd name="T48" fmla="*/ 80 w 99"/>
                <a:gd name="T49" fmla="*/ 250 h 304"/>
                <a:gd name="T50" fmla="*/ 64 w 99"/>
                <a:gd name="T51" fmla="*/ 230 h 304"/>
                <a:gd name="T52" fmla="*/ 75 w 99"/>
                <a:gd name="T53" fmla="*/ 204 h 304"/>
                <a:gd name="T54" fmla="*/ 43 w 99"/>
                <a:gd name="T55" fmla="*/ 204 h 304"/>
                <a:gd name="T56" fmla="*/ 58 w 99"/>
                <a:gd name="T57" fmla="*/ 185 h 304"/>
                <a:gd name="T58" fmla="*/ 80 w 99"/>
                <a:gd name="T59" fmla="*/ 185 h 304"/>
                <a:gd name="T60" fmla="*/ 100 w 99"/>
                <a:gd name="T61" fmla="*/ 188 h 304"/>
                <a:gd name="T62" fmla="*/ 86 w 99"/>
                <a:gd name="T63" fmla="*/ 148 h 304"/>
                <a:gd name="T64" fmla="*/ 58 w 99"/>
                <a:gd name="T65" fmla="*/ 138 h 304"/>
                <a:gd name="T66" fmla="*/ 15 w 99"/>
                <a:gd name="T67" fmla="*/ 138 h 304"/>
                <a:gd name="T68" fmla="*/ 9 w 99"/>
                <a:gd name="T69" fmla="*/ 114 h 304"/>
                <a:gd name="T70" fmla="*/ 9 w 99"/>
                <a:gd name="T71" fmla="*/ 72 h 304"/>
                <a:gd name="T72" fmla="*/ 4 w 99"/>
                <a:gd name="T73" fmla="*/ 32 h 304"/>
                <a:gd name="T74" fmla="*/ 30 w 99"/>
                <a:gd name="T75" fmla="*/ 0 h 304"/>
                <a:gd name="T76" fmla="*/ 59 w 99"/>
                <a:gd name="T77" fmla="*/ 5 h 304"/>
                <a:gd name="T78" fmla="*/ 81 w 99"/>
                <a:gd name="T79" fmla="*/ 8 h 304"/>
                <a:gd name="T80" fmla="*/ 96 w 99"/>
                <a:gd name="T81" fmla="*/ 14 h 304"/>
                <a:gd name="T82" fmla="*/ 107 w 99"/>
                <a:gd name="T83" fmla="*/ 22 h 304"/>
                <a:gd name="T84" fmla="*/ 111 w 99"/>
                <a:gd name="T85" fmla="*/ 33 h 304"/>
                <a:gd name="T86" fmla="*/ 111 w 99"/>
                <a:gd name="T87" fmla="*/ 49 h 304"/>
                <a:gd name="T88" fmla="*/ 107 w 99"/>
                <a:gd name="T89" fmla="*/ 71 h 304"/>
                <a:gd name="T90" fmla="*/ 100 w 99"/>
                <a:gd name="T91" fmla="*/ 100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79" name="Freeform 24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3 w 33"/>
                <a:gd name="T1" fmla="*/ 7 h 81"/>
                <a:gd name="T2" fmla="*/ 41 w 33"/>
                <a:gd name="T3" fmla="*/ 34 h 81"/>
                <a:gd name="T4" fmla="*/ 30 w 33"/>
                <a:gd name="T5" fmla="*/ 65 h 81"/>
                <a:gd name="T6" fmla="*/ 44 w 33"/>
                <a:gd name="T7" fmla="*/ 84 h 81"/>
                <a:gd name="T8" fmla="*/ 44 w 33"/>
                <a:gd name="T9" fmla="*/ 111 h 81"/>
                <a:gd name="T10" fmla="*/ 23 w 33"/>
                <a:gd name="T11" fmla="*/ 104 h 81"/>
                <a:gd name="T12" fmla="*/ 0 w 33"/>
                <a:gd name="T13" fmla="*/ 107 h 81"/>
                <a:gd name="T14" fmla="*/ 0 w 33"/>
                <a:gd name="T15" fmla="*/ 69 h 81"/>
                <a:gd name="T16" fmla="*/ 8 w 33"/>
                <a:gd name="T17" fmla="*/ 34 h 81"/>
                <a:gd name="T18" fmla="*/ 3 w 33"/>
                <a:gd name="T19" fmla="*/ 0 h 81"/>
                <a:gd name="T20" fmla="*/ 7 w 33"/>
                <a:gd name="T21" fmla="*/ 1 h 81"/>
                <a:gd name="T22" fmla="*/ 12 w 33"/>
                <a:gd name="T23" fmla="*/ 2 h 81"/>
                <a:gd name="T24" fmla="*/ 18 w 33"/>
                <a:gd name="T25" fmla="*/ 6 h 81"/>
                <a:gd name="T26" fmla="*/ 23 w 33"/>
                <a:gd name="T27" fmla="*/ 7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80" name="Freeform 25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6 w 30"/>
                <a:gd name="T1" fmla="*/ 0 h 84"/>
                <a:gd name="T2" fmla="*/ 10 w 30"/>
                <a:gd name="T3" fmla="*/ 7 h 84"/>
                <a:gd name="T4" fmla="*/ 0 w 30"/>
                <a:gd name="T5" fmla="*/ 42 h 84"/>
                <a:gd name="T6" fmla="*/ 25 w 30"/>
                <a:gd name="T7" fmla="*/ 23 h 84"/>
                <a:gd name="T8" fmla="*/ 18 w 30"/>
                <a:gd name="T9" fmla="*/ 65 h 84"/>
                <a:gd name="T10" fmla="*/ 0 w 30"/>
                <a:gd name="T11" fmla="*/ 68 h 84"/>
                <a:gd name="T12" fmla="*/ 0 w 30"/>
                <a:gd name="T13" fmla="*/ 111 h 84"/>
                <a:gd name="T14" fmla="*/ 18 w 30"/>
                <a:gd name="T15" fmla="*/ 114 h 84"/>
                <a:gd name="T16" fmla="*/ 25 w 30"/>
                <a:gd name="T17" fmla="*/ 84 h 84"/>
                <a:gd name="T18" fmla="*/ 39 w 30"/>
                <a:gd name="T19" fmla="*/ 46 h 84"/>
                <a:gd name="T20" fmla="*/ 36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81" name="Freeform 26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424 w 353"/>
                <a:gd name="T1" fmla="*/ 0 h 672"/>
                <a:gd name="T2" fmla="*/ 394 w 353"/>
                <a:gd name="T3" fmla="*/ 78 h 672"/>
                <a:gd name="T4" fmla="*/ 323 w 353"/>
                <a:gd name="T5" fmla="*/ 119 h 672"/>
                <a:gd name="T6" fmla="*/ 267 w 353"/>
                <a:gd name="T7" fmla="*/ 132 h 672"/>
                <a:gd name="T8" fmla="*/ 225 w 353"/>
                <a:gd name="T9" fmla="*/ 104 h 672"/>
                <a:gd name="T10" fmla="*/ 207 w 353"/>
                <a:gd name="T11" fmla="*/ 68 h 672"/>
                <a:gd name="T12" fmla="*/ 180 w 353"/>
                <a:gd name="T13" fmla="*/ 149 h 672"/>
                <a:gd name="T14" fmla="*/ 73 w 353"/>
                <a:gd name="T15" fmla="*/ 358 h 672"/>
                <a:gd name="T16" fmla="*/ 24 w 353"/>
                <a:gd name="T17" fmla="*/ 684 h 672"/>
                <a:gd name="T18" fmla="*/ 0 w 353"/>
                <a:gd name="T19" fmla="*/ 919 h 672"/>
                <a:gd name="T20" fmla="*/ 124 w 353"/>
                <a:gd name="T21" fmla="*/ 690 h 672"/>
                <a:gd name="T22" fmla="*/ 267 w 353"/>
                <a:gd name="T23" fmla="*/ 294 h 672"/>
                <a:gd name="T24" fmla="*/ 298 w 353"/>
                <a:gd name="T25" fmla="*/ 209 h 672"/>
                <a:gd name="T26" fmla="*/ 367 w 353"/>
                <a:gd name="T27" fmla="*/ 138 h 672"/>
                <a:gd name="T28" fmla="*/ 418 w 353"/>
                <a:gd name="T29" fmla="*/ 95 h 672"/>
                <a:gd name="T30" fmla="*/ 446 w 353"/>
                <a:gd name="T31" fmla="*/ 64 h 672"/>
                <a:gd name="T32" fmla="*/ 424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82" name="Freeform 27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73 w 103"/>
                <a:gd name="T1" fmla="*/ 114 h 140"/>
                <a:gd name="T2" fmla="*/ 0 w 103"/>
                <a:gd name="T3" fmla="*/ 197 h 140"/>
                <a:gd name="T4" fmla="*/ 0 w 103"/>
                <a:gd name="T5" fmla="*/ 135 h 140"/>
                <a:gd name="T6" fmla="*/ 86 w 103"/>
                <a:gd name="T7" fmla="*/ 65 h 140"/>
                <a:gd name="T8" fmla="*/ 126 w 103"/>
                <a:gd name="T9" fmla="*/ 0 h 140"/>
                <a:gd name="T10" fmla="*/ 128 w 103"/>
                <a:gd name="T11" fmla="*/ 60 h 140"/>
                <a:gd name="T12" fmla="*/ 73 w 103"/>
                <a:gd name="T13" fmla="*/ 114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83" name="Freeform 28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43 w 192"/>
                <a:gd name="T1" fmla="*/ 6 h 508"/>
                <a:gd name="T2" fmla="*/ 243 w 192"/>
                <a:gd name="T3" fmla="*/ 65 h 508"/>
                <a:gd name="T4" fmla="*/ 120 w 192"/>
                <a:gd name="T5" fmla="*/ 443 h 508"/>
                <a:gd name="T6" fmla="*/ 64 w 192"/>
                <a:gd name="T7" fmla="*/ 551 h 508"/>
                <a:gd name="T8" fmla="*/ 0 w 192"/>
                <a:gd name="T9" fmla="*/ 690 h 508"/>
                <a:gd name="T10" fmla="*/ 0 w 192"/>
                <a:gd name="T11" fmla="*/ 499 h 508"/>
                <a:gd name="T12" fmla="*/ 60 w 192"/>
                <a:gd name="T13" fmla="*/ 362 h 508"/>
                <a:gd name="T14" fmla="*/ 105 w 192"/>
                <a:gd name="T15" fmla="*/ 359 h 508"/>
                <a:gd name="T16" fmla="*/ 105 w 192"/>
                <a:gd name="T17" fmla="*/ 288 h 508"/>
                <a:gd name="T18" fmla="*/ 105 w 192"/>
                <a:gd name="T19" fmla="*/ 197 h 508"/>
                <a:gd name="T20" fmla="*/ 111 w 192"/>
                <a:gd name="T21" fmla="*/ 129 h 508"/>
                <a:gd name="T22" fmla="*/ 161 w 192"/>
                <a:gd name="T23" fmla="*/ 52 h 508"/>
                <a:gd name="T24" fmla="*/ 192 w 192"/>
                <a:gd name="T25" fmla="*/ 40 h 508"/>
                <a:gd name="T26" fmla="*/ 203 w 192"/>
                <a:gd name="T27" fmla="*/ 0 h 508"/>
                <a:gd name="T28" fmla="*/ 243 w 192"/>
                <a:gd name="T29" fmla="*/ 6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84" name="Freeform 29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84 w 65"/>
                <a:gd name="T1" fmla="*/ 40 h 90"/>
                <a:gd name="T2" fmla="*/ 40 w 65"/>
                <a:gd name="T3" fmla="*/ 71 h 90"/>
                <a:gd name="T4" fmla="*/ 0 w 65"/>
                <a:gd name="T5" fmla="*/ 122 h 90"/>
                <a:gd name="T6" fmla="*/ 25 w 65"/>
                <a:gd name="T7" fmla="*/ 15 h 90"/>
                <a:gd name="T8" fmla="*/ 54 w 65"/>
                <a:gd name="T9" fmla="*/ 0 h 90"/>
                <a:gd name="T10" fmla="*/ 84 w 65"/>
                <a:gd name="T11" fmla="*/ 4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85" name="Freeform 30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87 w 225"/>
                <a:gd name="T1" fmla="*/ 19 h 594"/>
                <a:gd name="T2" fmla="*/ 209 w 225"/>
                <a:gd name="T3" fmla="*/ 0 h 594"/>
                <a:gd name="T4" fmla="*/ 189 w 225"/>
                <a:gd name="T5" fmla="*/ 58 h 594"/>
                <a:gd name="T6" fmla="*/ 195 w 225"/>
                <a:gd name="T7" fmla="*/ 98 h 594"/>
                <a:gd name="T8" fmla="*/ 108 w 225"/>
                <a:gd name="T9" fmla="*/ 261 h 594"/>
                <a:gd name="T10" fmla="*/ 20 w 225"/>
                <a:gd name="T11" fmla="*/ 531 h 594"/>
                <a:gd name="T12" fmla="*/ 0 w 225"/>
                <a:gd name="T13" fmla="*/ 808 h 594"/>
                <a:gd name="T14" fmla="*/ 120 w 225"/>
                <a:gd name="T15" fmla="*/ 594 h 594"/>
                <a:gd name="T16" fmla="*/ 231 w 225"/>
                <a:gd name="T17" fmla="*/ 100 h 594"/>
                <a:gd name="T18" fmla="*/ 257 w 225"/>
                <a:gd name="T19" fmla="*/ 81 h 594"/>
                <a:gd name="T20" fmla="*/ 287 w 225"/>
                <a:gd name="T21" fmla="*/ 19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86" name="Freeform 31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47 w 295"/>
                <a:gd name="T1" fmla="*/ 153 h 210"/>
                <a:gd name="T2" fmla="*/ 172 w 295"/>
                <a:gd name="T3" fmla="*/ 63 h 210"/>
                <a:gd name="T4" fmla="*/ 131 w 295"/>
                <a:gd name="T5" fmla="*/ 54 h 210"/>
                <a:gd name="T6" fmla="*/ 91 w 295"/>
                <a:gd name="T7" fmla="*/ 0 h 210"/>
                <a:gd name="T8" fmla="*/ 49 w 295"/>
                <a:gd name="T9" fmla="*/ 0 h 210"/>
                <a:gd name="T10" fmla="*/ 0 w 295"/>
                <a:gd name="T11" fmla="*/ 68 h 210"/>
                <a:gd name="T12" fmla="*/ 21 w 295"/>
                <a:gd name="T13" fmla="*/ 86 h 210"/>
                <a:gd name="T14" fmla="*/ 70 w 295"/>
                <a:gd name="T15" fmla="*/ 76 h 210"/>
                <a:gd name="T16" fmla="*/ 91 w 295"/>
                <a:gd name="T17" fmla="*/ 42 h 210"/>
                <a:gd name="T18" fmla="*/ 109 w 295"/>
                <a:gd name="T19" fmla="*/ 72 h 210"/>
                <a:gd name="T20" fmla="*/ 109 w 295"/>
                <a:gd name="T21" fmla="*/ 143 h 210"/>
                <a:gd name="T22" fmla="*/ 140 w 295"/>
                <a:gd name="T23" fmla="*/ 153 h 210"/>
                <a:gd name="T24" fmla="*/ 140 w 295"/>
                <a:gd name="T25" fmla="*/ 91 h 210"/>
                <a:gd name="T26" fmla="*/ 186 w 295"/>
                <a:gd name="T27" fmla="*/ 120 h 210"/>
                <a:gd name="T28" fmla="*/ 176 w 295"/>
                <a:gd name="T29" fmla="*/ 196 h 210"/>
                <a:gd name="T30" fmla="*/ 186 w 295"/>
                <a:gd name="T31" fmla="*/ 225 h 210"/>
                <a:gd name="T32" fmla="*/ 208 w 295"/>
                <a:gd name="T33" fmla="*/ 182 h 210"/>
                <a:gd name="T34" fmla="*/ 230 w 295"/>
                <a:gd name="T35" fmla="*/ 196 h 210"/>
                <a:gd name="T36" fmla="*/ 226 w 295"/>
                <a:gd name="T37" fmla="*/ 243 h 210"/>
                <a:gd name="T38" fmla="*/ 253 w 295"/>
                <a:gd name="T39" fmla="*/ 267 h 210"/>
                <a:gd name="T40" fmla="*/ 253 w 295"/>
                <a:gd name="T41" fmla="*/ 210 h 210"/>
                <a:gd name="T42" fmla="*/ 283 w 295"/>
                <a:gd name="T43" fmla="*/ 219 h 210"/>
                <a:gd name="T44" fmla="*/ 283 w 295"/>
                <a:gd name="T45" fmla="*/ 286 h 210"/>
                <a:gd name="T46" fmla="*/ 305 w 295"/>
                <a:gd name="T47" fmla="*/ 267 h 210"/>
                <a:gd name="T48" fmla="*/ 291 w 295"/>
                <a:gd name="T49" fmla="*/ 196 h 210"/>
                <a:gd name="T50" fmla="*/ 331 w 295"/>
                <a:gd name="T51" fmla="*/ 229 h 210"/>
                <a:gd name="T52" fmla="*/ 336 w 295"/>
                <a:gd name="T53" fmla="*/ 280 h 210"/>
                <a:gd name="T54" fmla="*/ 376 w 295"/>
                <a:gd name="T55" fmla="*/ 280 h 210"/>
                <a:gd name="T56" fmla="*/ 367 w 295"/>
                <a:gd name="T57" fmla="*/ 215 h 210"/>
                <a:gd name="T58" fmla="*/ 309 w 295"/>
                <a:gd name="T59" fmla="*/ 172 h 210"/>
                <a:gd name="T60" fmla="*/ 306 w 295"/>
                <a:gd name="T61" fmla="*/ 169 h 210"/>
                <a:gd name="T62" fmla="*/ 299 w 295"/>
                <a:gd name="T63" fmla="*/ 168 h 210"/>
                <a:gd name="T64" fmla="*/ 289 w 295"/>
                <a:gd name="T65" fmla="*/ 165 h 210"/>
                <a:gd name="T66" fmla="*/ 277 w 295"/>
                <a:gd name="T67" fmla="*/ 162 h 210"/>
                <a:gd name="T68" fmla="*/ 265 w 295"/>
                <a:gd name="T69" fmla="*/ 158 h 210"/>
                <a:gd name="T70" fmla="*/ 255 w 295"/>
                <a:gd name="T71" fmla="*/ 155 h 210"/>
                <a:gd name="T72" fmla="*/ 249 w 295"/>
                <a:gd name="T73" fmla="*/ 154 h 210"/>
                <a:gd name="T74" fmla="*/ 247 w 295"/>
                <a:gd name="T75" fmla="*/ 153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87" name="Freeform 32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11 w 116"/>
                <a:gd name="T1" fmla="*/ 56 h 159"/>
                <a:gd name="T2" fmla="*/ 87 w 116"/>
                <a:gd name="T3" fmla="*/ 47 h 159"/>
                <a:gd name="T4" fmla="*/ 63 w 116"/>
                <a:gd name="T5" fmla="*/ 22 h 159"/>
                <a:gd name="T6" fmla="*/ 40 w 116"/>
                <a:gd name="T7" fmla="*/ 19 h 159"/>
                <a:gd name="T8" fmla="*/ 17 w 116"/>
                <a:gd name="T9" fmla="*/ 0 h 159"/>
                <a:gd name="T10" fmla="*/ 17 w 116"/>
                <a:gd name="T11" fmla="*/ 38 h 159"/>
                <a:gd name="T12" fmla="*/ 40 w 116"/>
                <a:gd name="T13" fmla="*/ 47 h 159"/>
                <a:gd name="T14" fmla="*/ 72 w 116"/>
                <a:gd name="T15" fmla="*/ 56 h 159"/>
                <a:gd name="T16" fmla="*/ 69 w 116"/>
                <a:gd name="T17" fmla="*/ 132 h 159"/>
                <a:gd name="T18" fmla="*/ 69 w 116"/>
                <a:gd name="T19" fmla="*/ 155 h 159"/>
                <a:gd name="T20" fmla="*/ 95 w 116"/>
                <a:gd name="T21" fmla="*/ 183 h 159"/>
                <a:gd name="T22" fmla="*/ 80 w 116"/>
                <a:gd name="T23" fmla="*/ 188 h 159"/>
                <a:gd name="T24" fmla="*/ 51 w 116"/>
                <a:gd name="T25" fmla="*/ 167 h 159"/>
                <a:gd name="T26" fmla="*/ 0 w 116"/>
                <a:gd name="T27" fmla="*/ 167 h 159"/>
                <a:gd name="T28" fmla="*/ 9 w 116"/>
                <a:gd name="T29" fmla="*/ 199 h 159"/>
                <a:gd name="T30" fmla="*/ 63 w 116"/>
                <a:gd name="T31" fmla="*/ 220 h 159"/>
                <a:gd name="T32" fmla="*/ 98 w 116"/>
                <a:gd name="T33" fmla="*/ 220 h 159"/>
                <a:gd name="T34" fmla="*/ 148 w 116"/>
                <a:gd name="T35" fmla="*/ 182 h 159"/>
                <a:gd name="T36" fmla="*/ 125 w 116"/>
                <a:gd name="T37" fmla="*/ 148 h 159"/>
                <a:gd name="T38" fmla="*/ 125 w 116"/>
                <a:gd name="T39" fmla="*/ 112 h 159"/>
                <a:gd name="T40" fmla="*/ 116 w 116"/>
                <a:gd name="T41" fmla="*/ 73 h 159"/>
                <a:gd name="T42" fmla="*/ 111 w 116"/>
                <a:gd name="T43" fmla="*/ 5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88" name="Freeform 33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60 w 47"/>
                <a:gd name="T1" fmla="*/ 15 h 41"/>
                <a:gd name="T2" fmla="*/ 11 w 47"/>
                <a:gd name="T3" fmla="*/ 0 h 41"/>
                <a:gd name="T4" fmla="*/ 0 w 47"/>
                <a:gd name="T5" fmla="*/ 15 h 41"/>
                <a:gd name="T6" fmla="*/ 11 w 47"/>
                <a:gd name="T7" fmla="*/ 30 h 41"/>
                <a:gd name="T8" fmla="*/ 59 w 47"/>
                <a:gd name="T9" fmla="*/ 54 h 41"/>
                <a:gd name="T10" fmla="*/ 62 w 47"/>
                <a:gd name="T11" fmla="*/ 37 h 41"/>
                <a:gd name="T12" fmla="*/ 62 w 47"/>
                <a:gd name="T13" fmla="*/ 32 h 41"/>
                <a:gd name="T14" fmla="*/ 61 w 47"/>
                <a:gd name="T15" fmla="*/ 22 h 41"/>
                <a:gd name="T16" fmla="*/ 60 w 47"/>
                <a:gd name="T17" fmla="*/ 16 h 41"/>
                <a:gd name="T18" fmla="*/ 60 w 47"/>
                <a:gd name="T19" fmla="*/ 15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89" name="Freeform 34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44 w 40"/>
                <a:gd name="T1" fmla="*/ 30 h 36"/>
                <a:gd name="T2" fmla="*/ 9 w 40"/>
                <a:gd name="T3" fmla="*/ 0 h 36"/>
                <a:gd name="T4" fmla="*/ 0 w 40"/>
                <a:gd name="T5" fmla="*/ 23 h 36"/>
                <a:gd name="T6" fmla="*/ 18 w 40"/>
                <a:gd name="T7" fmla="*/ 47 h 36"/>
                <a:gd name="T8" fmla="*/ 51 w 40"/>
                <a:gd name="T9" fmla="*/ 49 h 36"/>
                <a:gd name="T10" fmla="*/ 49 w 40"/>
                <a:gd name="T11" fmla="*/ 47 h 36"/>
                <a:gd name="T12" fmla="*/ 48 w 40"/>
                <a:gd name="T13" fmla="*/ 39 h 36"/>
                <a:gd name="T14" fmla="*/ 46 w 40"/>
                <a:gd name="T15" fmla="*/ 33 h 36"/>
                <a:gd name="T16" fmla="*/ 44 w 40"/>
                <a:gd name="T17" fmla="*/ 3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90" name="Freeform 35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8 w 38"/>
                <a:gd name="T1" fmla="*/ 19 h 32"/>
                <a:gd name="T2" fmla="*/ 6 w 38"/>
                <a:gd name="T3" fmla="*/ 0 h 32"/>
                <a:gd name="T4" fmla="*/ 0 w 38"/>
                <a:gd name="T5" fmla="*/ 19 h 32"/>
                <a:gd name="T6" fmla="*/ 22 w 38"/>
                <a:gd name="T7" fmla="*/ 37 h 32"/>
                <a:gd name="T8" fmla="*/ 49 w 38"/>
                <a:gd name="T9" fmla="*/ 43 h 32"/>
                <a:gd name="T10" fmla="*/ 49 w 38"/>
                <a:gd name="T11" fmla="*/ 24 h 32"/>
                <a:gd name="T12" fmla="*/ 38 w 38"/>
                <a:gd name="T13" fmla="*/ 1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91" name="Freeform 36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30 w 35"/>
                <a:gd name="T1" fmla="*/ 21 h 30"/>
                <a:gd name="T2" fmla="*/ 0 w 35"/>
                <a:gd name="T3" fmla="*/ 0 h 30"/>
                <a:gd name="T4" fmla="*/ 0 w 35"/>
                <a:gd name="T5" fmla="*/ 40 h 30"/>
                <a:gd name="T6" fmla="*/ 27 w 35"/>
                <a:gd name="T7" fmla="*/ 41 h 30"/>
                <a:gd name="T8" fmla="*/ 41 w 35"/>
                <a:gd name="T9" fmla="*/ 34 h 30"/>
                <a:gd name="T10" fmla="*/ 30 w 35"/>
                <a:gd name="T11" fmla="*/ 21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92" name="Freeform 37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62 h 58"/>
                <a:gd name="T2" fmla="*/ 0 w 81"/>
                <a:gd name="T3" fmla="*/ 80 h 58"/>
                <a:gd name="T4" fmla="*/ 9 w 81"/>
                <a:gd name="T5" fmla="*/ 77 h 58"/>
                <a:gd name="T6" fmla="*/ 18 w 81"/>
                <a:gd name="T7" fmla="*/ 73 h 58"/>
                <a:gd name="T8" fmla="*/ 27 w 81"/>
                <a:gd name="T9" fmla="*/ 64 h 58"/>
                <a:gd name="T10" fmla="*/ 38 w 81"/>
                <a:gd name="T11" fmla="*/ 56 h 58"/>
                <a:gd name="T12" fmla="*/ 46 w 81"/>
                <a:gd name="T13" fmla="*/ 30 h 58"/>
                <a:gd name="T14" fmla="*/ 79 w 81"/>
                <a:gd name="T15" fmla="*/ 25 h 58"/>
                <a:gd name="T16" fmla="*/ 100 w 81"/>
                <a:gd name="T17" fmla="*/ 14 h 58"/>
                <a:gd name="T18" fmla="*/ 43 w 81"/>
                <a:gd name="T19" fmla="*/ 1 h 58"/>
                <a:gd name="T20" fmla="*/ 0 w 81"/>
                <a:gd name="T21" fmla="*/ 0 h 58"/>
                <a:gd name="T22" fmla="*/ 0 w 81"/>
                <a:gd name="T23" fmla="*/ 16 h 58"/>
                <a:gd name="T24" fmla="*/ 36 w 81"/>
                <a:gd name="T25" fmla="*/ 22 h 58"/>
                <a:gd name="T26" fmla="*/ 26 w 81"/>
                <a:gd name="T27" fmla="*/ 48 h 58"/>
                <a:gd name="T28" fmla="*/ 19 w 81"/>
                <a:gd name="T29" fmla="*/ 53 h 58"/>
                <a:gd name="T30" fmla="*/ 12 w 81"/>
                <a:gd name="T31" fmla="*/ 56 h 58"/>
                <a:gd name="T32" fmla="*/ 7 w 81"/>
                <a:gd name="T33" fmla="*/ 61 h 58"/>
                <a:gd name="T34" fmla="*/ 0 w 81"/>
                <a:gd name="T35" fmla="*/ 62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93" name="Freeform 38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41 w 109"/>
                <a:gd name="T1" fmla="*/ 18 h 61"/>
                <a:gd name="T2" fmla="*/ 141 w 109"/>
                <a:gd name="T3" fmla="*/ 2 h 61"/>
                <a:gd name="T4" fmla="*/ 110 w 109"/>
                <a:gd name="T5" fmla="*/ 0 h 61"/>
                <a:gd name="T6" fmla="*/ 53 w 109"/>
                <a:gd name="T7" fmla="*/ 0 h 61"/>
                <a:gd name="T8" fmla="*/ 23 w 109"/>
                <a:gd name="T9" fmla="*/ 0 h 61"/>
                <a:gd name="T10" fmla="*/ 0 w 109"/>
                <a:gd name="T11" fmla="*/ 1 h 61"/>
                <a:gd name="T12" fmla="*/ 0 w 109"/>
                <a:gd name="T13" fmla="*/ 15 h 61"/>
                <a:gd name="T14" fmla="*/ 38 w 109"/>
                <a:gd name="T15" fmla="*/ 18 h 61"/>
                <a:gd name="T16" fmla="*/ 30 w 109"/>
                <a:gd name="T17" fmla="*/ 48 h 61"/>
                <a:gd name="T18" fmla="*/ 20 w 109"/>
                <a:gd name="T19" fmla="*/ 53 h 61"/>
                <a:gd name="T20" fmla="*/ 13 w 109"/>
                <a:gd name="T21" fmla="*/ 56 h 61"/>
                <a:gd name="T22" fmla="*/ 8 w 109"/>
                <a:gd name="T23" fmla="*/ 61 h 61"/>
                <a:gd name="T24" fmla="*/ 0 w 109"/>
                <a:gd name="T25" fmla="*/ 62 h 61"/>
                <a:gd name="T26" fmla="*/ 0 w 109"/>
                <a:gd name="T27" fmla="*/ 79 h 61"/>
                <a:gd name="T28" fmla="*/ 9 w 109"/>
                <a:gd name="T29" fmla="*/ 77 h 61"/>
                <a:gd name="T30" fmla="*/ 18 w 109"/>
                <a:gd name="T31" fmla="*/ 72 h 61"/>
                <a:gd name="T32" fmla="*/ 28 w 109"/>
                <a:gd name="T33" fmla="*/ 69 h 61"/>
                <a:gd name="T34" fmla="*/ 39 w 109"/>
                <a:gd name="T35" fmla="*/ 61 h 61"/>
                <a:gd name="T36" fmla="*/ 58 w 109"/>
                <a:gd name="T37" fmla="*/ 24 h 61"/>
                <a:gd name="T38" fmla="*/ 86 w 109"/>
                <a:gd name="T39" fmla="*/ 26 h 61"/>
                <a:gd name="T40" fmla="*/ 92 w 109"/>
                <a:gd name="T41" fmla="*/ 41 h 61"/>
                <a:gd name="T42" fmla="*/ 98 w 109"/>
                <a:gd name="T43" fmla="*/ 52 h 61"/>
                <a:gd name="T44" fmla="*/ 105 w 109"/>
                <a:gd name="T45" fmla="*/ 62 h 61"/>
                <a:gd name="T46" fmla="*/ 110 w 109"/>
                <a:gd name="T47" fmla="*/ 70 h 61"/>
                <a:gd name="T48" fmla="*/ 116 w 109"/>
                <a:gd name="T49" fmla="*/ 75 h 61"/>
                <a:gd name="T50" fmla="*/ 123 w 109"/>
                <a:gd name="T51" fmla="*/ 79 h 61"/>
                <a:gd name="T52" fmla="*/ 132 w 109"/>
                <a:gd name="T53" fmla="*/ 80 h 61"/>
                <a:gd name="T54" fmla="*/ 141 w 109"/>
                <a:gd name="T55" fmla="*/ 79 h 61"/>
                <a:gd name="T56" fmla="*/ 141 w 109"/>
                <a:gd name="T57" fmla="*/ 62 h 61"/>
                <a:gd name="T58" fmla="*/ 126 w 109"/>
                <a:gd name="T59" fmla="*/ 64 h 61"/>
                <a:gd name="T60" fmla="*/ 115 w 109"/>
                <a:gd name="T61" fmla="*/ 60 h 61"/>
                <a:gd name="T62" fmla="*/ 109 w 109"/>
                <a:gd name="T63" fmla="*/ 44 h 61"/>
                <a:gd name="T64" fmla="*/ 105 w 109"/>
                <a:gd name="T65" fmla="*/ 18 h 61"/>
                <a:gd name="T66" fmla="*/ 131 w 109"/>
                <a:gd name="T67" fmla="*/ 16 h 61"/>
                <a:gd name="T68" fmla="*/ 141 w 109"/>
                <a:gd name="T69" fmla="*/ 18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94" name="Freeform 39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51 w 43"/>
                <a:gd name="T1" fmla="*/ 14 h 60"/>
                <a:gd name="T2" fmla="*/ 51 w 43"/>
                <a:gd name="T3" fmla="*/ 0 h 60"/>
                <a:gd name="T4" fmla="*/ 0 w 43"/>
                <a:gd name="T5" fmla="*/ 2 h 60"/>
                <a:gd name="T6" fmla="*/ 5 w 43"/>
                <a:gd name="T7" fmla="*/ 32 h 60"/>
                <a:gd name="T8" fmla="*/ 14 w 43"/>
                <a:gd name="T9" fmla="*/ 54 h 60"/>
                <a:gd name="T10" fmla="*/ 23 w 43"/>
                <a:gd name="T11" fmla="*/ 70 h 60"/>
                <a:gd name="T12" fmla="*/ 35 w 43"/>
                <a:gd name="T13" fmla="*/ 78 h 60"/>
                <a:gd name="T14" fmla="*/ 37 w 43"/>
                <a:gd name="T15" fmla="*/ 81 h 60"/>
                <a:gd name="T16" fmla="*/ 42 w 43"/>
                <a:gd name="T17" fmla="*/ 82 h 60"/>
                <a:gd name="T18" fmla="*/ 46 w 43"/>
                <a:gd name="T19" fmla="*/ 82 h 60"/>
                <a:gd name="T20" fmla="*/ 51 w 43"/>
                <a:gd name="T21" fmla="*/ 81 h 60"/>
                <a:gd name="T22" fmla="*/ 51 w 43"/>
                <a:gd name="T23" fmla="*/ 63 h 60"/>
                <a:gd name="T24" fmla="*/ 37 w 43"/>
                <a:gd name="T25" fmla="*/ 63 h 60"/>
                <a:gd name="T26" fmla="*/ 27 w 43"/>
                <a:gd name="T27" fmla="*/ 56 h 60"/>
                <a:gd name="T28" fmla="*/ 22 w 43"/>
                <a:gd name="T29" fmla="*/ 40 h 60"/>
                <a:gd name="T30" fmla="*/ 16 w 43"/>
                <a:gd name="T31" fmla="*/ 14 h 60"/>
                <a:gd name="T32" fmla="*/ 42 w 43"/>
                <a:gd name="T33" fmla="*/ 13 h 60"/>
                <a:gd name="T34" fmla="*/ 51 w 43"/>
                <a:gd name="T35" fmla="*/ 14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95" name="Freeform 40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36 w 220"/>
                <a:gd name="T1" fmla="*/ 115 h 221"/>
                <a:gd name="T2" fmla="*/ 164 w 220"/>
                <a:gd name="T3" fmla="*/ 127 h 221"/>
                <a:gd name="T4" fmla="*/ 183 w 220"/>
                <a:gd name="T5" fmla="*/ 135 h 221"/>
                <a:gd name="T6" fmla="*/ 193 w 220"/>
                <a:gd name="T7" fmla="*/ 142 h 221"/>
                <a:gd name="T8" fmla="*/ 199 w 220"/>
                <a:gd name="T9" fmla="*/ 149 h 221"/>
                <a:gd name="T10" fmla="*/ 203 w 220"/>
                <a:gd name="T11" fmla="*/ 158 h 221"/>
                <a:gd name="T12" fmla="*/ 207 w 220"/>
                <a:gd name="T13" fmla="*/ 169 h 221"/>
                <a:gd name="T14" fmla="*/ 213 w 220"/>
                <a:gd name="T15" fmla="*/ 184 h 221"/>
                <a:gd name="T16" fmla="*/ 226 w 220"/>
                <a:gd name="T17" fmla="*/ 206 h 221"/>
                <a:gd name="T18" fmla="*/ 247 w 220"/>
                <a:gd name="T19" fmla="*/ 159 h 221"/>
                <a:gd name="T20" fmla="*/ 250 w 220"/>
                <a:gd name="T21" fmla="*/ 107 h 221"/>
                <a:gd name="T22" fmla="*/ 248 w 220"/>
                <a:gd name="T23" fmla="*/ 54 h 221"/>
                <a:gd name="T24" fmla="*/ 245 w 220"/>
                <a:gd name="T25" fmla="*/ 0 h 221"/>
                <a:gd name="T26" fmla="*/ 277 w 220"/>
                <a:gd name="T27" fmla="*/ 67 h 221"/>
                <a:gd name="T28" fmla="*/ 275 w 220"/>
                <a:gd name="T29" fmla="*/ 117 h 221"/>
                <a:gd name="T30" fmla="*/ 273 w 220"/>
                <a:gd name="T31" fmla="*/ 159 h 221"/>
                <a:gd name="T32" fmla="*/ 265 w 220"/>
                <a:gd name="T33" fmla="*/ 200 h 221"/>
                <a:gd name="T34" fmla="*/ 254 w 220"/>
                <a:gd name="T35" fmla="*/ 247 h 221"/>
                <a:gd name="T36" fmla="*/ 218 w 220"/>
                <a:gd name="T37" fmla="*/ 255 h 221"/>
                <a:gd name="T38" fmla="*/ 167 w 220"/>
                <a:gd name="T39" fmla="*/ 304 h 221"/>
                <a:gd name="T40" fmla="*/ 93 w 220"/>
                <a:gd name="T41" fmla="*/ 304 h 221"/>
                <a:gd name="T42" fmla="*/ 40 w 220"/>
                <a:gd name="T43" fmla="*/ 264 h 221"/>
                <a:gd name="T44" fmla="*/ 17 w 220"/>
                <a:gd name="T45" fmla="*/ 220 h 221"/>
                <a:gd name="T46" fmla="*/ 2 w 220"/>
                <a:gd name="T47" fmla="*/ 163 h 221"/>
                <a:gd name="T48" fmla="*/ 0 w 220"/>
                <a:gd name="T49" fmla="*/ 117 h 221"/>
                <a:gd name="T50" fmla="*/ 2 w 220"/>
                <a:gd name="T51" fmla="*/ 74 h 221"/>
                <a:gd name="T52" fmla="*/ 13 w 220"/>
                <a:gd name="T53" fmla="*/ 34 h 221"/>
                <a:gd name="T54" fmla="*/ 21 w 220"/>
                <a:gd name="T55" fmla="*/ 79 h 221"/>
                <a:gd name="T56" fmla="*/ 27 w 220"/>
                <a:gd name="T57" fmla="*/ 121 h 221"/>
                <a:gd name="T58" fmla="*/ 31 w 220"/>
                <a:gd name="T59" fmla="*/ 162 h 221"/>
                <a:gd name="T60" fmla="*/ 43 w 220"/>
                <a:gd name="T61" fmla="*/ 203 h 221"/>
                <a:gd name="T62" fmla="*/ 48 w 220"/>
                <a:gd name="T63" fmla="*/ 183 h 221"/>
                <a:gd name="T64" fmla="*/ 53 w 220"/>
                <a:gd name="T65" fmla="*/ 166 h 221"/>
                <a:gd name="T66" fmla="*/ 58 w 220"/>
                <a:gd name="T67" fmla="*/ 152 h 221"/>
                <a:gd name="T68" fmla="*/ 63 w 220"/>
                <a:gd name="T69" fmla="*/ 143 h 221"/>
                <a:gd name="T70" fmla="*/ 72 w 220"/>
                <a:gd name="T71" fmla="*/ 136 h 221"/>
                <a:gd name="T72" fmla="*/ 82 w 220"/>
                <a:gd name="T73" fmla="*/ 129 h 221"/>
                <a:gd name="T74" fmla="*/ 97 w 220"/>
                <a:gd name="T75" fmla="*/ 125 h 221"/>
                <a:gd name="T76" fmla="*/ 117 w 220"/>
                <a:gd name="T77" fmla="*/ 120 h 221"/>
                <a:gd name="T78" fmla="*/ 117 w 220"/>
                <a:gd name="T79" fmla="*/ 138 h 221"/>
                <a:gd name="T80" fmla="*/ 103 w 220"/>
                <a:gd name="T81" fmla="*/ 149 h 221"/>
                <a:gd name="T82" fmla="*/ 93 w 220"/>
                <a:gd name="T83" fmla="*/ 158 h 221"/>
                <a:gd name="T84" fmla="*/ 85 w 220"/>
                <a:gd name="T85" fmla="*/ 166 h 221"/>
                <a:gd name="T86" fmla="*/ 83 w 220"/>
                <a:gd name="T87" fmla="*/ 175 h 221"/>
                <a:gd name="T88" fmla="*/ 82 w 220"/>
                <a:gd name="T89" fmla="*/ 184 h 221"/>
                <a:gd name="T90" fmla="*/ 84 w 220"/>
                <a:gd name="T91" fmla="*/ 198 h 221"/>
                <a:gd name="T92" fmla="*/ 85 w 220"/>
                <a:gd name="T93" fmla="*/ 213 h 221"/>
                <a:gd name="T94" fmla="*/ 91 w 220"/>
                <a:gd name="T95" fmla="*/ 232 h 221"/>
                <a:gd name="T96" fmla="*/ 116 w 220"/>
                <a:gd name="T97" fmla="*/ 232 h 221"/>
                <a:gd name="T98" fmla="*/ 116 w 220"/>
                <a:gd name="T99" fmla="*/ 203 h 221"/>
                <a:gd name="T100" fmla="*/ 134 w 220"/>
                <a:gd name="T101" fmla="*/ 206 h 221"/>
                <a:gd name="T102" fmla="*/ 141 w 220"/>
                <a:gd name="T103" fmla="*/ 240 h 221"/>
                <a:gd name="T104" fmla="*/ 171 w 220"/>
                <a:gd name="T105" fmla="*/ 240 h 221"/>
                <a:gd name="T106" fmla="*/ 184 w 220"/>
                <a:gd name="T107" fmla="*/ 206 h 221"/>
                <a:gd name="T108" fmla="*/ 182 w 220"/>
                <a:gd name="T109" fmla="*/ 191 h 221"/>
                <a:gd name="T110" fmla="*/ 177 w 220"/>
                <a:gd name="T111" fmla="*/ 178 h 221"/>
                <a:gd name="T112" fmla="*/ 174 w 220"/>
                <a:gd name="T113" fmla="*/ 169 h 221"/>
                <a:gd name="T114" fmla="*/ 168 w 220"/>
                <a:gd name="T115" fmla="*/ 162 h 221"/>
                <a:gd name="T116" fmla="*/ 163 w 220"/>
                <a:gd name="T117" fmla="*/ 157 h 221"/>
                <a:gd name="T118" fmla="*/ 155 w 220"/>
                <a:gd name="T119" fmla="*/ 151 h 221"/>
                <a:gd name="T120" fmla="*/ 144 w 220"/>
                <a:gd name="T121" fmla="*/ 145 h 221"/>
                <a:gd name="T122" fmla="*/ 131 w 220"/>
                <a:gd name="T123" fmla="*/ 138 h 221"/>
                <a:gd name="T124" fmla="*/ 136 w 220"/>
                <a:gd name="T125" fmla="*/ 115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96" name="Freeform 41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49 w 119"/>
                <a:gd name="T1" fmla="*/ 128 h 156"/>
                <a:gd name="T2" fmla="*/ 130 w 119"/>
                <a:gd name="T3" fmla="*/ 186 h 156"/>
                <a:gd name="T4" fmla="*/ 76 w 119"/>
                <a:gd name="T5" fmla="*/ 219 h 156"/>
                <a:gd name="T6" fmla="*/ 0 w 119"/>
                <a:gd name="T7" fmla="*/ 85 h 156"/>
                <a:gd name="T8" fmla="*/ 35 w 119"/>
                <a:gd name="T9" fmla="*/ 47 h 156"/>
                <a:gd name="T10" fmla="*/ 59 w 119"/>
                <a:gd name="T11" fmla="*/ 0 h 156"/>
                <a:gd name="T12" fmla="*/ 149 w 119"/>
                <a:gd name="T13" fmla="*/ 12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97" name="Freeform 42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7 w 28"/>
                <a:gd name="T1" fmla="*/ 90 h 77"/>
                <a:gd name="T2" fmla="*/ 19 w 28"/>
                <a:gd name="T3" fmla="*/ 0 h 77"/>
                <a:gd name="T4" fmla="*/ 0 w 28"/>
                <a:gd name="T5" fmla="*/ 7 h 77"/>
                <a:gd name="T6" fmla="*/ 7 w 28"/>
                <a:gd name="T7" fmla="*/ 86 h 77"/>
                <a:gd name="T8" fmla="*/ 33 w 28"/>
                <a:gd name="T9" fmla="*/ 108 h 77"/>
                <a:gd name="T10" fmla="*/ 37 w 28"/>
                <a:gd name="T11" fmla="*/ 90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98" name="Freeform 43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68 w 440"/>
                <a:gd name="T1" fmla="*/ 43 h 857"/>
                <a:gd name="T2" fmla="*/ 358 w 440"/>
                <a:gd name="T3" fmla="*/ 100 h 857"/>
                <a:gd name="T4" fmla="*/ 419 w 440"/>
                <a:gd name="T5" fmla="*/ 143 h 857"/>
                <a:gd name="T6" fmla="*/ 459 w 440"/>
                <a:gd name="T7" fmla="*/ 196 h 857"/>
                <a:gd name="T8" fmla="*/ 489 w 440"/>
                <a:gd name="T9" fmla="*/ 272 h 857"/>
                <a:gd name="T10" fmla="*/ 540 w 440"/>
                <a:gd name="T11" fmla="*/ 551 h 857"/>
                <a:gd name="T12" fmla="*/ 559 w 440"/>
                <a:gd name="T13" fmla="*/ 748 h 857"/>
                <a:gd name="T14" fmla="*/ 489 w 440"/>
                <a:gd name="T15" fmla="*/ 1031 h 857"/>
                <a:gd name="T16" fmla="*/ 440 w 440"/>
                <a:gd name="T17" fmla="*/ 1162 h 857"/>
                <a:gd name="T18" fmla="*/ 348 w 440"/>
                <a:gd name="T19" fmla="*/ 1116 h 857"/>
                <a:gd name="T20" fmla="*/ 391 w 440"/>
                <a:gd name="T21" fmla="*/ 1090 h 857"/>
                <a:gd name="T22" fmla="*/ 440 w 440"/>
                <a:gd name="T23" fmla="*/ 998 h 857"/>
                <a:gd name="T24" fmla="*/ 416 w 440"/>
                <a:gd name="T25" fmla="*/ 899 h 857"/>
                <a:gd name="T26" fmla="*/ 503 w 440"/>
                <a:gd name="T27" fmla="*/ 822 h 857"/>
                <a:gd name="T28" fmla="*/ 476 w 440"/>
                <a:gd name="T29" fmla="*/ 691 h 857"/>
                <a:gd name="T30" fmla="*/ 427 w 440"/>
                <a:gd name="T31" fmla="*/ 670 h 857"/>
                <a:gd name="T32" fmla="*/ 476 w 440"/>
                <a:gd name="T33" fmla="*/ 533 h 857"/>
                <a:gd name="T34" fmla="*/ 422 w 440"/>
                <a:gd name="T35" fmla="*/ 420 h 857"/>
                <a:gd name="T36" fmla="*/ 404 w 440"/>
                <a:gd name="T37" fmla="*/ 401 h 857"/>
                <a:gd name="T38" fmla="*/ 386 w 440"/>
                <a:gd name="T39" fmla="*/ 385 h 857"/>
                <a:gd name="T40" fmla="*/ 369 w 440"/>
                <a:gd name="T41" fmla="*/ 371 h 857"/>
                <a:gd name="T42" fmla="*/ 366 w 440"/>
                <a:gd name="T43" fmla="*/ 348 h 857"/>
                <a:gd name="T44" fmla="*/ 348 w 440"/>
                <a:gd name="T45" fmla="*/ 240 h 857"/>
                <a:gd name="T46" fmla="*/ 276 w 440"/>
                <a:gd name="T47" fmla="*/ 526 h 857"/>
                <a:gd name="T48" fmla="*/ 213 w 440"/>
                <a:gd name="T49" fmla="*/ 551 h 857"/>
                <a:gd name="T50" fmla="*/ 276 w 440"/>
                <a:gd name="T51" fmla="*/ 663 h 857"/>
                <a:gd name="T52" fmla="*/ 238 w 440"/>
                <a:gd name="T53" fmla="*/ 709 h 857"/>
                <a:gd name="T54" fmla="*/ 262 w 440"/>
                <a:gd name="T55" fmla="*/ 814 h 857"/>
                <a:gd name="T56" fmla="*/ 238 w 440"/>
                <a:gd name="T57" fmla="*/ 951 h 857"/>
                <a:gd name="T58" fmla="*/ 147 w 440"/>
                <a:gd name="T59" fmla="*/ 788 h 857"/>
                <a:gd name="T60" fmla="*/ 147 w 440"/>
                <a:gd name="T61" fmla="*/ 461 h 857"/>
                <a:gd name="T62" fmla="*/ 110 w 440"/>
                <a:gd name="T63" fmla="*/ 702 h 857"/>
                <a:gd name="T64" fmla="*/ 0 w 440"/>
                <a:gd name="T65" fmla="*/ 801 h 857"/>
                <a:gd name="T66" fmla="*/ 86 w 440"/>
                <a:gd name="T67" fmla="*/ 345 h 857"/>
                <a:gd name="T68" fmla="*/ 94 w 440"/>
                <a:gd name="T69" fmla="*/ 240 h 857"/>
                <a:gd name="T70" fmla="*/ 117 w 440"/>
                <a:gd name="T71" fmla="*/ 162 h 857"/>
                <a:gd name="T72" fmla="*/ 157 w 440"/>
                <a:gd name="T73" fmla="*/ 87 h 857"/>
                <a:gd name="T74" fmla="*/ 211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399" name="Freeform 44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31 w 326"/>
                <a:gd name="T1" fmla="*/ 156 h 627"/>
                <a:gd name="T2" fmla="*/ 141 w 326"/>
                <a:gd name="T3" fmla="*/ 437 h 627"/>
                <a:gd name="T4" fmla="*/ 90 w 326"/>
                <a:gd name="T5" fmla="*/ 546 h 627"/>
                <a:gd name="T6" fmla="*/ 11 w 326"/>
                <a:gd name="T7" fmla="*/ 686 h 627"/>
                <a:gd name="T8" fmla="*/ 0 w 326"/>
                <a:gd name="T9" fmla="*/ 791 h 627"/>
                <a:gd name="T10" fmla="*/ 37 w 326"/>
                <a:gd name="T11" fmla="*/ 830 h 627"/>
                <a:gd name="T12" fmla="*/ 97 w 326"/>
                <a:gd name="T13" fmla="*/ 830 h 627"/>
                <a:gd name="T14" fmla="*/ 176 w 326"/>
                <a:gd name="T15" fmla="*/ 835 h 627"/>
                <a:gd name="T16" fmla="*/ 292 w 326"/>
                <a:gd name="T17" fmla="*/ 823 h 627"/>
                <a:gd name="T18" fmla="*/ 413 w 326"/>
                <a:gd name="T19" fmla="*/ 850 h 627"/>
                <a:gd name="T20" fmla="*/ 402 w 326"/>
                <a:gd name="T21" fmla="*/ 798 h 627"/>
                <a:gd name="T22" fmla="*/ 208 w 326"/>
                <a:gd name="T23" fmla="*/ 791 h 627"/>
                <a:gd name="T24" fmla="*/ 128 w 326"/>
                <a:gd name="T25" fmla="*/ 704 h 627"/>
                <a:gd name="T26" fmla="*/ 170 w 326"/>
                <a:gd name="T27" fmla="*/ 541 h 627"/>
                <a:gd name="T28" fmla="*/ 261 w 326"/>
                <a:gd name="T29" fmla="*/ 233 h 627"/>
                <a:gd name="T30" fmla="*/ 304 w 326"/>
                <a:gd name="T31" fmla="*/ 0 h 627"/>
                <a:gd name="T32" fmla="*/ 231 w 326"/>
                <a:gd name="T33" fmla="*/ 156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400" name="Freeform 45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8 w 74"/>
                <a:gd name="T1" fmla="*/ 0 h 146"/>
                <a:gd name="T2" fmla="*/ 93 w 74"/>
                <a:gd name="T3" fmla="*/ 88 h 146"/>
                <a:gd name="T4" fmla="*/ 93 w 74"/>
                <a:gd name="T5" fmla="*/ 198 h 146"/>
                <a:gd name="T6" fmla="*/ 0 w 74"/>
                <a:gd name="T7" fmla="*/ 198 h 146"/>
                <a:gd name="T8" fmla="*/ 0 w 74"/>
                <a:gd name="T9" fmla="*/ 107 h 146"/>
                <a:gd name="T10" fmla="*/ 50 w 74"/>
                <a:gd name="T11" fmla="*/ 61 h 146"/>
                <a:gd name="T12" fmla="*/ 68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15366" name="AutoShape 46"/>
          <p:cNvSpPr>
            <a:spLocks noChangeArrowheads="1"/>
          </p:cNvSpPr>
          <p:nvPr/>
        </p:nvSpPr>
        <p:spPr bwMode="auto">
          <a:xfrm>
            <a:off x="5188893" y="4440913"/>
            <a:ext cx="2297129" cy="1956166"/>
          </a:xfrm>
          <a:prstGeom prst="wedgeEllipseCallout">
            <a:avLst>
              <a:gd name="adj1" fmla="val -66986"/>
              <a:gd name="adj2" fmla="val 1722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1600"/>
              <a:t>.</a:t>
            </a:r>
            <a:r>
              <a:rPr lang="ko-KR" altLang="en-US" sz="1600"/>
              <a:t>기호는 구조체에서 멤버를 참조할 때 사용하는 연산자입니다</a:t>
            </a:r>
            <a:r>
              <a:rPr lang="en-US" altLang="ko-KR" sz="1600"/>
              <a:t>. </a:t>
            </a:r>
          </a:p>
        </p:txBody>
      </p:sp>
      <p:sp>
        <p:nvSpPr>
          <p:cNvPr id="15367" name="Text Box 47"/>
          <p:cNvSpPr txBox="1">
            <a:spLocks noChangeArrowheads="1"/>
          </p:cNvSpPr>
          <p:nvPr/>
        </p:nvSpPr>
        <p:spPr bwMode="auto">
          <a:xfrm>
            <a:off x="2399679" y="5032719"/>
            <a:ext cx="384175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6000">
                <a:latin typeface="Comic Sans MS" panose="030F0702030302020204" pitchFamily="66" charset="0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483558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2</a:t>
            </a:r>
            <a:r>
              <a:rPr lang="ko-KR" altLang="en-US" dirty="0"/>
              <a:t>차원 공간 상의 점을 구조체로 표현하기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사용자로부터 두 점의 좌표를 </a:t>
            </a:r>
            <a:r>
              <a:rPr lang="ko-KR" altLang="en-US" dirty="0" err="1">
                <a:solidFill>
                  <a:srgbClr val="FF0000"/>
                </a:solidFill>
                <a:latin typeface="+mj-ea"/>
                <a:ea typeface="+mj-ea"/>
              </a:rPr>
              <a:t>입력받아서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 두 </a:t>
            </a:r>
            <a:r>
              <a:rPr lang="ko-KR" altLang="en-US" dirty="0" err="1">
                <a:solidFill>
                  <a:srgbClr val="FF0000"/>
                </a:solidFill>
                <a:latin typeface="+mj-ea"/>
                <a:ea typeface="+mj-ea"/>
              </a:rPr>
              <a:t>점사이의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거리를 계산하여 보자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점의 좌표를 구조체로 표현한다</a:t>
            </a:r>
            <a:r>
              <a:rPr lang="en-US" altLang="ko-KR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5576" y="2564904"/>
            <a:ext cx="7848872" cy="3672408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634568" y="3157941"/>
            <a:ext cx="5360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점의 좌표를 </a:t>
            </a:r>
            <a:r>
              <a:rPr lang="ko-KR" altLang="en-US" sz="2400" b="1" i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ko-KR" sz="2400" b="1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(x y): 10 10</a:t>
            </a:r>
          </a:p>
          <a:p>
            <a:r>
              <a:rPr lang="ko-KR" altLang="en-US" sz="2400" b="1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점의 좌표를 </a:t>
            </a:r>
            <a:r>
              <a:rPr lang="ko-KR" altLang="en-US" sz="2400" b="1" i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ko-KR" sz="2400" b="1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(x y): 20 20</a:t>
            </a:r>
          </a:p>
          <a:p>
            <a:r>
              <a:rPr lang="ko-KR" altLang="en-US" sz="2400" b="1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거리는 </a:t>
            </a:r>
            <a:r>
              <a:rPr lang="en-US" altLang="ko-KR" sz="2400" b="1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14.142136</a:t>
            </a:r>
            <a:r>
              <a:rPr lang="ko-KR" altLang="en-US" sz="2400" b="1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입니다</a:t>
            </a:r>
            <a:r>
              <a:rPr lang="en-US" altLang="ko-KR" sz="2400" b="1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527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소스</a:t>
            </a:r>
            <a:endParaRPr lang="en-US" altLang="ko-KR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1001" y="-103304"/>
            <a:ext cx="7777162" cy="698477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math.h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en-US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lang="en-US" altLang="en-US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point p1, p2;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xdiff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ydiff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double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dist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점의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좌표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(p1)를 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(x  y): "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"%d %d"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&amp;p1.x, &amp;p1.y);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점의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좌표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(p2)를 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(x  y): "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"%d %d"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&amp;p2.x, &amp;p2.y);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xdiff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p1.x - p2.x;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ydiff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p1.y - p2.y;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dist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sqrt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((double)(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xdiff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* 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xdiff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ydiff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* 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ydiff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"두 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점사이의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거리는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%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f입니다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.\n"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dist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3369" name="_x71784688"/>
          <p:cNvSpPr>
            <a:spLocks noChangeArrowheads="1"/>
          </p:cNvSpPr>
          <p:nvPr/>
        </p:nvSpPr>
        <p:spPr bwMode="auto">
          <a:xfrm>
            <a:off x="3563888" y="605127"/>
            <a:ext cx="3813175" cy="114747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 b="1" i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점의 좌표를 입력하시오</a:t>
            </a:r>
            <a:r>
              <a:rPr lang="en-US" altLang="ko-KR" sz="1600" b="1" i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(x y): 10 10</a:t>
            </a:r>
            <a:endParaRPr lang="en-US" altLang="ko-KR" sz="16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 eaLnBrk="0" latinLnBrk="0" hangingPunct="0"/>
            <a:r>
              <a:rPr lang="ko-KR" altLang="en-US" sz="1600" b="1" i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점의 좌표를 입력하시오</a:t>
            </a:r>
            <a:r>
              <a:rPr lang="en-US" altLang="ko-KR" sz="1600" b="1" i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(x y): 20 20</a:t>
            </a:r>
            <a:endParaRPr lang="en-US" altLang="ko-KR" sz="16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 eaLnBrk="0" latinLnBrk="0" hangingPunct="0"/>
            <a:r>
              <a:rPr lang="ko-KR" altLang="en-US" sz="1600" b="1" i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 점사이의 거리는 </a:t>
            </a:r>
            <a:r>
              <a:rPr lang="en-US" altLang="ko-KR" sz="1600" b="1" i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14.142136</a:t>
            </a:r>
            <a:r>
              <a:rPr lang="ko-KR" altLang="en-US" sz="1600" b="1" i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입니다</a:t>
            </a:r>
            <a:r>
              <a:rPr lang="en-US" altLang="ko-KR" sz="1600" b="1" i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413" name="Line 14"/>
          <p:cNvSpPr>
            <a:spLocks noChangeShapeType="1"/>
          </p:cNvSpPr>
          <p:nvPr/>
        </p:nvSpPr>
        <p:spPr bwMode="auto">
          <a:xfrm flipH="1">
            <a:off x="6300788" y="1844675"/>
            <a:ext cx="1439862" cy="1944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4" name="Text Box 15"/>
          <p:cNvSpPr txBox="1">
            <a:spLocks noChangeArrowheads="1"/>
          </p:cNvSpPr>
          <p:nvPr/>
        </p:nvSpPr>
        <p:spPr bwMode="auto">
          <a:xfrm>
            <a:off x="6064250" y="3881438"/>
            <a:ext cx="692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Arial" pitchFamily="34" charset="0"/>
              </a:rPr>
              <a:t>p1 (x,y)</a:t>
            </a:r>
          </a:p>
        </p:txBody>
      </p:sp>
      <p:sp>
        <p:nvSpPr>
          <p:cNvPr id="17415" name="Text Box 16"/>
          <p:cNvSpPr txBox="1">
            <a:spLocks noChangeArrowheads="1"/>
          </p:cNvSpPr>
          <p:nvPr/>
        </p:nvSpPr>
        <p:spPr bwMode="auto">
          <a:xfrm>
            <a:off x="7812088" y="1851025"/>
            <a:ext cx="692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Arial" pitchFamily="34" charset="0"/>
              </a:rPr>
              <a:t>p2 (x,y)</a:t>
            </a:r>
          </a:p>
        </p:txBody>
      </p:sp>
    </p:spTree>
    <p:extLst>
      <p:ext uri="{BB962C8B-B14F-4D97-AF65-F5344CB8AC3E}">
        <p14:creationId xmlns:p14="http://schemas.microsoft.com/office/powerpoint/2010/main" val="137458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구조체 배열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구조체를 여러 개 모은 것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1" y="2296571"/>
            <a:ext cx="7154197" cy="33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022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배열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683419" y="1121351"/>
            <a:ext cx="7777162" cy="474688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0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0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char</a:t>
            </a:r>
            <a:r>
              <a:rPr lang="en-US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0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double</a:t>
            </a:r>
            <a:r>
              <a:rPr lang="en-US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lang="en-US" altLang="ko-KR" sz="20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0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student list[100];</a:t>
            </a:r>
            <a:r>
              <a:rPr lang="en-US" altLang="ko-KR" sz="20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구조체의 배열 선언</a:t>
            </a:r>
            <a:endParaRPr lang="en-US" altLang="en-US" sz="2000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2000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list[2].number = 12;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strcpy</a:t>
            </a:r>
            <a:r>
              <a:rPr lang="en-US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(list[2].name, </a:t>
            </a:r>
            <a:r>
              <a:rPr lang="en-US" altLang="en-US" sz="20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sz="20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홍길동</a:t>
            </a:r>
            <a:r>
              <a:rPr lang="en-US" altLang="en-US" sz="20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list[2].grade = 4.31;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411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배열의</a:t>
            </a:r>
            <a:r>
              <a:rPr lang="en-US" altLang="ko-KR"/>
              <a:t> </a:t>
            </a:r>
            <a:r>
              <a:rPr lang="ko-KR" altLang="en-US"/>
              <a:t>초기화</a:t>
            </a: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927100" y="2662813"/>
            <a:ext cx="7777162" cy="25924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2400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student list[3]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{ 1, </a:t>
            </a:r>
            <a:r>
              <a:rPr lang="en-US" altLang="en-US" sz="2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"Park"</a:t>
            </a:r>
            <a:r>
              <a:rPr lang="en-US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3.53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{ 2, </a:t>
            </a:r>
            <a:r>
              <a:rPr lang="en-US" altLang="en-US" sz="2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"Kim"</a:t>
            </a:r>
            <a:r>
              <a:rPr lang="en-US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4.12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{ 3, </a:t>
            </a:r>
            <a:r>
              <a:rPr lang="en-US" altLang="en-US" sz="2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"Lee"</a:t>
            </a:r>
            <a:r>
              <a:rPr lang="en-US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3.98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81087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배열 예제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75304" y="1125538"/>
            <a:ext cx="8817871" cy="5732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#define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SIZE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char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double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student list[SIZE];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0; 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 SIZE; 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학번을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"%d"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&amp;list[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].number);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이름을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"%s"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list[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].name);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학점을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sz="14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실수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): "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"%lf"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&amp;list[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0; 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SIZE; 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       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%d, </a:t>
            </a:r>
            <a:r>
              <a:rPr lang="en-US" altLang="en-US" sz="14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%s,  </a:t>
            </a:r>
            <a:r>
              <a:rPr lang="en-US" altLang="en-US" sz="14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%f\n"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list[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].number, list[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].name, list[</a:t>
            </a:r>
            <a:r>
              <a:rPr lang="en-US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27652" name="Rectangle 10"/>
          <p:cNvSpPr>
            <a:spLocks noChangeArrowheads="1"/>
          </p:cNvSpPr>
          <p:nvPr/>
        </p:nvSpPr>
        <p:spPr bwMode="auto">
          <a:xfrm>
            <a:off x="0" y="2212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8489" name="_x32136536"/>
          <p:cNvSpPr>
            <a:spLocks noChangeArrowheads="1"/>
          </p:cNvSpPr>
          <p:nvPr/>
        </p:nvSpPr>
        <p:spPr bwMode="auto">
          <a:xfrm>
            <a:off x="4535245" y="428076"/>
            <a:ext cx="4303059" cy="337612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학번을 </a:t>
            </a:r>
            <a:r>
              <a:rPr lang="ko-KR" altLang="en-US" sz="1400" i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2020001</a:t>
            </a:r>
          </a:p>
          <a:p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이름을 </a:t>
            </a:r>
            <a:r>
              <a:rPr lang="ko-KR" altLang="en-US" sz="1400" i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홍길동</a:t>
            </a:r>
          </a:p>
          <a:p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학점을 </a:t>
            </a:r>
            <a:r>
              <a:rPr lang="ko-KR" altLang="en-US" sz="1400" i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실수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): 4.3</a:t>
            </a:r>
          </a:p>
          <a:p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학번을 </a:t>
            </a:r>
            <a:r>
              <a:rPr lang="ko-KR" altLang="en-US" sz="1400" i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2020002</a:t>
            </a:r>
          </a:p>
          <a:p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이름을 </a:t>
            </a:r>
            <a:r>
              <a:rPr lang="ko-KR" altLang="en-US" sz="1400" i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김유신</a:t>
            </a:r>
          </a:p>
          <a:p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학점을 </a:t>
            </a:r>
            <a:r>
              <a:rPr lang="ko-KR" altLang="en-US" sz="1400" i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실수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): 3.92</a:t>
            </a:r>
          </a:p>
          <a:p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학번을 </a:t>
            </a:r>
            <a:r>
              <a:rPr lang="ko-KR" altLang="en-US" sz="1400" i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2020003</a:t>
            </a:r>
          </a:p>
          <a:p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이름을 </a:t>
            </a:r>
            <a:r>
              <a:rPr lang="ko-KR" altLang="en-US" sz="1400" i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이성계</a:t>
            </a:r>
          </a:p>
          <a:p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학점을 </a:t>
            </a:r>
            <a:r>
              <a:rPr lang="ko-KR" altLang="en-US" sz="1400" i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실수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): 2.87</a:t>
            </a:r>
          </a:p>
          <a:p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2020001, </a:t>
            </a:r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홍길동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4.300000</a:t>
            </a:r>
          </a:p>
          <a:p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2020002, </a:t>
            </a:r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김유신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3.920000</a:t>
            </a:r>
          </a:p>
          <a:p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2020003, </a:t>
            </a:r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이성계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  <a:r>
              <a:rPr lang="en-US" altLang="ko-KR" sz="1400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2.870000</a:t>
            </a:r>
          </a:p>
        </p:txBody>
      </p:sp>
    </p:spTree>
    <p:extLst>
      <p:ext uri="{BB962C8B-B14F-4D97-AF65-F5344CB8AC3E}">
        <p14:creationId xmlns:p14="http://schemas.microsoft.com/office/powerpoint/2010/main" val="24532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구조체를 가리키는 포인터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구조체를 가리키는 포인터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2299093"/>
            <a:ext cx="9144000" cy="309801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student s = { 2020001, 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홍길동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4.3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student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 = &amp;s;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=%d 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=%s </a:t>
            </a:r>
            <a:r>
              <a:rPr lang="ko-KR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=%f \n"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s.number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s.name, 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s.grade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=%d 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=%s </a:t>
            </a:r>
            <a:r>
              <a:rPr lang="ko-KR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=%f \n"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(*p).number,(*p).name,(*p).grade);                                                    </a:t>
            </a:r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387" y="0"/>
            <a:ext cx="3957637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9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-&gt; </a:t>
            </a:r>
            <a:r>
              <a:rPr lang="ko-KR" altLang="en-US"/>
              <a:t>연산자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연산자는 구조체 포인터로서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구조체 멤버를 참조할 때 사용</a:t>
            </a: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7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sprintf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sscanf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앞에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붙은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string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을 의미한다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2"/>
          <p:cNvGrpSpPr>
            <a:grpSpLocks/>
          </p:cNvGrpSpPr>
          <p:nvPr/>
        </p:nvGrpSpPr>
        <p:grpSpPr bwMode="auto">
          <a:xfrm>
            <a:off x="746483" y="3443764"/>
            <a:ext cx="2760662" cy="582612"/>
            <a:chOff x="3682222" y="1812468"/>
            <a:chExt cx="2760446" cy="583601"/>
          </a:xfrm>
        </p:grpSpPr>
        <p:grpSp>
          <p:nvGrpSpPr>
            <p:cNvPr id="5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7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3931439" y="2103473"/>
              <a:ext cx="2511229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942003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342544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734376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128776" y="328745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7" name="그룹 49"/>
          <p:cNvGrpSpPr>
            <a:grpSpLocks/>
          </p:cNvGrpSpPr>
          <p:nvPr/>
        </p:nvGrpSpPr>
        <p:grpSpPr bwMode="auto">
          <a:xfrm>
            <a:off x="2527658" y="3288189"/>
            <a:ext cx="463550" cy="368300"/>
            <a:chOff x="5679084" y="5111091"/>
            <a:chExt cx="463726" cy="369332"/>
          </a:xfrm>
        </p:grpSpPr>
        <p:sp>
          <p:nvSpPr>
            <p:cNvPr id="18" name="타원 17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0" name="설명선 2(테두리 및 강조선) 19"/>
          <p:cNvSpPr/>
          <p:nvPr/>
        </p:nvSpPr>
        <p:spPr>
          <a:xfrm>
            <a:off x="1140183" y="4385151"/>
            <a:ext cx="854075" cy="327025"/>
          </a:xfrm>
          <a:prstGeom prst="accentBorderCallout2">
            <a:avLst>
              <a:gd name="adj1" fmla="val 22179"/>
              <a:gd name="adj2" fmla="val 108025"/>
              <a:gd name="adj3" fmla="val 22178"/>
              <a:gd name="adj4" fmla="val 132105"/>
              <a:gd name="adj5" fmla="val -104859"/>
              <a:gd name="adj6" fmla="val 145363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</a:p>
        </p:txBody>
      </p:sp>
      <p:sp>
        <p:nvSpPr>
          <p:cNvPr id="21" name="설명선 2(테두리 및 강조선) 20"/>
          <p:cNvSpPr/>
          <p:nvPr/>
        </p:nvSpPr>
        <p:spPr>
          <a:xfrm>
            <a:off x="7325082" y="4254182"/>
            <a:ext cx="854075" cy="327025"/>
          </a:xfrm>
          <a:prstGeom prst="accentBorderCallout2">
            <a:avLst>
              <a:gd name="adj1" fmla="val 28006"/>
              <a:gd name="adj2" fmla="val -9047"/>
              <a:gd name="adj3" fmla="val 28005"/>
              <a:gd name="adj4" fmla="val -40716"/>
              <a:gd name="adj5" fmla="val -104859"/>
              <a:gd name="adj6" fmla="val -4975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수치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2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307" y="3336607"/>
            <a:ext cx="7429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그룹 222"/>
          <p:cNvGrpSpPr>
            <a:grpSpLocks/>
          </p:cNvGrpSpPr>
          <p:nvPr/>
        </p:nvGrpSpPr>
        <p:grpSpPr bwMode="auto">
          <a:xfrm>
            <a:off x="6612295" y="3160395"/>
            <a:ext cx="655637" cy="371475"/>
            <a:chOff x="7278410" y="1613942"/>
            <a:chExt cx="635519" cy="360040"/>
          </a:xfrm>
        </p:grpSpPr>
        <p:sp>
          <p:nvSpPr>
            <p:cNvPr id="24" name="타원 23"/>
            <p:cNvSpPr/>
            <p:nvPr/>
          </p:nvSpPr>
          <p:spPr>
            <a:xfrm>
              <a:off x="7336879" y="1613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78410" y="1666256"/>
              <a:ext cx="635519" cy="267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j-lt"/>
                </a:rPr>
                <a:t>36.5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6" name="TextBox 65"/>
          <p:cNvSpPr txBox="1">
            <a:spLocks noChangeArrowheads="1"/>
          </p:cNvSpPr>
          <p:nvPr/>
        </p:nvSpPr>
        <p:spPr bwMode="auto">
          <a:xfrm>
            <a:off x="6763107" y="3535045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latin typeface="Lucida Calligraphy" pitchFamily="66" charset="0"/>
              </a:rPr>
              <a:t>v</a:t>
            </a:r>
            <a:endParaRPr lang="ko-KR" altLang="en-US" sz="2000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3407434" y="2527540"/>
            <a:ext cx="3062377" cy="871268"/>
          </a:xfrm>
          <a:custGeom>
            <a:avLst/>
            <a:gdLst>
              <a:gd name="connsiteX0" fmla="*/ 0 w 3062377"/>
              <a:gd name="connsiteY0" fmla="*/ 871268 h 871268"/>
              <a:gd name="connsiteX1" fmla="*/ 51758 w 3062377"/>
              <a:gd name="connsiteY1" fmla="*/ 793630 h 871268"/>
              <a:gd name="connsiteX2" fmla="*/ 69011 w 3062377"/>
              <a:gd name="connsiteY2" fmla="*/ 750498 h 871268"/>
              <a:gd name="connsiteX3" fmla="*/ 112143 w 3062377"/>
              <a:gd name="connsiteY3" fmla="*/ 707366 h 871268"/>
              <a:gd name="connsiteX4" fmla="*/ 215660 w 3062377"/>
              <a:gd name="connsiteY4" fmla="*/ 595222 h 871268"/>
              <a:gd name="connsiteX5" fmla="*/ 284672 w 3062377"/>
              <a:gd name="connsiteY5" fmla="*/ 543464 h 871268"/>
              <a:gd name="connsiteX6" fmla="*/ 345057 w 3062377"/>
              <a:gd name="connsiteY6" fmla="*/ 474452 h 871268"/>
              <a:gd name="connsiteX7" fmla="*/ 483079 w 3062377"/>
              <a:gd name="connsiteY7" fmla="*/ 362309 h 871268"/>
              <a:gd name="connsiteX8" fmla="*/ 543464 w 3062377"/>
              <a:gd name="connsiteY8" fmla="*/ 301924 h 871268"/>
              <a:gd name="connsiteX9" fmla="*/ 621102 w 3062377"/>
              <a:gd name="connsiteY9" fmla="*/ 258792 h 871268"/>
              <a:gd name="connsiteX10" fmla="*/ 690113 w 3062377"/>
              <a:gd name="connsiteY10" fmla="*/ 198407 h 871268"/>
              <a:gd name="connsiteX11" fmla="*/ 793630 w 3062377"/>
              <a:gd name="connsiteY11" fmla="*/ 129396 h 871268"/>
              <a:gd name="connsiteX12" fmla="*/ 845389 w 3062377"/>
              <a:gd name="connsiteY12" fmla="*/ 94890 h 871268"/>
              <a:gd name="connsiteX13" fmla="*/ 897147 w 3062377"/>
              <a:gd name="connsiteY13" fmla="*/ 60385 h 871268"/>
              <a:gd name="connsiteX14" fmla="*/ 940279 w 3062377"/>
              <a:gd name="connsiteY14" fmla="*/ 43132 h 871268"/>
              <a:gd name="connsiteX15" fmla="*/ 966158 w 3062377"/>
              <a:gd name="connsiteY15" fmla="*/ 25879 h 871268"/>
              <a:gd name="connsiteX16" fmla="*/ 1052423 w 3062377"/>
              <a:gd name="connsiteY16" fmla="*/ 8626 h 871268"/>
              <a:gd name="connsiteX17" fmla="*/ 1095555 w 3062377"/>
              <a:gd name="connsiteY17" fmla="*/ 0 h 871268"/>
              <a:gd name="connsiteX18" fmla="*/ 1388853 w 3062377"/>
              <a:gd name="connsiteY18" fmla="*/ 25879 h 871268"/>
              <a:gd name="connsiteX19" fmla="*/ 1578634 w 3062377"/>
              <a:gd name="connsiteY19" fmla="*/ 34505 h 871268"/>
              <a:gd name="connsiteX20" fmla="*/ 1820174 w 3062377"/>
              <a:gd name="connsiteY20" fmla="*/ 51758 h 871268"/>
              <a:gd name="connsiteX21" fmla="*/ 1880558 w 3062377"/>
              <a:gd name="connsiteY21" fmla="*/ 69011 h 871268"/>
              <a:gd name="connsiteX22" fmla="*/ 1932317 w 3062377"/>
              <a:gd name="connsiteY22" fmla="*/ 77637 h 871268"/>
              <a:gd name="connsiteX23" fmla="*/ 2027208 w 3062377"/>
              <a:gd name="connsiteY23" fmla="*/ 120769 h 871268"/>
              <a:gd name="connsiteX24" fmla="*/ 2078966 w 3062377"/>
              <a:gd name="connsiteY24" fmla="*/ 138022 h 871268"/>
              <a:gd name="connsiteX25" fmla="*/ 2130724 w 3062377"/>
              <a:gd name="connsiteY25" fmla="*/ 172528 h 871268"/>
              <a:gd name="connsiteX26" fmla="*/ 2182483 w 3062377"/>
              <a:gd name="connsiteY26" fmla="*/ 189781 h 871268"/>
              <a:gd name="connsiteX27" fmla="*/ 2268747 w 3062377"/>
              <a:gd name="connsiteY27" fmla="*/ 232913 h 871268"/>
              <a:gd name="connsiteX28" fmla="*/ 2303253 w 3062377"/>
              <a:gd name="connsiteY28" fmla="*/ 250166 h 871268"/>
              <a:gd name="connsiteX29" fmla="*/ 2355011 w 3062377"/>
              <a:gd name="connsiteY29" fmla="*/ 267418 h 871268"/>
              <a:gd name="connsiteX30" fmla="*/ 2389517 w 3062377"/>
              <a:gd name="connsiteY30" fmla="*/ 284671 h 871268"/>
              <a:gd name="connsiteX31" fmla="*/ 2432649 w 3062377"/>
              <a:gd name="connsiteY31" fmla="*/ 301924 h 871268"/>
              <a:gd name="connsiteX32" fmla="*/ 2458528 w 3062377"/>
              <a:gd name="connsiteY32" fmla="*/ 310551 h 871268"/>
              <a:gd name="connsiteX33" fmla="*/ 2510287 w 3062377"/>
              <a:gd name="connsiteY33" fmla="*/ 336430 h 871268"/>
              <a:gd name="connsiteX34" fmla="*/ 2562045 w 3062377"/>
              <a:gd name="connsiteY34" fmla="*/ 345056 h 871268"/>
              <a:gd name="connsiteX35" fmla="*/ 2605177 w 3062377"/>
              <a:gd name="connsiteY35" fmla="*/ 370935 h 871268"/>
              <a:gd name="connsiteX36" fmla="*/ 2656936 w 3062377"/>
              <a:gd name="connsiteY36" fmla="*/ 388188 h 871268"/>
              <a:gd name="connsiteX37" fmla="*/ 2682815 w 3062377"/>
              <a:gd name="connsiteY37" fmla="*/ 414068 h 871268"/>
              <a:gd name="connsiteX38" fmla="*/ 2734574 w 3062377"/>
              <a:gd name="connsiteY38" fmla="*/ 439947 h 871268"/>
              <a:gd name="connsiteX39" fmla="*/ 2820838 w 3062377"/>
              <a:gd name="connsiteY39" fmla="*/ 474452 h 871268"/>
              <a:gd name="connsiteX40" fmla="*/ 2881223 w 3062377"/>
              <a:gd name="connsiteY40" fmla="*/ 517585 h 871268"/>
              <a:gd name="connsiteX41" fmla="*/ 2932981 w 3062377"/>
              <a:gd name="connsiteY41" fmla="*/ 552090 h 871268"/>
              <a:gd name="connsiteX42" fmla="*/ 2950234 w 3062377"/>
              <a:gd name="connsiteY42" fmla="*/ 577969 h 871268"/>
              <a:gd name="connsiteX43" fmla="*/ 2984740 w 3062377"/>
              <a:gd name="connsiteY43" fmla="*/ 603849 h 871268"/>
              <a:gd name="connsiteX44" fmla="*/ 3019245 w 3062377"/>
              <a:gd name="connsiteY44" fmla="*/ 638354 h 871268"/>
              <a:gd name="connsiteX45" fmla="*/ 3036498 w 3062377"/>
              <a:gd name="connsiteY45" fmla="*/ 664234 h 871268"/>
              <a:gd name="connsiteX46" fmla="*/ 3062377 w 3062377"/>
              <a:gd name="connsiteY46" fmla="*/ 681486 h 87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062377" h="871268">
                <a:moveTo>
                  <a:pt x="0" y="871268"/>
                </a:moveTo>
                <a:cubicBezTo>
                  <a:pt x="17253" y="845389"/>
                  <a:pt x="40207" y="822508"/>
                  <a:pt x="51758" y="793630"/>
                </a:cubicBezTo>
                <a:cubicBezTo>
                  <a:pt x="57509" y="779253"/>
                  <a:pt x="60131" y="763184"/>
                  <a:pt x="69011" y="750498"/>
                </a:cubicBezTo>
                <a:cubicBezTo>
                  <a:pt x="80671" y="733841"/>
                  <a:pt x="98404" y="722354"/>
                  <a:pt x="112143" y="707366"/>
                </a:cubicBezTo>
                <a:cubicBezTo>
                  <a:pt x="154878" y="660746"/>
                  <a:pt x="168076" y="636008"/>
                  <a:pt x="215660" y="595222"/>
                </a:cubicBezTo>
                <a:cubicBezTo>
                  <a:pt x="237492" y="576509"/>
                  <a:pt x="263651" y="563084"/>
                  <a:pt x="284672" y="543464"/>
                </a:cubicBezTo>
                <a:cubicBezTo>
                  <a:pt x="307018" y="522608"/>
                  <a:pt x="323443" y="496066"/>
                  <a:pt x="345057" y="474452"/>
                </a:cubicBezTo>
                <a:cubicBezTo>
                  <a:pt x="437647" y="381862"/>
                  <a:pt x="387791" y="444892"/>
                  <a:pt x="483079" y="362309"/>
                </a:cubicBezTo>
                <a:cubicBezTo>
                  <a:pt x="504590" y="343666"/>
                  <a:pt x="520691" y="319003"/>
                  <a:pt x="543464" y="301924"/>
                </a:cubicBezTo>
                <a:cubicBezTo>
                  <a:pt x="567148" y="284161"/>
                  <a:pt x="596916" y="275865"/>
                  <a:pt x="621102" y="258792"/>
                </a:cubicBezTo>
                <a:cubicBezTo>
                  <a:pt x="646074" y="241165"/>
                  <a:pt x="665660" y="216747"/>
                  <a:pt x="690113" y="198407"/>
                </a:cubicBezTo>
                <a:cubicBezTo>
                  <a:pt x="723289" y="173525"/>
                  <a:pt x="759124" y="152400"/>
                  <a:pt x="793630" y="129396"/>
                </a:cubicBezTo>
                <a:lnTo>
                  <a:pt x="845389" y="94890"/>
                </a:lnTo>
                <a:cubicBezTo>
                  <a:pt x="862642" y="83388"/>
                  <a:pt x="877895" y="68086"/>
                  <a:pt x="897147" y="60385"/>
                </a:cubicBezTo>
                <a:cubicBezTo>
                  <a:pt x="911524" y="54634"/>
                  <a:pt x="926429" y="50057"/>
                  <a:pt x="940279" y="43132"/>
                </a:cubicBezTo>
                <a:cubicBezTo>
                  <a:pt x="949552" y="38495"/>
                  <a:pt x="956885" y="30516"/>
                  <a:pt x="966158" y="25879"/>
                </a:cubicBezTo>
                <a:cubicBezTo>
                  <a:pt x="990961" y="13477"/>
                  <a:pt x="1028576" y="12600"/>
                  <a:pt x="1052423" y="8626"/>
                </a:cubicBezTo>
                <a:cubicBezTo>
                  <a:pt x="1066886" y="6216"/>
                  <a:pt x="1081178" y="2875"/>
                  <a:pt x="1095555" y="0"/>
                </a:cubicBezTo>
                <a:cubicBezTo>
                  <a:pt x="1193321" y="8626"/>
                  <a:pt x="1290808" y="21423"/>
                  <a:pt x="1388853" y="25879"/>
                </a:cubicBezTo>
                <a:lnTo>
                  <a:pt x="1578634" y="34505"/>
                </a:lnTo>
                <a:cubicBezTo>
                  <a:pt x="1695714" y="40667"/>
                  <a:pt x="1712407" y="42778"/>
                  <a:pt x="1820174" y="51758"/>
                </a:cubicBezTo>
                <a:cubicBezTo>
                  <a:pt x="1840302" y="57509"/>
                  <a:pt x="1860161" y="64304"/>
                  <a:pt x="1880558" y="69011"/>
                </a:cubicBezTo>
                <a:cubicBezTo>
                  <a:pt x="1897601" y="72944"/>
                  <a:pt x="1915442" y="73035"/>
                  <a:pt x="1932317" y="77637"/>
                </a:cubicBezTo>
                <a:cubicBezTo>
                  <a:pt x="1969871" y="87879"/>
                  <a:pt x="1990857" y="105623"/>
                  <a:pt x="2027208" y="120769"/>
                </a:cubicBezTo>
                <a:cubicBezTo>
                  <a:pt x="2043995" y="127764"/>
                  <a:pt x="2062700" y="129889"/>
                  <a:pt x="2078966" y="138022"/>
                </a:cubicBezTo>
                <a:cubicBezTo>
                  <a:pt x="2097512" y="147295"/>
                  <a:pt x="2112178" y="163255"/>
                  <a:pt x="2130724" y="172528"/>
                </a:cubicBezTo>
                <a:cubicBezTo>
                  <a:pt x="2146990" y="180661"/>
                  <a:pt x="2165822" y="182492"/>
                  <a:pt x="2182483" y="189781"/>
                </a:cubicBezTo>
                <a:cubicBezTo>
                  <a:pt x="2211936" y="202667"/>
                  <a:pt x="2239992" y="218536"/>
                  <a:pt x="2268747" y="232913"/>
                </a:cubicBezTo>
                <a:cubicBezTo>
                  <a:pt x="2280249" y="238664"/>
                  <a:pt x="2291053" y="246100"/>
                  <a:pt x="2303253" y="250166"/>
                </a:cubicBezTo>
                <a:cubicBezTo>
                  <a:pt x="2320506" y="255917"/>
                  <a:pt x="2338126" y="260664"/>
                  <a:pt x="2355011" y="267418"/>
                </a:cubicBezTo>
                <a:cubicBezTo>
                  <a:pt x="2366951" y="272194"/>
                  <a:pt x="2377766" y="279448"/>
                  <a:pt x="2389517" y="284671"/>
                </a:cubicBezTo>
                <a:cubicBezTo>
                  <a:pt x="2403667" y="290960"/>
                  <a:pt x="2418150" y="296487"/>
                  <a:pt x="2432649" y="301924"/>
                </a:cubicBezTo>
                <a:cubicBezTo>
                  <a:pt x="2441163" y="305117"/>
                  <a:pt x="2450219" y="306858"/>
                  <a:pt x="2458528" y="310551"/>
                </a:cubicBezTo>
                <a:cubicBezTo>
                  <a:pt x="2476155" y="318385"/>
                  <a:pt x="2491987" y="330330"/>
                  <a:pt x="2510287" y="336430"/>
                </a:cubicBezTo>
                <a:cubicBezTo>
                  <a:pt x="2526880" y="341961"/>
                  <a:pt x="2544792" y="342181"/>
                  <a:pt x="2562045" y="345056"/>
                </a:cubicBezTo>
                <a:cubicBezTo>
                  <a:pt x="2576422" y="353682"/>
                  <a:pt x="2589913" y="363997"/>
                  <a:pt x="2605177" y="370935"/>
                </a:cubicBezTo>
                <a:cubicBezTo>
                  <a:pt x="2621733" y="378460"/>
                  <a:pt x="2641038" y="379356"/>
                  <a:pt x="2656936" y="388188"/>
                </a:cubicBezTo>
                <a:cubicBezTo>
                  <a:pt x="2667600" y="394113"/>
                  <a:pt x="2672664" y="407301"/>
                  <a:pt x="2682815" y="414068"/>
                </a:cubicBezTo>
                <a:cubicBezTo>
                  <a:pt x="2698865" y="424768"/>
                  <a:pt x="2717640" y="430710"/>
                  <a:pt x="2734574" y="439947"/>
                </a:cubicBezTo>
                <a:cubicBezTo>
                  <a:pt x="2799075" y="475129"/>
                  <a:pt x="2753573" y="461000"/>
                  <a:pt x="2820838" y="474452"/>
                </a:cubicBezTo>
                <a:cubicBezTo>
                  <a:pt x="2866580" y="520196"/>
                  <a:pt x="2824453" y="483523"/>
                  <a:pt x="2881223" y="517585"/>
                </a:cubicBezTo>
                <a:cubicBezTo>
                  <a:pt x="2899003" y="528253"/>
                  <a:pt x="2932981" y="552090"/>
                  <a:pt x="2932981" y="552090"/>
                </a:cubicBezTo>
                <a:cubicBezTo>
                  <a:pt x="2938732" y="560716"/>
                  <a:pt x="2942903" y="570638"/>
                  <a:pt x="2950234" y="577969"/>
                </a:cubicBezTo>
                <a:cubicBezTo>
                  <a:pt x="2960400" y="588135"/>
                  <a:pt x="2975536" y="592804"/>
                  <a:pt x="2984740" y="603849"/>
                </a:cubicBezTo>
                <a:cubicBezTo>
                  <a:pt x="3020129" y="646317"/>
                  <a:pt x="2960852" y="618890"/>
                  <a:pt x="3019245" y="638354"/>
                </a:cubicBezTo>
                <a:cubicBezTo>
                  <a:pt x="3024996" y="646981"/>
                  <a:pt x="3029167" y="656903"/>
                  <a:pt x="3036498" y="664234"/>
                </a:cubicBezTo>
                <a:cubicBezTo>
                  <a:pt x="3043829" y="671565"/>
                  <a:pt x="3062377" y="681486"/>
                  <a:pt x="3062377" y="681486"/>
                </a:cubicBezTo>
              </a:path>
            </a:pathLst>
          </a:custGeom>
          <a:noFill/>
          <a:ln w="38100">
            <a:headEnd type="none" w="lg" len="lg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3717985" y="3778370"/>
            <a:ext cx="2708694" cy="871268"/>
          </a:xfrm>
          <a:custGeom>
            <a:avLst/>
            <a:gdLst>
              <a:gd name="connsiteX0" fmla="*/ 2708694 w 2708694"/>
              <a:gd name="connsiteY0" fmla="*/ 0 h 871268"/>
              <a:gd name="connsiteX1" fmla="*/ 2674189 w 2708694"/>
              <a:gd name="connsiteY1" fmla="*/ 60385 h 871268"/>
              <a:gd name="connsiteX2" fmla="*/ 2631057 w 2708694"/>
              <a:gd name="connsiteY2" fmla="*/ 94890 h 871268"/>
              <a:gd name="connsiteX3" fmla="*/ 2536166 w 2708694"/>
              <a:gd name="connsiteY3" fmla="*/ 181155 h 871268"/>
              <a:gd name="connsiteX4" fmla="*/ 2380890 w 2708694"/>
              <a:gd name="connsiteY4" fmla="*/ 276045 h 871268"/>
              <a:gd name="connsiteX5" fmla="*/ 2303253 w 2708694"/>
              <a:gd name="connsiteY5" fmla="*/ 327804 h 871268"/>
              <a:gd name="connsiteX6" fmla="*/ 2216989 w 2708694"/>
              <a:gd name="connsiteY6" fmla="*/ 370936 h 871268"/>
              <a:gd name="connsiteX7" fmla="*/ 2027207 w 2708694"/>
              <a:gd name="connsiteY7" fmla="*/ 483079 h 871268"/>
              <a:gd name="connsiteX8" fmla="*/ 1932317 w 2708694"/>
              <a:gd name="connsiteY8" fmla="*/ 526211 h 871268"/>
              <a:gd name="connsiteX9" fmla="*/ 1759789 w 2708694"/>
              <a:gd name="connsiteY9" fmla="*/ 629728 h 871268"/>
              <a:gd name="connsiteX10" fmla="*/ 1699404 w 2708694"/>
              <a:gd name="connsiteY10" fmla="*/ 664234 h 871268"/>
              <a:gd name="connsiteX11" fmla="*/ 1561381 w 2708694"/>
              <a:gd name="connsiteY11" fmla="*/ 724619 h 871268"/>
              <a:gd name="connsiteX12" fmla="*/ 1509623 w 2708694"/>
              <a:gd name="connsiteY12" fmla="*/ 750498 h 871268"/>
              <a:gd name="connsiteX13" fmla="*/ 1457864 w 2708694"/>
              <a:gd name="connsiteY13" fmla="*/ 767751 h 871268"/>
              <a:gd name="connsiteX14" fmla="*/ 1414732 w 2708694"/>
              <a:gd name="connsiteY14" fmla="*/ 793630 h 871268"/>
              <a:gd name="connsiteX15" fmla="*/ 1388853 w 2708694"/>
              <a:gd name="connsiteY15" fmla="*/ 810883 h 871268"/>
              <a:gd name="connsiteX16" fmla="*/ 1345721 w 2708694"/>
              <a:gd name="connsiteY16" fmla="*/ 819509 h 871268"/>
              <a:gd name="connsiteX17" fmla="*/ 1233577 w 2708694"/>
              <a:gd name="connsiteY17" fmla="*/ 862641 h 871268"/>
              <a:gd name="connsiteX18" fmla="*/ 1147313 w 2708694"/>
              <a:gd name="connsiteY18" fmla="*/ 871268 h 871268"/>
              <a:gd name="connsiteX19" fmla="*/ 845389 w 2708694"/>
              <a:gd name="connsiteY19" fmla="*/ 862641 h 871268"/>
              <a:gd name="connsiteX20" fmla="*/ 733245 w 2708694"/>
              <a:gd name="connsiteY20" fmla="*/ 836762 h 871268"/>
              <a:gd name="connsiteX21" fmla="*/ 664234 w 2708694"/>
              <a:gd name="connsiteY21" fmla="*/ 819509 h 871268"/>
              <a:gd name="connsiteX22" fmla="*/ 638355 w 2708694"/>
              <a:gd name="connsiteY22" fmla="*/ 810883 h 871268"/>
              <a:gd name="connsiteX23" fmla="*/ 595223 w 2708694"/>
              <a:gd name="connsiteY23" fmla="*/ 802256 h 871268"/>
              <a:gd name="connsiteX24" fmla="*/ 560717 w 2708694"/>
              <a:gd name="connsiteY24" fmla="*/ 793630 h 871268"/>
              <a:gd name="connsiteX25" fmla="*/ 526211 w 2708694"/>
              <a:gd name="connsiteY25" fmla="*/ 776377 h 871268"/>
              <a:gd name="connsiteX26" fmla="*/ 500332 w 2708694"/>
              <a:gd name="connsiteY26" fmla="*/ 759124 h 871268"/>
              <a:gd name="connsiteX27" fmla="*/ 474453 w 2708694"/>
              <a:gd name="connsiteY27" fmla="*/ 750498 h 871268"/>
              <a:gd name="connsiteX28" fmla="*/ 396815 w 2708694"/>
              <a:gd name="connsiteY28" fmla="*/ 707366 h 871268"/>
              <a:gd name="connsiteX29" fmla="*/ 336430 w 2708694"/>
              <a:gd name="connsiteY29" fmla="*/ 638355 h 871268"/>
              <a:gd name="connsiteX30" fmla="*/ 276045 w 2708694"/>
              <a:gd name="connsiteY30" fmla="*/ 603849 h 871268"/>
              <a:gd name="connsiteX31" fmla="*/ 250166 w 2708694"/>
              <a:gd name="connsiteY31" fmla="*/ 586596 h 871268"/>
              <a:gd name="connsiteX32" fmla="*/ 232913 w 2708694"/>
              <a:gd name="connsiteY32" fmla="*/ 560717 h 871268"/>
              <a:gd name="connsiteX33" fmla="*/ 172528 w 2708694"/>
              <a:gd name="connsiteY33" fmla="*/ 534838 h 871268"/>
              <a:gd name="connsiteX34" fmla="*/ 146649 w 2708694"/>
              <a:gd name="connsiteY34" fmla="*/ 517585 h 871268"/>
              <a:gd name="connsiteX35" fmla="*/ 112143 w 2708694"/>
              <a:gd name="connsiteY35" fmla="*/ 483079 h 871268"/>
              <a:gd name="connsiteX36" fmla="*/ 77638 w 2708694"/>
              <a:gd name="connsiteY36" fmla="*/ 474453 h 871268"/>
              <a:gd name="connsiteX37" fmla="*/ 60385 w 2708694"/>
              <a:gd name="connsiteY37" fmla="*/ 448573 h 871268"/>
              <a:gd name="connsiteX38" fmla="*/ 34506 w 2708694"/>
              <a:gd name="connsiteY38" fmla="*/ 439947 h 871268"/>
              <a:gd name="connsiteX39" fmla="*/ 17253 w 2708694"/>
              <a:gd name="connsiteY39" fmla="*/ 388188 h 871268"/>
              <a:gd name="connsiteX40" fmla="*/ 0 w 2708694"/>
              <a:gd name="connsiteY40" fmla="*/ 362309 h 87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08694" h="871268">
                <a:moveTo>
                  <a:pt x="2708694" y="0"/>
                </a:moveTo>
                <a:cubicBezTo>
                  <a:pt x="2697192" y="20128"/>
                  <a:pt x="2688869" y="42443"/>
                  <a:pt x="2674189" y="60385"/>
                </a:cubicBezTo>
                <a:cubicBezTo>
                  <a:pt x="2662530" y="74635"/>
                  <a:pt x="2644743" y="82573"/>
                  <a:pt x="2631057" y="94890"/>
                </a:cubicBezTo>
                <a:cubicBezTo>
                  <a:pt x="2573246" y="146919"/>
                  <a:pt x="2602215" y="132718"/>
                  <a:pt x="2536166" y="181155"/>
                </a:cubicBezTo>
                <a:cubicBezTo>
                  <a:pt x="2439624" y="251953"/>
                  <a:pt x="2480264" y="215316"/>
                  <a:pt x="2380890" y="276045"/>
                </a:cubicBezTo>
                <a:cubicBezTo>
                  <a:pt x="2354351" y="292264"/>
                  <a:pt x="2330170" y="312220"/>
                  <a:pt x="2303253" y="327804"/>
                </a:cubicBezTo>
                <a:cubicBezTo>
                  <a:pt x="2275431" y="343912"/>
                  <a:pt x="2244902" y="354986"/>
                  <a:pt x="2216989" y="370936"/>
                </a:cubicBezTo>
                <a:cubicBezTo>
                  <a:pt x="2062427" y="459257"/>
                  <a:pt x="2183144" y="405111"/>
                  <a:pt x="2027207" y="483079"/>
                </a:cubicBezTo>
                <a:cubicBezTo>
                  <a:pt x="1996131" y="498617"/>
                  <a:pt x="1962781" y="509505"/>
                  <a:pt x="1932317" y="526211"/>
                </a:cubicBezTo>
                <a:cubicBezTo>
                  <a:pt x="1873512" y="558459"/>
                  <a:pt x="1817486" y="595537"/>
                  <a:pt x="1759789" y="629728"/>
                </a:cubicBezTo>
                <a:cubicBezTo>
                  <a:pt x="1739845" y="641547"/>
                  <a:pt x="1720643" y="654942"/>
                  <a:pt x="1699404" y="664234"/>
                </a:cubicBezTo>
                <a:cubicBezTo>
                  <a:pt x="1653396" y="684362"/>
                  <a:pt x="1606297" y="702161"/>
                  <a:pt x="1561381" y="724619"/>
                </a:cubicBezTo>
                <a:cubicBezTo>
                  <a:pt x="1544128" y="733245"/>
                  <a:pt x="1527428" y="743079"/>
                  <a:pt x="1509623" y="750498"/>
                </a:cubicBezTo>
                <a:cubicBezTo>
                  <a:pt x="1492836" y="757493"/>
                  <a:pt x="1474420" y="760226"/>
                  <a:pt x="1457864" y="767751"/>
                </a:cubicBezTo>
                <a:cubicBezTo>
                  <a:pt x="1442600" y="774689"/>
                  <a:pt x="1428950" y="784744"/>
                  <a:pt x="1414732" y="793630"/>
                </a:cubicBezTo>
                <a:cubicBezTo>
                  <a:pt x="1405940" y="799125"/>
                  <a:pt x="1398561" y="807243"/>
                  <a:pt x="1388853" y="810883"/>
                </a:cubicBezTo>
                <a:cubicBezTo>
                  <a:pt x="1375125" y="816031"/>
                  <a:pt x="1360098" y="816634"/>
                  <a:pt x="1345721" y="819509"/>
                </a:cubicBezTo>
                <a:cubicBezTo>
                  <a:pt x="1321457" y="829908"/>
                  <a:pt x="1262232" y="857268"/>
                  <a:pt x="1233577" y="862641"/>
                </a:cubicBezTo>
                <a:cubicBezTo>
                  <a:pt x="1205174" y="867967"/>
                  <a:pt x="1176068" y="868392"/>
                  <a:pt x="1147313" y="871268"/>
                </a:cubicBezTo>
                <a:cubicBezTo>
                  <a:pt x="1046672" y="868392"/>
                  <a:pt x="945946" y="867669"/>
                  <a:pt x="845389" y="862641"/>
                </a:cubicBezTo>
                <a:cubicBezTo>
                  <a:pt x="828790" y="861811"/>
                  <a:pt x="735968" y="837443"/>
                  <a:pt x="733245" y="836762"/>
                </a:cubicBezTo>
                <a:cubicBezTo>
                  <a:pt x="733232" y="836759"/>
                  <a:pt x="664246" y="819513"/>
                  <a:pt x="664234" y="819509"/>
                </a:cubicBezTo>
                <a:cubicBezTo>
                  <a:pt x="655608" y="816634"/>
                  <a:pt x="647176" y="813088"/>
                  <a:pt x="638355" y="810883"/>
                </a:cubicBezTo>
                <a:cubicBezTo>
                  <a:pt x="624131" y="807327"/>
                  <a:pt x="609536" y="805437"/>
                  <a:pt x="595223" y="802256"/>
                </a:cubicBezTo>
                <a:cubicBezTo>
                  <a:pt x="583649" y="799684"/>
                  <a:pt x="572219" y="796505"/>
                  <a:pt x="560717" y="793630"/>
                </a:cubicBezTo>
                <a:cubicBezTo>
                  <a:pt x="549215" y="787879"/>
                  <a:pt x="537376" y="782757"/>
                  <a:pt x="526211" y="776377"/>
                </a:cubicBezTo>
                <a:cubicBezTo>
                  <a:pt x="517209" y="771233"/>
                  <a:pt x="509605" y="763761"/>
                  <a:pt x="500332" y="759124"/>
                </a:cubicBezTo>
                <a:cubicBezTo>
                  <a:pt x="492199" y="755058"/>
                  <a:pt x="483079" y="753373"/>
                  <a:pt x="474453" y="750498"/>
                </a:cubicBezTo>
                <a:cubicBezTo>
                  <a:pt x="333153" y="644525"/>
                  <a:pt x="554974" y="806216"/>
                  <a:pt x="396815" y="707366"/>
                </a:cubicBezTo>
                <a:cubicBezTo>
                  <a:pt x="371034" y="691253"/>
                  <a:pt x="358760" y="656625"/>
                  <a:pt x="336430" y="638355"/>
                </a:cubicBezTo>
                <a:cubicBezTo>
                  <a:pt x="318487" y="623675"/>
                  <a:pt x="295924" y="615777"/>
                  <a:pt x="276045" y="603849"/>
                </a:cubicBezTo>
                <a:cubicBezTo>
                  <a:pt x="267155" y="598515"/>
                  <a:pt x="258792" y="592347"/>
                  <a:pt x="250166" y="586596"/>
                </a:cubicBezTo>
                <a:cubicBezTo>
                  <a:pt x="244415" y="577970"/>
                  <a:pt x="240878" y="567354"/>
                  <a:pt x="232913" y="560717"/>
                </a:cubicBezTo>
                <a:cubicBezTo>
                  <a:pt x="218699" y="548872"/>
                  <a:pt x="190508" y="540831"/>
                  <a:pt x="172528" y="534838"/>
                </a:cubicBezTo>
                <a:cubicBezTo>
                  <a:pt x="163902" y="529087"/>
                  <a:pt x="154521" y="524332"/>
                  <a:pt x="146649" y="517585"/>
                </a:cubicBezTo>
                <a:cubicBezTo>
                  <a:pt x="134299" y="506999"/>
                  <a:pt x="125937" y="491700"/>
                  <a:pt x="112143" y="483079"/>
                </a:cubicBezTo>
                <a:cubicBezTo>
                  <a:pt x="102089" y="476796"/>
                  <a:pt x="89140" y="477328"/>
                  <a:pt x="77638" y="474453"/>
                </a:cubicBezTo>
                <a:cubicBezTo>
                  <a:pt x="71887" y="465826"/>
                  <a:pt x="68481" y="455050"/>
                  <a:pt x="60385" y="448573"/>
                </a:cubicBezTo>
                <a:cubicBezTo>
                  <a:pt x="53285" y="442893"/>
                  <a:pt x="39791" y="447346"/>
                  <a:pt x="34506" y="439947"/>
                </a:cubicBezTo>
                <a:cubicBezTo>
                  <a:pt x="23935" y="425148"/>
                  <a:pt x="23004" y="405441"/>
                  <a:pt x="17253" y="388188"/>
                </a:cubicBezTo>
                <a:cubicBezTo>
                  <a:pt x="7717" y="359581"/>
                  <a:pt x="17719" y="362309"/>
                  <a:pt x="0" y="362309"/>
                </a:cubicBezTo>
              </a:path>
            </a:pathLst>
          </a:custGeom>
          <a:noFill/>
          <a:ln w="38100">
            <a:headEnd type="none" w="lg" len="lg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89441" y="215820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  <a:latin typeface="+mn-lt"/>
              </a:rPr>
              <a:t>sscanf</a:t>
            </a:r>
            <a:r>
              <a:rPr lang="en-US" altLang="ko-KR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altLang="ko-KR" dirty="0" err="1">
                <a:solidFill>
                  <a:schemeClr val="tx2"/>
                </a:solidFill>
                <a:latin typeface="+mn-lt"/>
              </a:rPr>
              <a:t>str</a:t>
            </a:r>
            <a:r>
              <a:rPr lang="en-US" altLang="ko-KR" dirty="0">
                <a:solidFill>
                  <a:schemeClr val="tx2"/>
                </a:solidFill>
                <a:latin typeface="+mn-lt"/>
              </a:rPr>
              <a:t>, “%f”, &amp;v);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3814" y="466401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  <a:latin typeface="+mn-lt"/>
              </a:rPr>
              <a:t>sprintf</a:t>
            </a:r>
            <a:r>
              <a:rPr lang="en-US" altLang="ko-KR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altLang="ko-KR" dirty="0" err="1">
                <a:solidFill>
                  <a:schemeClr val="tx2"/>
                </a:solidFill>
                <a:latin typeface="+mn-lt"/>
              </a:rPr>
              <a:t>str</a:t>
            </a:r>
            <a:r>
              <a:rPr lang="en-US" altLang="ko-KR" dirty="0">
                <a:solidFill>
                  <a:schemeClr val="tx2"/>
                </a:solidFill>
                <a:latin typeface="+mn-lt"/>
              </a:rPr>
              <a:t>, “%f”, v);</a:t>
            </a:r>
            <a:endParaRPr lang="ko-KR" altLang="en-US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563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-&gt; </a:t>
            </a:r>
            <a:r>
              <a:rPr lang="ko-KR" altLang="en-US"/>
              <a:t>연산자</a:t>
            </a:r>
          </a:p>
        </p:txBody>
      </p:sp>
      <p:sp>
        <p:nvSpPr>
          <p:cNvPr id="32771" name="Freeform 12"/>
          <p:cNvSpPr>
            <a:spLocks/>
          </p:cNvSpPr>
          <p:nvPr/>
        </p:nvSpPr>
        <p:spPr bwMode="auto">
          <a:xfrm>
            <a:off x="4643438" y="2071688"/>
            <a:ext cx="3036887" cy="1736725"/>
          </a:xfrm>
          <a:custGeom>
            <a:avLst/>
            <a:gdLst>
              <a:gd name="T0" fmla="*/ 1360487 w 1913"/>
              <a:gd name="T1" fmla="*/ 30163 h 1094"/>
              <a:gd name="T2" fmla="*/ 1108075 w 1913"/>
              <a:gd name="T3" fmla="*/ 106363 h 1094"/>
              <a:gd name="T4" fmla="*/ 803275 w 1913"/>
              <a:gd name="T5" fmla="*/ 190500 h 1094"/>
              <a:gd name="T6" fmla="*/ 644525 w 1913"/>
              <a:gd name="T7" fmla="*/ 250825 h 1094"/>
              <a:gd name="T8" fmla="*/ 560387 w 1913"/>
              <a:gd name="T9" fmla="*/ 280988 h 1094"/>
              <a:gd name="T10" fmla="*/ 492125 w 1913"/>
              <a:gd name="T11" fmla="*/ 319088 h 1094"/>
              <a:gd name="T12" fmla="*/ 301625 w 1913"/>
              <a:gd name="T13" fmla="*/ 471488 h 1094"/>
              <a:gd name="T14" fmla="*/ 26987 w 1913"/>
              <a:gd name="T15" fmla="*/ 746125 h 1094"/>
              <a:gd name="T16" fmla="*/ 19050 w 1913"/>
              <a:gd name="T17" fmla="*/ 1042988 h 1094"/>
              <a:gd name="T18" fmla="*/ 73025 w 1913"/>
              <a:gd name="T19" fmla="*/ 1165225 h 1094"/>
              <a:gd name="T20" fmla="*/ 454025 w 1913"/>
              <a:gd name="T21" fmla="*/ 1492250 h 1094"/>
              <a:gd name="T22" fmla="*/ 865187 w 1913"/>
              <a:gd name="T23" fmla="*/ 1622425 h 1094"/>
              <a:gd name="T24" fmla="*/ 1412875 w 1913"/>
              <a:gd name="T25" fmla="*/ 1714500 h 1094"/>
              <a:gd name="T26" fmla="*/ 1466850 w 1913"/>
              <a:gd name="T27" fmla="*/ 1720850 h 1094"/>
              <a:gd name="T28" fmla="*/ 1558925 w 1913"/>
              <a:gd name="T29" fmla="*/ 1736725 h 1094"/>
              <a:gd name="T30" fmla="*/ 2092325 w 1913"/>
              <a:gd name="T31" fmla="*/ 1728788 h 1094"/>
              <a:gd name="T32" fmla="*/ 2236787 w 1913"/>
              <a:gd name="T33" fmla="*/ 1714500 h 1094"/>
              <a:gd name="T34" fmla="*/ 2365375 w 1913"/>
              <a:gd name="T35" fmla="*/ 1660525 h 1094"/>
              <a:gd name="T36" fmla="*/ 2579687 w 1913"/>
              <a:gd name="T37" fmla="*/ 1600200 h 1094"/>
              <a:gd name="T38" fmla="*/ 2808287 w 1913"/>
              <a:gd name="T39" fmla="*/ 1431925 h 1094"/>
              <a:gd name="T40" fmla="*/ 2960687 w 1913"/>
              <a:gd name="T41" fmla="*/ 1219200 h 1094"/>
              <a:gd name="T42" fmla="*/ 3006725 w 1913"/>
              <a:gd name="T43" fmla="*/ 1119188 h 1094"/>
              <a:gd name="T44" fmla="*/ 2990850 w 1913"/>
              <a:gd name="T45" fmla="*/ 898525 h 1094"/>
              <a:gd name="T46" fmla="*/ 2974975 w 1913"/>
              <a:gd name="T47" fmla="*/ 822325 h 1094"/>
              <a:gd name="T48" fmla="*/ 2906712 w 1913"/>
              <a:gd name="T49" fmla="*/ 692150 h 1094"/>
              <a:gd name="T50" fmla="*/ 2876550 w 1913"/>
              <a:gd name="T51" fmla="*/ 615950 h 1094"/>
              <a:gd name="T52" fmla="*/ 2860675 w 1913"/>
              <a:gd name="T53" fmla="*/ 593725 h 1094"/>
              <a:gd name="T54" fmla="*/ 2808287 w 1913"/>
              <a:gd name="T55" fmla="*/ 495300 h 1094"/>
              <a:gd name="T56" fmla="*/ 2778125 w 1913"/>
              <a:gd name="T57" fmla="*/ 449263 h 1094"/>
              <a:gd name="T58" fmla="*/ 2693987 w 1913"/>
              <a:gd name="T59" fmla="*/ 311150 h 1094"/>
              <a:gd name="T60" fmla="*/ 2555875 w 1913"/>
              <a:gd name="T61" fmla="*/ 106363 h 1094"/>
              <a:gd name="T62" fmla="*/ 2236787 w 1913"/>
              <a:gd name="T63" fmla="*/ 38100 h 1094"/>
              <a:gd name="T64" fmla="*/ 1825625 w 1913"/>
              <a:gd name="T65" fmla="*/ 30163 h 1094"/>
              <a:gd name="T66" fmla="*/ 1627187 w 1913"/>
              <a:gd name="T67" fmla="*/ 0 h 1094"/>
              <a:gd name="T68" fmla="*/ 1360487 w 1913"/>
              <a:gd name="T69" fmla="*/ 6350 h 1094"/>
              <a:gd name="T70" fmla="*/ 1360487 w 1913"/>
              <a:gd name="T71" fmla="*/ 30163 h 10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913"/>
              <a:gd name="T109" fmla="*/ 0 h 1094"/>
              <a:gd name="T110" fmla="*/ 1913 w 1913"/>
              <a:gd name="T111" fmla="*/ 1094 h 109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913" h="1094">
                <a:moveTo>
                  <a:pt x="857" y="19"/>
                </a:moveTo>
                <a:cubicBezTo>
                  <a:pt x="802" y="31"/>
                  <a:pt x="752" y="51"/>
                  <a:pt x="698" y="67"/>
                </a:cubicBezTo>
                <a:cubicBezTo>
                  <a:pt x="634" y="86"/>
                  <a:pt x="569" y="100"/>
                  <a:pt x="506" y="120"/>
                </a:cubicBezTo>
                <a:cubicBezTo>
                  <a:pt x="472" y="131"/>
                  <a:pt x="439" y="144"/>
                  <a:pt x="406" y="158"/>
                </a:cubicBezTo>
                <a:cubicBezTo>
                  <a:pt x="389" y="165"/>
                  <a:pt x="353" y="177"/>
                  <a:pt x="353" y="177"/>
                </a:cubicBezTo>
                <a:cubicBezTo>
                  <a:pt x="297" y="221"/>
                  <a:pt x="373" y="164"/>
                  <a:pt x="310" y="201"/>
                </a:cubicBezTo>
                <a:cubicBezTo>
                  <a:pt x="266" y="227"/>
                  <a:pt x="231" y="268"/>
                  <a:pt x="190" y="297"/>
                </a:cubicBezTo>
                <a:cubicBezTo>
                  <a:pt x="129" y="340"/>
                  <a:pt x="55" y="405"/>
                  <a:pt x="17" y="470"/>
                </a:cubicBezTo>
                <a:cubicBezTo>
                  <a:pt x="3" y="549"/>
                  <a:pt x="0" y="527"/>
                  <a:pt x="12" y="657"/>
                </a:cubicBezTo>
                <a:cubicBezTo>
                  <a:pt x="14" y="679"/>
                  <a:pt x="36" y="715"/>
                  <a:pt x="46" y="734"/>
                </a:cubicBezTo>
                <a:cubicBezTo>
                  <a:pt x="93" y="818"/>
                  <a:pt x="187" y="924"/>
                  <a:pt x="286" y="940"/>
                </a:cubicBezTo>
                <a:cubicBezTo>
                  <a:pt x="364" y="982"/>
                  <a:pt x="459" y="1001"/>
                  <a:pt x="545" y="1022"/>
                </a:cubicBezTo>
                <a:cubicBezTo>
                  <a:pt x="660" y="1050"/>
                  <a:pt x="771" y="1073"/>
                  <a:pt x="890" y="1080"/>
                </a:cubicBezTo>
                <a:cubicBezTo>
                  <a:pt x="901" y="1081"/>
                  <a:pt x="913" y="1082"/>
                  <a:pt x="924" y="1084"/>
                </a:cubicBezTo>
                <a:cubicBezTo>
                  <a:pt x="943" y="1087"/>
                  <a:pt x="982" y="1094"/>
                  <a:pt x="982" y="1094"/>
                </a:cubicBezTo>
                <a:cubicBezTo>
                  <a:pt x="1094" y="1092"/>
                  <a:pt x="1206" y="1093"/>
                  <a:pt x="1318" y="1089"/>
                </a:cubicBezTo>
                <a:cubicBezTo>
                  <a:pt x="1348" y="1088"/>
                  <a:pt x="1409" y="1080"/>
                  <a:pt x="1409" y="1080"/>
                </a:cubicBezTo>
                <a:cubicBezTo>
                  <a:pt x="1439" y="1074"/>
                  <a:pt x="1462" y="1058"/>
                  <a:pt x="1490" y="1046"/>
                </a:cubicBezTo>
                <a:cubicBezTo>
                  <a:pt x="1531" y="1028"/>
                  <a:pt x="1580" y="1013"/>
                  <a:pt x="1625" y="1008"/>
                </a:cubicBezTo>
                <a:cubicBezTo>
                  <a:pt x="1679" y="986"/>
                  <a:pt x="1727" y="944"/>
                  <a:pt x="1769" y="902"/>
                </a:cubicBezTo>
                <a:cubicBezTo>
                  <a:pt x="1793" y="851"/>
                  <a:pt x="1831" y="813"/>
                  <a:pt x="1865" y="768"/>
                </a:cubicBezTo>
                <a:cubicBezTo>
                  <a:pt x="1879" y="750"/>
                  <a:pt x="1881" y="724"/>
                  <a:pt x="1894" y="705"/>
                </a:cubicBezTo>
                <a:cubicBezTo>
                  <a:pt x="1902" y="659"/>
                  <a:pt x="1913" y="606"/>
                  <a:pt x="1884" y="566"/>
                </a:cubicBezTo>
                <a:cubicBezTo>
                  <a:pt x="1880" y="550"/>
                  <a:pt x="1879" y="534"/>
                  <a:pt x="1874" y="518"/>
                </a:cubicBezTo>
                <a:cubicBezTo>
                  <a:pt x="1865" y="489"/>
                  <a:pt x="1844" y="463"/>
                  <a:pt x="1831" y="436"/>
                </a:cubicBezTo>
                <a:cubicBezTo>
                  <a:pt x="1823" y="421"/>
                  <a:pt x="1822" y="402"/>
                  <a:pt x="1812" y="388"/>
                </a:cubicBezTo>
                <a:cubicBezTo>
                  <a:pt x="1809" y="383"/>
                  <a:pt x="1805" y="379"/>
                  <a:pt x="1802" y="374"/>
                </a:cubicBezTo>
                <a:cubicBezTo>
                  <a:pt x="1789" y="354"/>
                  <a:pt x="1781" y="332"/>
                  <a:pt x="1769" y="312"/>
                </a:cubicBezTo>
                <a:cubicBezTo>
                  <a:pt x="1763" y="302"/>
                  <a:pt x="1750" y="283"/>
                  <a:pt x="1750" y="283"/>
                </a:cubicBezTo>
                <a:cubicBezTo>
                  <a:pt x="1741" y="250"/>
                  <a:pt x="1715" y="225"/>
                  <a:pt x="1697" y="196"/>
                </a:cubicBezTo>
                <a:cubicBezTo>
                  <a:pt x="1671" y="154"/>
                  <a:pt x="1650" y="99"/>
                  <a:pt x="1610" y="67"/>
                </a:cubicBezTo>
                <a:cubicBezTo>
                  <a:pt x="1568" y="33"/>
                  <a:pt x="1458" y="25"/>
                  <a:pt x="1409" y="24"/>
                </a:cubicBezTo>
                <a:cubicBezTo>
                  <a:pt x="1323" y="22"/>
                  <a:pt x="1236" y="21"/>
                  <a:pt x="1150" y="19"/>
                </a:cubicBezTo>
                <a:cubicBezTo>
                  <a:pt x="1108" y="13"/>
                  <a:pt x="1067" y="5"/>
                  <a:pt x="1025" y="0"/>
                </a:cubicBezTo>
                <a:cubicBezTo>
                  <a:pt x="969" y="1"/>
                  <a:pt x="913" y="1"/>
                  <a:pt x="857" y="4"/>
                </a:cubicBezTo>
                <a:cubicBezTo>
                  <a:pt x="828" y="5"/>
                  <a:pt x="847" y="12"/>
                  <a:pt x="857" y="19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2" name="Freeform 11"/>
          <p:cNvSpPr>
            <a:spLocks/>
          </p:cNvSpPr>
          <p:nvPr/>
        </p:nvSpPr>
        <p:spPr bwMode="auto">
          <a:xfrm>
            <a:off x="1187450" y="2143125"/>
            <a:ext cx="3036888" cy="1736725"/>
          </a:xfrm>
          <a:custGeom>
            <a:avLst/>
            <a:gdLst>
              <a:gd name="T0" fmla="*/ 1360488 w 1913"/>
              <a:gd name="T1" fmla="*/ 30163 h 1094"/>
              <a:gd name="T2" fmla="*/ 1108075 w 1913"/>
              <a:gd name="T3" fmla="*/ 106363 h 1094"/>
              <a:gd name="T4" fmla="*/ 803275 w 1913"/>
              <a:gd name="T5" fmla="*/ 190500 h 1094"/>
              <a:gd name="T6" fmla="*/ 644525 w 1913"/>
              <a:gd name="T7" fmla="*/ 250825 h 1094"/>
              <a:gd name="T8" fmla="*/ 560388 w 1913"/>
              <a:gd name="T9" fmla="*/ 280988 h 1094"/>
              <a:gd name="T10" fmla="*/ 492125 w 1913"/>
              <a:gd name="T11" fmla="*/ 319088 h 1094"/>
              <a:gd name="T12" fmla="*/ 301625 w 1913"/>
              <a:gd name="T13" fmla="*/ 471488 h 1094"/>
              <a:gd name="T14" fmla="*/ 26988 w 1913"/>
              <a:gd name="T15" fmla="*/ 746125 h 1094"/>
              <a:gd name="T16" fmla="*/ 19050 w 1913"/>
              <a:gd name="T17" fmla="*/ 1042988 h 1094"/>
              <a:gd name="T18" fmla="*/ 73025 w 1913"/>
              <a:gd name="T19" fmla="*/ 1165225 h 1094"/>
              <a:gd name="T20" fmla="*/ 454025 w 1913"/>
              <a:gd name="T21" fmla="*/ 1492250 h 1094"/>
              <a:gd name="T22" fmla="*/ 865188 w 1913"/>
              <a:gd name="T23" fmla="*/ 1622425 h 1094"/>
              <a:gd name="T24" fmla="*/ 1412875 w 1913"/>
              <a:gd name="T25" fmla="*/ 1714500 h 1094"/>
              <a:gd name="T26" fmla="*/ 1466850 w 1913"/>
              <a:gd name="T27" fmla="*/ 1720850 h 1094"/>
              <a:gd name="T28" fmla="*/ 1558925 w 1913"/>
              <a:gd name="T29" fmla="*/ 1736725 h 1094"/>
              <a:gd name="T30" fmla="*/ 2092325 w 1913"/>
              <a:gd name="T31" fmla="*/ 1728788 h 1094"/>
              <a:gd name="T32" fmla="*/ 2236788 w 1913"/>
              <a:gd name="T33" fmla="*/ 1714500 h 1094"/>
              <a:gd name="T34" fmla="*/ 2365375 w 1913"/>
              <a:gd name="T35" fmla="*/ 1660525 h 1094"/>
              <a:gd name="T36" fmla="*/ 2579688 w 1913"/>
              <a:gd name="T37" fmla="*/ 1600200 h 1094"/>
              <a:gd name="T38" fmla="*/ 2808288 w 1913"/>
              <a:gd name="T39" fmla="*/ 1431925 h 1094"/>
              <a:gd name="T40" fmla="*/ 2960688 w 1913"/>
              <a:gd name="T41" fmla="*/ 1219200 h 1094"/>
              <a:gd name="T42" fmla="*/ 3006725 w 1913"/>
              <a:gd name="T43" fmla="*/ 1119188 h 1094"/>
              <a:gd name="T44" fmla="*/ 2990850 w 1913"/>
              <a:gd name="T45" fmla="*/ 898525 h 1094"/>
              <a:gd name="T46" fmla="*/ 2974975 w 1913"/>
              <a:gd name="T47" fmla="*/ 822325 h 1094"/>
              <a:gd name="T48" fmla="*/ 2906713 w 1913"/>
              <a:gd name="T49" fmla="*/ 692150 h 1094"/>
              <a:gd name="T50" fmla="*/ 2876550 w 1913"/>
              <a:gd name="T51" fmla="*/ 615950 h 1094"/>
              <a:gd name="T52" fmla="*/ 2860675 w 1913"/>
              <a:gd name="T53" fmla="*/ 593725 h 1094"/>
              <a:gd name="T54" fmla="*/ 2808288 w 1913"/>
              <a:gd name="T55" fmla="*/ 495300 h 1094"/>
              <a:gd name="T56" fmla="*/ 2778125 w 1913"/>
              <a:gd name="T57" fmla="*/ 449263 h 1094"/>
              <a:gd name="T58" fmla="*/ 2693988 w 1913"/>
              <a:gd name="T59" fmla="*/ 311150 h 1094"/>
              <a:gd name="T60" fmla="*/ 2555875 w 1913"/>
              <a:gd name="T61" fmla="*/ 106363 h 1094"/>
              <a:gd name="T62" fmla="*/ 2236788 w 1913"/>
              <a:gd name="T63" fmla="*/ 38100 h 1094"/>
              <a:gd name="T64" fmla="*/ 1825625 w 1913"/>
              <a:gd name="T65" fmla="*/ 30163 h 1094"/>
              <a:gd name="T66" fmla="*/ 1627188 w 1913"/>
              <a:gd name="T67" fmla="*/ 0 h 1094"/>
              <a:gd name="T68" fmla="*/ 1360488 w 1913"/>
              <a:gd name="T69" fmla="*/ 6350 h 1094"/>
              <a:gd name="T70" fmla="*/ 1360488 w 1913"/>
              <a:gd name="T71" fmla="*/ 30163 h 10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913"/>
              <a:gd name="T109" fmla="*/ 0 h 1094"/>
              <a:gd name="T110" fmla="*/ 1913 w 1913"/>
              <a:gd name="T111" fmla="*/ 1094 h 109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913" h="1094">
                <a:moveTo>
                  <a:pt x="857" y="19"/>
                </a:moveTo>
                <a:cubicBezTo>
                  <a:pt x="802" y="31"/>
                  <a:pt x="752" y="51"/>
                  <a:pt x="698" y="67"/>
                </a:cubicBezTo>
                <a:cubicBezTo>
                  <a:pt x="634" y="86"/>
                  <a:pt x="569" y="100"/>
                  <a:pt x="506" y="120"/>
                </a:cubicBezTo>
                <a:cubicBezTo>
                  <a:pt x="472" y="131"/>
                  <a:pt x="439" y="144"/>
                  <a:pt x="406" y="158"/>
                </a:cubicBezTo>
                <a:cubicBezTo>
                  <a:pt x="389" y="165"/>
                  <a:pt x="353" y="177"/>
                  <a:pt x="353" y="177"/>
                </a:cubicBezTo>
                <a:cubicBezTo>
                  <a:pt x="297" y="221"/>
                  <a:pt x="373" y="164"/>
                  <a:pt x="310" y="201"/>
                </a:cubicBezTo>
                <a:cubicBezTo>
                  <a:pt x="266" y="227"/>
                  <a:pt x="231" y="268"/>
                  <a:pt x="190" y="297"/>
                </a:cubicBezTo>
                <a:cubicBezTo>
                  <a:pt x="129" y="340"/>
                  <a:pt x="55" y="405"/>
                  <a:pt x="17" y="470"/>
                </a:cubicBezTo>
                <a:cubicBezTo>
                  <a:pt x="3" y="549"/>
                  <a:pt x="0" y="527"/>
                  <a:pt x="12" y="657"/>
                </a:cubicBezTo>
                <a:cubicBezTo>
                  <a:pt x="14" y="679"/>
                  <a:pt x="36" y="715"/>
                  <a:pt x="46" y="734"/>
                </a:cubicBezTo>
                <a:cubicBezTo>
                  <a:pt x="93" y="818"/>
                  <a:pt x="187" y="924"/>
                  <a:pt x="286" y="940"/>
                </a:cubicBezTo>
                <a:cubicBezTo>
                  <a:pt x="364" y="982"/>
                  <a:pt x="459" y="1001"/>
                  <a:pt x="545" y="1022"/>
                </a:cubicBezTo>
                <a:cubicBezTo>
                  <a:pt x="660" y="1050"/>
                  <a:pt x="771" y="1073"/>
                  <a:pt x="890" y="1080"/>
                </a:cubicBezTo>
                <a:cubicBezTo>
                  <a:pt x="901" y="1081"/>
                  <a:pt x="913" y="1082"/>
                  <a:pt x="924" y="1084"/>
                </a:cubicBezTo>
                <a:cubicBezTo>
                  <a:pt x="943" y="1087"/>
                  <a:pt x="982" y="1094"/>
                  <a:pt x="982" y="1094"/>
                </a:cubicBezTo>
                <a:cubicBezTo>
                  <a:pt x="1094" y="1092"/>
                  <a:pt x="1206" y="1093"/>
                  <a:pt x="1318" y="1089"/>
                </a:cubicBezTo>
                <a:cubicBezTo>
                  <a:pt x="1348" y="1088"/>
                  <a:pt x="1409" y="1080"/>
                  <a:pt x="1409" y="1080"/>
                </a:cubicBezTo>
                <a:cubicBezTo>
                  <a:pt x="1439" y="1074"/>
                  <a:pt x="1462" y="1058"/>
                  <a:pt x="1490" y="1046"/>
                </a:cubicBezTo>
                <a:cubicBezTo>
                  <a:pt x="1531" y="1028"/>
                  <a:pt x="1580" y="1013"/>
                  <a:pt x="1625" y="1008"/>
                </a:cubicBezTo>
                <a:cubicBezTo>
                  <a:pt x="1679" y="986"/>
                  <a:pt x="1727" y="944"/>
                  <a:pt x="1769" y="902"/>
                </a:cubicBezTo>
                <a:cubicBezTo>
                  <a:pt x="1793" y="851"/>
                  <a:pt x="1831" y="813"/>
                  <a:pt x="1865" y="768"/>
                </a:cubicBezTo>
                <a:cubicBezTo>
                  <a:pt x="1879" y="750"/>
                  <a:pt x="1881" y="724"/>
                  <a:pt x="1894" y="705"/>
                </a:cubicBezTo>
                <a:cubicBezTo>
                  <a:pt x="1902" y="659"/>
                  <a:pt x="1913" y="606"/>
                  <a:pt x="1884" y="566"/>
                </a:cubicBezTo>
                <a:cubicBezTo>
                  <a:pt x="1880" y="550"/>
                  <a:pt x="1879" y="534"/>
                  <a:pt x="1874" y="518"/>
                </a:cubicBezTo>
                <a:cubicBezTo>
                  <a:pt x="1865" y="489"/>
                  <a:pt x="1844" y="463"/>
                  <a:pt x="1831" y="436"/>
                </a:cubicBezTo>
                <a:cubicBezTo>
                  <a:pt x="1823" y="421"/>
                  <a:pt x="1822" y="402"/>
                  <a:pt x="1812" y="388"/>
                </a:cubicBezTo>
                <a:cubicBezTo>
                  <a:pt x="1809" y="383"/>
                  <a:pt x="1805" y="379"/>
                  <a:pt x="1802" y="374"/>
                </a:cubicBezTo>
                <a:cubicBezTo>
                  <a:pt x="1789" y="354"/>
                  <a:pt x="1781" y="332"/>
                  <a:pt x="1769" y="312"/>
                </a:cubicBezTo>
                <a:cubicBezTo>
                  <a:pt x="1763" y="302"/>
                  <a:pt x="1750" y="283"/>
                  <a:pt x="1750" y="283"/>
                </a:cubicBezTo>
                <a:cubicBezTo>
                  <a:pt x="1741" y="250"/>
                  <a:pt x="1715" y="225"/>
                  <a:pt x="1697" y="196"/>
                </a:cubicBezTo>
                <a:cubicBezTo>
                  <a:pt x="1671" y="154"/>
                  <a:pt x="1650" y="99"/>
                  <a:pt x="1610" y="67"/>
                </a:cubicBezTo>
                <a:cubicBezTo>
                  <a:pt x="1568" y="33"/>
                  <a:pt x="1458" y="25"/>
                  <a:pt x="1409" y="24"/>
                </a:cubicBezTo>
                <a:cubicBezTo>
                  <a:pt x="1323" y="22"/>
                  <a:pt x="1236" y="21"/>
                  <a:pt x="1150" y="19"/>
                </a:cubicBezTo>
                <a:cubicBezTo>
                  <a:pt x="1108" y="13"/>
                  <a:pt x="1067" y="5"/>
                  <a:pt x="1025" y="0"/>
                </a:cubicBezTo>
                <a:cubicBezTo>
                  <a:pt x="969" y="1"/>
                  <a:pt x="913" y="1"/>
                  <a:pt x="857" y="4"/>
                </a:cubicBezTo>
                <a:cubicBezTo>
                  <a:pt x="828" y="5"/>
                  <a:pt x="847" y="12"/>
                  <a:pt x="857" y="19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32773" name="_x71750696" descr="EMB00000c0036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7" y="2286000"/>
            <a:ext cx="4277301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_x71748416" descr="EMB00000c0036e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91" y="2315046"/>
            <a:ext cx="4182469" cy="206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13"/>
          <p:cNvSpPr txBox="1">
            <a:spLocks noChangeArrowheads="1"/>
          </p:cNvSpPr>
          <p:nvPr/>
        </p:nvSpPr>
        <p:spPr bwMode="auto">
          <a:xfrm>
            <a:off x="3995738" y="2432050"/>
            <a:ext cx="962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6000">
                <a:latin typeface="Comic Sans MS" pitchFamily="66" charset="0"/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194036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116013" y="1052512"/>
            <a:ext cx="8027987" cy="58054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</a:rPr>
              <a:t>포인터를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</a:rPr>
              <a:t>통한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</a:rPr>
              <a:t>구조체</a:t>
            </a:r>
            <a:r>
              <a:rPr lang="en-US" altLang="en-US" sz="1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mic Sans MS" pitchFamily="66" charset="0"/>
              </a:rPr>
              <a:t>참조</a:t>
            </a:r>
            <a:endParaRPr lang="en-US" altLang="en-US" sz="1600" dirty="0">
              <a:latin typeface="Comic Sans MS" pitchFamily="66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en-US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char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double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student s = { 2020001, </a:t>
            </a:r>
            <a:r>
              <a:rPr lang="en-US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홍길동</a:t>
            </a:r>
            <a:r>
              <a:rPr lang="en-US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4.3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student *p;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p = &amp;s;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=%d  </a:t>
            </a:r>
            <a:r>
              <a:rPr lang="en-US" altLang="en-US" sz="16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=%s  </a:t>
            </a:r>
            <a:r>
              <a:rPr lang="ko-KR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 </a:t>
            </a:r>
            <a:r>
              <a:rPr lang="en-US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=%f \n"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s.number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s.name, </a:t>
            </a:r>
            <a:r>
              <a:rPr lang="en-US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s.grade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=%d  </a:t>
            </a:r>
            <a:r>
              <a:rPr lang="en-US" altLang="en-US" sz="16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=%s  </a:t>
            </a:r>
            <a:r>
              <a:rPr lang="ko-KR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 </a:t>
            </a:r>
            <a:r>
              <a:rPr lang="en-US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=%f \n"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(*p).number,(*p).name,(*p).grade);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=%d  </a:t>
            </a:r>
            <a:r>
              <a:rPr lang="en-US" altLang="en-US" sz="16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=%s  </a:t>
            </a:r>
            <a:r>
              <a:rPr lang="ko-KR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 </a:t>
            </a:r>
            <a:r>
              <a:rPr lang="en-US" altLang="en-US" sz="16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=%f \n"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p-&gt;number, p-&gt;name, p-&gt;grade);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1557" name="_x71257064"/>
          <p:cNvSpPr>
            <a:spLocks noChangeArrowheads="1"/>
          </p:cNvSpPr>
          <p:nvPr/>
        </p:nvSpPr>
        <p:spPr bwMode="auto">
          <a:xfrm>
            <a:off x="5143500" y="1143000"/>
            <a:ext cx="3813175" cy="92868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 dirty="0">
                <a:solidFill>
                  <a:srgbClr val="FF0000"/>
                </a:solidFill>
                <a:latin typeface="Trebuchet MS" pitchFamily="34" charset="0"/>
              </a:rPr>
              <a:t>학번</a:t>
            </a:r>
            <a:r>
              <a:rPr lang="en-US" altLang="ko-KR" sz="1400" i="1" dirty="0">
                <a:solidFill>
                  <a:srgbClr val="FF0000"/>
                </a:solidFill>
                <a:latin typeface="Trebuchet MS" pitchFamily="34" charset="0"/>
              </a:rPr>
              <a:t>=2020001 </a:t>
            </a:r>
            <a:r>
              <a:rPr lang="ko-KR" altLang="en-US" sz="1400" i="1" dirty="0">
                <a:solidFill>
                  <a:srgbClr val="FF0000"/>
                </a:solidFill>
                <a:latin typeface="Trebuchet MS" pitchFamily="34" charset="0"/>
              </a:rPr>
              <a:t>이름</a:t>
            </a:r>
            <a:r>
              <a:rPr lang="en-US" altLang="ko-KR" sz="1400" i="1" dirty="0">
                <a:solidFill>
                  <a:srgbClr val="FF0000"/>
                </a:solidFill>
                <a:latin typeface="Trebuchet MS" pitchFamily="34" charset="0"/>
              </a:rPr>
              <a:t>=</a:t>
            </a:r>
            <a:r>
              <a:rPr lang="ko-KR" altLang="en-US" sz="1400" i="1" dirty="0">
                <a:solidFill>
                  <a:srgbClr val="FF0000"/>
                </a:solidFill>
                <a:latin typeface="Trebuchet MS" pitchFamily="34" charset="0"/>
              </a:rPr>
              <a:t>홍길동  학점</a:t>
            </a:r>
            <a:r>
              <a:rPr lang="en-US" altLang="ko-KR" sz="1400" i="1" dirty="0">
                <a:solidFill>
                  <a:srgbClr val="FF0000"/>
                </a:solidFill>
                <a:latin typeface="Trebuchet MS" pitchFamily="34" charset="0"/>
              </a:rPr>
              <a:t>=4.300000</a:t>
            </a:r>
          </a:p>
          <a:p>
            <a:r>
              <a:rPr lang="ko-KR" altLang="en-US" sz="1400" i="1" dirty="0">
                <a:solidFill>
                  <a:srgbClr val="FF0000"/>
                </a:solidFill>
                <a:latin typeface="Trebuchet MS" pitchFamily="34" charset="0"/>
              </a:rPr>
              <a:t>학번</a:t>
            </a:r>
            <a:r>
              <a:rPr lang="en-US" altLang="ko-KR" sz="1400" i="1" dirty="0">
                <a:solidFill>
                  <a:srgbClr val="FF0000"/>
                </a:solidFill>
                <a:latin typeface="Trebuchet MS" pitchFamily="34" charset="0"/>
              </a:rPr>
              <a:t>=2020001 </a:t>
            </a:r>
            <a:r>
              <a:rPr lang="ko-KR" altLang="en-US" sz="1400" i="1" dirty="0">
                <a:solidFill>
                  <a:srgbClr val="FF0000"/>
                </a:solidFill>
                <a:latin typeface="Trebuchet MS" pitchFamily="34" charset="0"/>
              </a:rPr>
              <a:t>이름</a:t>
            </a:r>
            <a:r>
              <a:rPr lang="en-US" altLang="ko-KR" sz="1400" i="1" dirty="0">
                <a:solidFill>
                  <a:srgbClr val="FF0000"/>
                </a:solidFill>
                <a:latin typeface="Trebuchet MS" pitchFamily="34" charset="0"/>
              </a:rPr>
              <a:t>=</a:t>
            </a:r>
            <a:r>
              <a:rPr lang="ko-KR" altLang="en-US" sz="1400" i="1" dirty="0">
                <a:solidFill>
                  <a:srgbClr val="FF0000"/>
                </a:solidFill>
                <a:latin typeface="Trebuchet MS" pitchFamily="34" charset="0"/>
              </a:rPr>
              <a:t>홍길동  학점</a:t>
            </a:r>
            <a:r>
              <a:rPr lang="en-US" altLang="ko-KR" sz="1400" i="1" dirty="0">
                <a:solidFill>
                  <a:srgbClr val="FF0000"/>
                </a:solidFill>
                <a:latin typeface="Trebuchet MS" pitchFamily="34" charset="0"/>
              </a:rPr>
              <a:t>=4.300000</a:t>
            </a:r>
          </a:p>
          <a:p>
            <a:r>
              <a:rPr lang="ko-KR" altLang="en-US" sz="1400" i="1" dirty="0">
                <a:solidFill>
                  <a:srgbClr val="FF0000"/>
                </a:solidFill>
                <a:latin typeface="Trebuchet MS" pitchFamily="34" charset="0"/>
              </a:rPr>
              <a:t>학번</a:t>
            </a:r>
            <a:r>
              <a:rPr lang="en-US" altLang="ko-KR" sz="1400" i="1" dirty="0">
                <a:solidFill>
                  <a:srgbClr val="FF0000"/>
                </a:solidFill>
                <a:latin typeface="Trebuchet MS" pitchFamily="34" charset="0"/>
              </a:rPr>
              <a:t>=2020001 </a:t>
            </a:r>
            <a:r>
              <a:rPr lang="ko-KR" altLang="en-US" sz="1400" i="1" dirty="0">
                <a:solidFill>
                  <a:srgbClr val="FF0000"/>
                </a:solidFill>
                <a:latin typeface="Trebuchet MS" pitchFamily="34" charset="0"/>
              </a:rPr>
              <a:t>이름</a:t>
            </a:r>
            <a:r>
              <a:rPr lang="en-US" altLang="ko-KR" sz="1400" i="1" dirty="0">
                <a:solidFill>
                  <a:srgbClr val="FF0000"/>
                </a:solidFill>
                <a:latin typeface="Trebuchet MS" pitchFamily="34" charset="0"/>
              </a:rPr>
              <a:t>=</a:t>
            </a:r>
            <a:r>
              <a:rPr lang="ko-KR" altLang="en-US" sz="1400" i="1" dirty="0">
                <a:solidFill>
                  <a:srgbClr val="FF0000"/>
                </a:solidFill>
                <a:latin typeface="Trebuchet MS" pitchFamily="34" charset="0"/>
              </a:rPr>
              <a:t>홍길동  학점</a:t>
            </a:r>
            <a:r>
              <a:rPr lang="en-US" altLang="ko-KR" sz="1400" i="1" dirty="0">
                <a:solidFill>
                  <a:srgbClr val="FF0000"/>
                </a:solidFill>
                <a:latin typeface="Trebuchet MS" pitchFamily="34" charset="0"/>
              </a:rPr>
              <a:t>=4.300000</a:t>
            </a:r>
          </a:p>
        </p:txBody>
      </p:sp>
      <p:grpSp>
        <p:nvGrpSpPr>
          <p:cNvPr id="33799" name="Group 16"/>
          <p:cNvGrpSpPr>
            <a:grpSpLocks/>
          </p:cNvGrpSpPr>
          <p:nvPr/>
        </p:nvGrpSpPr>
        <p:grpSpPr bwMode="auto">
          <a:xfrm>
            <a:off x="4714875" y="1214438"/>
            <a:ext cx="487363" cy="1012825"/>
            <a:chOff x="-91" y="1749"/>
            <a:chExt cx="552" cy="832"/>
          </a:xfrm>
        </p:grpSpPr>
        <p:sp>
          <p:nvSpPr>
            <p:cNvPr id="33800" name="Freeform 1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1" name="Freeform 1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2" name="Freeform 1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3" name="Freeform 2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4" name="Freeform 2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5" name="Freeform 2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6" name="Freeform 2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7" name="Freeform 2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8" name="Freeform 2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9" name="Freeform 2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0" name="Freeform 2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1" name="Freeform 2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2" name="Freeform 2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3" name="Freeform 3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4" name="Freeform 3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5" name="Freeform 3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6" name="Freeform 3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14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포인터를 멤버로 가지는 구조체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116013" y="1052512"/>
            <a:ext cx="7775575" cy="471524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date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month;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day;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year;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char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name[20];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double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date *</a:t>
            </a:r>
            <a:r>
              <a:rPr lang="en-US" altLang="en-US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dob</a:t>
            </a:r>
            <a:r>
              <a:rPr lang="en-US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};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Comic Sans MS" pitchFamily="66" charset="0"/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4824" name="Picture 4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72" y="1300956"/>
            <a:ext cx="6221413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973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포인터를 멤버로 가지는 구조체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116013" y="1052513"/>
            <a:ext cx="7927503" cy="475543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lang="en-US" altLang="en-US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date d = { 3, 20, 2002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student s = { 2020001, 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“Choi"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4.3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s.dob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&amp;d;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%d\n"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s.number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%s\n"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%f\n"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s.grade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생년월일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%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d년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%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d월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%</a:t>
            </a:r>
            <a:r>
              <a:rPr lang="en-US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d일</a:t>
            </a:r>
            <a:r>
              <a:rPr lang="en-US" altLang="en-US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\n"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s.dob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-&gt;year, 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s.dob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-&gt;month, </a:t>
            </a:r>
            <a:r>
              <a:rPr lang="en-US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s.dob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-&gt;day);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}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2586" name="_x71710624"/>
          <p:cNvSpPr>
            <a:spLocks noChangeArrowheads="1"/>
          </p:cNvSpPr>
          <p:nvPr/>
        </p:nvSpPr>
        <p:spPr bwMode="auto">
          <a:xfrm>
            <a:off x="6855646" y="2710491"/>
            <a:ext cx="2414587" cy="10191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학번</a:t>
            </a:r>
            <a:r>
              <a:rPr lang="en-US" altLang="ko-KR" sz="1400" dirty="0">
                <a:latin typeface="Trebuchet MS" pitchFamily="34" charset="0"/>
              </a:rPr>
              <a:t>: 2020001</a:t>
            </a: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Choi</a:t>
            </a:r>
          </a:p>
          <a:p>
            <a:r>
              <a:rPr lang="ko-KR" altLang="en-US" sz="1400" dirty="0">
                <a:latin typeface="Trebuchet MS" pitchFamily="34" charset="0"/>
              </a:rPr>
              <a:t>학점</a:t>
            </a:r>
            <a:r>
              <a:rPr lang="en-US" altLang="ko-KR" sz="1400" dirty="0">
                <a:latin typeface="Trebuchet MS" pitchFamily="34" charset="0"/>
              </a:rPr>
              <a:t>: 4.300000</a:t>
            </a:r>
          </a:p>
          <a:p>
            <a:r>
              <a:rPr lang="ko-KR" altLang="en-US" sz="1400" dirty="0">
                <a:latin typeface="Trebuchet MS" pitchFamily="34" charset="0"/>
              </a:rPr>
              <a:t>생년월일</a:t>
            </a:r>
            <a:r>
              <a:rPr lang="en-US" altLang="ko-KR" sz="1400" dirty="0">
                <a:latin typeface="Trebuchet MS" pitchFamily="34" charset="0"/>
              </a:rPr>
              <a:t>: 2002</a:t>
            </a:r>
            <a:r>
              <a:rPr lang="ko-KR" altLang="en-US" sz="1400" dirty="0">
                <a:latin typeface="Trebuchet MS" pitchFamily="34" charset="0"/>
              </a:rPr>
              <a:t>년 </a:t>
            </a:r>
            <a:r>
              <a:rPr lang="en-US" altLang="ko-KR" sz="1400" dirty="0">
                <a:latin typeface="Trebuchet MS" pitchFamily="34" charset="0"/>
              </a:rPr>
              <a:t>3</a:t>
            </a:r>
            <a:r>
              <a:rPr lang="ko-KR" altLang="en-US" sz="1400" dirty="0">
                <a:latin typeface="Trebuchet MS" pitchFamily="34" charset="0"/>
              </a:rPr>
              <a:t>월 </a:t>
            </a:r>
            <a:r>
              <a:rPr lang="en-US" altLang="ko-KR" sz="1400" dirty="0">
                <a:latin typeface="Trebuchet MS" pitchFamily="34" charset="0"/>
              </a:rPr>
              <a:t>20</a:t>
            </a:r>
            <a:r>
              <a:rPr lang="ko-KR" altLang="en-US" sz="1400" dirty="0">
                <a:latin typeface="Trebuchet MS" pitchFamily="34" charset="0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8277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구조체와 함수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8474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구조체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함수의 인수로 전달하는 경우</a:t>
            </a:r>
          </a:p>
          <a:p>
            <a:pPr lvl="1" eaLnBrk="1" hangingPunct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구조체의 </a:t>
            </a:r>
            <a:r>
              <a:rPr lang="ko-KR" altLang="en-US" b="1" i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복사본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함수로 전달되게 된다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lvl="1" eaLnBrk="1" hangingPunct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만약 구조체의 크기가 크면 그만큼 시간과 메모리가 소요된다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285875" y="3000375"/>
            <a:ext cx="6357938" cy="260660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equal(</a:t>
            </a:r>
            <a:r>
              <a:rPr lang="en-US" altLang="ko-KR" sz="20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student s1, </a:t>
            </a:r>
            <a:r>
              <a:rPr lang="en-US" altLang="ko-KR" sz="20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student s2)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if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strcmp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(s1.name, s2.name) == 0 )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else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1248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구조체와 함수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eaLnBrk="1" hangingPunct="1"/>
            <a:r>
              <a:rPr lang="ko-KR" altLang="en-US" b="1" i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구조체의 포인터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함수의 인수로 전달하는 경우 </a:t>
            </a:r>
          </a:p>
          <a:p>
            <a:pPr lvl="1" eaLnBrk="1" hangingPunct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시간과 공간을 절약할 수 있다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 eaLnBrk="1" hangingPunct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원본 훼손의 가능성이 있다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1214438" y="2643188"/>
            <a:ext cx="7854258" cy="22145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equal(</a:t>
            </a:r>
            <a:r>
              <a:rPr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student 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*p1, </a:t>
            </a:r>
            <a:r>
              <a:rPr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student 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*p2)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if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strcmp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(p1-&gt;name, p2-&gt;name) == 0 )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else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0;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524949" y="1544638"/>
            <a:ext cx="2214562" cy="642937"/>
          </a:xfrm>
          <a:prstGeom prst="wedgeRoundRectCallout">
            <a:avLst>
              <a:gd name="adj1" fmla="val -78149"/>
              <a:gd name="adj2" fmla="val 1554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2"/>
                </a:solidFill>
              </a:rPr>
              <a:t>포인터를 통한 구조체의 변경을 막는다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80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구조체를 반환하는 경우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복사본이 반환된다</a:t>
            </a:r>
            <a:r>
              <a:rPr lang="en-US" altLang="ko-KR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93813" y="2273193"/>
            <a:ext cx="7632700" cy="444559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student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make_student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student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나이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:“);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s.age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:“);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("%s",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(＂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:“);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("%f", &amp;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s.grade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38917" name="AutoShape 5"/>
          <p:cNvSpPr>
            <a:spLocks/>
          </p:cNvSpPr>
          <p:nvPr/>
        </p:nvSpPr>
        <p:spPr bwMode="auto">
          <a:xfrm>
            <a:off x="1479451" y="5941874"/>
            <a:ext cx="1230765" cy="323901"/>
          </a:xfrm>
          <a:prstGeom prst="borderCallout2">
            <a:avLst>
              <a:gd name="adj1" fmla="val 34616"/>
              <a:gd name="adj2" fmla="val 108333"/>
              <a:gd name="adj3" fmla="val 34616"/>
              <a:gd name="adj4" fmla="val 227778"/>
              <a:gd name="adj5" fmla="val -268269"/>
              <a:gd name="adj6" fmla="val 35295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5801196" y="4578909"/>
            <a:ext cx="1749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구조체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s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의 복사본이 반환된다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4441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21161" y="1052513"/>
            <a:ext cx="8144887" cy="56896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en-US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en-US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en-US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vector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float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float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vector </a:t>
            </a:r>
            <a:r>
              <a:rPr lang="en-US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get_vector_sum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vector a, </a:t>
            </a: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vector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lang="en-US" altLang="en-US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vector a = { 2.0, 3.0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vector b = { 5.0, 6.0 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vector sum;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sum = </a:t>
            </a:r>
            <a:r>
              <a:rPr lang="en-US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get_vector_sum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(a, b);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벡터의</a:t>
            </a:r>
            <a:r>
              <a:rPr lang="en-US" altLang="en-US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en-US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합은</a:t>
            </a:r>
            <a:r>
              <a:rPr lang="en-US" altLang="en-US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(%f, %f)</a:t>
            </a:r>
            <a:r>
              <a:rPr lang="en-US" altLang="en-US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입니다</a:t>
            </a:r>
            <a:r>
              <a:rPr lang="en-US" altLang="en-US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.\n"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sum.x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sum.y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2" name="Rectangle 10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9943" name="_x72316024" descr="EMB00000b642b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61" y="3557117"/>
            <a:ext cx="14605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546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079500" y="1052513"/>
            <a:ext cx="7813675" cy="27336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vector </a:t>
            </a:r>
            <a:r>
              <a:rPr lang="en-US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get_vector_sum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vector a, </a:t>
            </a: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vector 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struct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vector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result.x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a.x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b.x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result.y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a.y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b.y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result;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0" y="319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2" name="_x72991952"/>
          <p:cNvSpPr>
            <a:spLocks noChangeArrowheads="1"/>
          </p:cNvSpPr>
          <p:nvPr/>
        </p:nvSpPr>
        <p:spPr bwMode="auto">
          <a:xfrm>
            <a:off x="922168" y="4617382"/>
            <a:ext cx="7850188" cy="40481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벡터의 합은 </a:t>
            </a:r>
            <a:r>
              <a:rPr lang="en-US" altLang="ko-KR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(7.000000, 9.000000)</a:t>
            </a:r>
            <a:r>
              <a:rPr lang="ko-KR" altLang="en-US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입니다</a:t>
            </a:r>
            <a:r>
              <a:rPr lang="en-US" altLang="ko-KR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967" name="Rectangle 10"/>
          <p:cNvSpPr>
            <a:spLocks noChangeArrowheads="1"/>
          </p:cNvSpPr>
          <p:nvPr/>
        </p:nvSpPr>
        <p:spPr bwMode="auto">
          <a:xfrm>
            <a:off x="0" y="2827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68" name="_x72316024" descr="EMB00000b642b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628775"/>
            <a:ext cx="14605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0" name="Group 19"/>
          <p:cNvGrpSpPr>
            <a:grpSpLocks/>
          </p:cNvGrpSpPr>
          <p:nvPr/>
        </p:nvGrpSpPr>
        <p:grpSpPr bwMode="auto">
          <a:xfrm>
            <a:off x="197512" y="4437921"/>
            <a:ext cx="487363" cy="1012825"/>
            <a:chOff x="-91" y="1749"/>
            <a:chExt cx="552" cy="832"/>
          </a:xfrm>
        </p:grpSpPr>
        <p:sp>
          <p:nvSpPr>
            <p:cNvPr id="40971" name="Freeform 20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2" name="Freeform 21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3" name="Freeform 22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4" name="Freeform 23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5" name="Freeform 24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6" name="Freeform 25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7" name="Freeform 26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8" name="Freeform 27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9" name="Freeform 28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0" name="Freeform 29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1" name="Freeform 30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2" name="Freeform 31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3" name="Freeform 32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4" name="Freeform 33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5" name="Freeform 34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6" name="Freeform 35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7" name="Freeform 36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904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공용체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공용체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(union)</a:t>
            </a:r>
          </a:p>
          <a:p>
            <a:pPr lvl="1" eaLnBrk="1" hangingPunct="1"/>
            <a:r>
              <a:rPr lang="ko-KR" altLang="en-US" b="1" dirty="0"/>
              <a:t>같은 메모리 영역을 여러 개의 변수가 공유</a:t>
            </a:r>
          </a:p>
          <a:p>
            <a:pPr lvl="1" eaLnBrk="1" hangingPunct="1"/>
            <a:r>
              <a:rPr lang="ko-KR" altLang="en-US" b="1" dirty="0"/>
              <a:t>공용체를 선언하고 사용하는 방법은 구조체와 아주 </a:t>
            </a:r>
            <a:r>
              <a:rPr lang="ko-KR" altLang="en-US" b="1" dirty="0" err="1"/>
              <a:t>비슷</a:t>
            </a:r>
            <a:endParaRPr lang="ko-KR" altLang="en-US" b="1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133348" y="2920403"/>
            <a:ext cx="7632700" cy="1220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union</a:t>
            </a:r>
            <a:r>
              <a:rPr lang="en-US" altLang="ko-KR" sz="1600">
                <a:latin typeface="Comic Sans MS" pitchFamily="66" charset="0"/>
              </a:rPr>
              <a:t> example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ko-KR" sz="1600">
                <a:latin typeface="Comic Sans MS" pitchFamily="66" charset="0"/>
              </a:rPr>
              <a:t> c;	</a:t>
            </a:r>
            <a:r>
              <a:rPr lang="en-US" altLang="ko-KR" sz="160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mic Sans MS" pitchFamily="66" charset="0"/>
              </a:rPr>
              <a:t>같은 공간 공유</a:t>
            </a:r>
            <a:endParaRPr lang="ko-KR" altLang="en-US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Comic Sans MS" pitchFamily="66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</a:rPr>
              <a:t>int </a:t>
            </a:r>
            <a:r>
              <a:rPr lang="en-US" altLang="ko-KR" sz="1600">
                <a:latin typeface="Comic Sans MS" pitchFamily="66" charset="0"/>
              </a:rPr>
              <a:t>i;		</a:t>
            </a:r>
            <a:r>
              <a:rPr lang="en-US" altLang="ko-KR" sz="160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mic Sans MS" pitchFamily="66" charset="0"/>
              </a:rPr>
              <a:t>같은 공간 공유</a:t>
            </a:r>
            <a:endParaRPr lang="ko-KR" altLang="en-US" sz="16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};</a:t>
            </a:r>
          </a:p>
        </p:txBody>
      </p:sp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676650"/>
            <a:ext cx="38163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08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문자열을 수치로 변환하는 전용함수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전용 함수는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보다 크기가 작다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stdlib.h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원형 정의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반드시 포함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0057" name="Group 73"/>
          <p:cNvGraphicFramePr>
            <a:graphicFrameLocks noGrp="1"/>
          </p:cNvGraphicFramePr>
          <p:nvPr/>
        </p:nvGraphicFramePr>
        <p:xfrm>
          <a:off x="467544" y="2526701"/>
          <a:ext cx="8298504" cy="1903169"/>
        </p:xfrm>
        <a:graphic>
          <a:graphicData uri="http://schemas.openxmlformats.org/drawingml/2006/table">
            <a:tbl>
              <a:tblPr/>
              <a:tblGrid>
                <a:gridCol w="415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31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함수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  <a:endParaRPr kumimoji="1" lang="ko-K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31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int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atoi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const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char *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);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을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int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형으로 변환한다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1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long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atoi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const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char *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);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을 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long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형으로 변환한다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31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double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atof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const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char *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);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str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을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double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형으로 변환한다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그룹 32"/>
          <p:cNvGrpSpPr>
            <a:grpSpLocks/>
          </p:cNvGrpSpPr>
          <p:nvPr/>
        </p:nvGrpSpPr>
        <p:grpSpPr bwMode="auto">
          <a:xfrm>
            <a:off x="1896167" y="4725144"/>
            <a:ext cx="2760662" cy="582612"/>
            <a:chOff x="3682222" y="1812468"/>
            <a:chExt cx="2760446" cy="583601"/>
          </a:xfrm>
        </p:grpSpPr>
        <p:grpSp>
          <p:nvGrpSpPr>
            <p:cNvPr id="7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89908" cy="583601"/>
              <a:chOff x="4486986" y="5359999"/>
              <a:chExt cx="2689908" cy="583601"/>
            </a:xfrm>
          </p:grpSpPr>
          <p:pic>
            <p:nvPicPr>
              <p:cNvPr id="9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931439" y="2103473"/>
              <a:ext cx="2511229" cy="2305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 </a:t>
              </a:r>
              <a:r>
                <a:rPr lang="en-US" altLang="ko-KR" sz="900" dirty="0" err="1">
                  <a:latin typeface="Lucida Calligraphy" pitchFamily="66" charset="0"/>
                  <a:ea typeface="+mn-ea"/>
                </a:rPr>
                <a:t>src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5" name="타원 14"/>
          <p:cNvSpPr/>
          <p:nvPr/>
        </p:nvSpPr>
        <p:spPr>
          <a:xfrm>
            <a:off x="2091687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492228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884060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278460" y="4568838"/>
            <a:ext cx="360040" cy="36004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9" name="그룹 49"/>
          <p:cNvGrpSpPr>
            <a:grpSpLocks/>
          </p:cNvGrpSpPr>
          <p:nvPr/>
        </p:nvGrpSpPr>
        <p:grpSpPr bwMode="auto">
          <a:xfrm>
            <a:off x="3677342" y="4569569"/>
            <a:ext cx="463550" cy="368300"/>
            <a:chOff x="5679084" y="5111091"/>
            <a:chExt cx="463726" cy="369332"/>
          </a:xfrm>
        </p:grpSpPr>
        <p:sp>
          <p:nvSpPr>
            <p:cNvPr id="20" name="타원 19"/>
            <p:cNvSpPr/>
            <p:nvPr/>
          </p:nvSpPr>
          <p:spPr>
            <a:xfrm>
              <a:off x="5718684" y="5114444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0000">
                  <a:srgbClr val="FF7A00">
                    <a:alpha val="98000"/>
                  </a:srgbClr>
                </a:gs>
                <a:gs pos="60000">
                  <a:srgbClr val="FF0300"/>
                </a:gs>
                <a:gs pos="100000">
                  <a:srgbClr val="4D0808">
                    <a:alpha val="8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400" dirty="0"/>
            </a:p>
          </p:txBody>
        </p:sp>
        <p:sp>
          <p:nvSpPr>
            <p:cNvPr id="21" name="TextBox 14"/>
            <p:cNvSpPr txBox="1">
              <a:spLocks noChangeArrowheads="1"/>
            </p:cNvSpPr>
            <p:nvPr/>
          </p:nvSpPr>
          <p:spPr bwMode="auto">
            <a:xfrm>
              <a:off x="5679084" y="5111091"/>
              <a:ext cx="463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Comic Sans MS" pitchFamily="66" charset="0"/>
                </a:rPr>
                <a:t>\0</a:t>
              </a:r>
              <a:endParaRPr lang="ko-KR" alt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sp>
        <p:nvSpPr>
          <p:cNvPr id="22" name="설명선 2(테두리 및 강조선) 21"/>
          <p:cNvSpPr/>
          <p:nvPr/>
        </p:nvSpPr>
        <p:spPr>
          <a:xfrm>
            <a:off x="2289867" y="5666531"/>
            <a:ext cx="854075" cy="327025"/>
          </a:xfrm>
          <a:prstGeom prst="accentBorderCallout2">
            <a:avLst>
              <a:gd name="adj1" fmla="val 22179"/>
              <a:gd name="adj2" fmla="val 108025"/>
              <a:gd name="adj3" fmla="val 22178"/>
              <a:gd name="adj4" fmla="val 132105"/>
              <a:gd name="adj5" fmla="val -104859"/>
              <a:gd name="adj6" fmla="val 145363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</a:p>
        </p:txBody>
      </p:sp>
      <p:sp>
        <p:nvSpPr>
          <p:cNvPr id="23" name="설명선 2(테두리 및 강조선) 22"/>
          <p:cNvSpPr/>
          <p:nvPr/>
        </p:nvSpPr>
        <p:spPr>
          <a:xfrm>
            <a:off x="7454004" y="5666531"/>
            <a:ext cx="854075" cy="327025"/>
          </a:xfrm>
          <a:prstGeom prst="accentBorderCallout2">
            <a:avLst>
              <a:gd name="adj1" fmla="val 28006"/>
              <a:gd name="adj2" fmla="val -9047"/>
              <a:gd name="adj3" fmla="val 28005"/>
              <a:gd name="adj4" fmla="val -40716"/>
              <a:gd name="adj5" fmla="val -104859"/>
              <a:gd name="adj6" fmla="val -4975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수치</a:t>
            </a:r>
            <a:endParaRPr lang="ko-KR" altLang="en-US" sz="1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4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29" y="4748956"/>
            <a:ext cx="7429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22"/>
          <p:cNvGrpSpPr>
            <a:grpSpLocks/>
          </p:cNvGrpSpPr>
          <p:nvPr/>
        </p:nvGrpSpPr>
        <p:grpSpPr bwMode="auto">
          <a:xfrm>
            <a:off x="6741217" y="4572744"/>
            <a:ext cx="655637" cy="371475"/>
            <a:chOff x="7278410" y="1613942"/>
            <a:chExt cx="635519" cy="360040"/>
          </a:xfrm>
        </p:grpSpPr>
        <p:sp>
          <p:nvSpPr>
            <p:cNvPr id="26" name="타원 25"/>
            <p:cNvSpPr/>
            <p:nvPr/>
          </p:nvSpPr>
          <p:spPr>
            <a:xfrm>
              <a:off x="7336879" y="1613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78410" y="1666256"/>
              <a:ext cx="635519" cy="267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j-lt"/>
                </a:rPr>
                <a:t>36.5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TextBox 65"/>
          <p:cNvSpPr txBox="1">
            <a:spLocks noChangeArrowheads="1"/>
          </p:cNvSpPr>
          <p:nvPr/>
        </p:nvSpPr>
        <p:spPr bwMode="auto">
          <a:xfrm>
            <a:off x="6892029" y="4947394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  <a:latin typeface="Lucida Calligraphy" pitchFamily="66" charset="0"/>
              </a:rPr>
              <a:t>v</a:t>
            </a:r>
            <a:endParaRPr lang="ko-KR" altLang="en-US" sz="2000">
              <a:solidFill>
                <a:schemeClr val="tx2"/>
              </a:solidFill>
              <a:latin typeface="Lucida Calligraphy" pitchFamily="66" charset="0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4796287" y="4882551"/>
            <a:ext cx="1725283" cy="291486"/>
          </a:xfrm>
          <a:custGeom>
            <a:avLst/>
            <a:gdLst>
              <a:gd name="connsiteX0" fmla="*/ 0 w 1725283"/>
              <a:gd name="connsiteY0" fmla="*/ 51758 h 291486"/>
              <a:gd name="connsiteX1" fmla="*/ 43132 w 1725283"/>
              <a:gd name="connsiteY1" fmla="*/ 25879 h 291486"/>
              <a:gd name="connsiteX2" fmla="*/ 250166 w 1725283"/>
              <a:gd name="connsiteY2" fmla="*/ 0 h 291486"/>
              <a:gd name="connsiteX3" fmla="*/ 534838 w 1725283"/>
              <a:gd name="connsiteY3" fmla="*/ 8626 h 291486"/>
              <a:gd name="connsiteX4" fmla="*/ 560717 w 1725283"/>
              <a:gd name="connsiteY4" fmla="*/ 25879 h 291486"/>
              <a:gd name="connsiteX5" fmla="*/ 629728 w 1725283"/>
              <a:gd name="connsiteY5" fmla="*/ 43132 h 291486"/>
              <a:gd name="connsiteX6" fmla="*/ 707366 w 1725283"/>
              <a:gd name="connsiteY6" fmla="*/ 77638 h 291486"/>
              <a:gd name="connsiteX7" fmla="*/ 733245 w 1725283"/>
              <a:gd name="connsiteY7" fmla="*/ 94891 h 291486"/>
              <a:gd name="connsiteX8" fmla="*/ 759124 w 1725283"/>
              <a:gd name="connsiteY8" fmla="*/ 103517 h 291486"/>
              <a:gd name="connsiteX9" fmla="*/ 836762 w 1725283"/>
              <a:gd name="connsiteY9" fmla="*/ 146649 h 291486"/>
              <a:gd name="connsiteX10" fmla="*/ 862641 w 1725283"/>
              <a:gd name="connsiteY10" fmla="*/ 163902 h 291486"/>
              <a:gd name="connsiteX11" fmla="*/ 888521 w 1725283"/>
              <a:gd name="connsiteY11" fmla="*/ 172528 h 291486"/>
              <a:gd name="connsiteX12" fmla="*/ 957532 w 1725283"/>
              <a:gd name="connsiteY12" fmla="*/ 215660 h 291486"/>
              <a:gd name="connsiteX13" fmla="*/ 1009290 w 1725283"/>
              <a:gd name="connsiteY13" fmla="*/ 232913 h 291486"/>
              <a:gd name="connsiteX14" fmla="*/ 1061049 w 1725283"/>
              <a:gd name="connsiteY14" fmla="*/ 250166 h 291486"/>
              <a:gd name="connsiteX15" fmla="*/ 1095555 w 1725283"/>
              <a:gd name="connsiteY15" fmla="*/ 258792 h 291486"/>
              <a:gd name="connsiteX16" fmla="*/ 1130060 w 1725283"/>
              <a:gd name="connsiteY16" fmla="*/ 276045 h 291486"/>
              <a:gd name="connsiteX17" fmla="*/ 1449238 w 1725283"/>
              <a:gd name="connsiteY17" fmla="*/ 258792 h 291486"/>
              <a:gd name="connsiteX18" fmla="*/ 1725283 w 1725283"/>
              <a:gd name="connsiteY18" fmla="*/ 250166 h 29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25283" h="291486">
                <a:moveTo>
                  <a:pt x="0" y="51758"/>
                </a:moveTo>
                <a:cubicBezTo>
                  <a:pt x="14377" y="43132"/>
                  <a:pt x="27655" y="32328"/>
                  <a:pt x="43132" y="25879"/>
                </a:cubicBezTo>
                <a:cubicBezTo>
                  <a:pt x="111274" y="-2513"/>
                  <a:pt x="174611" y="4444"/>
                  <a:pt x="250166" y="0"/>
                </a:cubicBezTo>
                <a:cubicBezTo>
                  <a:pt x="345057" y="2875"/>
                  <a:pt x="440232" y="742"/>
                  <a:pt x="534838" y="8626"/>
                </a:cubicBezTo>
                <a:cubicBezTo>
                  <a:pt x="545170" y="9487"/>
                  <a:pt x="551444" y="21242"/>
                  <a:pt x="560717" y="25879"/>
                </a:cubicBezTo>
                <a:cubicBezTo>
                  <a:pt x="578404" y="34723"/>
                  <a:pt x="613318" y="39850"/>
                  <a:pt x="629728" y="43132"/>
                </a:cubicBezTo>
                <a:cubicBezTo>
                  <a:pt x="757826" y="119990"/>
                  <a:pt x="603702" y="33209"/>
                  <a:pt x="707366" y="77638"/>
                </a:cubicBezTo>
                <a:cubicBezTo>
                  <a:pt x="716895" y="81722"/>
                  <a:pt x="723972" y="90254"/>
                  <a:pt x="733245" y="94891"/>
                </a:cubicBezTo>
                <a:cubicBezTo>
                  <a:pt x="741378" y="98957"/>
                  <a:pt x="750498" y="100642"/>
                  <a:pt x="759124" y="103517"/>
                </a:cubicBezTo>
                <a:cubicBezTo>
                  <a:pt x="818449" y="143067"/>
                  <a:pt x="791211" y="131466"/>
                  <a:pt x="836762" y="146649"/>
                </a:cubicBezTo>
                <a:cubicBezTo>
                  <a:pt x="845388" y="152400"/>
                  <a:pt x="853368" y="159266"/>
                  <a:pt x="862641" y="163902"/>
                </a:cubicBezTo>
                <a:cubicBezTo>
                  <a:pt x="870774" y="167969"/>
                  <a:pt x="880626" y="168017"/>
                  <a:pt x="888521" y="172528"/>
                </a:cubicBezTo>
                <a:cubicBezTo>
                  <a:pt x="949090" y="207138"/>
                  <a:pt x="896055" y="191069"/>
                  <a:pt x="957532" y="215660"/>
                </a:cubicBezTo>
                <a:cubicBezTo>
                  <a:pt x="974417" y="222414"/>
                  <a:pt x="992037" y="227162"/>
                  <a:pt x="1009290" y="232913"/>
                </a:cubicBezTo>
                <a:cubicBezTo>
                  <a:pt x="1009300" y="232916"/>
                  <a:pt x="1061038" y="250163"/>
                  <a:pt x="1061049" y="250166"/>
                </a:cubicBezTo>
                <a:lnTo>
                  <a:pt x="1095555" y="258792"/>
                </a:lnTo>
                <a:cubicBezTo>
                  <a:pt x="1107057" y="264543"/>
                  <a:pt x="1118240" y="270979"/>
                  <a:pt x="1130060" y="276045"/>
                </a:cubicBezTo>
                <a:cubicBezTo>
                  <a:pt x="1227750" y="317914"/>
                  <a:pt x="1376764" y="261691"/>
                  <a:pt x="1449238" y="258792"/>
                </a:cubicBezTo>
                <a:cubicBezTo>
                  <a:pt x="1685010" y="249362"/>
                  <a:pt x="1592954" y="250166"/>
                  <a:pt x="1725283" y="250166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03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연결 리스트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배열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(array)</a:t>
            </a:r>
          </a:p>
          <a:p>
            <a:pPr lvl="1" eaLnBrk="1" hangingPunct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장점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구현이 간단하고 빠르다</a:t>
            </a:r>
          </a:p>
          <a:p>
            <a:pPr lvl="1" eaLnBrk="1" hangingPunct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단점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크기가 고정된다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lvl="1" eaLnBrk="1" hangingPunct="1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중간에서 삽입</a:t>
            </a:r>
            <a:r>
              <a:rPr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삭제가 어렵다</a:t>
            </a:r>
            <a:r>
              <a:rPr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 eaLnBrk="1" hangingPunct="1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 eaLnBrk="1" hangingPunct="1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연결 리스트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(linked list)</a:t>
            </a:r>
          </a:p>
          <a:p>
            <a:pPr lvl="1" eaLnBrk="1" hangingPunct="1"/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각각의 원소가 포인터를 사용하여 다음 원소의 위치를 가리킨다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2309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461" name="_x78109232" descr="EMB00000a50382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196975"/>
            <a:ext cx="3509963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0" y="2439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463" name="_x78123760" descr="EMB00000a50382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697" y="4764088"/>
            <a:ext cx="2747962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826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연결 리스트의 장단점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56927"/>
            <a:ext cx="8153400" cy="5285186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중간에 데이터를 삽입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삭제하는 경우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데이터를 저장할 공간이 필요할 때마다 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동적으로 공간을 만들어서 쉽게 추가 용이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구현이 어렵고 오류가 나기 쉽다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중간에 있는 데이터를 빠르게 가져올 수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없다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9" name="그룹 8"/>
          <p:cNvGrpSpPr>
            <a:grpSpLocks/>
          </p:cNvGrpSpPr>
          <p:nvPr/>
        </p:nvGrpSpPr>
        <p:grpSpPr bwMode="auto">
          <a:xfrm>
            <a:off x="1399026" y="1872517"/>
            <a:ext cx="3240087" cy="2016125"/>
            <a:chOff x="4248275" y="4477514"/>
            <a:chExt cx="3240360" cy="2016224"/>
          </a:xfrm>
        </p:grpSpPr>
        <p:sp>
          <p:nvSpPr>
            <p:cNvPr id="10" name="구름 9"/>
            <p:cNvSpPr/>
            <p:nvPr/>
          </p:nvSpPr>
          <p:spPr>
            <a:xfrm>
              <a:off x="4248275" y="4477514"/>
              <a:ext cx="3240360" cy="2016224"/>
            </a:xfrm>
            <a:prstGeom prst="cloud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77104" y="6057155"/>
              <a:ext cx="1798789" cy="400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kern="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삽입</a:t>
              </a:r>
            </a:p>
          </p:txBody>
        </p:sp>
      </p:grpSp>
      <p:grpSp>
        <p:nvGrpSpPr>
          <p:cNvPr id="12" name="그룹 11"/>
          <p:cNvGrpSpPr>
            <a:grpSpLocks/>
          </p:cNvGrpSpPr>
          <p:nvPr/>
        </p:nvGrpSpPr>
        <p:grpSpPr bwMode="auto">
          <a:xfrm>
            <a:off x="2212975" y="2998788"/>
            <a:ext cx="382588" cy="425450"/>
            <a:chOff x="1475653" y="2486348"/>
            <a:chExt cx="719063" cy="798636"/>
          </a:xfrm>
        </p:grpSpPr>
        <p:pic>
          <p:nvPicPr>
            <p:cNvPr id="13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526376" y="2805205"/>
              <a:ext cx="355055" cy="4648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1982788" y="2544763"/>
            <a:ext cx="263525" cy="698500"/>
          </a:xfrm>
          <a:custGeom>
            <a:avLst/>
            <a:gdLst>
              <a:gd name="connsiteX0" fmla="*/ 0 w 423081"/>
              <a:gd name="connsiteY0" fmla="*/ 418781 h 1562489"/>
              <a:gd name="connsiteX1" fmla="*/ 109182 w 423081"/>
              <a:gd name="connsiteY1" fmla="*/ 50292 h 1562489"/>
              <a:gd name="connsiteX2" fmla="*/ 177421 w 423081"/>
              <a:gd name="connsiteY2" fmla="*/ 1401420 h 1562489"/>
              <a:gd name="connsiteX3" fmla="*/ 423081 w 423081"/>
              <a:gd name="connsiteY3" fmla="*/ 1544722 h 1562489"/>
              <a:gd name="connsiteX0" fmla="*/ 0 w 423081"/>
              <a:gd name="connsiteY0" fmla="*/ 188520 h 1316046"/>
              <a:gd name="connsiteX1" fmla="*/ 132472 w 423081"/>
              <a:gd name="connsiteY1" fmla="*/ 133929 h 1316046"/>
              <a:gd name="connsiteX2" fmla="*/ 177421 w 423081"/>
              <a:gd name="connsiteY2" fmla="*/ 1171159 h 1316046"/>
              <a:gd name="connsiteX3" fmla="*/ 423081 w 423081"/>
              <a:gd name="connsiteY3" fmla="*/ 1314461 h 1316046"/>
              <a:gd name="connsiteX0" fmla="*/ 0 w 302752"/>
              <a:gd name="connsiteY0" fmla="*/ 188520 h 1396347"/>
              <a:gd name="connsiteX1" fmla="*/ 132472 w 302752"/>
              <a:gd name="connsiteY1" fmla="*/ 133929 h 1396347"/>
              <a:gd name="connsiteX2" fmla="*/ 177421 w 302752"/>
              <a:gd name="connsiteY2" fmla="*/ 1171159 h 1396347"/>
              <a:gd name="connsiteX3" fmla="*/ 302752 w 302752"/>
              <a:gd name="connsiteY3" fmla="*/ 1396347 h 1396347"/>
              <a:gd name="connsiteX0" fmla="*/ 0 w 302752"/>
              <a:gd name="connsiteY0" fmla="*/ 170198 h 1378025"/>
              <a:gd name="connsiteX1" fmla="*/ 132472 w 302752"/>
              <a:gd name="connsiteY1" fmla="*/ 115607 h 1378025"/>
              <a:gd name="connsiteX2" fmla="*/ 150250 w 302752"/>
              <a:gd name="connsiteY2" fmla="*/ 852586 h 1378025"/>
              <a:gd name="connsiteX3" fmla="*/ 302752 w 302752"/>
              <a:gd name="connsiteY3" fmla="*/ 1378025 h 1378025"/>
              <a:gd name="connsiteX0" fmla="*/ 0 w 302752"/>
              <a:gd name="connsiteY0" fmla="*/ 170198 h 1378025"/>
              <a:gd name="connsiteX1" fmla="*/ 132472 w 302752"/>
              <a:gd name="connsiteY1" fmla="*/ 115607 h 1378025"/>
              <a:gd name="connsiteX2" fmla="*/ 150250 w 302752"/>
              <a:gd name="connsiteY2" fmla="*/ 852586 h 1378025"/>
              <a:gd name="connsiteX3" fmla="*/ 302752 w 302752"/>
              <a:gd name="connsiteY3" fmla="*/ 1378025 h 1378025"/>
              <a:gd name="connsiteX0" fmla="*/ 0 w 302752"/>
              <a:gd name="connsiteY0" fmla="*/ 170198 h 1378025"/>
              <a:gd name="connsiteX1" fmla="*/ 132472 w 302752"/>
              <a:gd name="connsiteY1" fmla="*/ 115607 h 1378025"/>
              <a:gd name="connsiteX2" fmla="*/ 150250 w 302752"/>
              <a:gd name="connsiteY2" fmla="*/ 852586 h 1378025"/>
              <a:gd name="connsiteX3" fmla="*/ 302752 w 302752"/>
              <a:gd name="connsiteY3" fmla="*/ 1378025 h 1378025"/>
              <a:gd name="connsiteX0" fmla="*/ 0 w 263936"/>
              <a:gd name="connsiteY0" fmla="*/ 170198 h 1364377"/>
              <a:gd name="connsiteX1" fmla="*/ 132472 w 263936"/>
              <a:gd name="connsiteY1" fmla="*/ 115607 h 1364377"/>
              <a:gd name="connsiteX2" fmla="*/ 150250 w 263936"/>
              <a:gd name="connsiteY2" fmla="*/ 852586 h 1364377"/>
              <a:gd name="connsiteX3" fmla="*/ 263936 w 263936"/>
              <a:gd name="connsiteY3" fmla="*/ 1364377 h 1364377"/>
              <a:gd name="connsiteX0" fmla="*/ 0 w 263936"/>
              <a:gd name="connsiteY0" fmla="*/ 170198 h 1364377"/>
              <a:gd name="connsiteX1" fmla="*/ 132472 w 263936"/>
              <a:gd name="connsiteY1" fmla="*/ 115607 h 1364377"/>
              <a:gd name="connsiteX2" fmla="*/ 150250 w 263936"/>
              <a:gd name="connsiteY2" fmla="*/ 852586 h 1364377"/>
              <a:gd name="connsiteX3" fmla="*/ 263936 w 263936"/>
              <a:gd name="connsiteY3" fmla="*/ 1364377 h 1364377"/>
              <a:gd name="connsiteX0" fmla="*/ 0 w 283344"/>
              <a:gd name="connsiteY0" fmla="*/ 170198 h 1309786"/>
              <a:gd name="connsiteX1" fmla="*/ 132472 w 283344"/>
              <a:gd name="connsiteY1" fmla="*/ 115607 h 1309786"/>
              <a:gd name="connsiteX2" fmla="*/ 150250 w 283344"/>
              <a:gd name="connsiteY2" fmla="*/ 852586 h 1309786"/>
              <a:gd name="connsiteX3" fmla="*/ 283344 w 283344"/>
              <a:gd name="connsiteY3" fmla="*/ 1309786 h 1309786"/>
              <a:gd name="connsiteX0" fmla="*/ 0 w 283344"/>
              <a:gd name="connsiteY0" fmla="*/ 170198 h 1309786"/>
              <a:gd name="connsiteX1" fmla="*/ 132472 w 283344"/>
              <a:gd name="connsiteY1" fmla="*/ 115607 h 1309786"/>
              <a:gd name="connsiteX2" fmla="*/ 150250 w 283344"/>
              <a:gd name="connsiteY2" fmla="*/ 852586 h 1309786"/>
              <a:gd name="connsiteX3" fmla="*/ 283344 w 283344"/>
              <a:gd name="connsiteY3" fmla="*/ 1309786 h 1309786"/>
              <a:gd name="connsiteX0" fmla="*/ 0 w 283344"/>
              <a:gd name="connsiteY0" fmla="*/ 170198 h 1309786"/>
              <a:gd name="connsiteX1" fmla="*/ 132472 w 283344"/>
              <a:gd name="connsiteY1" fmla="*/ 115607 h 1309786"/>
              <a:gd name="connsiteX2" fmla="*/ 150250 w 283344"/>
              <a:gd name="connsiteY2" fmla="*/ 852586 h 1309786"/>
              <a:gd name="connsiteX3" fmla="*/ 283344 w 283344"/>
              <a:gd name="connsiteY3" fmla="*/ 1309786 h 1309786"/>
              <a:gd name="connsiteX0" fmla="*/ 0 w 283344"/>
              <a:gd name="connsiteY0" fmla="*/ 170198 h 1310017"/>
              <a:gd name="connsiteX1" fmla="*/ 132472 w 283344"/>
              <a:gd name="connsiteY1" fmla="*/ 115607 h 1310017"/>
              <a:gd name="connsiteX2" fmla="*/ 150250 w 283344"/>
              <a:gd name="connsiteY2" fmla="*/ 852586 h 1310017"/>
              <a:gd name="connsiteX3" fmla="*/ 283344 w 283344"/>
              <a:gd name="connsiteY3" fmla="*/ 1309786 h 1310017"/>
              <a:gd name="connsiteX0" fmla="*/ 0 w 283344"/>
              <a:gd name="connsiteY0" fmla="*/ 170198 h 1311941"/>
              <a:gd name="connsiteX1" fmla="*/ 132472 w 283344"/>
              <a:gd name="connsiteY1" fmla="*/ 115607 h 1311941"/>
              <a:gd name="connsiteX2" fmla="*/ 150250 w 283344"/>
              <a:gd name="connsiteY2" fmla="*/ 852586 h 1311941"/>
              <a:gd name="connsiteX3" fmla="*/ 283344 w 283344"/>
              <a:gd name="connsiteY3" fmla="*/ 1309786 h 131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344" h="1311941">
                <a:moveTo>
                  <a:pt x="0" y="170198"/>
                </a:moveTo>
                <a:cubicBezTo>
                  <a:pt x="39806" y="-95933"/>
                  <a:pt x="107430" y="1876"/>
                  <a:pt x="132472" y="115607"/>
                </a:cubicBezTo>
                <a:cubicBezTo>
                  <a:pt x="157514" y="229338"/>
                  <a:pt x="117342" y="646732"/>
                  <a:pt x="150250" y="852586"/>
                </a:cubicBezTo>
                <a:cubicBezTo>
                  <a:pt x="183158" y="1058440"/>
                  <a:pt x="233156" y="1339357"/>
                  <a:pt x="283344" y="1309786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6" name="그룹 15"/>
          <p:cNvGrpSpPr>
            <a:grpSpLocks/>
          </p:cNvGrpSpPr>
          <p:nvPr/>
        </p:nvGrpSpPr>
        <p:grpSpPr bwMode="auto">
          <a:xfrm>
            <a:off x="1651000" y="2565400"/>
            <a:ext cx="382588" cy="423863"/>
            <a:chOff x="1475653" y="2486348"/>
            <a:chExt cx="719063" cy="798636"/>
          </a:xfrm>
        </p:grpSpPr>
        <p:pic>
          <p:nvPicPr>
            <p:cNvPr id="17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526376" y="2806401"/>
              <a:ext cx="355055" cy="4636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>
            <a:grpSpLocks/>
          </p:cNvGrpSpPr>
          <p:nvPr/>
        </p:nvGrpSpPr>
        <p:grpSpPr bwMode="auto">
          <a:xfrm>
            <a:off x="2763838" y="2487613"/>
            <a:ext cx="382587" cy="423862"/>
            <a:chOff x="1475653" y="2486348"/>
            <a:chExt cx="719063" cy="798636"/>
          </a:xfrm>
        </p:grpSpPr>
        <p:pic>
          <p:nvPicPr>
            <p:cNvPr id="20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526374" y="2806400"/>
              <a:ext cx="355057" cy="463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" name="그룹 21"/>
          <p:cNvGrpSpPr>
            <a:grpSpLocks/>
          </p:cNvGrpSpPr>
          <p:nvPr/>
        </p:nvGrpSpPr>
        <p:grpSpPr bwMode="auto">
          <a:xfrm>
            <a:off x="3297238" y="2417763"/>
            <a:ext cx="382587" cy="425450"/>
            <a:chOff x="1475653" y="1911331"/>
            <a:chExt cx="719063" cy="798636"/>
          </a:xfrm>
        </p:grpSpPr>
        <p:pic>
          <p:nvPicPr>
            <p:cNvPr id="23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1911331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526374" y="2230188"/>
              <a:ext cx="355057" cy="4648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D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" name="그룹 24"/>
          <p:cNvGrpSpPr>
            <a:grpSpLocks/>
          </p:cNvGrpSpPr>
          <p:nvPr/>
        </p:nvGrpSpPr>
        <p:grpSpPr bwMode="auto">
          <a:xfrm>
            <a:off x="3954463" y="2562225"/>
            <a:ext cx="382587" cy="423863"/>
            <a:chOff x="1475653" y="2486348"/>
            <a:chExt cx="719063" cy="798636"/>
          </a:xfrm>
        </p:grpSpPr>
        <p:pic>
          <p:nvPicPr>
            <p:cNvPr id="26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526374" y="2806401"/>
              <a:ext cx="355057" cy="4636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E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자유형 27"/>
          <p:cNvSpPr/>
          <p:nvPr/>
        </p:nvSpPr>
        <p:spPr>
          <a:xfrm>
            <a:off x="2573338" y="2741613"/>
            <a:ext cx="236537" cy="285750"/>
          </a:xfrm>
          <a:custGeom>
            <a:avLst/>
            <a:gdLst>
              <a:gd name="connsiteX0" fmla="*/ 0 w 442890"/>
              <a:gd name="connsiteY0" fmla="*/ 536498 h 536498"/>
              <a:gd name="connsiteX1" fmla="*/ 163773 w 442890"/>
              <a:gd name="connsiteY1" fmla="*/ 147536 h 536498"/>
              <a:gd name="connsiteX2" fmla="*/ 416256 w 442890"/>
              <a:gd name="connsiteY2" fmla="*/ 4235 h 536498"/>
              <a:gd name="connsiteX3" fmla="*/ 423080 w 442890"/>
              <a:gd name="connsiteY3" fmla="*/ 52002 h 53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890" h="536498">
                <a:moveTo>
                  <a:pt x="0" y="536498"/>
                </a:moveTo>
                <a:cubicBezTo>
                  <a:pt x="47198" y="386372"/>
                  <a:pt x="94397" y="236246"/>
                  <a:pt x="163773" y="147536"/>
                </a:cubicBezTo>
                <a:cubicBezTo>
                  <a:pt x="233149" y="58825"/>
                  <a:pt x="373038" y="20157"/>
                  <a:pt x="416256" y="4235"/>
                </a:cubicBezTo>
                <a:cubicBezTo>
                  <a:pt x="459474" y="-11687"/>
                  <a:pt x="441277" y="20157"/>
                  <a:pt x="423080" y="52002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135313" y="2606675"/>
            <a:ext cx="196850" cy="42863"/>
          </a:xfrm>
          <a:custGeom>
            <a:avLst/>
            <a:gdLst>
              <a:gd name="connsiteX0" fmla="*/ 0 w 368490"/>
              <a:gd name="connsiteY0" fmla="*/ 5909 h 80972"/>
              <a:gd name="connsiteX1" fmla="*/ 197893 w 368490"/>
              <a:gd name="connsiteY1" fmla="*/ 5909 h 80972"/>
              <a:gd name="connsiteX2" fmla="*/ 272955 w 368490"/>
              <a:gd name="connsiteY2" fmla="*/ 67324 h 80972"/>
              <a:gd name="connsiteX3" fmla="*/ 368490 w 368490"/>
              <a:gd name="connsiteY3" fmla="*/ 80972 h 8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490" h="80972">
                <a:moveTo>
                  <a:pt x="0" y="5909"/>
                </a:moveTo>
                <a:cubicBezTo>
                  <a:pt x="76200" y="791"/>
                  <a:pt x="152401" y="-4327"/>
                  <a:pt x="197893" y="5909"/>
                </a:cubicBezTo>
                <a:cubicBezTo>
                  <a:pt x="243385" y="16145"/>
                  <a:pt x="244522" y="54814"/>
                  <a:pt x="272955" y="67324"/>
                </a:cubicBezTo>
                <a:cubicBezTo>
                  <a:pt x="301388" y="79834"/>
                  <a:pt x="334939" y="80403"/>
                  <a:pt x="368490" y="80972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3668713" y="2314575"/>
            <a:ext cx="314325" cy="517525"/>
          </a:xfrm>
          <a:custGeom>
            <a:avLst/>
            <a:gdLst>
              <a:gd name="connsiteX0" fmla="*/ 0 w 589036"/>
              <a:gd name="connsiteY0" fmla="*/ 256930 h 974163"/>
              <a:gd name="connsiteX1" fmla="*/ 68238 w 589036"/>
              <a:gd name="connsiteY1" fmla="*/ 24918 h 974163"/>
              <a:gd name="connsiteX2" fmla="*/ 232011 w 589036"/>
              <a:gd name="connsiteY2" fmla="*/ 72685 h 974163"/>
              <a:gd name="connsiteX3" fmla="*/ 293426 w 589036"/>
              <a:gd name="connsiteY3" fmla="*/ 611772 h 974163"/>
              <a:gd name="connsiteX4" fmla="*/ 545910 w 589036"/>
              <a:gd name="connsiteY4" fmla="*/ 946142 h 974163"/>
              <a:gd name="connsiteX5" fmla="*/ 586853 w 589036"/>
              <a:gd name="connsiteY5" fmla="*/ 932494 h 97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036" h="974163">
                <a:moveTo>
                  <a:pt x="0" y="256930"/>
                </a:moveTo>
                <a:cubicBezTo>
                  <a:pt x="14785" y="156277"/>
                  <a:pt x="29570" y="55625"/>
                  <a:pt x="68238" y="24918"/>
                </a:cubicBezTo>
                <a:cubicBezTo>
                  <a:pt x="106906" y="-5789"/>
                  <a:pt x="194480" y="-25124"/>
                  <a:pt x="232011" y="72685"/>
                </a:cubicBezTo>
                <a:cubicBezTo>
                  <a:pt x="269542" y="170494"/>
                  <a:pt x="241110" y="466196"/>
                  <a:pt x="293426" y="611772"/>
                </a:cubicBezTo>
                <a:cubicBezTo>
                  <a:pt x="345742" y="757348"/>
                  <a:pt x="497006" y="892688"/>
                  <a:pt x="545910" y="946142"/>
                </a:cubicBezTo>
                <a:cubicBezTo>
                  <a:pt x="594814" y="999596"/>
                  <a:pt x="590833" y="966045"/>
                  <a:pt x="586853" y="932494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31" name="그룹 30"/>
          <p:cNvGrpSpPr>
            <a:grpSpLocks/>
          </p:cNvGrpSpPr>
          <p:nvPr/>
        </p:nvGrpSpPr>
        <p:grpSpPr bwMode="auto">
          <a:xfrm>
            <a:off x="2308225" y="2205038"/>
            <a:ext cx="382588" cy="425450"/>
            <a:chOff x="1475653" y="2486348"/>
            <a:chExt cx="719063" cy="798636"/>
          </a:xfrm>
        </p:grpSpPr>
        <p:pic>
          <p:nvPicPr>
            <p:cNvPr id="32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526376" y="2805205"/>
              <a:ext cx="355055" cy="4648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" name="자유형 33"/>
          <p:cNvSpPr/>
          <p:nvPr/>
        </p:nvSpPr>
        <p:spPr>
          <a:xfrm>
            <a:off x="2251075" y="2436813"/>
            <a:ext cx="117475" cy="600075"/>
          </a:xfrm>
          <a:custGeom>
            <a:avLst/>
            <a:gdLst>
              <a:gd name="connsiteX0" fmla="*/ 61445 w 150156"/>
              <a:gd name="connsiteY0" fmla="*/ 682388 h 682388"/>
              <a:gd name="connsiteX1" fmla="*/ 30 w 150156"/>
              <a:gd name="connsiteY1" fmla="*/ 395785 h 682388"/>
              <a:gd name="connsiteX2" fmla="*/ 68269 w 150156"/>
              <a:gd name="connsiteY2" fmla="*/ 68239 h 682388"/>
              <a:gd name="connsiteX3" fmla="*/ 150156 w 150156"/>
              <a:gd name="connsiteY3" fmla="*/ 0 h 682388"/>
              <a:gd name="connsiteX0" fmla="*/ 166454 w 166454"/>
              <a:gd name="connsiteY0" fmla="*/ 600502 h 600502"/>
              <a:gd name="connsiteX1" fmla="*/ 2681 w 166454"/>
              <a:gd name="connsiteY1" fmla="*/ 395785 h 600502"/>
              <a:gd name="connsiteX2" fmla="*/ 70920 w 166454"/>
              <a:gd name="connsiteY2" fmla="*/ 68239 h 600502"/>
              <a:gd name="connsiteX3" fmla="*/ 152807 w 166454"/>
              <a:gd name="connsiteY3" fmla="*/ 0 h 600502"/>
              <a:gd name="connsiteX0" fmla="*/ 116280 w 116280"/>
              <a:gd name="connsiteY0" fmla="*/ 600502 h 600502"/>
              <a:gd name="connsiteX1" fmla="*/ 7098 w 116280"/>
              <a:gd name="connsiteY1" fmla="*/ 327546 h 600502"/>
              <a:gd name="connsiteX2" fmla="*/ 20746 w 116280"/>
              <a:gd name="connsiteY2" fmla="*/ 68239 h 600502"/>
              <a:gd name="connsiteX3" fmla="*/ 102633 w 116280"/>
              <a:gd name="connsiteY3" fmla="*/ 0 h 60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80" h="600502">
                <a:moveTo>
                  <a:pt x="116280" y="600502"/>
                </a:moveTo>
                <a:cubicBezTo>
                  <a:pt x="85004" y="508379"/>
                  <a:pt x="23020" y="416256"/>
                  <a:pt x="7098" y="327546"/>
                </a:cubicBezTo>
                <a:cubicBezTo>
                  <a:pt x="-8824" y="238836"/>
                  <a:pt x="4823" y="122830"/>
                  <a:pt x="20746" y="68239"/>
                </a:cubicBezTo>
                <a:cubicBezTo>
                  <a:pt x="36669" y="13648"/>
                  <a:pt x="74200" y="1137"/>
                  <a:pt x="102633" y="0"/>
                </a:cubicBezTo>
              </a:path>
            </a:pathLst>
          </a:custGeom>
          <a:noFill/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2689225" y="2378075"/>
            <a:ext cx="238125" cy="233363"/>
          </a:xfrm>
          <a:custGeom>
            <a:avLst/>
            <a:gdLst>
              <a:gd name="connsiteX0" fmla="*/ 0 w 238836"/>
              <a:gd name="connsiteY0" fmla="*/ 0 h 232012"/>
              <a:gd name="connsiteX1" fmla="*/ 184245 w 238836"/>
              <a:gd name="connsiteY1" fmla="*/ 47768 h 232012"/>
              <a:gd name="connsiteX2" fmla="*/ 238836 w 238836"/>
              <a:gd name="connsiteY2" fmla="*/ 232012 h 2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836" h="232012">
                <a:moveTo>
                  <a:pt x="0" y="0"/>
                </a:moveTo>
                <a:cubicBezTo>
                  <a:pt x="72219" y="4549"/>
                  <a:pt x="144439" y="9099"/>
                  <a:pt x="184245" y="47768"/>
                </a:cubicBezTo>
                <a:cubicBezTo>
                  <a:pt x="224051" y="86437"/>
                  <a:pt x="231443" y="159224"/>
                  <a:pt x="238836" y="232012"/>
                </a:cubicBezTo>
              </a:path>
            </a:pathLst>
          </a:custGeom>
          <a:noFill/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6" name="곱셈 기호 35"/>
          <p:cNvSpPr/>
          <p:nvPr/>
        </p:nvSpPr>
        <p:spPr>
          <a:xfrm rot="1353590">
            <a:off x="2506663" y="2703513"/>
            <a:ext cx="234950" cy="400050"/>
          </a:xfrm>
          <a:prstGeom prst="mathMultiply">
            <a:avLst>
              <a:gd name="adj1" fmla="val 16822"/>
            </a:avLst>
          </a:prstGeom>
          <a:solidFill>
            <a:srgbClr val="FF0000"/>
          </a:solidFill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38" name="그룹 37"/>
          <p:cNvGrpSpPr>
            <a:grpSpLocks/>
          </p:cNvGrpSpPr>
          <p:nvPr/>
        </p:nvGrpSpPr>
        <p:grpSpPr bwMode="auto">
          <a:xfrm>
            <a:off x="4829613" y="1847056"/>
            <a:ext cx="3240088" cy="2016125"/>
            <a:chOff x="4248275" y="4477514"/>
            <a:chExt cx="3240360" cy="2016224"/>
          </a:xfrm>
        </p:grpSpPr>
        <p:sp>
          <p:nvSpPr>
            <p:cNvPr id="39" name="구름 38"/>
            <p:cNvSpPr/>
            <p:nvPr/>
          </p:nvSpPr>
          <p:spPr>
            <a:xfrm>
              <a:off x="4248275" y="4477514"/>
              <a:ext cx="3240360" cy="2016224"/>
            </a:xfrm>
            <a:prstGeom prst="cloud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77103" y="6057155"/>
              <a:ext cx="1865120" cy="400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kern="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삭제</a:t>
              </a:r>
            </a:p>
          </p:txBody>
        </p:sp>
      </p:grpSp>
      <p:grpSp>
        <p:nvGrpSpPr>
          <p:cNvPr id="41" name="그룹 40"/>
          <p:cNvGrpSpPr>
            <a:grpSpLocks/>
          </p:cNvGrpSpPr>
          <p:nvPr/>
        </p:nvGrpSpPr>
        <p:grpSpPr bwMode="auto">
          <a:xfrm>
            <a:off x="5605463" y="2998788"/>
            <a:ext cx="382587" cy="425450"/>
            <a:chOff x="1475653" y="2486348"/>
            <a:chExt cx="719063" cy="798636"/>
          </a:xfrm>
        </p:grpSpPr>
        <p:pic>
          <p:nvPicPr>
            <p:cNvPr id="42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1526374" y="2805205"/>
              <a:ext cx="355057" cy="4648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자유형 43"/>
          <p:cNvSpPr/>
          <p:nvPr/>
        </p:nvSpPr>
        <p:spPr>
          <a:xfrm>
            <a:off x="5375275" y="2544763"/>
            <a:ext cx="265113" cy="698500"/>
          </a:xfrm>
          <a:custGeom>
            <a:avLst/>
            <a:gdLst>
              <a:gd name="connsiteX0" fmla="*/ 0 w 423081"/>
              <a:gd name="connsiteY0" fmla="*/ 418781 h 1562489"/>
              <a:gd name="connsiteX1" fmla="*/ 109182 w 423081"/>
              <a:gd name="connsiteY1" fmla="*/ 50292 h 1562489"/>
              <a:gd name="connsiteX2" fmla="*/ 177421 w 423081"/>
              <a:gd name="connsiteY2" fmla="*/ 1401420 h 1562489"/>
              <a:gd name="connsiteX3" fmla="*/ 423081 w 423081"/>
              <a:gd name="connsiteY3" fmla="*/ 1544722 h 1562489"/>
              <a:gd name="connsiteX0" fmla="*/ 0 w 423081"/>
              <a:gd name="connsiteY0" fmla="*/ 188520 h 1316046"/>
              <a:gd name="connsiteX1" fmla="*/ 132472 w 423081"/>
              <a:gd name="connsiteY1" fmla="*/ 133929 h 1316046"/>
              <a:gd name="connsiteX2" fmla="*/ 177421 w 423081"/>
              <a:gd name="connsiteY2" fmla="*/ 1171159 h 1316046"/>
              <a:gd name="connsiteX3" fmla="*/ 423081 w 423081"/>
              <a:gd name="connsiteY3" fmla="*/ 1314461 h 1316046"/>
              <a:gd name="connsiteX0" fmla="*/ 0 w 302752"/>
              <a:gd name="connsiteY0" fmla="*/ 188520 h 1396347"/>
              <a:gd name="connsiteX1" fmla="*/ 132472 w 302752"/>
              <a:gd name="connsiteY1" fmla="*/ 133929 h 1396347"/>
              <a:gd name="connsiteX2" fmla="*/ 177421 w 302752"/>
              <a:gd name="connsiteY2" fmla="*/ 1171159 h 1396347"/>
              <a:gd name="connsiteX3" fmla="*/ 302752 w 302752"/>
              <a:gd name="connsiteY3" fmla="*/ 1396347 h 1396347"/>
              <a:gd name="connsiteX0" fmla="*/ 0 w 302752"/>
              <a:gd name="connsiteY0" fmla="*/ 170198 h 1378025"/>
              <a:gd name="connsiteX1" fmla="*/ 132472 w 302752"/>
              <a:gd name="connsiteY1" fmla="*/ 115607 h 1378025"/>
              <a:gd name="connsiteX2" fmla="*/ 150250 w 302752"/>
              <a:gd name="connsiteY2" fmla="*/ 852586 h 1378025"/>
              <a:gd name="connsiteX3" fmla="*/ 302752 w 302752"/>
              <a:gd name="connsiteY3" fmla="*/ 1378025 h 1378025"/>
              <a:gd name="connsiteX0" fmla="*/ 0 w 302752"/>
              <a:gd name="connsiteY0" fmla="*/ 170198 h 1378025"/>
              <a:gd name="connsiteX1" fmla="*/ 132472 w 302752"/>
              <a:gd name="connsiteY1" fmla="*/ 115607 h 1378025"/>
              <a:gd name="connsiteX2" fmla="*/ 150250 w 302752"/>
              <a:gd name="connsiteY2" fmla="*/ 852586 h 1378025"/>
              <a:gd name="connsiteX3" fmla="*/ 302752 w 302752"/>
              <a:gd name="connsiteY3" fmla="*/ 1378025 h 1378025"/>
              <a:gd name="connsiteX0" fmla="*/ 0 w 302752"/>
              <a:gd name="connsiteY0" fmla="*/ 170198 h 1378025"/>
              <a:gd name="connsiteX1" fmla="*/ 132472 w 302752"/>
              <a:gd name="connsiteY1" fmla="*/ 115607 h 1378025"/>
              <a:gd name="connsiteX2" fmla="*/ 150250 w 302752"/>
              <a:gd name="connsiteY2" fmla="*/ 852586 h 1378025"/>
              <a:gd name="connsiteX3" fmla="*/ 302752 w 302752"/>
              <a:gd name="connsiteY3" fmla="*/ 1378025 h 1378025"/>
              <a:gd name="connsiteX0" fmla="*/ 0 w 263936"/>
              <a:gd name="connsiteY0" fmla="*/ 170198 h 1364377"/>
              <a:gd name="connsiteX1" fmla="*/ 132472 w 263936"/>
              <a:gd name="connsiteY1" fmla="*/ 115607 h 1364377"/>
              <a:gd name="connsiteX2" fmla="*/ 150250 w 263936"/>
              <a:gd name="connsiteY2" fmla="*/ 852586 h 1364377"/>
              <a:gd name="connsiteX3" fmla="*/ 263936 w 263936"/>
              <a:gd name="connsiteY3" fmla="*/ 1364377 h 1364377"/>
              <a:gd name="connsiteX0" fmla="*/ 0 w 263936"/>
              <a:gd name="connsiteY0" fmla="*/ 170198 h 1364377"/>
              <a:gd name="connsiteX1" fmla="*/ 132472 w 263936"/>
              <a:gd name="connsiteY1" fmla="*/ 115607 h 1364377"/>
              <a:gd name="connsiteX2" fmla="*/ 150250 w 263936"/>
              <a:gd name="connsiteY2" fmla="*/ 852586 h 1364377"/>
              <a:gd name="connsiteX3" fmla="*/ 263936 w 263936"/>
              <a:gd name="connsiteY3" fmla="*/ 1364377 h 1364377"/>
              <a:gd name="connsiteX0" fmla="*/ 0 w 283344"/>
              <a:gd name="connsiteY0" fmla="*/ 170198 h 1309786"/>
              <a:gd name="connsiteX1" fmla="*/ 132472 w 283344"/>
              <a:gd name="connsiteY1" fmla="*/ 115607 h 1309786"/>
              <a:gd name="connsiteX2" fmla="*/ 150250 w 283344"/>
              <a:gd name="connsiteY2" fmla="*/ 852586 h 1309786"/>
              <a:gd name="connsiteX3" fmla="*/ 283344 w 283344"/>
              <a:gd name="connsiteY3" fmla="*/ 1309786 h 1309786"/>
              <a:gd name="connsiteX0" fmla="*/ 0 w 283344"/>
              <a:gd name="connsiteY0" fmla="*/ 170198 h 1309786"/>
              <a:gd name="connsiteX1" fmla="*/ 132472 w 283344"/>
              <a:gd name="connsiteY1" fmla="*/ 115607 h 1309786"/>
              <a:gd name="connsiteX2" fmla="*/ 150250 w 283344"/>
              <a:gd name="connsiteY2" fmla="*/ 852586 h 1309786"/>
              <a:gd name="connsiteX3" fmla="*/ 283344 w 283344"/>
              <a:gd name="connsiteY3" fmla="*/ 1309786 h 1309786"/>
              <a:gd name="connsiteX0" fmla="*/ 0 w 283344"/>
              <a:gd name="connsiteY0" fmla="*/ 170198 h 1309786"/>
              <a:gd name="connsiteX1" fmla="*/ 132472 w 283344"/>
              <a:gd name="connsiteY1" fmla="*/ 115607 h 1309786"/>
              <a:gd name="connsiteX2" fmla="*/ 150250 w 283344"/>
              <a:gd name="connsiteY2" fmla="*/ 852586 h 1309786"/>
              <a:gd name="connsiteX3" fmla="*/ 283344 w 283344"/>
              <a:gd name="connsiteY3" fmla="*/ 1309786 h 1309786"/>
              <a:gd name="connsiteX0" fmla="*/ 0 w 283344"/>
              <a:gd name="connsiteY0" fmla="*/ 170198 h 1310017"/>
              <a:gd name="connsiteX1" fmla="*/ 132472 w 283344"/>
              <a:gd name="connsiteY1" fmla="*/ 115607 h 1310017"/>
              <a:gd name="connsiteX2" fmla="*/ 150250 w 283344"/>
              <a:gd name="connsiteY2" fmla="*/ 852586 h 1310017"/>
              <a:gd name="connsiteX3" fmla="*/ 283344 w 283344"/>
              <a:gd name="connsiteY3" fmla="*/ 1309786 h 1310017"/>
              <a:gd name="connsiteX0" fmla="*/ 0 w 283344"/>
              <a:gd name="connsiteY0" fmla="*/ 170198 h 1311941"/>
              <a:gd name="connsiteX1" fmla="*/ 132472 w 283344"/>
              <a:gd name="connsiteY1" fmla="*/ 115607 h 1311941"/>
              <a:gd name="connsiteX2" fmla="*/ 150250 w 283344"/>
              <a:gd name="connsiteY2" fmla="*/ 852586 h 1311941"/>
              <a:gd name="connsiteX3" fmla="*/ 283344 w 283344"/>
              <a:gd name="connsiteY3" fmla="*/ 1309786 h 131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344" h="1311941">
                <a:moveTo>
                  <a:pt x="0" y="170198"/>
                </a:moveTo>
                <a:cubicBezTo>
                  <a:pt x="39806" y="-95933"/>
                  <a:pt x="107430" y="1876"/>
                  <a:pt x="132472" y="115607"/>
                </a:cubicBezTo>
                <a:cubicBezTo>
                  <a:pt x="157514" y="229338"/>
                  <a:pt x="117342" y="646732"/>
                  <a:pt x="150250" y="852586"/>
                </a:cubicBezTo>
                <a:cubicBezTo>
                  <a:pt x="183158" y="1058440"/>
                  <a:pt x="233156" y="1339357"/>
                  <a:pt x="283344" y="1309786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45" name="그룹 44"/>
          <p:cNvGrpSpPr>
            <a:grpSpLocks/>
          </p:cNvGrpSpPr>
          <p:nvPr/>
        </p:nvGrpSpPr>
        <p:grpSpPr bwMode="auto">
          <a:xfrm>
            <a:off x="5043488" y="2565400"/>
            <a:ext cx="382587" cy="423863"/>
            <a:chOff x="1475653" y="2486348"/>
            <a:chExt cx="719063" cy="798636"/>
          </a:xfrm>
        </p:grpSpPr>
        <p:pic>
          <p:nvPicPr>
            <p:cNvPr id="46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526374" y="2806401"/>
              <a:ext cx="355057" cy="4636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8" name="그룹 47"/>
          <p:cNvGrpSpPr>
            <a:grpSpLocks/>
          </p:cNvGrpSpPr>
          <p:nvPr/>
        </p:nvGrpSpPr>
        <p:grpSpPr bwMode="auto">
          <a:xfrm>
            <a:off x="6157913" y="2487613"/>
            <a:ext cx="382587" cy="423862"/>
            <a:chOff x="1475653" y="2486348"/>
            <a:chExt cx="719063" cy="798636"/>
          </a:xfrm>
        </p:grpSpPr>
        <p:pic>
          <p:nvPicPr>
            <p:cNvPr id="49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1526374" y="2806400"/>
              <a:ext cx="355057" cy="463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그룹 50"/>
          <p:cNvGrpSpPr>
            <a:grpSpLocks/>
          </p:cNvGrpSpPr>
          <p:nvPr/>
        </p:nvGrpSpPr>
        <p:grpSpPr bwMode="auto">
          <a:xfrm>
            <a:off x="6689725" y="2417763"/>
            <a:ext cx="382588" cy="425450"/>
            <a:chOff x="1475653" y="1911331"/>
            <a:chExt cx="719063" cy="798636"/>
          </a:xfrm>
        </p:grpSpPr>
        <p:pic>
          <p:nvPicPr>
            <p:cNvPr id="52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1911331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1526376" y="2230188"/>
              <a:ext cx="355055" cy="4648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D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>
            <a:grpSpLocks/>
          </p:cNvGrpSpPr>
          <p:nvPr/>
        </p:nvGrpSpPr>
        <p:grpSpPr bwMode="auto">
          <a:xfrm>
            <a:off x="7348538" y="2562225"/>
            <a:ext cx="381000" cy="423863"/>
            <a:chOff x="1475653" y="2486348"/>
            <a:chExt cx="719063" cy="798636"/>
          </a:xfrm>
        </p:grpSpPr>
        <p:pic>
          <p:nvPicPr>
            <p:cNvPr id="55" name="그림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75653" y="2486348"/>
              <a:ext cx="719063" cy="79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1523591" y="2806401"/>
              <a:ext cx="359532" cy="4636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E</a:t>
              </a:r>
              <a:endParaRPr kumimoji="0" lang="ko-KR" altLang="en-US" sz="10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7" name="자유형 56"/>
          <p:cNvSpPr/>
          <p:nvPr/>
        </p:nvSpPr>
        <p:spPr>
          <a:xfrm>
            <a:off x="5965825" y="2741613"/>
            <a:ext cx="236538" cy="285750"/>
          </a:xfrm>
          <a:custGeom>
            <a:avLst/>
            <a:gdLst>
              <a:gd name="connsiteX0" fmla="*/ 0 w 442890"/>
              <a:gd name="connsiteY0" fmla="*/ 536498 h 536498"/>
              <a:gd name="connsiteX1" fmla="*/ 163773 w 442890"/>
              <a:gd name="connsiteY1" fmla="*/ 147536 h 536498"/>
              <a:gd name="connsiteX2" fmla="*/ 416256 w 442890"/>
              <a:gd name="connsiteY2" fmla="*/ 4235 h 536498"/>
              <a:gd name="connsiteX3" fmla="*/ 423080 w 442890"/>
              <a:gd name="connsiteY3" fmla="*/ 52002 h 53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890" h="536498">
                <a:moveTo>
                  <a:pt x="0" y="536498"/>
                </a:moveTo>
                <a:cubicBezTo>
                  <a:pt x="47198" y="386372"/>
                  <a:pt x="94397" y="236246"/>
                  <a:pt x="163773" y="147536"/>
                </a:cubicBezTo>
                <a:cubicBezTo>
                  <a:pt x="233149" y="58825"/>
                  <a:pt x="373038" y="20157"/>
                  <a:pt x="416256" y="4235"/>
                </a:cubicBezTo>
                <a:cubicBezTo>
                  <a:pt x="459474" y="-11687"/>
                  <a:pt x="441277" y="20157"/>
                  <a:pt x="423080" y="52002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6529388" y="2606675"/>
            <a:ext cx="195262" cy="42863"/>
          </a:xfrm>
          <a:custGeom>
            <a:avLst/>
            <a:gdLst>
              <a:gd name="connsiteX0" fmla="*/ 0 w 368490"/>
              <a:gd name="connsiteY0" fmla="*/ 5909 h 80972"/>
              <a:gd name="connsiteX1" fmla="*/ 197893 w 368490"/>
              <a:gd name="connsiteY1" fmla="*/ 5909 h 80972"/>
              <a:gd name="connsiteX2" fmla="*/ 272955 w 368490"/>
              <a:gd name="connsiteY2" fmla="*/ 67324 h 80972"/>
              <a:gd name="connsiteX3" fmla="*/ 368490 w 368490"/>
              <a:gd name="connsiteY3" fmla="*/ 80972 h 8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490" h="80972">
                <a:moveTo>
                  <a:pt x="0" y="5909"/>
                </a:moveTo>
                <a:cubicBezTo>
                  <a:pt x="76200" y="791"/>
                  <a:pt x="152401" y="-4327"/>
                  <a:pt x="197893" y="5909"/>
                </a:cubicBezTo>
                <a:cubicBezTo>
                  <a:pt x="243385" y="16145"/>
                  <a:pt x="244522" y="54814"/>
                  <a:pt x="272955" y="67324"/>
                </a:cubicBezTo>
                <a:cubicBezTo>
                  <a:pt x="301388" y="79834"/>
                  <a:pt x="334939" y="80403"/>
                  <a:pt x="368490" y="80972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7062788" y="2314575"/>
            <a:ext cx="312737" cy="517525"/>
          </a:xfrm>
          <a:custGeom>
            <a:avLst/>
            <a:gdLst>
              <a:gd name="connsiteX0" fmla="*/ 0 w 589036"/>
              <a:gd name="connsiteY0" fmla="*/ 256930 h 974163"/>
              <a:gd name="connsiteX1" fmla="*/ 68238 w 589036"/>
              <a:gd name="connsiteY1" fmla="*/ 24918 h 974163"/>
              <a:gd name="connsiteX2" fmla="*/ 232011 w 589036"/>
              <a:gd name="connsiteY2" fmla="*/ 72685 h 974163"/>
              <a:gd name="connsiteX3" fmla="*/ 293426 w 589036"/>
              <a:gd name="connsiteY3" fmla="*/ 611772 h 974163"/>
              <a:gd name="connsiteX4" fmla="*/ 545910 w 589036"/>
              <a:gd name="connsiteY4" fmla="*/ 946142 h 974163"/>
              <a:gd name="connsiteX5" fmla="*/ 586853 w 589036"/>
              <a:gd name="connsiteY5" fmla="*/ 932494 h 97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036" h="974163">
                <a:moveTo>
                  <a:pt x="0" y="256930"/>
                </a:moveTo>
                <a:cubicBezTo>
                  <a:pt x="14785" y="156277"/>
                  <a:pt x="29570" y="55625"/>
                  <a:pt x="68238" y="24918"/>
                </a:cubicBezTo>
                <a:cubicBezTo>
                  <a:pt x="106906" y="-5789"/>
                  <a:pt x="194480" y="-25124"/>
                  <a:pt x="232011" y="72685"/>
                </a:cubicBezTo>
                <a:cubicBezTo>
                  <a:pt x="269542" y="170494"/>
                  <a:pt x="241110" y="466196"/>
                  <a:pt x="293426" y="611772"/>
                </a:cubicBezTo>
                <a:cubicBezTo>
                  <a:pt x="345742" y="757348"/>
                  <a:pt x="497006" y="892688"/>
                  <a:pt x="545910" y="946142"/>
                </a:cubicBezTo>
                <a:cubicBezTo>
                  <a:pt x="594814" y="999596"/>
                  <a:pt x="590833" y="966045"/>
                  <a:pt x="586853" y="932494"/>
                </a:cubicBezTo>
              </a:path>
            </a:pathLst>
          </a:custGeom>
          <a:noFill/>
          <a:ln w="63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곱셈 기호 59"/>
          <p:cNvSpPr/>
          <p:nvPr/>
        </p:nvSpPr>
        <p:spPr>
          <a:xfrm rot="1353590">
            <a:off x="5899150" y="2703513"/>
            <a:ext cx="234950" cy="400050"/>
          </a:xfrm>
          <a:prstGeom prst="mathMultiply">
            <a:avLst>
              <a:gd name="adj1" fmla="val 16822"/>
            </a:avLst>
          </a:prstGeom>
          <a:solidFill>
            <a:srgbClr val="FF0000"/>
          </a:solidFill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곱셈 기호 60"/>
          <p:cNvSpPr/>
          <p:nvPr/>
        </p:nvSpPr>
        <p:spPr>
          <a:xfrm rot="5847813">
            <a:off x="6537325" y="2503488"/>
            <a:ext cx="127000" cy="215900"/>
          </a:xfrm>
          <a:prstGeom prst="mathMultiply">
            <a:avLst>
              <a:gd name="adj1" fmla="val 11045"/>
            </a:avLst>
          </a:prstGeom>
          <a:solidFill>
            <a:srgbClr val="FF0000"/>
          </a:solidFill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자유형 61"/>
          <p:cNvSpPr/>
          <p:nvPr/>
        </p:nvSpPr>
        <p:spPr>
          <a:xfrm>
            <a:off x="5767388" y="2155825"/>
            <a:ext cx="1000125" cy="868363"/>
          </a:xfrm>
          <a:custGeom>
            <a:avLst/>
            <a:gdLst>
              <a:gd name="connsiteX0" fmla="*/ 64250 w 1064658"/>
              <a:gd name="connsiteY0" fmla="*/ 892022 h 892022"/>
              <a:gd name="connsiteX1" fmla="*/ 109517 w 1064658"/>
              <a:gd name="connsiteY1" fmla="*/ 756220 h 892022"/>
              <a:gd name="connsiteX2" fmla="*/ 9929 w 1064658"/>
              <a:gd name="connsiteY2" fmla="*/ 308074 h 892022"/>
              <a:gd name="connsiteX3" fmla="*/ 394701 w 1064658"/>
              <a:gd name="connsiteY3" fmla="*/ 22890 h 892022"/>
              <a:gd name="connsiteX4" fmla="*/ 888115 w 1064658"/>
              <a:gd name="connsiteY4" fmla="*/ 59104 h 892022"/>
              <a:gd name="connsiteX5" fmla="*/ 1064658 w 1064658"/>
              <a:gd name="connsiteY5" fmla="*/ 389555 h 892022"/>
              <a:gd name="connsiteX0" fmla="*/ 0 w 1000408"/>
              <a:gd name="connsiteY0" fmla="*/ 894347 h 894347"/>
              <a:gd name="connsiteX1" fmla="*/ 45267 w 1000408"/>
              <a:gd name="connsiteY1" fmla="*/ 758545 h 894347"/>
              <a:gd name="connsiteX2" fmla="*/ 45267 w 1000408"/>
              <a:gd name="connsiteY2" fmla="*/ 342086 h 894347"/>
              <a:gd name="connsiteX3" fmla="*/ 330451 w 1000408"/>
              <a:gd name="connsiteY3" fmla="*/ 25215 h 894347"/>
              <a:gd name="connsiteX4" fmla="*/ 823865 w 1000408"/>
              <a:gd name="connsiteY4" fmla="*/ 61429 h 894347"/>
              <a:gd name="connsiteX5" fmla="*/ 1000408 w 1000408"/>
              <a:gd name="connsiteY5" fmla="*/ 391880 h 894347"/>
              <a:gd name="connsiteX0" fmla="*/ 0 w 1000408"/>
              <a:gd name="connsiteY0" fmla="*/ 883599 h 883599"/>
              <a:gd name="connsiteX1" fmla="*/ 45267 w 1000408"/>
              <a:gd name="connsiteY1" fmla="*/ 747797 h 883599"/>
              <a:gd name="connsiteX2" fmla="*/ 45267 w 1000408"/>
              <a:gd name="connsiteY2" fmla="*/ 331338 h 883599"/>
              <a:gd name="connsiteX3" fmla="*/ 330451 w 1000408"/>
              <a:gd name="connsiteY3" fmla="*/ 14467 h 883599"/>
              <a:gd name="connsiteX4" fmla="*/ 805758 w 1000408"/>
              <a:gd name="connsiteY4" fmla="*/ 86894 h 883599"/>
              <a:gd name="connsiteX5" fmla="*/ 1000408 w 1000408"/>
              <a:gd name="connsiteY5" fmla="*/ 381132 h 883599"/>
              <a:gd name="connsiteX0" fmla="*/ 0 w 1000408"/>
              <a:gd name="connsiteY0" fmla="*/ 868246 h 868246"/>
              <a:gd name="connsiteX1" fmla="*/ 45267 w 1000408"/>
              <a:gd name="connsiteY1" fmla="*/ 732444 h 868246"/>
              <a:gd name="connsiteX2" fmla="*/ 45267 w 1000408"/>
              <a:gd name="connsiteY2" fmla="*/ 315985 h 868246"/>
              <a:gd name="connsiteX3" fmla="*/ 348558 w 1000408"/>
              <a:gd name="connsiteY3" fmla="*/ 17221 h 868246"/>
              <a:gd name="connsiteX4" fmla="*/ 805758 w 1000408"/>
              <a:gd name="connsiteY4" fmla="*/ 71541 h 868246"/>
              <a:gd name="connsiteX5" fmla="*/ 1000408 w 1000408"/>
              <a:gd name="connsiteY5" fmla="*/ 365779 h 8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408" h="868246">
                <a:moveTo>
                  <a:pt x="0" y="868246"/>
                </a:moveTo>
                <a:cubicBezTo>
                  <a:pt x="27160" y="849007"/>
                  <a:pt x="37723" y="824487"/>
                  <a:pt x="45267" y="732444"/>
                </a:cubicBezTo>
                <a:cubicBezTo>
                  <a:pt x="52811" y="640401"/>
                  <a:pt x="-5282" y="435189"/>
                  <a:pt x="45267" y="315985"/>
                </a:cubicBezTo>
                <a:cubicBezTo>
                  <a:pt x="95816" y="196781"/>
                  <a:pt x="221810" y="57962"/>
                  <a:pt x="348558" y="17221"/>
                </a:cubicBezTo>
                <a:cubicBezTo>
                  <a:pt x="475306" y="-23520"/>
                  <a:pt x="697116" y="13448"/>
                  <a:pt x="805758" y="71541"/>
                </a:cubicBezTo>
                <a:cubicBezTo>
                  <a:pt x="914400" y="129634"/>
                  <a:pt x="967966" y="231109"/>
                  <a:pt x="1000408" y="365779"/>
                </a:cubicBezTo>
              </a:path>
            </a:pathLst>
          </a:custGeom>
          <a:noFill/>
          <a:ln w="6350" cap="flat" cmpd="sng" algn="ctr">
            <a:solidFill>
              <a:srgbClr val="FF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0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연결 리스트의 구조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672" y="1692275"/>
            <a:ext cx="8531352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노드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(node) = 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필드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(data field)+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링크 필드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(link field)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09" name="_x78126232" descr="EMB00000a5038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571750"/>
            <a:ext cx="51847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2374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98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노드 생성</a:t>
            </a: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노드들은 동적으로 생성된다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2539111"/>
            <a:ext cx="8162925" cy="327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38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자기 참조 구조체</a:t>
            </a:r>
          </a:p>
        </p:txBody>
      </p:sp>
      <p:graphicFrame>
        <p:nvGraphicFramePr>
          <p:cNvPr id="7" name="표 6"/>
          <p:cNvGraphicFramePr/>
          <p:nvPr>
            <p:extLst>
              <p:ext uri="{D42A27DB-BD31-4B8C-83A1-F6EECF244321}">
                <p14:modId xmlns:p14="http://schemas.microsoft.com/office/powerpoint/2010/main" val="681805393"/>
              </p:ext>
            </p:extLst>
          </p:nvPr>
        </p:nvGraphicFramePr>
        <p:xfrm>
          <a:off x="864167" y="2783214"/>
          <a:ext cx="5285416" cy="2376040"/>
        </p:xfrm>
        <a:graphic>
          <a:graphicData uri="http://schemas.openxmlformats.org/drawingml/2006/table">
            <a:tbl>
              <a:tblPr firstRow="1" bandRow="1"/>
              <a:tblGrid>
                <a:gridCol w="5285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040">
                <a:tc>
                  <a:txBody>
                    <a:bodyPr/>
                    <a:lstStyle/>
                    <a:p>
                      <a:pPr marL="0" lvl="0" indent="0" algn="just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400" b="1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struct</a:t>
                      </a:r>
                      <a:r>
                        <a:rPr kumimoji="0" lang="ko-KR" altLang="en-US" sz="24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 </a:t>
                      </a:r>
                      <a:r>
                        <a:rPr kumimoji="0" lang="ko-KR" altLang="en-US" sz="2400" b="1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list</a:t>
                      </a:r>
                      <a:r>
                        <a:rPr kumimoji="0" lang="ko-KR" altLang="en-US" sz="24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 {</a:t>
                      </a:r>
                    </a:p>
                    <a:p>
                      <a:pPr marL="0" lvl="0" indent="0" algn="just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4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   </a:t>
                      </a:r>
                      <a:r>
                        <a:rPr kumimoji="0" lang="ko-KR" altLang="en-US" sz="2400" b="1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int</a:t>
                      </a:r>
                      <a:r>
                        <a:rPr kumimoji="0" lang="ko-KR" altLang="en-US" sz="24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 </a:t>
                      </a:r>
                      <a:r>
                        <a:rPr kumimoji="0" lang="ko-KR" altLang="en-US" sz="2400" b="1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data</a:t>
                      </a:r>
                      <a:r>
                        <a:rPr kumimoji="0" lang="ko-KR" altLang="en-US" sz="24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;</a:t>
                      </a:r>
                    </a:p>
                    <a:p>
                      <a:pPr marL="0" lvl="0" indent="0" algn="just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4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   </a:t>
                      </a:r>
                      <a:r>
                        <a:rPr kumimoji="0" lang="ko-KR" altLang="en-US" sz="2400" b="1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struct</a:t>
                      </a:r>
                      <a:r>
                        <a:rPr kumimoji="0" lang="ko-KR" altLang="en-US" sz="24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 </a:t>
                      </a:r>
                      <a:r>
                        <a:rPr kumimoji="0" lang="ko-KR" altLang="en-US" sz="2400" b="1" i="0" baseline="0" dirty="0" err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list</a:t>
                      </a:r>
                      <a:r>
                        <a:rPr kumimoji="0" lang="ko-KR" altLang="en-US" sz="2400" b="1" i="0" baseline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 *</a:t>
                      </a:r>
                      <a:r>
                        <a:rPr kumimoji="0" lang="ko-KR" altLang="en-US" sz="2400" b="1" i="0" baseline="0" dirty="0" err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next</a:t>
                      </a:r>
                      <a:r>
                        <a:rPr kumimoji="0" lang="ko-KR" altLang="en-US" sz="24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;</a:t>
                      </a:r>
                    </a:p>
                    <a:p>
                      <a:pPr marL="0" lvl="0" indent="0" algn="just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4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/>
                          <a:ea typeface="굴림"/>
                        </a:rPr>
                        <a:t>};</a:t>
                      </a:r>
                    </a:p>
                  </a:txBody>
                  <a:tcPr marL="64770" marR="64770" marT="17907" marB="17907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/>
          <p:nvPr>
            <p:extLst>
              <p:ext uri="{D42A27DB-BD31-4B8C-83A1-F6EECF244321}">
                <p14:modId xmlns:p14="http://schemas.microsoft.com/office/powerpoint/2010/main" val="1013092839"/>
              </p:ext>
            </p:extLst>
          </p:nvPr>
        </p:nvGraphicFramePr>
        <p:xfrm>
          <a:off x="5668631" y="3185922"/>
          <a:ext cx="4048125" cy="1571262"/>
        </p:xfrm>
        <a:graphic>
          <a:graphicData uri="http://schemas.openxmlformats.org/drawingml/2006/table">
            <a:tbl>
              <a:tblPr firstRow="1" bandRow="1"/>
              <a:tblGrid>
                <a:gridCol w="1445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883">
                <a:tc gridSpan="2"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6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한양신명조"/>
                        </a:rPr>
                        <a:t>구조체 </a:t>
                      </a:r>
                      <a:r>
                        <a:rPr kumimoji="0" lang="ko-KR" altLang="en-US" sz="16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한양신명조"/>
                          <a:ea typeface="굴림"/>
                        </a:rPr>
                        <a:t>list</a:t>
                      </a:r>
                      <a:endParaRPr kumimoji="0" lang="ko-KR" altLang="en-US" sz="1600" b="1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just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6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6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496">
                <a:tc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600" b="1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64770" marR="64770" marT="17907" marB="17907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6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한양신명조"/>
                        </a:rPr>
                        <a:t>● </a:t>
                      </a:r>
                      <a:endParaRPr kumimoji="0" lang="ko-KR" altLang="en-US" sz="1600" b="1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64770" marR="64770" marT="17907" marB="17907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6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한양신명조"/>
                          <a:ea typeface="한양신명조"/>
                        </a:rPr>
                        <a:t>     ▶</a:t>
                      </a:r>
                      <a:endParaRPr kumimoji="0" lang="ko-KR" altLang="en-US" sz="16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한양신명조"/>
                        <a:ea typeface="굴림"/>
                      </a:endParaRPr>
                    </a:p>
                  </a:txBody>
                  <a:tcPr marL="64770" marR="64770" marT="17907" marB="17907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883">
                <a:tc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6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한양신명조"/>
                          <a:ea typeface="굴림"/>
                        </a:rPr>
                        <a:t>data</a:t>
                      </a:r>
                      <a:endParaRPr kumimoji="0" lang="ko-KR" altLang="en-US" sz="1600" b="1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6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한양신명조"/>
                          <a:ea typeface="굴림"/>
                        </a:rPr>
                        <a:t>next</a:t>
                      </a:r>
                      <a:endParaRPr kumimoji="0" lang="ko-KR" altLang="en-US" sz="1600" b="1" i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600" b="1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 flipV="1">
            <a:off x="7694686" y="4049485"/>
            <a:ext cx="1071362" cy="4329"/>
          </a:xfrm>
          <a:prstGeom prst="line">
            <a:avLst/>
          </a:prstGeom>
          <a:ln w="63743" cap="flat" cmpd="sng" algn="ctr">
            <a:solidFill>
              <a:schemeClr val="tx1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357945" y="1524246"/>
            <a:ext cx="8213828" cy="953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  <a:ea typeface="맑은 고딕"/>
              </a:rPr>
              <a:t>구조체 멤버중의 하나가 포인터로서 </a:t>
            </a:r>
          </a:p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800" b="1" i="0" baseline="0">
                <a:solidFill>
                  <a:schemeClr val="tx1"/>
                </a:solidFill>
                <a:latin typeface="Arial"/>
                <a:ea typeface="맑은 고딕"/>
              </a:rPr>
              <a:t>자신의 구조체형을  다시 가리키는 것</a:t>
            </a:r>
          </a:p>
        </p:txBody>
      </p:sp>
    </p:spTree>
    <p:extLst>
      <p:ext uri="{BB962C8B-B14F-4D97-AF65-F5344CB8AC3E}">
        <p14:creationId xmlns:p14="http://schemas.microsoft.com/office/powerpoint/2010/main" val="3849278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0"/>
            <a:ext cx="6335713" cy="11791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프로그램 개발 방법론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pic>
        <p:nvPicPr>
          <p:cNvPr id="21511" name="그림 21510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358140" y="1681758"/>
            <a:ext cx="8427720" cy="4748093"/>
          </a:xfrm>
          <a:prstGeom prst="rect">
            <a:avLst/>
          </a:prstGeom>
        </p:spPr>
      </p:pic>
      <p:pic>
        <p:nvPicPr>
          <p:cNvPr id="21512" name="그림 21511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4869656" y="5164334"/>
            <a:ext cx="4049910" cy="1173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539750" y="0"/>
            <a:ext cx="6335713" cy="11791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>
                <a:latin typeface="HY헤드라인M"/>
                <a:ea typeface="HY헤드라인M"/>
              </a:rPr>
              <a:t>프로그램 개발 방법론</a:t>
            </a:r>
            <a:br>
              <a:rPr lang="en-US" altLang="ko-KR" b="1">
                <a:latin typeface="HY헤드라인M"/>
                <a:ea typeface="HY헤드라인M"/>
              </a:rPr>
            </a:br>
            <a:endParaRPr lang="en-US" altLang="ko-KR" b="1">
              <a:latin typeface="HY헤드라인M"/>
              <a:ea typeface="HY헤드라인M"/>
            </a:endParaRPr>
          </a:p>
        </p:txBody>
      </p:sp>
      <p:graphicFrame>
        <p:nvGraphicFramePr>
          <p:cNvPr id="21514" name="표 21513"/>
          <p:cNvGraphicFramePr>
            <a:graphicFrameLocks noGrp="1"/>
          </p:cNvGraphicFramePr>
          <p:nvPr/>
        </p:nvGraphicFramePr>
        <p:xfrm>
          <a:off x="645854" y="1709539"/>
          <a:ext cx="7852290" cy="4621848"/>
        </p:xfrm>
        <a:graphic>
          <a:graphicData uri="http://schemas.openxmlformats.org/drawingml/2006/table">
            <a:tbl>
              <a:tblPr firstRow="1" bandRow="1"/>
              <a:tblGrid>
                <a:gridCol w="392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6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73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휴먼둥근헤드라인"/>
                          <a:ea typeface="휴먼둥근헤드라인"/>
                        </a:rPr>
                        <a:t>절차적  프로그래밍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latin typeface="휴먼둥근헤드라인"/>
                          <a:ea typeface="휴먼둥근헤드라인"/>
                        </a:rPr>
                        <a:t>(</a:t>
                      </a:r>
                      <a:r>
                        <a:rPr lang="ko-KR" altLang="en-US">
                          <a:latin typeface="휴먼둥근헤드라인"/>
                          <a:ea typeface="휴먼둥근헤드라인"/>
                        </a:rPr>
                        <a:t>구조적 프로그래밍</a:t>
                      </a:r>
                      <a:r>
                        <a:rPr lang="en-US" altLang="ko-KR">
                          <a:latin typeface="휴먼둥근헤드라인"/>
                          <a:ea typeface="휴먼둥근헤드라인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휴먼둥근헤드라인"/>
                          <a:ea typeface="휴먼둥근헤드라인"/>
                        </a:rPr>
                        <a:t>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  <a:latin typeface="휴먼둥근헤드라인"/>
                          <a:ea typeface="휴먼둥근헤드라인"/>
                        </a:rPr>
                        <a:t>객체지향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473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0" i="0" u="none" strike="noStrike"/>
                        <a:t>고</a:t>
                      </a: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객은 영화</a:t>
                      </a:r>
                      <a:r>
                        <a:rPr lang="EN-US"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좌석 선택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↓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고객은 영화비 지불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↓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창구 직원은 영화</a:t>
                      </a:r>
                      <a:r>
                        <a:rPr lang="EN-US"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좌석 확인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↓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고객에게 영화 티켓과 잔돈 주기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↓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b="1" i="0" u="none" strike="noStrike"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고객은 영화 티켓과 잔돈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15" name="그림 21514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4989801" y="2727613"/>
            <a:ext cx="3235469" cy="3349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문자열 수치 변환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395536" y="116632"/>
            <a:ext cx="7777162" cy="66247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kern="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2000" b="1" kern="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2000" b="1" kern="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en-US" altLang="ko-KR" sz="2000" b="1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kern="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2000" b="1" kern="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stdlib.h</a:t>
            </a:r>
            <a:r>
              <a:rPr lang="en-US" altLang="ko-KR" sz="2000" b="1" kern="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en-US" altLang="ko-KR" sz="2000" b="1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main( </a:t>
            </a:r>
            <a:r>
              <a:rPr lang="en-US" altLang="ko-KR" sz="20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char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s1[] = </a:t>
            </a:r>
            <a:r>
              <a:rPr lang="en-US" altLang="ko-KR" sz="2000" b="1" kern="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"100"</a:t>
            </a:r>
            <a:r>
              <a:rPr lang="en-US" altLang="ko-KR" sz="2000" b="1" kern="0" dirty="0">
                <a:solidFill>
                  <a:srgbClr val="28282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en-US" altLang="ko-KR" sz="2000" b="1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char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s2[] = </a:t>
            </a:r>
            <a:r>
              <a:rPr lang="en-US" altLang="ko-KR" sz="2000" b="1" kern="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"12.93"</a:t>
            </a:r>
            <a:r>
              <a:rPr lang="en-US" altLang="ko-KR" sz="2000" b="1" kern="0" dirty="0">
                <a:solidFill>
                  <a:srgbClr val="28282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en-US" altLang="ko-KR" sz="2000" b="1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char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buffer[100];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kern="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double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d,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result;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20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atoi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(s1);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d =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atof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(s2);</a:t>
            </a:r>
            <a:endParaRPr lang="en-US" altLang="ko-KR" sz="2000" b="1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result = </a:t>
            </a:r>
            <a:r>
              <a:rPr lang="en-US" altLang="ko-KR" sz="20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+ d;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sprintf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(buffer, </a:t>
            </a:r>
            <a:r>
              <a:rPr lang="en-US" altLang="ko-KR" sz="2000" b="1" kern="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"%f"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result);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kern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kern="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2000" b="1" kern="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 결과는 </a:t>
            </a:r>
            <a:r>
              <a:rPr lang="en-US" altLang="ko-KR" sz="2000" b="1" kern="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%s</a:t>
            </a:r>
            <a:r>
              <a:rPr lang="ko-KR" altLang="en-US" sz="2000" b="1" kern="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입니다</a:t>
            </a:r>
            <a:r>
              <a:rPr lang="en-US" altLang="ko-KR" sz="2000" b="1" kern="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.\n"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buffer);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_x76917336"/>
          <p:cNvSpPr>
            <a:spLocks noChangeArrowheads="1"/>
          </p:cNvSpPr>
          <p:nvPr/>
        </p:nvSpPr>
        <p:spPr bwMode="auto">
          <a:xfrm>
            <a:off x="4211960" y="3217118"/>
            <a:ext cx="3889126" cy="5048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 결과는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112.930000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입니다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49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문자열의 배열</a:t>
            </a:r>
          </a:p>
        </p:txBody>
      </p:sp>
      <p:sp>
        <p:nvSpPr>
          <p:cNvPr id="38916" name="Rectangle 11"/>
          <p:cNvSpPr>
            <a:spLocks noGrp="1" noChangeArrowheads="1"/>
          </p:cNvSpPr>
          <p:nvPr>
            <p:ph sz="quarter" idx="1"/>
          </p:nvPr>
        </p:nvSpPr>
        <p:spPr>
          <a:xfrm>
            <a:off x="664959" y="1493838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sz="24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(Q)</a:t>
            </a:r>
            <a:r>
              <a:rPr lang="ko-KR" altLang="en-US" sz="24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문자열이 여러 개 있는 경우에는 어떤 구조를 사용하여 저장하면 제일 좋을까</a:t>
            </a:r>
            <a:r>
              <a:rPr lang="en-US" altLang="ko-KR" sz="24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</a:p>
          <a:p>
            <a:pPr eaLnBrk="1" hangingPunct="1"/>
            <a:r>
              <a:rPr lang="en-US" altLang="ko-KR" sz="24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“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init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”, “open”, “close”, …</a:t>
            </a:r>
          </a:p>
          <a:p>
            <a:pPr eaLnBrk="1" hangingPunct="1"/>
            <a:endParaRPr lang="en-US" altLang="ko-KR" sz="24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문자열의 배열</a:t>
            </a:r>
            <a:endParaRPr lang="en-US" altLang="ko-KR" sz="24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 포인터 배열</a:t>
            </a:r>
            <a:endParaRPr lang="en-US" altLang="ko-KR" sz="24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50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문자열의 배열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677464" y="1720226"/>
            <a:ext cx="3457575" cy="22196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char</a:t>
            </a:r>
            <a:r>
              <a:rPr lang="en-US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s[3][6]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en-US" sz="2800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init</a:t>
            </a:r>
            <a:r>
              <a:rPr lang="en-US" altLang="en-US" sz="2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",</a:t>
            </a:r>
            <a:endParaRPr lang="en-US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"open",</a:t>
            </a:r>
            <a:endParaRPr lang="en-US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en-US" sz="2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"close"</a:t>
            </a:r>
            <a:endParaRPr lang="en-US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23928" y="1844824"/>
            <a:ext cx="4680520" cy="3941022"/>
            <a:chOff x="4793729" y="1824633"/>
            <a:chExt cx="3451225" cy="2746375"/>
          </a:xfrm>
        </p:grpSpPr>
        <p:grpSp>
          <p:nvGrpSpPr>
            <p:cNvPr id="38918" name="그룹 32"/>
            <p:cNvGrpSpPr>
              <a:grpSpLocks/>
            </p:cNvGrpSpPr>
            <p:nvPr/>
          </p:nvGrpSpPr>
          <p:grpSpPr bwMode="auto">
            <a:xfrm>
              <a:off x="5443017" y="2419946"/>
              <a:ext cx="2720975" cy="582612"/>
              <a:chOff x="3682222" y="1812468"/>
              <a:chExt cx="2720921" cy="583601"/>
            </a:xfrm>
          </p:grpSpPr>
          <p:grpSp>
            <p:nvGrpSpPr>
              <p:cNvPr id="38999" name="그룹 2"/>
              <p:cNvGrpSpPr>
                <a:grpSpLocks/>
              </p:cNvGrpSpPr>
              <p:nvPr/>
            </p:nvGrpSpPr>
            <p:grpSpPr bwMode="auto">
              <a:xfrm>
                <a:off x="3682222" y="1812468"/>
                <a:ext cx="2689908" cy="583601"/>
                <a:chOff x="4486986" y="5359999"/>
                <a:chExt cx="2689908" cy="583601"/>
              </a:xfrm>
            </p:grpSpPr>
            <p:pic>
              <p:nvPicPr>
                <p:cNvPr id="39001" name="그림 3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57668" y="5359999"/>
                  <a:ext cx="719226" cy="5836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002" name="그림 3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65786" y="5359999"/>
                  <a:ext cx="719226" cy="5836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003" name="그림 3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73906" y="5359999"/>
                  <a:ext cx="719226" cy="5836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004" name="그림 3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79457" y="5359999"/>
                  <a:ext cx="719226" cy="5836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005" name="그림 3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87577" y="5359999"/>
                  <a:ext cx="719226" cy="5836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006" name="그림 4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86986" y="5359999"/>
                  <a:ext cx="719226" cy="5836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3920342" y="2103473"/>
                <a:ext cx="2482801" cy="23057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ko-KR" sz="900" dirty="0">
                    <a:latin typeface="Lucida Calligraphy" pitchFamily="66" charset="0"/>
                    <a:ea typeface="+mn-ea"/>
                  </a:rPr>
                  <a:t>s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Lucida Calligraphy" pitchFamily="66" charset="0"/>
                    <a:ea typeface="+mn-ea"/>
                  </a:rPr>
                  <a:t>[</a:t>
                </a:r>
                <a:r>
                  <a:rPr lang="en-US" altLang="ko-KR" sz="900" dirty="0">
                    <a:solidFill>
                      <a:schemeClr val="tx2"/>
                    </a:solidFill>
                    <a:latin typeface="Lucida Calligraphy" pitchFamily="66" charset="0"/>
                    <a:ea typeface="+mn-ea"/>
                  </a:rPr>
                  <a:t>0][0]</a:t>
                </a:r>
                <a:r>
                  <a:rPr lang="en-US" altLang="ko-KR" sz="900" dirty="0">
                    <a:latin typeface="Lucida Calligraphy" pitchFamily="66" charset="0"/>
                    <a:ea typeface="+mn-ea"/>
                  </a:rPr>
                  <a:t> s</a:t>
                </a:r>
                <a:r>
                  <a:rPr lang="en-US" altLang="ko-KR" sz="900" dirty="0">
                    <a:solidFill>
                      <a:schemeClr val="tx2"/>
                    </a:solidFill>
                    <a:latin typeface="Lucida Calligraphy" pitchFamily="66" charset="0"/>
                    <a:ea typeface="+mn-ea"/>
                  </a:rPr>
                  <a:t>[0][1] </a:t>
                </a:r>
                <a:r>
                  <a:rPr lang="en-US" altLang="ko-KR" sz="900" dirty="0">
                    <a:latin typeface="Lucida Calligraphy" pitchFamily="66" charset="0"/>
                    <a:ea typeface="+mn-ea"/>
                  </a:rPr>
                  <a:t> s</a:t>
                </a:r>
                <a:r>
                  <a:rPr lang="en-US" altLang="ko-KR" sz="900" dirty="0">
                    <a:solidFill>
                      <a:schemeClr val="tx2"/>
                    </a:solidFill>
                    <a:latin typeface="Lucida Calligraphy" pitchFamily="66" charset="0"/>
                    <a:ea typeface="+mn-ea"/>
                  </a:rPr>
                  <a:t>[0][2]</a:t>
                </a:r>
                <a:r>
                  <a:rPr lang="en-US" altLang="ko-KR" sz="900" dirty="0">
                    <a:latin typeface="Lucida Calligraphy" pitchFamily="66" charset="0"/>
                    <a:ea typeface="+mn-ea"/>
                  </a:rPr>
                  <a:t> s</a:t>
                </a:r>
                <a:r>
                  <a:rPr lang="en-US" altLang="ko-KR" sz="900" dirty="0">
                    <a:solidFill>
                      <a:schemeClr val="tx2"/>
                    </a:solidFill>
                    <a:latin typeface="Lucida Calligraphy" pitchFamily="66" charset="0"/>
                    <a:ea typeface="+mn-ea"/>
                  </a:rPr>
                  <a:t>[0][3]</a:t>
                </a:r>
                <a:r>
                  <a:rPr lang="en-US" altLang="ko-KR" sz="900" dirty="0">
                    <a:latin typeface="Lucida Calligraphy" pitchFamily="66" charset="0"/>
                    <a:ea typeface="+mn-ea"/>
                  </a:rPr>
                  <a:t> s</a:t>
                </a:r>
                <a:r>
                  <a:rPr lang="en-US" altLang="ko-KR" sz="900" dirty="0">
                    <a:solidFill>
                      <a:schemeClr val="tx2"/>
                    </a:solidFill>
                    <a:latin typeface="Lucida Calligraphy" pitchFamily="66" charset="0"/>
                    <a:ea typeface="+mn-ea"/>
                  </a:rPr>
                  <a:t>[0][4] </a:t>
                </a:r>
                <a:r>
                  <a:rPr lang="en-US" altLang="ko-KR" sz="900" dirty="0">
                    <a:latin typeface="Lucida Calligraphy" pitchFamily="66" charset="0"/>
                    <a:ea typeface="+mn-ea"/>
                  </a:rPr>
                  <a:t>s</a:t>
                </a:r>
                <a:r>
                  <a:rPr lang="en-US" altLang="ko-KR" sz="900" dirty="0">
                    <a:solidFill>
                      <a:schemeClr val="tx2"/>
                    </a:solidFill>
                    <a:latin typeface="Lucida Calligraphy" pitchFamily="66" charset="0"/>
                    <a:ea typeface="+mn-ea"/>
                  </a:rPr>
                  <a:t>[0][5]</a:t>
                </a:r>
                <a:endParaRPr lang="ko-KR" altLang="en-US" sz="1000" dirty="0">
                  <a:solidFill>
                    <a:schemeClr val="tx2"/>
                  </a:solidFill>
                  <a:latin typeface="Lucida Calligraphy" pitchFamily="66" charset="0"/>
                  <a:ea typeface="+mn-ea"/>
                </a:endParaRPr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5638484" y="2264707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err="1"/>
                <a:t>i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6039025" y="2264707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430857" y="2264707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i</a:t>
              </a:r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825257" y="2264707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t</a:t>
              </a:r>
              <a:endParaRPr lang="ko-KR" altLang="en-US" dirty="0"/>
            </a:p>
          </p:txBody>
        </p:sp>
        <p:grpSp>
          <p:nvGrpSpPr>
            <p:cNvPr id="38934" name="그룹 49"/>
            <p:cNvGrpSpPr>
              <a:grpSpLocks/>
            </p:cNvGrpSpPr>
            <p:nvPr/>
          </p:nvGrpSpPr>
          <p:grpSpPr bwMode="auto">
            <a:xfrm>
              <a:off x="7185544" y="2272166"/>
              <a:ext cx="463550" cy="368300"/>
              <a:chOff x="5679084" y="5111091"/>
              <a:chExt cx="463726" cy="369332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5718684" y="5114444"/>
                <a:ext cx="360040" cy="36004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0000">
                    <a:srgbClr val="FF7A00">
                      <a:alpha val="98000"/>
                    </a:srgbClr>
                  </a:gs>
                  <a:gs pos="60000">
                    <a:srgbClr val="FF0300"/>
                  </a:gs>
                  <a:gs pos="100000">
                    <a:srgbClr val="4D0808">
                      <a:alpha val="8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400" dirty="0"/>
              </a:p>
            </p:txBody>
          </p:sp>
          <p:sp>
            <p:nvSpPr>
              <p:cNvPr id="38998" name="TextBox 14"/>
              <p:cNvSpPr txBox="1">
                <a:spLocks noChangeArrowheads="1"/>
              </p:cNvSpPr>
              <p:nvPr/>
            </p:nvSpPr>
            <p:spPr bwMode="auto">
              <a:xfrm>
                <a:off x="5679084" y="5111091"/>
                <a:ext cx="4637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solidFill>
                      <a:schemeClr val="bg1"/>
                    </a:solidFill>
                    <a:latin typeface="Comic Sans MS" pitchFamily="66" charset="0"/>
                  </a:rPr>
                  <a:t>\0</a:t>
                </a:r>
                <a:endParaRPr lang="ko-KR" altLang="en-US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38935" name="그룹 2"/>
            <p:cNvGrpSpPr>
              <a:grpSpLocks/>
            </p:cNvGrpSpPr>
            <p:nvPr/>
          </p:nvGrpSpPr>
          <p:grpSpPr bwMode="auto">
            <a:xfrm>
              <a:off x="5443017" y="3183533"/>
              <a:ext cx="2689225" cy="582613"/>
              <a:chOff x="4486986" y="5359999"/>
              <a:chExt cx="2689908" cy="583601"/>
            </a:xfrm>
          </p:grpSpPr>
          <p:pic>
            <p:nvPicPr>
              <p:cNvPr id="38989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90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91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92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93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94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7" name="타원 66"/>
            <p:cNvSpPr/>
            <p:nvPr/>
          </p:nvSpPr>
          <p:spPr>
            <a:xfrm>
              <a:off x="5638484" y="3026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o</a:t>
              </a:r>
              <a:endParaRPr lang="ko-KR" altLang="en-US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039025" y="3026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430857" y="3026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6825257" y="3026942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n</a:t>
              </a:r>
              <a:endParaRPr lang="ko-KR" altLang="en-US" dirty="0"/>
            </a:p>
          </p:txBody>
        </p:sp>
        <p:grpSp>
          <p:nvGrpSpPr>
            <p:cNvPr id="38951" name="그룹 49"/>
            <p:cNvGrpSpPr>
              <a:grpSpLocks/>
            </p:cNvGrpSpPr>
            <p:nvPr/>
          </p:nvGrpSpPr>
          <p:grpSpPr bwMode="auto">
            <a:xfrm>
              <a:off x="7185544" y="3019749"/>
              <a:ext cx="463550" cy="368300"/>
              <a:chOff x="5679084" y="5111091"/>
              <a:chExt cx="463726" cy="369332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5718684" y="5114444"/>
                <a:ext cx="360040" cy="36004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0000">
                    <a:srgbClr val="FF7A00">
                      <a:alpha val="98000"/>
                    </a:srgbClr>
                  </a:gs>
                  <a:gs pos="60000">
                    <a:srgbClr val="FF0300"/>
                  </a:gs>
                  <a:gs pos="100000">
                    <a:srgbClr val="4D0808">
                      <a:alpha val="8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400" dirty="0"/>
              </a:p>
            </p:txBody>
          </p:sp>
          <p:sp>
            <p:nvSpPr>
              <p:cNvPr id="38988" name="TextBox 14"/>
              <p:cNvSpPr txBox="1">
                <a:spLocks noChangeArrowheads="1"/>
              </p:cNvSpPr>
              <p:nvPr/>
            </p:nvSpPr>
            <p:spPr bwMode="auto">
              <a:xfrm>
                <a:off x="5679084" y="5111091"/>
                <a:ext cx="4637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solidFill>
                      <a:schemeClr val="bg1"/>
                    </a:solidFill>
                    <a:latin typeface="Comic Sans MS" pitchFamily="66" charset="0"/>
                  </a:rPr>
                  <a:t>\0</a:t>
                </a:r>
                <a:endParaRPr lang="ko-KR" altLang="en-US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38952" name="그룹 2"/>
            <p:cNvGrpSpPr>
              <a:grpSpLocks/>
            </p:cNvGrpSpPr>
            <p:nvPr/>
          </p:nvGrpSpPr>
          <p:grpSpPr bwMode="auto">
            <a:xfrm>
              <a:off x="5443017" y="3988396"/>
              <a:ext cx="2689225" cy="582612"/>
              <a:chOff x="4486986" y="5359999"/>
              <a:chExt cx="2689908" cy="583601"/>
            </a:xfrm>
          </p:grpSpPr>
          <p:pic>
            <p:nvPicPr>
              <p:cNvPr id="38979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80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81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82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83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84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4" name="타원 83"/>
            <p:cNvSpPr/>
            <p:nvPr/>
          </p:nvSpPr>
          <p:spPr>
            <a:xfrm>
              <a:off x="5638484" y="3833181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39025" y="3833181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30857" y="3833181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o</a:t>
              </a:r>
              <a:endParaRPr lang="ko-KR" altLang="en-US" dirty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825257" y="3833181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s</a:t>
              </a:r>
              <a:endParaRPr lang="ko-KR" altLang="en-US" dirty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7217089" y="3833181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e</a:t>
              </a:r>
              <a:endParaRPr lang="ko-KR" altLang="en-US" dirty="0"/>
            </a:p>
          </p:txBody>
        </p:sp>
        <p:grpSp>
          <p:nvGrpSpPr>
            <p:cNvPr id="38968" name="그룹 49"/>
            <p:cNvGrpSpPr>
              <a:grpSpLocks/>
            </p:cNvGrpSpPr>
            <p:nvPr/>
          </p:nvGrpSpPr>
          <p:grpSpPr bwMode="auto">
            <a:xfrm>
              <a:off x="7557567" y="3832821"/>
              <a:ext cx="463550" cy="368300"/>
              <a:chOff x="5679084" y="5111091"/>
              <a:chExt cx="463726" cy="369332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5718684" y="5114444"/>
                <a:ext cx="360040" cy="36004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200"/>
                  </a:gs>
                  <a:gs pos="40000">
                    <a:srgbClr val="FF7A00">
                      <a:alpha val="98000"/>
                    </a:srgbClr>
                  </a:gs>
                  <a:gs pos="60000">
                    <a:srgbClr val="FF0300"/>
                  </a:gs>
                  <a:gs pos="100000">
                    <a:srgbClr val="4D0808">
                      <a:alpha val="8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400" dirty="0"/>
              </a:p>
            </p:txBody>
          </p:sp>
          <p:sp>
            <p:nvSpPr>
              <p:cNvPr id="38978" name="TextBox 14"/>
              <p:cNvSpPr txBox="1">
                <a:spLocks noChangeArrowheads="1"/>
              </p:cNvSpPr>
              <p:nvPr/>
            </p:nvSpPr>
            <p:spPr bwMode="auto">
              <a:xfrm>
                <a:off x="5679084" y="5111091"/>
                <a:ext cx="4637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>
                    <a:solidFill>
                      <a:schemeClr val="bg1"/>
                    </a:solidFill>
                    <a:latin typeface="Comic Sans MS" pitchFamily="66" charset="0"/>
                  </a:rPr>
                  <a:t>\0</a:t>
                </a:r>
                <a:endParaRPr lang="ko-KR" altLang="en-US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p:grpSp>
        <p:cxnSp>
          <p:nvCxnSpPr>
            <p:cNvPr id="6" name="직선 화살표 연결선 5"/>
            <p:cNvCxnSpPr/>
            <p:nvPr/>
          </p:nvCxnSpPr>
          <p:spPr>
            <a:xfrm>
              <a:off x="5220767" y="2132608"/>
              <a:ext cx="2800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5220767" y="2132608"/>
              <a:ext cx="0" cy="22621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 bwMode="auto">
            <a:xfrm>
              <a:off x="5681142" y="3486746"/>
              <a:ext cx="248285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Lucida Calligraphy" pitchFamily="66" charset="0"/>
                  <a:ea typeface="+mn-ea"/>
                </a:rPr>
                <a:t>s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1][0]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[1][2]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[1][4] 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  <p:sp>
          <p:nvSpPr>
            <p:cNvPr id="106" name="TextBox 105"/>
            <p:cNvSpPr txBox="1"/>
            <p:nvPr/>
          </p:nvSpPr>
          <p:spPr bwMode="auto">
            <a:xfrm>
              <a:off x="5681142" y="4280496"/>
              <a:ext cx="2563812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Lucida Calligraphy" pitchFamily="66" charset="0"/>
                  <a:ea typeface="+mn-ea"/>
                </a:rPr>
                <a:t>s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2][0]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[2][1]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[2][2]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[2][4]  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s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[2][5]</a:t>
              </a: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  <p:sp>
          <p:nvSpPr>
            <p:cNvPr id="38973" name="TextBox 95"/>
            <p:cNvSpPr txBox="1">
              <a:spLocks noChangeArrowheads="1"/>
            </p:cNvSpPr>
            <p:nvPr/>
          </p:nvSpPr>
          <p:spPr bwMode="auto">
            <a:xfrm>
              <a:off x="7524229" y="1824633"/>
              <a:ext cx="4318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맑은 고딕" pitchFamily="50" charset="-127"/>
                  <a:ea typeface="맑은 고딕" pitchFamily="50" charset="-127"/>
                </a:rPr>
                <a:t>열</a:t>
              </a:r>
            </a:p>
          </p:txBody>
        </p:sp>
        <p:sp>
          <p:nvSpPr>
            <p:cNvPr id="38974" name="TextBox 107"/>
            <p:cNvSpPr txBox="1">
              <a:spLocks noChangeArrowheads="1"/>
            </p:cNvSpPr>
            <p:nvPr/>
          </p:nvSpPr>
          <p:spPr bwMode="auto">
            <a:xfrm>
              <a:off x="4793729" y="3988396"/>
              <a:ext cx="4318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400">
                  <a:latin typeface="맑은 고딕" pitchFamily="50" charset="-127"/>
                  <a:ea typeface="맑은 고딕" pitchFamily="50" charset="-127"/>
                </a:rPr>
                <a:t>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15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문자 포인터 배열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971600" y="1988840"/>
            <a:ext cx="3457575" cy="22196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char *s[3]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"</a:t>
            </a:r>
            <a:r>
              <a:rPr lang="en-US" altLang="en-US" sz="28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init</a:t>
            </a:r>
            <a:r>
              <a:rPr lang="en-US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",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"open",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"close"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1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7190</TotalTime>
  <Words>3190</Words>
  <Application>Microsoft Office PowerPoint</Application>
  <PresentationFormat>화면 슬라이드 쇼(4:3)</PresentationFormat>
  <Paragraphs>625</Paragraphs>
  <Slides>56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56</vt:i4>
      </vt:variant>
    </vt:vector>
  </HeadingPairs>
  <TitlesOfParts>
    <vt:vector size="77" baseType="lpstr">
      <vt:lpstr>HY견고딕</vt:lpstr>
      <vt:lpstr>HY견명조</vt:lpstr>
      <vt:lpstr>HY궁서</vt:lpstr>
      <vt:lpstr>HY얕은샘물M</vt:lpstr>
      <vt:lpstr>HY헤드라인M</vt:lpstr>
      <vt:lpstr>굴림</vt:lpstr>
      <vt:lpstr>맑은 고딕</vt:lpstr>
      <vt:lpstr>한양신명조</vt:lpstr>
      <vt:lpstr>함초롬바탕</vt:lpstr>
      <vt:lpstr>휴먼둥근헤드라인</vt:lpstr>
      <vt:lpstr>Arial</vt:lpstr>
      <vt:lpstr>Comic Sans MS</vt:lpstr>
      <vt:lpstr>Lucida Calligraphy</vt:lpstr>
      <vt:lpstr>Symbol</vt:lpstr>
      <vt:lpstr>Trebuchet MS</vt:lpstr>
      <vt:lpstr>Tw Cen MT</vt:lpstr>
      <vt:lpstr>Wingdings</vt:lpstr>
      <vt:lpstr>Wingdings 2</vt:lpstr>
      <vt:lpstr>가을</vt:lpstr>
      <vt:lpstr>3_Crayons</vt:lpstr>
      <vt:lpstr>1_가을</vt:lpstr>
      <vt:lpstr>문자열 처리 라이브러리</vt:lpstr>
      <vt:lpstr>예제</vt:lpstr>
      <vt:lpstr>문자열 수치 변환</vt:lpstr>
      <vt:lpstr>sprintf()와 sscanf()</vt:lpstr>
      <vt:lpstr>문자열을 수치로 변환하는 전용함수</vt:lpstr>
      <vt:lpstr>문자열 수치 변환 </vt:lpstr>
      <vt:lpstr>문자열의 배열</vt:lpstr>
      <vt:lpstr>1. 문자열의 배열</vt:lpstr>
      <vt:lpstr>2. 문자 포인터 배열</vt:lpstr>
      <vt:lpstr>예제</vt:lpstr>
      <vt:lpstr>프로그래밍 과제 </vt:lpstr>
      <vt:lpstr>문자열 수치 변환 </vt:lpstr>
      <vt:lpstr>문자열 수치 변환 </vt:lpstr>
      <vt:lpstr>자료형의 분류</vt:lpstr>
      <vt:lpstr>데이터 구조의 발전 과정</vt:lpstr>
      <vt:lpstr>구조체 개념 </vt:lpstr>
      <vt:lpstr>구조체의 필요성</vt:lpstr>
      <vt:lpstr>구조체의 필요성</vt:lpstr>
      <vt:lpstr>구조체와 배열</vt:lpstr>
      <vt:lpstr>구조체 선언</vt:lpstr>
      <vt:lpstr>구조체의 필요성</vt:lpstr>
      <vt:lpstr>구조체 선언</vt:lpstr>
      <vt:lpstr>구조체 선언</vt:lpstr>
      <vt:lpstr>구조체 선언의 예</vt:lpstr>
      <vt:lpstr>구조체 변수 선언</vt:lpstr>
      <vt:lpstr>구조체 변수 선언</vt:lpstr>
      <vt:lpstr>구조체의 초기화</vt:lpstr>
      <vt:lpstr>구조체의 초기화</vt:lpstr>
      <vt:lpstr>구조체의 초기화</vt:lpstr>
      <vt:lpstr>구조체 멤버 참조</vt:lpstr>
      <vt:lpstr>구조체 멤버 참조</vt:lpstr>
      <vt:lpstr>lab: 2차원 공간 상의 점을 구조체로 표현하기</vt:lpstr>
      <vt:lpstr>소스</vt:lpstr>
      <vt:lpstr>구조체 배열</vt:lpstr>
      <vt:lpstr>구조체 배열</vt:lpstr>
      <vt:lpstr>구조체 배열의 초기화</vt:lpstr>
      <vt:lpstr>구조체 배열 예제</vt:lpstr>
      <vt:lpstr>구조체를 가리키는 포인터</vt:lpstr>
      <vt:lpstr>-&gt; 연산자</vt:lpstr>
      <vt:lpstr>-&gt; 연산자</vt:lpstr>
      <vt:lpstr>예제</vt:lpstr>
      <vt:lpstr>포인터를 멤버로 가지는 구조체</vt:lpstr>
      <vt:lpstr>포인터를 멤버로 가지는 구조체</vt:lpstr>
      <vt:lpstr>구조체와 함수</vt:lpstr>
      <vt:lpstr>구조체와 함수</vt:lpstr>
      <vt:lpstr>구조체를 반환하는 경우</vt:lpstr>
      <vt:lpstr>예제</vt:lpstr>
      <vt:lpstr>예제</vt:lpstr>
      <vt:lpstr>공용체</vt:lpstr>
      <vt:lpstr>연결 리스트</vt:lpstr>
      <vt:lpstr>연결 리스트의 장단점</vt:lpstr>
      <vt:lpstr>연결 리스트의 구조</vt:lpstr>
      <vt:lpstr>노드 생성</vt:lpstr>
      <vt:lpstr>자기 참조 구조체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401</cp:revision>
  <dcterms:created xsi:type="dcterms:W3CDTF">2007-06-29T06:43:39Z</dcterms:created>
  <dcterms:modified xsi:type="dcterms:W3CDTF">2020-10-03T08:29:28Z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