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29" r:id="rId2"/>
    <p:sldMasterId id="2147483748" r:id="rId3"/>
  </p:sldMasterIdLst>
  <p:notesMasterIdLst>
    <p:notesMasterId r:id="rId69"/>
  </p:notesMasterIdLst>
  <p:handoutMasterIdLst>
    <p:handoutMasterId r:id="rId70"/>
  </p:handoutMasterIdLst>
  <p:sldIdLst>
    <p:sldId id="264" r:id="rId4"/>
    <p:sldId id="730" r:id="rId5"/>
    <p:sldId id="260" r:id="rId6"/>
    <p:sldId id="304" r:id="rId7"/>
    <p:sldId id="305" r:id="rId8"/>
    <p:sldId id="306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5" r:id="rId30"/>
    <p:sldId id="296" r:id="rId31"/>
    <p:sldId id="297" r:id="rId32"/>
    <p:sldId id="722" r:id="rId33"/>
    <p:sldId id="723" r:id="rId34"/>
    <p:sldId id="298" r:id="rId35"/>
    <p:sldId id="299" r:id="rId36"/>
    <p:sldId id="300" r:id="rId37"/>
    <p:sldId id="724" r:id="rId38"/>
    <p:sldId id="725" r:id="rId39"/>
    <p:sldId id="301" r:id="rId40"/>
    <p:sldId id="302" r:id="rId41"/>
    <p:sldId id="303" r:id="rId42"/>
    <p:sldId id="726" r:id="rId43"/>
    <p:sldId id="727" r:id="rId44"/>
    <p:sldId id="728" r:id="rId45"/>
    <p:sldId id="308" r:id="rId46"/>
    <p:sldId id="261" r:id="rId47"/>
    <p:sldId id="262" r:id="rId48"/>
    <p:sldId id="263" r:id="rId49"/>
    <p:sldId id="729" r:id="rId50"/>
    <p:sldId id="720" r:id="rId51"/>
    <p:sldId id="721" r:id="rId52"/>
    <p:sldId id="732" r:id="rId53"/>
    <p:sldId id="309" r:id="rId54"/>
    <p:sldId id="736" r:id="rId55"/>
    <p:sldId id="733" r:id="rId56"/>
    <p:sldId id="740" r:id="rId57"/>
    <p:sldId id="739" r:id="rId58"/>
    <p:sldId id="310" r:id="rId59"/>
    <p:sldId id="307" r:id="rId60"/>
    <p:sldId id="311" r:id="rId61"/>
    <p:sldId id="312" r:id="rId62"/>
    <p:sldId id="314" r:id="rId63"/>
    <p:sldId id="313" r:id="rId64"/>
    <p:sldId id="779" r:id="rId65"/>
    <p:sldId id="741" r:id="rId66"/>
    <p:sldId id="743" r:id="rId67"/>
    <p:sldId id="742" r:id="rId68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9D5998-0004-4101-B21E-5DC3E4140D98}">
          <p14:sldIdLst>
            <p14:sldId id="264"/>
            <p14:sldId id="730"/>
            <p14:sldId id="260"/>
            <p14:sldId id="304"/>
            <p14:sldId id="305"/>
            <p14:sldId id="306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1"/>
            <p14:sldId id="283"/>
            <p14:sldId id="284"/>
            <p14:sldId id="285"/>
            <p14:sldId id="286"/>
            <p14:sldId id="287"/>
            <p14:sldId id="288"/>
            <p14:sldId id="289"/>
            <p14:sldId id="295"/>
            <p14:sldId id="296"/>
            <p14:sldId id="297"/>
            <p14:sldId id="722"/>
            <p14:sldId id="723"/>
            <p14:sldId id="298"/>
            <p14:sldId id="299"/>
            <p14:sldId id="300"/>
            <p14:sldId id="724"/>
            <p14:sldId id="725"/>
            <p14:sldId id="301"/>
            <p14:sldId id="302"/>
            <p14:sldId id="303"/>
            <p14:sldId id="726"/>
            <p14:sldId id="727"/>
            <p14:sldId id="728"/>
            <p14:sldId id="308"/>
            <p14:sldId id="261"/>
            <p14:sldId id="262"/>
            <p14:sldId id="263"/>
            <p14:sldId id="729"/>
            <p14:sldId id="720"/>
            <p14:sldId id="721"/>
            <p14:sldId id="732"/>
            <p14:sldId id="309"/>
            <p14:sldId id="736"/>
            <p14:sldId id="733"/>
            <p14:sldId id="740"/>
            <p14:sldId id="739"/>
            <p14:sldId id="310"/>
            <p14:sldId id="307"/>
            <p14:sldId id="311"/>
            <p14:sldId id="312"/>
            <p14:sldId id="314"/>
            <p14:sldId id="313"/>
            <p14:sldId id="779"/>
            <p14:sldId id="741"/>
            <p14:sldId id="743"/>
            <p14:sldId id="7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4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333399"/>
    <a:srgbClr val="009E00"/>
    <a:srgbClr val="FF9933"/>
    <a:srgbClr val="FF9999"/>
    <a:srgbClr val="FFFFC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3" autoAdjust="0"/>
    <p:restoredTop sz="84473" autoAdjust="0"/>
  </p:normalViewPr>
  <p:slideViewPr>
    <p:cSldViewPr snapToGrid="0">
      <p:cViewPr varScale="1">
        <p:scale>
          <a:sx n="78" d="100"/>
          <a:sy n="78" d="100"/>
        </p:scale>
        <p:origin x="1885" y="73"/>
      </p:cViewPr>
      <p:guideLst>
        <p:guide orient="horz" pos="424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451" y="42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" Type="http://schemas.openxmlformats.org/officeDocument/2006/relationships/slide" Target="slides/slide4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pic>
        <p:nvPicPr>
          <p:cNvPr id="5" name="그림 4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522668" y="4960937"/>
            <a:ext cx="5888863" cy="2672842"/>
          </a:xfrm>
          <a:prstGeom prst="rect">
            <a:avLst/>
          </a:prstGeom>
        </p:spPr>
      </p:pic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pic>
        <p:nvPicPr>
          <p:cNvPr id="5" name="그림 4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522668" y="4960937"/>
            <a:ext cx="5888863" cy="2672842"/>
          </a:xfrm>
          <a:prstGeom prst="rect">
            <a:avLst/>
          </a:prstGeom>
        </p:spPr>
      </p:pic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Human </a:t>
            </a:r>
            <a:r>
              <a:rPr lang="ko-KR" altLang="en-US"/>
              <a:t>객체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몸무게</a:t>
            </a:r>
            <a:r>
              <a:rPr lang="en-US" altLang="ko-KR"/>
              <a:t>,</a:t>
            </a:r>
            <a:r>
              <a:rPr lang="ko-KR" altLang="en-US"/>
              <a:t> 신장</a:t>
            </a:r>
            <a:r>
              <a:rPr lang="en-US" altLang="ko-KR"/>
              <a:t>,</a:t>
            </a:r>
            <a:r>
              <a:rPr lang="ko-KR" altLang="en-US"/>
              <a:t> 피부색</a:t>
            </a:r>
            <a:r>
              <a:rPr lang="en-US" altLang="ko-KR"/>
              <a:t>,</a:t>
            </a:r>
            <a:r>
              <a:rPr lang="ko-KR" altLang="en-US"/>
              <a:t>성별</a:t>
            </a:r>
            <a:r>
              <a:rPr lang="en-US" altLang="ko-KR"/>
              <a:t>,</a:t>
            </a:r>
            <a:r>
              <a:rPr lang="ko-KR" altLang="en-US"/>
              <a:t> 나이</a:t>
            </a:r>
            <a:r>
              <a:rPr lang="en-US" altLang="ko-KR"/>
              <a:t>.......</a:t>
            </a:r>
            <a:r>
              <a:rPr lang="ko-KR" altLang="en-US"/>
              <a:t> </a:t>
            </a:r>
            <a:r>
              <a:rPr lang="en-US" altLang="ko-KR"/>
              <a:t>+</a:t>
            </a:r>
            <a:r>
              <a:rPr lang="ko-KR" altLang="en-US"/>
              <a:t>   </a:t>
            </a:r>
            <a:r>
              <a:rPr lang="en-US" altLang="ko-KR"/>
              <a:t>E</a:t>
            </a:r>
            <a:r>
              <a:rPr lang="ko-KR" altLang="en-US"/>
              <a:t> </a:t>
            </a:r>
            <a:r>
              <a:rPr lang="en-US" altLang="ko-KR"/>
              <a:t> D  P  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C7AADCE-4523-43FE-B0A8-90B87F2F6B62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400" b="1"/>
              <a:t>객체의 속성과 행위를 하나로 묶고</a:t>
            </a:r>
            <a:r>
              <a:rPr lang="en-US" altLang="ko-KR" sz="1400" b="1"/>
              <a:t>(</a:t>
            </a:r>
            <a:r>
              <a:rPr lang="ko-KR" altLang="en-US" sz="1400" b="1"/>
              <a:t>캡슐화</a:t>
            </a:r>
            <a:r>
              <a:rPr lang="en-US" altLang="ko-KR" sz="1400" b="1"/>
              <a:t>)</a:t>
            </a:r>
          </a:p>
          <a:p>
            <a:pPr>
              <a:defRPr/>
            </a:pPr>
            <a:r>
              <a:rPr lang="ko-KR" altLang="en-US" sz="1400" b="1"/>
              <a:t>실제 구현한 내용 일부를 외부에 감추는 것</a:t>
            </a:r>
            <a:r>
              <a:rPr lang="en-US" altLang="ko-KR" sz="1400" b="1"/>
              <a:t>(</a:t>
            </a:r>
            <a:r>
              <a:rPr lang="ko-KR" altLang="en-US" sz="1400" b="1"/>
              <a:t>은닉화</a:t>
            </a:r>
            <a:r>
              <a:rPr lang="en-US" altLang="ko-KR" sz="1400" b="1"/>
              <a:t>)</a:t>
            </a:r>
          </a:p>
          <a:p>
            <a:pPr>
              <a:defRPr/>
            </a:pPr>
            <a:endParaRPr lang="en-US" altLang="ko-KR" sz="1400" b="1"/>
          </a:p>
          <a:p>
            <a:pPr marL="0" lvl="0" indent="0" algn="l" defTabSz="762098" rtl="0" eaLnBrk="1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/>
              <a:buChar char="•"/>
              <a:defRPr/>
            </a:pPr>
            <a:r>
              <a:rPr kumimoji="1" lang="ko-KR" altLang="en-US" sz="1400" b="1" i="0" baseline="0">
                <a:solidFill>
                  <a:schemeClr val="tx1"/>
                </a:solidFill>
                <a:latin typeface="Arial"/>
                <a:ea typeface="돋움"/>
              </a:rPr>
              <a:t>객체 정보의 손상과 오용을 막을 수 있음</a:t>
            </a:r>
          </a:p>
          <a:p>
            <a:pPr marL="0" lvl="0" indent="0" algn="l" defTabSz="762098" rtl="0" eaLnBrk="1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/>
              <a:buChar char="•"/>
              <a:defRPr/>
            </a:pPr>
            <a:r>
              <a:rPr kumimoji="1" lang="ko-KR" altLang="en-US" sz="1400" b="1" i="0" baseline="0">
                <a:solidFill>
                  <a:schemeClr val="tx1"/>
                </a:solidFill>
                <a:latin typeface="Arial"/>
                <a:ea typeface="돋움"/>
              </a:rPr>
              <a:t>   자료 구조가 변해도 다른 객체에 영향주지 않음</a:t>
            </a:r>
          </a:p>
          <a:p>
            <a:pPr marL="0" lvl="0" indent="0" algn="l" defTabSz="762098" rtl="0" eaLnBrk="1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/>
              <a:buChar char="•"/>
              <a:defRPr/>
            </a:pPr>
            <a:r>
              <a:rPr kumimoji="1" lang="ko-KR" altLang="en-US" sz="1400" b="1" i="0" baseline="0">
                <a:solidFill>
                  <a:schemeClr val="tx1"/>
                </a:solidFill>
                <a:latin typeface="Arial"/>
                <a:ea typeface="돋움"/>
              </a:rPr>
              <a:t>   객체 사이의 독립성이 구조적으로 보장됨</a:t>
            </a:r>
          </a:p>
          <a:p>
            <a:pPr marL="0" lvl="0" indent="0" algn="l" defTabSz="762098" rtl="0" eaLnBrk="1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/>
              <a:buChar char="•"/>
              <a:defRPr/>
            </a:pPr>
            <a:r>
              <a:rPr kumimoji="1" lang="ko-KR" altLang="en-US" sz="1400" b="1" i="0" baseline="0">
                <a:solidFill>
                  <a:schemeClr val="tx1"/>
                </a:solidFill>
                <a:latin typeface="Arial"/>
                <a:ea typeface="돋움"/>
              </a:rPr>
              <a:t>  연산만 정확히 알면 객체를 사용할 수 있음</a:t>
            </a:r>
          </a:p>
          <a:p>
            <a:pPr>
              <a:defRPr/>
            </a:pPr>
            <a:endParaRPr lang="en-US" altLang="ko-KR" sz="1400" b="1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/>
              <a:t>객체의 공통적인 </a:t>
            </a:r>
            <a:r>
              <a:rPr lang="en-US" altLang="ko-KR" b="1"/>
              <a:t>qqsdmf</a:t>
            </a:r>
            <a:r>
              <a:rPr lang="ko-KR" altLang="en-US" b="1"/>
              <a:t> 뽑아내서</a:t>
            </a:r>
            <a:r>
              <a:rPr lang="en-US" altLang="ko-KR" b="1"/>
              <a:t> </a:t>
            </a:r>
            <a:r>
              <a:rPr lang="ko-KR" altLang="en-US" b="1"/>
              <a:t>따로  </a:t>
            </a:r>
            <a:r>
              <a:rPr lang="en-US" altLang="ko-KR" b="1"/>
              <a:t> </a:t>
            </a:r>
            <a:r>
              <a:rPr lang="ko-KR" altLang="en-US" b="1"/>
              <a:t>구현해 놓은</a:t>
            </a:r>
            <a:r>
              <a:rPr lang="en-US" altLang="ko-KR" b="1"/>
              <a:t> </a:t>
            </a:r>
            <a:r>
              <a:rPr lang="ko-KR" altLang="en-US" b="1"/>
              <a:t>것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/>
              <a:t>객클래스를 구현함에 있어 모든 속성과 기능을 구현할 필요는 없습니다. </a:t>
            </a:r>
          </a:p>
          <a:p>
            <a:pPr>
              <a:defRPr/>
            </a:pPr>
            <a:endParaRPr lang="ko-KR" altLang="en-US" b="1"/>
          </a:p>
          <a:p>
            <a:pPr>
              <a:defRPr/>
            </a:pPr>
            <a:r>
              <a:rPr lang="ko-KR" altLang="en-US" b="1"/>
              <a:t>'회사원 관리'를 위한 '사람' 클래스에서는 '성별'이라는 </a:t>
            </a:r>
          </a:p>
          <a:p>
            <a:pPr>
              <a:defRPr/>
            </a:pPr>
            <a:r>
              <a:rPr lang="ko-KR" altLang="en-US" b="1"/>
              <a:t>속성이 반드시 필요하지만</a:t>
            </a:r>
          </a:p>
          <a:p>
            <a:pPr>
              <a:defRPr/>
            </a:pPr>
            <a:endParaRPr lang="ko-KR" altLang="en-US" b="1"/>
          </a:p>
          <a:p>
            <a:pPr>
              <a:defRPr/>
            </a:pPr>
            <a:r>
              <a:rPr lang="ko-KR" altLang="en-US" b="1"/>
              <a:t> '남자목욕탕 회원 관리'를 위한 '사람' 클래스에서는 </a:t>
            </a:r>
          </a:p>
          <a:p>
            <a:pPr>
              <a:defRPr/>
            </a:pPr>
            <a:r>
              <a:rPr lang="ko-KR" altLang="en-US" b="1"/>
              <a:t>굳이 성별이라는 속성을 표시할 필요가 없습니다. 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/>
              <a:t>객클래스를 구현함에 있어 모든 속성과 기능을 구현할 필요는 없습니다. </a:t>
            </a:r>
          </a:p>
          <a:p>
            <a:pPr>
              <a:defRPr/>
            </a:pPr>
            <a:endParaRPr lang="ko-KR" altLang="en-US" b="1"/>
          </a:p>
          <a:p>
            <a:pPr>
              <a:defRPr/>
            </a:pPr>
            <a:r>
              <a:rPr lang="ko-KR" altLang="en-US" b="1"/>
              <a:t>'회사원 관리'를 위한 '사람' 클래스에서는 '성별'이라는 </a:t>
            </a:r>
          </a:p>
          <a:p>
            <a:pPr>
              <a:defRPr/>
            </a:pPr>
            <a:r>
              <a:rPr lang="ko-KR" altLang="en-US" b="1"/>
              <a:t>속성이 반드시 필요하지만</a:t>
            </a:r>
          </a:p>
          <a:p>
            <a:pPr>
              <a:defRPr/>
            </a:pPr>
            <a:endParaRPr lang="ko-KR" altLang="en-US" b="1"/>
          </a:p>
          <a:p>
            <a:pPr>
              <a:defRPr/>
            </a:pPr>
            <a:r>
              <a:rPr lang="ko-KR" altLang="en-US" b="1"/>
              <a:t> '남자목욕탕 회원 관리'를 위한 '사람' 클래스에서는 </a:t>
            </a:r>
          </a:p>
          <a:p>
            <a:pPr>
              <a:defRPr/>
            </a:pPr>
            <a:r>
              <a:rPr lang="ko-KR" altLang="en-US" b="1"/>
              <a:t>굳이 성별이라는 속성을 표시할 필요가 없습니다. 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400" b="1"/>
              <a:t>상위의 것을 하위의 것이 물려받을 수 있는 특성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400" b="1"/>
              <a:t>상위의 것을 하위의 것이 물려받을 수 있는 특성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8559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400" b="1"/>
              <a:t>상위의 것을 하위의 것이 물려받을 수 있는 특성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400" b="1"/>
              <a:t>오버로딩</a:t>
            </a:r>
            <a:r>
              <a:rPr lang="en-US" altLang="ko-KR" sz="1400" b="1"/>
              <a:t>:</a:t>
            </a:r>
            <a:r>
              <a:rPr lang="ko-KR" altLang="en-US" sz="1400" b="1"/>
              <a:t>  같은 이름의 함수를 파라미터에 따라</a:t>
            </a:r>
          </a:p>
          <a:p>
            <a:pPr>
              <a:defRPr/>
            </a:pPr>
            <a:r>
              <a:rPr lang="ko-KR" altLang="en-US" sz="1400" b="1"/>
              <a:t>               다양하게 구현해서 사용하는 것</a:t>
            </a:r>
            <a:r>
              <a:rPr lang="en-US" altLang="ko-KR" sz="1400" b="1"/>
              <a:t>.</a:t>
            </a:r>
          </a:p>
          <a:p>
            <a:pPr>
              <a:defRPr/>
            </a:pPr>
            <a:endParaRPr lang="en-US" altLang="ko-KR" sz="1400" b="1"/>
          </a:p>
          <a:p>
            <a:pPr>
              <a:defRPr/>
            </a:pPr>
            <a:r>
              <a:rPr lang="ko-KR" altLang="en-US" sz="1400" b="1"/>
              <a:t>오버라이딩 </a:t>
            </a:r>
            <a:r>
              <a:rPr lang="en-US" altLang="ko-KR" sz="1400" b="1"/>
              <a:t>:</a:t>
            </a:r>
            <a:r>
              <a:rPr lang="ko-KR" altLang="en-US" sz="1400" b="1"/>
              <a:t>  상위 클래스가 가지고 있는 메소드가 </a:t>
            </a:r>
          </a:p>
          <a:p>
            <a:pPr>
              <a:defRPr/>
            </a:pPr>
            <a:r>
              <a:rPr lang="ko-KR" altLang="en-US" sz="1400" b="1"/>
              <a:t>                   하위클래스로 상속되어 </a:t>
            </a:r>
          </a:p>
          <a:p>
            <a:pPr>
              <a:defRPr/>
            </a:pPr>
            <a:r>
              <a:rPr lang="ko-KR" altLang="en-US" sz="1400" b="1"/>
              <a:t>                   하위클래스에서 재정의하여 사용하는 것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400" b="1"/>
              <a:t>오버로딩</a:t>
            </a:r>
            <a:r>
              <a:rPr lang="en-US" altLang="ko-KR" sz="1400" b="1"/>
              <a:t>:</a:t>
            </a:r>
            <a:r>
              <a:rPr lang="ko-KR" altLang="en-US" sz="1400" b="1"/>
              <a:t>  같은 이름의 함수를 파라미터에 따라</a:t>
            </a:r>
          </a:p>
          <a:p>
            <a:pPr>
              <a:defRPr/>
            </a:pPr>
            <a:r>
              <a:rPr lang="ko-KR" altLang="en-US" sz="1400" b="1"/>
              <a:t>               다양하게 구현해서 사용하는 것</a:t>
            </a:r>
            <a:r>
              <a:rPr lang="en-US" altLang="ko-KR" sz="1400" b="1"/>
              <a:t>.</a:t>
            </a:r>
          </a:p>
          <a:p>
            <a:pPr>
              <a:defRPr/>
            </a:pPr>
            <a:endParaRPr lang="en-US" altLang="ko-KR" sz="1400" b="1"/>
          </a:p>
          <a:p>
            <a:pPr>
              <a:defRPr/>
            </a:pPr>
            <a:r>
              <a:rPr lang="ko-KR" altLang="en-US" sz="1400" b="1"/>
              <a:t>오버라이딩 </a:t>
            </a:r>
            <a:r>
              <a:rPr lang="en-US" altLang="ko-KR" sz="1400" b="1"/>
              <a:t>:</a:t>
            </a:r>
            <a:r>
              <a:rPr lang="ko-KR" altLang="en-US" sz="1400" b="1"/>
              <a:t>  상위 클래스가 가지고 있는 메소드가 </a:t>
            </a:r>
          </a:p>
          <a:p>
            <a:pPr>
              <a:defRPr/>
            </a:pPr>
            <a:r>
              <a:rPr lang="ko-KR" altLang="en-US" sz="1400" b="1"/>
              <a:t>                   하위클래스로 상속되어 </a:t>
            </a:r>
          </a:p>
          <a:p>
            <a:pPr>
              <a:defRPr/>
            </a:pPr>
            <a:r>
              <a:rPr lang="ko-KR" altLang="en-US" sz="1400" b="1"/>
              <a:t>                   하위클래스에서 재정의하여 사용하는 것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400" b="1"/>
              <a:t>오버로딩</a:t>
            </a:r>
            <a:r>
              <a:rPr lang="en-US" altLang="ko-KR" sz="1400" b="1"/>
              <a:t>:</a:t>
            </a:r>
            <a:r>
              <a:rPr lang="ko-KR" altLang="en-US" sz="1400" b="1"/>
              <a:t>  같은 이름의 함수를 파라미터에 따라</a:t>
            </a:r>
          </a:p>
          <a:p>
            <a:pPr>
              <a:defRPr/>
            </a:pPr>
            <a:r>
              <a:rPr lang="ko-KR" altLang="en-US" sz="1400" b="1"/>
              <a:t>               다양하게 구현해서 사용하는 것</a:t>
            </a:r>
            <a:r>
              <a:rPr lang="en-US" altLang="ko-KR" sz="1400" b="1"/>
              <a:t>.</a:t>
            </a:r>
          </a:p>
          <a:p>
            <a:pPr>
              <a:defRPr/>
            </a:pPr>
            <a:endParaRPr lang="en-US" altLang="ko-KR" sz="1400" b="1"/>
          </a:p>
          <a:p>
            <a:pPr>
              <a:defRPr/>
            </a:pPr>
            <a:r>
              <a:rPr lang="ko-KR" altLang="en-US" sz="1400" b="1"/>
              <a:t>오버라이딩 </a:t>
            </a:r>
            <a:r>
              <a:rPr lang="en-US" altLang="ko-KR" sz="1400" b="1"/>
              <a:t>:</a:t>
            </a:r>
            <a:r>
              <a:rPr lang="ko-KR" altLang="en-US" sz="1400" b="1"/>
              <a:t>  상위 클래스가 가지고 있는 메소드가 </a:t>
            </a:r>
          </a:p>
          <a:p>
            <a:pPr>
              <a:defRPr/>
            </a:pPr>
            <a:r>
              <a:rPr lang="ko-KR" altLang="en-US" sz="1400" b="1"/>
              <a:t>                   하위클래스로 상속되어 </a:t>
            </a:r>
          </a:p>
          <a:p>
            <a:pPr>
              <a:defRPr/>
            </a:pPr>
            <a:r>
              <a:rPr lang="ko-KR" altLang="en-US" sz="1400" b="1"/>
              <a:t>                   하위클래스에서 재정의하여 사용하는 것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51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56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58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59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60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4839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61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1049" y="5113973"/>
            <a:ext cx="5372102" cy="1503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함초롬바탕"/>
                <a:ea typeface="함초롬바탕"/>
              </a:rPr>
              <a:t>사람의 사고 방식 </a:t>
            </a:r>
            <a:r>
              <a:rPr lang="EN-US" b="0" i="0" u="none" strike="noStrike">
                <a:solidFill>
                  <a:srgbClr val="000000"/>
                </a:solidFill>
                <a:latin typeface="함초롬바탕"/>
                <a:ea typeface="함초롬바탕"/>
              </a:rPr>
              <a:t>: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i="0" u="none" strike="noStrike">
                <a:solidFill>
                  <a:srgbClr val="000000"/>
                </a:solidFill>
                <a:latin typeface="함초롬바탕"/>
                <a:ea typeface="함초롬바탕"/>
              </a:rPr>
              <a:t>머리 속의 이상적인 사과를 뭉뚱그려서</a:t>
            </a:r>
            <a:r>
              <a:rPr lang="EN-US" sz="2000" b="1" i="0" u="none" strike="noStrike">
                <a:solidFill>
                  <a:srgbClr val="000000"/>
                </a:solidFill>
                <a:latin typeface="함초롬바탕"/>
                <a:ea typeface="함초롬바탕"/>
              </a:rPr>
              <a:t>(</a:t>
            </a:r>
            <a:r>
              <a:rPr sz="2000" b="1" i="0" u="none" strike="noStrike">
                <a:solidFill>
                  <a:srgbClr val="000000"/>
                </a:solidFill>
                <a:latin typeface="함초롬바탕"/>
                <a:ea typeface="함초롬바탕"/>
              </a:rPr>
              <a:t>추상화해서</a:t>
            </a:r>
            <a:r>
              <a:rPr lang="EN-US" sz="2000" b="1" i="0" u="none" strike="noStrike">
                <a:solidFill>
                  <a:srgbClr val="000000"/>
                </a:solidFill>
                <a:latin typeface="함초롬바탕"/>
                <a:ea typeface="함초롬바탕"/>
              </a:rPr>
              <a:t>) </a:t>
            </a:r>
            <a:r>
              <a:rPr sz="2000" b="1" i="0" u="none" strike="noStrike">
                <a:solidFill>
                  <a:srgbClr val="000000"/>
                </a:solidFill>
                <a:latin typeface="함초롬바탕"/>
                <a:ea typeface="함초롬바탕"/>
              </a:rPr>
              <a:t>현실의 사과를 인식</a:t>
            </a:r>
            <a:endParaRPr lang="ko-KR" altLang="en-US" sz="2000"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pic>
        <p:nvPicPr>
          <p:cNvPr id="5" name="그림 4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522668" y="4960937"/>
            <a:ext cx="5888863" cy="2672842"/>
          </a:xfrm>
          <a:prstGeom prst="rect">
            <a:avLst/>
          </a:prstGeom>
        </p:spPr>
      </p:pic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pic>
        <p:nvPicPr>
          <p:cNvPr id="5" name="그림 4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522668" y="4960937"/>
            <a:ext cx="5888863" cy="2672842"/>
          </a:xfrm>
          <a:prstGeom prst="rect">
            <a:avLst/>
          </a:prstGeom>
        </p:spPr>
      </p:pic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pic>
        <p:nvPicPr>
          <p:cNvPr id="5" name="그림 4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522668" y="4960937"/>
            <a:ext cx="5888863" cy="2672842"/>
          </a:xfrm>
          <a:prstGeom prst="rect">
            <a:avLst/>
          </a:prstGeom>
        </p:spPr>
      </p:pic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1E58B3D-AF80-4B88-BC74-82D36DA8D1E2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4F29E8-5A29-4A5A-BA64-C916EB160DD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5070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2BF3-9BC3-4E6F-ABD3-FA23A76701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013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1E58B3D-AF80-4B88-BC74-82D36DA8D1E2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56B18A6-C5FF-454B-BCFB-7A47292EFFB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0993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lum bright="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50" y="63500"/>
            <a:ext cx="177482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8800" y="60324"/>
            <a:ext cx="8229600" cy="439718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263EA2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57850"/>
          </a:xfrm>
          <a:prstGeom prst="rect">
            <a:avLst/>
          </a:prstGeom>
          <a:noFill/>
          <a:ln w="12700">
            <a:noFill/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lnSpc>
                <a:spcPct val="130000"/>
              </a:lnSpc>
              <a:defRPr sz="2000" b="1">
                <a:solidFill>
                  <a:srgbClr val="539517"/>
                </a:solidFill>
              </a:defRPr>
            </a:lvl1pPr>
            <a:lvl2pPr>
              <a:lnSpc>
                <a:spcPct val="130000"/>
              </a:lnSpc>
              <a:defRPr sz="1600"/>
            </a:lvl2pPr>
            <a:lvl3pPr>
              <a:lnSpc>
                <a:spcPct val="130000"/>
              </a:lnSpc>
              <a:defRPr sz="1200"/>
            </a:lvl3pPr>
            <a:lvl4pPr>
              <a:lnSpc>
                <a:spcPct val="130000"/>
              </a:lnSpc>
              <a:defRPr sz="1200"/>
            </a:lvl4pPr>
            <a:lvl5pPr>
              <a:lnSpc>
                <a:spcPct val="130000"/>
              </a:lnSpc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14"/>
          <p:cNvSpPr>
            <a:spLocks noGrp="1"/>
          </p:cNvSpPr>
          <p:nvPr>
            <p:ph sz="quarter" idx="10"/>
          </p:nvPr>
        </p:nvSpPr>
        <p:spPr>
          <a:xfrm>
            <a:off x="462910" y="326680"/>
            <a:ext cx="8014894" cy="428628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None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  <a:lvl2pPr>
              <a:buFont typeface="Wingdings" pitchFamily="2" charset="2"/>
              <a:buChar char="v"/>
              <a:defRPr sz="1500"/>
            </a:lvl2pPr>
            <a:lvl3pPr>
              <a:buFont typeface="Wingdings" pitchFamily="2" charset="2"/>
              <a:buChar char="v"/>
              <a:defRPr sz="1500"/>
            </a:lvl3pPr>
            <a:lvl4pPr>
              <a:buFont typeface="Wingdings" pitchFamily="2" charset="2"/>
              <a:buChar char="v"/>
              <a:defRPr sz="1500"/>
            </a:lvl4pPr>
            <a:lvl5pPr>
              <a:buFont typeface="Wingdings" pitchFamily="2" charset="2"/>
              <a:buChar char="v"/>
              <a:defRPr sz="15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2271570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02896" y="638627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fld id="{925020C4-ABE2-4ABF-BF51-9A6586E3E3B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987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000855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847664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34901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531136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253035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32212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CEC61B-8E5B-428C-BF4B-91CC7F06BD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65020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7709986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965359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187448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4200332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5862098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EBDDC3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96A0A1-7007-49D3-891F-272251FBD27D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EBDDC3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EBDDC3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082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654ECE-C50B-46B2-BF9E-74AE9C25609E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384150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856F86-96A8-402B-97D2-A9EDE4D6AF88}" type="slidenum">
              <a:rPr kumimoji="0" lang="ko-KR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84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80245C-F5BA-4272-B44F-E6E28980EACD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0643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11483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dirty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dirty="0"/>
              <a:t>마스터 텍스트 스타일 편집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94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9ED880B-10F4-4AC3-97A5-42C2B356871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02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0100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1054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3CE155-835A-49E6-A973-87EF249CA7BC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1223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505F9A-B05B-42C5-85E8-82C6A4A007B8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775F55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42194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FE16E6-2F45-4594-92F6-2D97325DF105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640849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E4FA5E-ABA9-4097-8721-9C172EB26693}" type="slidenum"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1502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C3458B-298E-4CB9-A2C1-37C60337D67F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331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539965-C72A-4777-87E8-FA22B1B26AA9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516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725994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54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E58B3D-AF80-4B88-BC74-82D36DA8D1E2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C367D72-C954-4DCF-A049-373A9311E5A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852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03776"/>
            <a:ext cx="8229600" cy="495257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/>
              <a:pPr>
                <a:defRPr/>
              </a:pPr>
              <a:t>Thursday, October 8,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  <p:sp>
        <p:nvSpPr>
          <p:cNvPr id="10" name="제목 1"/>
          <p:cNvSpPr txBox="1"/>
          <p:nvPr userDrawn="1"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531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E58B3D-AF80-4B88-BC74-82D36DA8D1E2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B3319A-B826-4118-A067-203EFDC26B9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8194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EB8132-3E69-42D4-86FC-16113E9DD66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005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71E074-CA2B-4440-94E7-E49724C4F16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660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BD4B2F-B799-4EE6-82C0-03377699445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4194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1E58B3D-AF80-4B88-BC74-82D36DA8D1E2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F3F73F5-9AD5-46FD-B405-6BE38291058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94532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19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43" r:id="rId12"/>
    <p:sldLayoutId id="2147483747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쉽게 풀어쓴 </a:t>
            </a:r>
            <a:r>
              <a:rPr kumimoji="0" lang="en-US" altLang="ko-KR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C</a:t>
            </a:r>
            <a:r>
              <a:rPr kumimoji="0" lang="ko-KR" altLang="en-US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언어 </a:t>
            </a:r>
            <a:r>
              <a:rPr kumimoji="0" lang="en-US" altLang="ko-KR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Express</a:t>
            </a:r>
            <a:endParaRPr kumimoji="0" lang="ko-KR" altLang="en-US" sz="1200" b="0" i="1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© 2012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생능출판사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 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6583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62" r:id="rId6"/>
    <p:sldLayoutId id="214748376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6" r:id="rId15"/>
    <p:sldLayoutId id="2147483767" r:id="rId16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9.png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539750" y="0"/>
            <a:ext cx="6335713" cy="11791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3600" b="1">
                <a:latin typeface="HY헤드라인M"/>
                <a:ea typeface="HY헤드라인M"/>
              </a:rPr>
              <a:t>프로그램 개발 방법론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  <p:graphicFrame>
        <p:nvGraphicFramePr>
          <p:cNvPr id="21514" name="표 21513"/>
          <p:cNvGraphicFramePr>
            <a:graphicFrameLocks noGrp="1"/>
          </p:cNvGraphicFramePr>
          <p:nvPr/>
        </p:nvGraphicFramePr>
        <p:xfrm>
          <a:off x="645854" y="1709539"/>
          <a:ext cx="7852290" cy="4621848"/>
        </p:xfrm>
        <a:graphic>
          <a:graphicData uri="http://schemas.openxmlformats.org/drawingml/2006/table">
            <a:tbl>
              <a:tblPr firstRow="1" bandRow="1"/>
              <a:tblGrid>
                <a:gridCol w="3926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6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873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latin typeface="휴먼둥근헤드라인"/>
                          <a:ea typeface="휴먼둥근헤드라인"/>
                        </a:rPr>
                        <a:t>절차적  프로그래밍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latin typeface="휴먼둥근헤드라인"/>
                          <a:ea typeface="휴먼둥근헤드라인"/>
                        </a:rPr>
                        <a:t>(</a:t>
                      </a:r>
                      <a:r>
                        <a:rPr lang="ko-KR" altLang="en-US">
                          <a:latin typeface="휴먼둥근헤드라인"/>
                          <a:ea typeface="휴먼둥근헤드라인"/>
                        </a:rPr>
                        <a:t>구조적 프로그래밍</a:t>
                      </a:r>
                      <a:r>
                        <a:rPr lang="en-US" altLang="ko-KR">
                          <a:latin typeface="휴먼둥근헤드라인"/>
                          <a:ea typeface="휴먼둥근헤드라인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latin typeface="휴먼둥근헤드라인"/>
                          <a:ea typeface="휴먼둥근헤드라인"/>
                        </a:rPr>
                        <a:t> 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  <a:latin typeface="휴먼둥근헤드라인"/>
                          <a:ea typeface="휴먼둥근헤드라인"/>
                        </a:rPr>
                        <a:t>객체지향 프로그래밍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473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b="0" i="0" u="none" strike="noStrike"/>
                        <a:t>고</a:t>
                      </a:r>
                      <a:r>
                        <a:rPr b="1" i="0" u="none" strike="noStrike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객은 영화</a:t>
                      </a:r>
                      <a:r>
                        <a:rPr lang="EN-US" b="1" i="0" u="none" strike="noStrike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b="1" i="0" u="none" strike="noStrike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좌석 선택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b="1" i="0" u="none" strike="noStrike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↓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b="1" i="0" u="none" strike="noStrike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고객은 영화비 지불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b="1" i="0" u="none" strike="noStrike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↓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b="1" i="0" u="none" strike="noStrike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창구 직원은 영화</a:t>
                      </a:r>
                      <a:r>
                        <a:rPr lang="EN-US" b="1" i="0" u="none" strike="noStrike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b="1" i="0" u="none" strike="noStrike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좌석 확인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b="1" i="0" u="none" strike="noStrike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↓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b="1" i="0" u="none" strike="noStrike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고객에게 영화 티켓과 잔돈 주기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b="1" i="0" u="none" strike="noStrike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↓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b="1" i="0" u="none" strike="noStrike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고객은 영화 티켓과 잔돈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15" name="그림 21514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4989801" y="2727613"/>
            <a:ext cx="3235469" cy="3349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TextBox 21512"/>
          <p:cNvSpPr txBox="1"/>
          <p:nvPr/>
        </p:nvSpPr>
        <p:spPr>
          <a:xfrm>
            <a:off x="424294" y="2222182"/>
            <a:ext cx="8719706" cy="1462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20" indent="-342720" algn="just" rtl="0" eaLnBrk="0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객체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(Object)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FF"/>
                </a:solidFill>
                <a:latin typeface="맑은 고딕"/>
                <a:ea typeface="맑은 고딕"/>
              </a:rPr>
              <a:t>상태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FF"/>
                </a:solidFill>
                <a:latin typeface="맑은 고딕"/>
                <a:ea typeface="맑은 고딕"/>
              </a:rPr>
              <a:t>(state,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FF"/>
                </a:solidFill>
                <a:latin typeface="맑은 고딕"/>
                <a:ea typeface="맑은 고딕"/>
              </a:rPr>
              <a:t>데이터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FF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FF"/>
                </a:solidFill>
                <a:latin typeface="맑은 고딕"/>
                <a:ea typeface="맑은 고딕"/>
              </a:rPr>
              <a:t>변수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FF"/>
                </a:solidFill>
                <a:latin typeface="맑은 고딕"/>
                <a:ea typeface="맑은 고딕"/>
              </a:rPr>
              <a:t>)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FF"/>
                </a:solidFill>
                <a:latin typeface="맑은 고딕"/>
                <a:ea typeface="맑은 고딕"/>
              </a:rPr>
              <a:t> </a:t>
            </a:r>
          </a:p>
          <a:p>
            <a:pPr marL="0" indent="0" algn="just" rtl="0" eaLnBrk="0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None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+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</a:rPr>
              <a:t>행위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</a:rPr>
              <a:t>(behave,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</a:rPr>
              <a:t>함수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</a:rPr>
              <a:t>,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</a:rPr>
              <a:t> 메쏘드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</a:rPr>
              <a:t>)</a:t>
            </a:r>
          </a:p>
        </p:txBody>
      </p:sp>
      <p:pic>
        <p:nvPicPr>
          <p:cNvPr id="21514" name="그림 21513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1577577" y="4226719"/>
            <a:ext cx="4169354" cy="2350230"/>
          </a:xfrm>
          <a:prstGeom prst="rect">
            <a:avLst/>
          </a:prstGeom>
        </p:spPr>
      </p:pic>
      <p:sp>
        <p:nvSpPr>
          <p:cNvPr id="5" name="직사각형 1"/>
          <p:cNvSpPr>
            <a:spLocks noChangeArrowheads="1"/>
          </p:cNvSpPr>
          <p:nvPr/>
        </p:nvSpPr>
        <p:spPr>
          <a:xfrm>
            <a:off x="539750" y="0"/>
            <a:ext cx="6335713" cy="11791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3600" b="1" dirty="0">
                <a:latin typeface="HY헤드라인M"/>
                <a:ea typeface="HY헤드라인M"/>
              </a:rPr>
              <a:t>객체지향 프로그래밍</a:t>
            </a:r>
            <a:r>
              <a:rPr lang="en-US" altLang="ko-KR" sz="3600" b="1" dirty="0">
                <a:latin typeface="HY헤드라인M"/>
                <a:ea typeface="HY헤드라인M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HY헤드라인M"/>
                <a:ea typeface="HY헤드라인M"/>
              </a:rPr>
              <a:t>(Object)</a:t>
            </a:r>
            <a:br>
              <a:rPr lang="en-US" altLang="ko-KR" b="1" dirty="0">
                <a:latin typeface="HY헤드라인M"/>
                <a:ea typeface="HY헤드라인M"/>
              </a:rPr>
            </a:br>
            <a:endParaRPr lang="en-US" altLang="ko-KR" b="1" dirty="0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5" name="TextBox 21514"/>
          <p:cNvSpPr txBox="1"/>
          <p:nvPr/>
        </p:nvSpPr>
        <p:spPr>
          <a:xfrm>
            <a:off x="500061" y="1680446"/>
            <a:ext cx="7459267" cy="208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20" lvl="0" indent="-342720" algn="l" defTabSz="762098" eaLnBrk="1" hangingPunct="1">
              <a:lnSpc>
                <a:spcPct val="155000"/>
              </a:lnSpc>
              <a:buClr>
                <a:schemeClr val="tx1"/>
              </a:buClr>
              <a:buFont typeface="Wingdings"/>
              <a:buChar char="v"/>
              <a:defRPr/>
            </a:pPr>
            <a:r>
              <a:rPr kumimoji="1" lang="ko-KR" altLang="en-US" sz="2400" b="1" i="0" baseline="0">
                <a:solidFill>
                  <a:schemeClr val="tx1"/>
                </a:solidFill>
                <a:latin typeface="HY견고딕"/>
                <a:ea typeface="HY견고딕"/>
              </a:rPr>
              <a:t>상태(</a:t>
            </a:r>
            <a:r>
              <a:rPr kumimoji="1" lang="en-US" altLang="ko-KR" sz="2400" b="1" i="0" baseline="0">
                <a:solidFill>
                  <a:schemeClr val="tx1"/>
                </a:solidFill>
                <a:latin typeface="HY견고딕"/>
                <a:ea typeface="HY견고딕"/>
              </a:rPr>
              <a:t>state, </a:t>
            </a:r>
            <a:r>
              <a:rPr kumimoji="1" lang="ko-KR" altLang="en-US" sz="2400" b="1" i="0" baseline="0">
                <a:solidFill>
                  <a:schemeClr val="tx1"/>
                </a:solidFill>
                <a:latin typeface="HY견고딕"/>
                <a:ea typeface="HY견고딕"/>
              </a:rPr>
              <a:t>attribute)</a:t>
            </a:r>
          </a:p>
          <a:p>
            <a:pPr marL="0" lvl="0" indent="0" algn="l" defTabSz="762098" rtl="0" eaLnBrk="1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1" i="0" baseline="0">
                <a:solidFill>
                  <a:schemeClr val="tx1"/>
                </a:solidFill>
                <a:latin typeface="Arial"/>
                <a:ea typeface="돋움"/>
              </a:rPr>
              <a:t>  </a:t>
            </a:r>
            <a:r>
              <a:rPr kumimoji="1" lang="en-US" altLang="ko-KR" sz="2000" b="1" i="0" baseline="0">
                <a:solidFill>
                  <a:schemeClr val="tx1"/>
                </a:solidFill>
                <a:latin typeface="Arial"/>
                <a:ea typeface="돋움"/>
              </a:rPr>
              <a:t> </a:t>
            </a:r>
            <a:r>
              <a:rPr kumimoji="1" lang="ko-KR" altLang="en-US" sz="2000" b="1" i="0" baseline="0">
                <a:solidFill>
                  <a:schemeClr val="tx1"/>
                </a:solidFill>
                <a:latin typeface="Arial"/>
                <a:ea typeface="돋움"/>
              </a:rPr>
              <a:t>  - </a:t>
            </a:r>
            <a:r>
              <a:rPr kumimoji="1" lang="ko-KR" altLang="en-US" sz="2000" b="1" i="0" baseline="0">
                <a:solidFill>
                  <a:srgbClr val="0000FF"/>
                </a:solidFill>
                <a:latin typeface="HY견고딕"/>
                <a:ea typeface="HY견고딕"/>
              </a:rPr>
              <a:t>객체가 가지는 자료의 특성</a:t>
            </a:r>
          </a:p>
          <a:p>
            <a:pPr marL="0" lvl="0" indent="0" algn="l" defTabSz="762098" rtl="0" eaLnBrk="1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1" i="0" baseline="0">
                <a:solidFill>
                  <a:srgbClr val="0000FF"/>
                </a:solidFill>
                <a:latin typeface="HY견고딕"/>
                <a:ea typeface="HY견고딕"/>
              </a:rPr>
              <a:t>    - 객체의 활동을 전후하여 속성의 값이 변함</a:t>
            </a:r>
          </a:p>
          <a:p>
            <a:pPr marL="0" lvl="0" indent="0" algn="l" defTabSz="762098" rtl="0" eaLnBrk="1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1" i="0" baseline="0">
                <a:solidFill>
                  <a:srgbClr val="0000FF"/>
                </a:solidFill>
                <a:latin typeface="HY견고딕"/>
                <a:ea typeface="HY견고딕"/>
              </a:rPr>
              <a:t>    - 속성의 값에 따라서 객체의 상태가 결정됨</a:t>
            </a:r>
            <a:endParaRPr sz="2000">
              <a:solidFill>
                <a:srgbClr val="0000FF"/>
              </a:solidFill>
              <a:latin typeface="HY견고딕"/>
              <a:ea typeface="HY견고딕"/>
            </a:endParaRPr>
          </a:p>
        </p:txBody>
      </p:sp>
      <p:sp>
        <p:nvSpPr>
          <p:cNvPr id="21516" name="TextBox 21515"/>
          <p:cNvSpPr txBox="1"/>
          <p:nvPr/>
        </p:nvSpPr>
        <p:spPr>
          <a:xfrm>
            <a:off x="574475" y="4361497"/>
            <a:ext cx="6759773" cy="2082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20" lvl="0" indent="-342720" algn="l" defTabSz="762098" eaLnBrk="1" hangingPunct="1">
              <a:lnSpc>
                <a:spcPct val="155000"/>
              </a:lnSpc>
              <a:buClr>
                <a:schemeClr val="tx1"/>
              </a:buClr>
              <a:buFont typeface="Wingdings"/>
              <a:buChar char="v"/>
              <a:defRPr/>
            </a:pPr>
            <a:r>
              <a:rPr kumimoji="1" lang="ko-KR" altLang="en-US" sz="2400" b="1" i="0" baseline="0">
                <a:solidFill>
                  <a:schemeClr val="tx1"/>
                </a:solidFill>
                <a:latin typeface="HY견고딕"/>
                <a:ea typeface="HY견고딕"/>
              </a:rPr>
              <a:t>행위(operation</a:t>
            </a:r>
            <a:r>
              <a:rPr kumimoji="1" lang="en-US" altLang="ko-KR" sz="2400" b="1" i="0" baseline="0">
                <a:solidFill>
                  <a:schemeClr val="tx1"/>
                </a:solidFill>
                <a:latin typeface="HY견고딕"/>
                <a:ea typeface="HY견고딕"/>
              </a:rPr>
              <a:t>,</a:t>
            </a:r>
            <a:r>
              <a:rPr kumimoji="1" lang="ko-KR" altLang="en-US" sz="2400" b="1" i="0" baseline="0">
                <a:solidFill>
                  <a:schemeClr val="tx1"/>
                </a:solidFill>
                <a:latin typeface="HY견고딕"/>
                <a:ea typeface="HY견고딕"/>
              </a:rPr>
              <a:t> </a:t>
            </a:r>
            <a:r>
              <a:rPr kumimoji="1" lang="en-US" altLang="ko-KR" sz="2400" b="1" i="0" baseline="0">
                <a:solidFill>
                  <a:schemeClr val="tx1"/>
                </a:solidFill>
                <a:latin typeface="HY견고딕"/>
                <a:ea typeface="HY견고딕"/>
              </a:rPr>
              <a:t>function, method</a:t>
            </a:r>
            <a:r>
              <a:rPr kumimoji="1" lang="ko-KR" altLang="en-US" sz="2400" b="1" i="0" baseline="0">
                <a:solidFill>
                  <a:schemeClr val="tx1"/>
                </a:solidFill>
                <a:latin typeface="HY견고딕"/>
                <a:ea typeface="HY견고딕"/>
              </a:rPr>
              <a:t>)</a:t>
            </a:r>
          </a:p>
          <a:p>
            <a:pPr marL="0" lvl="0" indent="0" algn="l" defTabSz="762098" rtl="0" eaLnBrk="1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1" i="0" baseline="0">
                <a:solidFill>
                  <a:schemeClr val="tx1"/>
                </a:solidFill>
                <a:latin typeface="Arial"/>
                <a:ea typeface="돋움"/>
              </a:rPr>
              <a:t>    - </a:t>
            </a:r>
            <a:r>
              <a:rPr kumimoji="1" lang="ko-KR" altLang="en-US" sz="2000" b="1" i="0" baseline="0">
                <a:solidFill>
                  <a:srgbClr val="0000FF"/>
                </a:solidFill>
                <a:latin typeface="HY견고딕"/>
                <a:ea typeface="HY견고딕"/>
              </a:rPr>
              <a:t>객체가 수행하는 활동</a:t>
            </a:r>
          </a:p>
          <a:p>
            <a:pPr marL="0" lvl="0" indent="0" algn="l" defTabSz="762098" rtl="0" eaLnBrk="1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1" i="0" baseline="0">
                <a:solidFill>
                  <a:srgbClr val="0000FF"/>
                </a:solidFill>
                <a:latin typeface="HY견고딕"/>
                <a:ea typeface="HY견고딕"/>
              </a:rPr>
              <a:t>    - 함수</a:t>
            </a:r>
            <a:r>
              <a:rPr kumimoji="1" lang="en-US" altLang="ko-KR" sz="2000" b="1" i="0" baseline="0">
                <a:solidFill>
                  <a:srgbClr val="0000FF"/>
                </a:solidFill>
                <a:latin typeface="HY견고딕"/>
                <a:ea typeface="HY견고딕"/>
              </a:rPr>
              <a:t>(function), </a:t>
            </a:r>
            <a:r>
              <a:rPr kumimoji="1" lang="ko-KR" altLang="en-US" sz="2000" b="1" i="0" baseline="0">
                <a:solidFill>
                  <a:srgbClr val="0000FF"/>
                </a:solidFill>
                <a:latin typeface="HY견고딕"/>
                <a:ea typeface="HY견고딕"/>
              </a:rPr>
              <a:t>프로시져(procedure)</a:t>
            </a:r>
          </a:p>
          <a:p>
            <a:pPr marL="0" lvl="0" indent="0" algn="l" defTabSz="762098" rtl="0" eaLnBrk="1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1" i="0" baseline="0">
                <a:solidFill>
                  <a:srgbClr val="0000FF"/>
                </a:solidFill>
                <a:latin typeface="HY견고딕"/>
                <a:ea typeface="HY견고딕"/>
              </a:rPr>
              <a:t>    - 메소드(method): 프로그램 형태로 구현된 연산</a:t>
            </a:r>
            <a:endParaRPr>
              <a:solidFill>
                <a:srgbClr val="0000FF"/>
              </a:solidFill>
              <a:latin typeface="HY견고딕"/>
              <a:ea typeface="HY견고딕"/>
            </a:endParaRPr>
          </a:p>
        </p:txBody>
      </p:sp>
      <p:sp>
        <p:nvSpPr>
          <p:cNvPr id="5" name="직사각형 1"/>
          <p:cNvSpPr>
            <a:spLocks noChangeArrowheads="1"/>
          </p:cNvSpPr>
          <p:nvPr/>
        </p:nvSpPr>
        <p:spPr>
          <a:xfrm>
            <a:off x="539750" y="0"/>
            <a:ext cx="6335713" cy="11791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3600" b="1">
                <a:latin typeface="HY헤드라인M"/>
                <a:ea typeface="HY헤드라인M"/>
              </a:rPr>
              <a:t>객체지향 프로그래밍</a:t>
            </a:r>
            <a:r>
              <a:rPr lang="en-US" altLang="ko-KR" sz="3600" b="1">
                <a:latin typeface="HY헤드라인M"/>
                <a:ea typeface="HY헤드라인M"/>
              </a:rPr>
              <a:t> 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(Object)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5" grpId="0" animBg="1"/>
      <p:bldP spid="215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18" name="Group 1"/>
          <p:cNvGrpSpPr/>
          <p:nvPr/>
        </p:nvGrpSpPr>
        <p:grpSpPr>
          <a:xfrm>
            <a:off x="1869853" y="1828600"/>
            <a:ext cx="4251546" cy="3864805"/>
            <a:chOff x="1155478" y="1233288"/>
            <a:chExt cx="4251546" cy="3864805"/>
          </a:xfrm>
        </p:grpSpPr>
        <p:sp>
          <p:nvSpPr>
            <p:cNvPr id="21519" name="타원 21518"/>
            <p:cNvSpPr/>
            <p:nvPr/>
          </p:nvSpPr>
          <p:spPr>
            <a:xfrm>
              <a:off x="1168204" y="1233288"/>
              <a:ext cx="4209255" cy="3864805"/>
            </a:xfrm>
            <a:prstGeom prst="ellipse">
              <a:avLst/>
            </a:prstGeom>
            <a:solidFill>
              <a:srgbClr val="FFFF99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520" name="자유형 21519"/>
            <p:cNvSpPr/>
            <p:nvPr/>
          </p:nvSpPr>
          <p:spPr>
            <a:xfrm>
              <a:off x="1155478" y="1434845"/>
              <a:ext cx="3620436" cy="3569642"/>
            </a:xfrm>
            <a:custGeom>
              <a:avLst/>
              <a:gdLst>
                <a:gd name="T0" fmla="*/ 0 w 2281"/>
                <a:gd name="T1" fmla="*/ 0 h 2249"/>
                <a:gd name="T2" fmla="*/ 2281 w 2281"/>
                <a:gd name="T3" fmla="*/ 2249 h 2249"/>
              </a:gdLst>
              <a:ahLst/>
              <a:cxnLst/>
              <a:rect l="T0" t="T1" r="T2" b="T3"/>
              <a:pathLst>
                <a:path w="2281" h="2249">
                  <a:moveTo>
                    <a:pt x="665" y="360"/>
                  </a:moveTo>
                  <a:lnTo>
                    <a:pt x="465" y="164"/>
                  </a:lnTo>
                  <a:lnTo>
                    <a:pt x="490" y="139"/>
                  </a:lnTo>
                  <a:lnTo>
                    <a:pt x="1031" y="672"/>
                  </a:lnTo>
                  <a:lnTo>
                    <a:pt x="1614" y="574"/>
                  </a:lnTo>
                  <a:lnTo>
                    <a:pt x="1930" y="0"/>
                  </a:lnTo>
                  <a:lnTo>
                    <a:pt x="1947" y="8"/>
                  </a:lnTo>
                  <a:lnTo>
                    <a:pt x="1963" y="16"/>
                  </a:lnTo>
                  <a:lnTo>
                    <a:pt x="1572" y="721"/>
                  </a:lnTo>
                  <a:lnTo>
                    <a:pt x="1655" y="1337"/>
                  </a:lnTo>
                  <a:lnTo>
                    <a:pt x="2280" y="1952"/>
                  </a:lnTo>
                  <a:lnTo>
                    <a:pt x="2255" y="1977"/>
                  </a:lnTo>
                  <a:lnTo>
                    <a:pt x="1589" y="1320"/>
                  </a:lnTo>
                  <a:lnTo>
                    <a:pt x="1173" y="1599"/>
                  </a:lnTo>
                  <a:lnTo>
                    <a:pt x="873" y="2248"/>
                  </a:lnTo>
                  <a:lnTo>
                    <a:pt x="840" y="2231"/>
                  </a:lnTo>
                  <a:lnTo>
                    <a:pt x="1189" y="1501"/>
                  </a:lnTo>
                  <a:lnTo>
                    <a:pt x="931" y="1165"/>
                  </a:lnTo>
                  <a:lnTo>
                    <a:pt x="8" y="1165"/>
                  </a:lnTo>
                  <a:lnTo>
                    <a:pt x="0" y="1132"/>
                  </a:lnTo>
                  <a:lnTo>
                    <a:pt x="1140" y="1132"/>
                  </a:lnTo>
                  <a:lnTo>
                    <a:pt x="998" y="697"/>
                  </a:lnTo>
                  <a:lnTo>
                    <a:pt x="890" y="582"/>
                  </a:lnTo>
                  <a:lnTo>
                    <a:pt x="665" y="360"/>
                  </a:lnTo>
                </a:path>
              </a:pathLst>
            </a:custGeom>
            <a:solidFill>
              <a:srgbClr val="006666"/>
            </a:solidFill>
            <a:ln w="12726" cap="rnd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521" name="타원 21520"/>
            <p:cNvSpPr/>
            <p:nvPr/>
          </p:nvSpPr>
          <p:spPr>
            <a:xfrm>
              <a:off x="2228458" y="2076076"/>
              <a:ext cx="2082384" cy="2018919"/>
            </a:xfrm>
            <a:prstGeom prst="ellipse">
              <a:avLst/>
            </a:prstGeom>
            <a:solidFill>
              <a:srgbClr val="006666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522" name="TextBox 21521"/>
            <p:cNvSpPr txBox="1"/>
            <p:nvPr/>
          </p:nvSpPr>
          <p:spPr>
            <a:xfrm>
              <a:off x="2660151" y="2469702"/>
              <a:ext cx="342831" cy="368228"/>
            </a:xfrm>
            <a:prstGeom prst="rect">
              <a:avLst/>
            </a:prstGeom>
            <a:solidFill>
              <a:schemeClr val="bg1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523" name="TextBox 21522"/>
            <p:cNvSpPr txBox="1"/>
            <p:nvPr/>
          </p:nvSpPr>
          <p:spPr>
            <a:xfrm>
              <a:off x="2625265" y="2477628"/>
              <a:ext cx="419560" cy="36666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1" i="0" baseline="0">
                  <a:solidFill>
                    <a:schemeClr val="tx1"/>
                  </a:solidFill>
                  <a:latin typeface="굴림체"/>
                  <a:ea typeface="굴림체"/>
                </a:rPr>
                <a:t>은</a:t>
              </a:r>
            </a:p>
          </p:txBody>
        </p:sp>
        <p:sp>
          <p:nvSpPr>
            <p:cNvPr id="21524" name="TextBox 21523"/>
            <p:cNvSpPr txBox="1"/>
            <p:nvPr/>
          </p:nvSpPr>
          <p:spPr>
            <a:xfrm>
              <a:off x="3104570" y="2469702"/>
              <a:ext cx="342831" cy="368228"/>
            </a:xfrm>
            <a:prstGeom prst="rect">
              <a:avLst/>
            </a:prstGeom>
            <a:solidFill>
              <a:schemeClr val="bg1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525" name="TextBox 21524"/>
            <p:cNvSpPr txBox="1"/>
            <p:nvPr/>
          </p:nvSpPr>
          <p:spPr>
            <a:xfrm>
              <a:off x="3069683" y="2477628"/>
              <a:ext cx="416268" cy="36666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1" i="0" baseline="0">
                  <a:solidFill>
                    <a:schemeClr val="tx1"/>
                  </a:solidFill>
                  <a:latin typeface="굴림체"/>
                  <a:ea typeface="굴림체"/>
                </a:rPr>
                <a:t>폐</a:t>
              </a:r>
            </a:p>
          </p:txBody>
        </p:sp>
        <p:sp>
          <p:nvSpPr>
            <p:cNvPr id="21526" name="TextBox 21525"/>
            <p:cNvSpPr txBox="1"/>
            <p:nvPr/>
          </p:nvSpPr>
          <p:spPr>
            <a:xfrm>
              <a:off x="3536319" y="2469702"/>
              <a:ext cx="342831" cy="368228"/>
            </a:xfrm>
            <a:prstGeom prst="rect">
              <a:avLst/>
            </a:prstGeom>
            <a:solidFill>
              <a:schemeClr val="bg1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527" name="TextBox 21526"/>
            <p:cNvSpPr txBox="1"/>
            <p:nvPr/>
          </p:nvSpPr>
          <p:spPr>
            <a:xfrm>
              <a:off x="3501377" y="2477628"/>
              <a:ext cx="419748" cy="36666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1" i="0" baseline="0">
                  <a:solidFill>
                    <a:schemeClr val="tx1"/>
                  </a:solidFill>
                  <a:latin typeface="굴림체"/>
                  <a:ea typeface="굴림체"/>
                </a:rPr>
                <a:t>된</a:t>
              </a:r>
            </a:p>
          </p:txBody>
        </p:sp>
        <p:sp>
          <p:nvSpPr>
            <p:cNvPr id="21528" name="TextBox 21527"/>
            <p:cNvSpPr txBox="1"/>
            <p:nvPr/>
          </p:nvSpPr>
          <p:spPr>
            <a:xfrm>
              <a:off x="2660151" y="2926792"/>
              <a:ext cx="342831" cy="368284"/>
            </a:xfrm>
            <a:prstGeom prst="rect">
              <a:avLst/>
            </a:prstGeom>
            <a:solidFill>
              <a:schemeClr val="bg1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529" name="TextBox 21528"/>
            <p:cNvSpPr txBox="1"/>
            <p:nvPr/>
          </p:nvSpPr>
          <p:spPr>
            <a:xfrm>
              <a:off x="2625265" y="2934773"/>
              <a:ext cx="419560" cy="36660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1" i="0" baseline="0">
                  <a:solidFill>
                    <a:schemeClr val="tx1"/>
                  </a:solidFill>
                  <a:latin typeface="굴림체"/>
                  <a:ea typeface="굴림체"/>
                </a:rPr>
                <a:t>자</a:t>
              </a:r>
            </a:p>
          </p:txBody>
        </p:sp>
        <p:sp>
          <p:nvSpPr>
            <p:cNvPr id="21530" name="TextBox 21529"/>
            <p:cNvSpPr txBox="1"/>
            <p:nvPr/>
          </p:nvSpPr>
          <p:spPr>
            <a:xfrm>
              <a:off x="3104570" y="2926792"/>
              <a:ext cx="342831" cy="368284"/>
            </a:xfrm>
            <a:prstGeom prst="rect">
              <a:avLst/>
            </a:prstGeom>
            <a:solidFill>
              <a:schemeClr val="bg1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531" name="TextBox 21530"/>
            <p:cNvSpPr txBox="1"/>
            <p:nvPr/>
          </p:nvSpPr>
          <p:spPr>
            <a:xfrm>
              <a:off x="3536319" y="2926792"/>
              <a:ext cx="342831" cy="368284"/>
            </a:xfrm>
            <a:prstGeom prst="rect">
              <a:avLst/>
            </a:prstGeom>
            <a:solidFill>
              <a:schemeClr val="bg1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532" name="TextBox 21531"/>
            <p:cNvSpPr txBox="1"/>
            <p:nvPr/>
          </p:nvSpPr>
          <p:spPr>
            <a:xfrm>
              <a:off x="3501377" y="2934773"/>
              <a:ext cx="419748" cy="36660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1" i="0" baseline="0">
                  <a:solidFill>
                    <a:schemeClr val="tx1"/>
                  </a:solidFill>
                  <a:latin typeface="굴림체"/>
                  <a:ea typeface="굴림체"/>
                </a:rPr>
                <a:t>료</a:t>
              </a:r>
            </a:p>
          </p:txBody>
        </p:sp>
        <p:sp>
          <p:nvSpPr>
            <p:cNvPr id="21533" name="TextBox 21532"/>
            <p:cNvSpPr txBox="1"/>
            <p:nvPr/>
          </p:nvSpPr>
          <p:spPr>
            <a:xfrm>
              <a:off x="2660151" y="3383937"/>
              <a:ext cx="342831" cy="368228"/>
            </a:xfrm>
            <a:prstGeom prst="rect">
              <a:avLst/>
            </a:prstGeom>
            <a:solidFill>
              <a:schemeClr val="bg1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534" name="TextBox 21533"/>
            <p:cNvSpPr txBox="1"/>
            <p:nvPr/>
          </p:nvSpPr>
          <p:spPr>
            <a:xfrm>
              <a:off x="2625265" y="3391863"/>
              <a:ext cx="419560" cy="36666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1" i="0" baseline="0">
                  <a:solidFill>
                    <a:schemeClr val="tx1"/>
                  </a:solidFill>
                  <a:latin typeface="굴림체"/>
                  <a:ea typeface="굴림체"/>
                </a:rPr>
                <a:t>구</a:t>
              </a:r>
            </a:p>
          </p:txBody>
        </p:sp>
        <p:sp>
          <p:nvSpPr>
            <p:cNvPr id="21535" name="TextBox 21534"/>
            <p:cNvSpPr txBox="1"/>
            <p:nvPr/>
          </p:nvSpPr>
          <p:spPr>
            <a:xfrm>
              <a:off x="3104570" y="3383937"/>
              <a:ext cx="342831" cy="368228"/>
            </a:xfrm>
            <a:prstGeom prst="rect">
              <a:avLst/>
            </a:prstGeom>
            <a:solidFill>
              <a:schemeClr val="bg1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536" name="TextBox 21535"/>
            <p:cNvSpPr txBox="1"/>
            <p:nvPr/>
          </p:nvSpPr>
          <p:spPr>
            <a:xfrm>
              <a:off x="3536319" y="3383937"/>
              <a:ext cx="342831" cy="368228"/>
            </a:xfrm>
            <a:prstGeom prst="rect">
              <a:avLst/>
            </a:prstGeom>
            <a:solidFill>
              <a:schemeClr val="bg1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537" name="TextBox 21536"/>
            <p:cNvSpPr txBox="1"/>
            <p:nvPr/>
          </p:nvSpPr>
          <p:spPr>
            <a:xfrm>
              <a:off x="3501377" y="3391863"/>
              <a:ext cx="419748" cy="36666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1" i="0" baseline="0">
                  <a:solidFill>
                    <a:schemeClr val="tx1"/>
                  </a:solidFill>
                  <a:latin typeface="굴림체"/>
                  <a:ea typeface="굴림체"/>
                </a:rPr>
                <a:t>조</a:t>
              </a:r>
            </a:p>
          </p:txBody>
        </p:sp>
        <p:sp>
          <p:nvSpPr>
            <p:cNvPr id="21538" name="TextBox 21537"/>
            <p:cNvSpPr txBox="1"/>
            <p:nvPr/>
          </p:nvSpPr>
          <p:spPr>
            <a:xfrm>
              <a:off x="2637935" y="1469731"/>
              <a:ext cx="952791" cy="45714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400" b="1" i="0" baseline="0">
                  <a:solidFill>
                    <a:srgbClr val="FF0066">
                      <a:alpha val="100000"/>
                    </a:srgbClr>
                  </a:solidFill>
                  <a:latin typeface="굴림체"/>
                  <a:ea typeface="굴림체"/>
                </a:rPr>
                <a:t>연산1</a:t>
              </a:r>
            </a:p>
          </p:txBody>
        </p:sp>
        <p:sp>
          <p:nvSpPr>
            <p:cNvPr id="21539" name="TextBox 21538"/>
            <p:cNvSpPr txBox="1"/>
            <p:nvPr/>
          </p:nvSpPr>
          <p:spPr>
            <a:xfrm>
              <a:off x="1393595" y="2244310"/>
              <a:ext cx="796956" cy="82219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400" b="1" i="0" baseline="0">
                  <a:solidFill>
                    <a:srgbClr val="FF0066">
                      <a:alpha val="100000"/>
                    </a:srgbClr>
                  </a:solidFill>
                  <a:latin typeface="굴림체"/>
                  <a:ea typeface="굴림체"/>
                </a:rPr>
                <a:t>연산</a:t>
              </a:r>
            </a:p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400" b="1" i="0" baseline="0">
                  <a:solidFill>
                    <a:srgbClr val="FF0066">
                      <a:alpha val="100000"/>
                    </a:srgbClr>
                  </a:solidFill>
                  <a:latin typeface="굴림체"/>
                  <a:ea typeface="굴림체"/>
                </a:rPr>
                <a:t> 2</a:t>
              </a:r>
            </a:p>
          </p:txBody>
        </p:sp>
        <p:sp>
          <p:nvSpPr>
            <p:cNvPr id="21540" name="TextBox 21539"/>
            <p:cNvSpPr txBox="1"/>
            <p:nvPr/>
          </p:nvSpPr>
          <p:spPr>
            <a:xfrm>
              <a:off x="1520525" y="3602965"/>
              <a:ext cx="800400" cy="82457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400" b="1" i="0" baseline="0">
                  <a:solidFill>
                    <a:srgbClr val="FF0066">
                      <a:alpha val="100000"/>
                    </a:srgbClr>
                  </a:solidFill>
                  <a:latin typeface="굴림체"/>
                  <a:ea typeface="굴림체"/>
                </a:rPr>
                <a:t>연산</a:t>
              </a:r>
            </a:p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400" b="1" i="0" baseline="0">
                  <a:solidFill>
                    <a:srgbClr val="FF0066">
                      <a:alpha val="100000"/>
                    </a:srgbClr>
                  </a:solidFill>
                  <a:latin typeface="굴림체"/>
                  <a:ea typeface="굴림체"/>
                </a:rPr>
                <a:t>  3</a:t>
              </a:r>
            </a:p>
          </p:txBody>
        </p:sp>
        <p:sp>
          <p:nvSpPr>
            <p:cNvPr id="21541" name="TextBox 21540"/>
            <p:cNvSpPr txBox="1"/>
            <p:nvPr/>
          </p:nvSpPr>
          <p:spPr>
            <a:xfrm>
              <a:off x="3120478" y="4268031"/>
              <a:ext cx="972955" cy="51899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400" b="1" i="0" baseline="0">
                  <a:solidFill>
                    <a:srgbClr val="FF0066">
                      <a:alpha val="100000"/>
                    </a:srgbClr>
                  </a:solidFill>
                  <a:latin typeface="굴림체"/>
                  <a:ea typeface="굴림체"/>
                </a:rPr>
                <a:t>연산</a:t>
              </a:r>
              <a:r>
                <a:rPr kumimoji="1" lang="ko-KR" altLang="en-US" sz="2800" b="1" i="0" baseline="0">
                  <a:solidFill>
                    <a:srgbClr val="FF0066">
                      <a:alpha val="100000"/>
                    </a:srgbClr>
                  </a:solidFill>
                  <a:latin typeface="굴림체"/>
                  <a:ea typeface="굴림체"/>
                </a:rPr>
                <a:t>4</a:t>
              </a:r>
            </a:p>
          </p:txBody>
        </p:sp>
        <p:sp>
          <p:nvSpPr>
            <p:cNvPr id="21542" name="TextBox 21541"/>
            <p:cNvSpPr txBox="1"/>
            <p:nvPr/>
          </p:nvSpPr>
          <p:spPr>
            <a:xfrm>
              <a:off x="4148971" y="2345898"/>
              <a:ext cx="1258054" cy="11872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400" b="1" i="0" baseline="0">
                  <a:solidFill>
                    <a:srgbClr val="FF0066">
                      <a:alpha val="100000"/>
                    </a:srgbClr>
                  </a:solidFill>
                  <a:latin typeface="굴림체"/>
                  <a:ea typeface="굴림체"/>
                </a:rPr>
                <a:t>정의된</a:t>
              </a:r>
            </a:p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400" b="1" i="0" baseline="0">
                  <a:solidFill>
                    <a:srgbClr val="FF0066">
                      <a:alpha val="100000"/>
                    </a:srgbClr>
                  </a:solidFill>
                  <a:latin typeface="굴림체"/>
                  <a:ea typeface="굴림체"/>
                </a:rPr>
                <a:t> 합법적</a:t>
              </a:r>
            </a:p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400" b="1" i="0" baseline="0">
                  <a:solidFill>
                    <a:srgbClr val="FF0066">
                      <a:alpha val="100000"/>
                    </a:srgbClr>
                  </a:solidFill>
                  <a:latin typeface="굴림체"/>
                  <a:ea typeface="굴림체"/>
                </a:rPr>
                <a:t> 연산5</a:t>
              </a:r>
              <a:endParaRPr kumimoji="1" lang="ko-KR" altLang="en-US" sz="2800" b="1" i="0">
                <a:solidFill>
                  <a:srgbClr val="FF0066">
                    <a:alpha val="100000"/>
                  </a:srgbClr>
                </a:solidFill>
                <a:latin typeface="굴림체"/>
                <a:ea typeface="굴림체"/>
              </a:endParaRPr>
            </a:p>
          </p:txBody>
        </p:sp>
      </p:grpSp>
      <p:sp>
        <p:nvSpPr>
          <p:cNvPr id="28" name="직사각형 1"/>
          <p:cNvSpPr>
            <a:spLocks noChangeArrowheads="1"/>
          </p:cNvSpPr>
          <p:nvPr/>
        </p:nvSpPr>
        <p:spPr>
          <a:xfrm>
            <a:off x="539750" y="0"/>
            <a:ext cx="6335713" cy="11791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3600" b="1" dirty="0">
                <a:latin typeface="HY헤드라인M"/>
                <a:ea typeface="HY헤드라인M"/>
              </a:rPr>
              <a:t>객체지향 프로그래밍</a:t>
            </a:r>
            <a:r>
              <a:rPr lang="en-US" altLang="ko-KR" sz="3600" b="1" dirty="0">
                <a:latin typeface="HY헤드라인M"/>
                <a:ea typeface="HY헤드라인M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HY헤드라인M"/>
                <a:ea typeface="HY헤드라인M"/>
              </a:rPr>
              <a:t>(Object)</a:t>
            </a:r>
            <a:br>
              <a:rPr lang="en-US" altLang="ko-KR" b="1" dirty="0">
                <a:latin typeface="HY헤드라인M"/>
                <a:ea typeface="HY헤드라인M"/>
              </a:rPr>
            </a:br>
            <a:endParaRPr lang="en-US" altLang="ko-KR" b="1" dirty="0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7" name="직사각형 1"/>
          <p:cNvSpPr>
            <a:spLocks noChangeArrowheads="1"/>
          </p:cNvSpPr>
          <p:nvPr/>
        </p:nvSpPr>
        <p:spPr>
          <a:xfrm>
            <a:off x="539750" y="0"/>
            <a:ext cx="6335713" cy="11791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600" b="1" i="0" u="none" strike="noStrike" kern="1200" cap="none" spc="0" normalizeH="0" baseline="0">
                <a:solidFill>
                  <a:srgbClr val="000000"/>
                </a:solidFill>
                <a:latin typeface="HY헤드라인M"/>
                <a:ea typeface="HY헤드라인M"/>
              </a:rPr>
              <a:t>객체지향 프로그래밍</a:t>
            </a:r>
            <a:b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HY헤드라인M"/>
                <a:ea typeface="HY헤드라인M"/>
              </a:rPr>
            </a:br>
            <a:endParaRPr kumimoji="0" lang="en-US" altLang="ko-KR" sz="2400" b="1" i="0" u="none" strike="noStrike" kern="1200" cap="none" spc="0" normalizeH="0" baseline="0">
              <a:solidFill>
                <a:srgbClr val="000000"/>
              </a:solidFill>
              <a:latin typeface="HY헤드라인M"/>
              <a:ea typeface="HY헤드라인M"/>
            </a:endParaRPr>
          </a:p>
        </p:txBody>
      </p:sp>
      <p:grpSp>
        <p:nvGrpSpPr>
          <p:cNvPr id="21543" name="그룹 21542"/>
          <p:cNvGrpSpPr/>
          <p:nvPr/>
        </p:nvGrpSpPr>
        <p:grpSpPr>
          <a:xfrm>
            <a:off x="1180542" y="2015997"/>
            <a:ext cx="6782916" cy="4181120"/>
            <a:chOff x="282773" y="1108146"/>
            <a:chExt cx="6142955" cy="3853698"/>
          </a:xfrm>
        </p:grpSpPr>
        <p:sp>
          <p:nvSpPr>
            <p:cNvPr id="21544" name="TextBox 21543"/>
            <p:cNvSpPr txBox="1"/>
            <p:nvPr/>
          </p:nvSpPr>
          <p:spPr>
            <a:xfrm>
              <a:off x="282773" y="1108146"/>
              <a:ext cx="6142955" cy="3853697"/>
            </a:xfrm>
            <a:prstGeom prst="rect">
              <a:avLst/>
            </a:prstGeom>
            <a:solidFill>
              <a:srgbClr val="FFFF00"/>
            </a:solidFill>
            <a:ln w="12726" cap="flat" cmpd="sng" algn="ctr">
              <a:solidFill>
                <a:srgbClr val="FFFF00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545" name="타원 21544"/>
            <p:cNvSpPr/>
            <p:nvPr/>
          </p:nvSpPr>
          <p:spPr>
            <a:xfrm>
              <a:off x="4590210" y="3269678"/>
              <a:ext cx="1053890" cy="1041164"/>
            </a:xfrm>
            <a:prstGeom prst="ellipse">
              <a:avLst/>
            </a:prstGeom>
            <a:solidFill>
              <a:schemeClr val="accent1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1546" name="직선 연결선 21545"/>
            <p:cNvCxnSpPr/>
            <p:nvPr/>
          </p:nvCxnSpPr>
          <p:spPr>
            <a:xfrm>
              <a:off x="4863213" y="3326780"/>
              <a:ext cx="546007" cy="901564"/>
            </a:xfrm>
            <a:prstGeom prst="line">
              <a:avLst/>
            </a:prstGeom>
            <a:ln w="12726" cap="flat" cmpd="sng" algn="ctr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</p:spPr>
        </p:cxnSp>
        <p:cxnSp>
          <p:nvCxnSpPr>
            <p:cNvPr id="21547" name="직선 연결선 21546"/>
            <p:cNvCxnSpPr/>
            <p:nvPr/>
          </p:nvCxnSpPr>
          <p:spPr>
            <a:xfrm flipH="1">
              <a:off x="4710831" y="3466491"/>
              <a:ext cx="838044" cy="685662"/>
            </a:xfrm>
            <a:prstGeom prst="line">
              <a:avLst/>
            </a:prstGeom>
            <a:ln w="12726" cap="flat" cmpd="sng" algn="ctr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</p:spPr>
        </p:cxnSp>
        <p:sp>
          <p:nvSpPr>
            <p:cNvPr id="21548" name="타원 21547"/>
            <p:cNvSpPr/>
            <p:nvPr/>
          </p:nvSpPr>
          <p:spPr>
            <a:xfrm>
              <a:off x="1441208" y="3269678"/>
              <a:ext cx="1053890" cy="1041164"/>
            </a:xfrm>
            <a:prstGeom prst="ellipse">
              <a:avLst/>
            </a:prstGeom>
            <a:solidFill>
              <a:schemeClr val="accent1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1549" name="직선 연결선 21548"/>
            <p:cNvCxnSpPr/>
            <p:nvPr/>
          </p:nvCxnSpPr>
          <p:spPr>
            <a:xfrm flipH="1">
              <a:off x="1942728" y="3390300"/>
              <a:ext cx="368228" cy="380898"/>
            </a:xfrm>
            <a:prstGeom prst="line">
              <a:avLst/>
            </a:prstGeom>
            <a:ln w="12726" cap="flat" cmpd="sng" algn="ctr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</p:spPr>
        </p:cxnSp>
        <p:cxnSp>
          <p:nvCxnSpPr>
            <p:cNvPr id="21550" name="직선 연결선 21549"/>
            <p:cNvCxnSpPr/>
            <p:nvPr/>
          </p:nvCxnSpPr>
          <p:spPr>
            <a:xfrm>
              <a:off x="1828470" y="3301383"/>
              <a:ext cx="241243" cy="1015823"/>
            </a:xfrm>
            <a:prstGeom prst="line">
              <a:avLst/>
            </a:prstGeom>
            <a:ln w="12726" cap="flat" cmpd="sng" algn="ctr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</p:spPr>
        </p:cxnSp>
        <p:cxnSp>
          <p:nvCxnSpPr>
            <p:cNvPr id="21551" name="직선 연결선 21550"/>
            <p:cNvCxnSpPr/>
            <p:nvPr/>
          </p:nvCxnSpPr>
          <p:spPr>
            <a:xfrm>
              <a:off x="1422118" y="3783925"/>
              <a:ext cx="1053946" cy="0"/>
            </a:xfrm>
            <a:prstGeom prst="line">
              <a:avLst/>
            </a:prstGeom>
            <a:ln w="12726" cap="flat" cmpd="sng" algn="ctr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</p:spPr>
        </p:cxnSp>
        <p:sp>
          <p:nvSpPr>
            <p:cNvPr id="21552" name="타원 21551"/>
            <p:cNvSpPr/>
            <p:nvPr/>
          </p:nvSpPr>
          <p:spPr>
            <a:xfrm>
              <a:off x="4285446" y="1288826"/>
              <a:ext cx="1053946" cy="1041220"/>
            </a:xfrm>
            <a:prstGeom prst="ellipse">
              <a:avLst/>
            </a:prstGeom>
            <a:solidFill>
              <a:schemeClr val="accent1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1553" name="직선 연결선 21552"/>
            <p:cNvCxnSpPr/>
            <p:nvPr/>
          </p:nvCxnSpPr>
          <p:spPr>
            <a:xfrm>
              <a:off x="4393397" y="1472912"/>
              <a:ext cx="787250" cy="736456"/>
            </a:xfrm>
            <a:prstGeom prst="line">
              <a:avLst/>
            </a:prstGeom>
            <a:ln w="12726" cap="flat" cmpd="sng" algn="ctr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</p:spPr>
        </p:cxnSp>
        <p:cxnSp>
          <p:nvCxnSpPr>
            <p:cNvPr id="21554" name="직선 연결선 21553"/>
            <p:cNvCxnSpPr/>
            <p:nvPr/>
          </p:nvCxnSpPr>
          <p:spPr>
            <a:xfrm>
              <a:off x="4787022" y="1282463"/>
              <a:ext cx="0" cy="1041220"/>
            </a:xfrm>
            <a:prstGeom prst="line">
              <a:avLst/>
            </a:prstGeom>
            <a:ln w="12726" cap="flat" cmpd="sng" algn="ctr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</p:spPr>
        </p:cxnSp>
        <p:cxnSp>
          <p:nvCxnSpPr>
            <p:cNvPr id="21555" name="직선 연결선 21554"/>
            <p:cNvCxnSpPr/>
            <p:nvPr/>
          </p:nvCxnSpPr>
          <p:spPr>
            <a:xfrm flipV="1">
              <a:off x="4799749" y="1536433"/>
              <a:ext cx="457089" cy="279310"/>
            </a:xfrm>
            <a:prstGeom prst="line">
              <a:avLst/>
            </a:prstGeom>
            <a:ln w="12726" cap="flat" cmpd="sng" algn="ctr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</p:spPr>
        </p:cxnSp>
        <p:sp>
          <p:nvSpPr>
            <p:cNvPr id="21556" name="타원 21555"/>
            <p:cNvSpPr/>
            <p:nvPr/>
          </p:nvSpPr>
          <p:spPr>
            <a:xfrm>
              <a:off x="2799862" y="2228458"/>
              <a:ext cx="1053890" cy="1041220"/>
            </a:xfrm>
            <a:prstGeom prst="ellipse">
              <a:avLst/>
            </a:prstGeom>
            <a:solidFill>
              <a:schemeClr val="accent1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1557" name="직선 연결선 21556"/>
            <p:cNvCxnSpPr/>
            <p:nvPr/>
          </p:nvCxnSpPr>
          <p:spPr>
            <a:xfrm flipH="1">
              <a:off x="3060140" y="2310957"/>
              <a:ext cx="533280" cy="901564"/>
            </a:xfrm>
            <a:prstGeom prst="line">
              <a:avLst/>
            </a:prstGeom>
            <a:ln w="12726" cap="flat" cmpd="sng" algn="ctr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</p:spPr>
        </p:cxnSp>
        <p:cxnSp>
          <p:nvCxnSpPr>
            <p:cNvPr id="21558" name="직선 연결선 21557"/>
            <p:cNvCxnSpPr/>
            <p:nvPr/>
          </p:nvCxnSpPr>
          <p:spPr>
            <a:xfrm>
              <a:off x="2793499" y="2691911"/>
              <a:ext cx="1041220" cy="126984"/>
            </a:xfrm>
            <a:prstGeom prst="line">
              <a:avLst/>
            </a:prstGeom>
            <a:ln w="12726" cap="flat" cmpd="sng" algn="ctr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</p:spPr>
        </p:cxnSp>
        <p:sp>
          <p:nvSpPr>
            <p:cNvPr id="21559" name="타원 21558"/>
            <p:cNvSpPr/>
            <p:nvPr/>
          </p:nvSpPr>
          <p:spPr>
            <a:xfrm>
              <a:off x="1085650" y="1517399"/>
              <a:ext cx="1053890" cy="1041164"/>
            </a:xfrm>
            <a:prstGeom prst="ellipse">
              <a:avLst/>
            </a:prstGeom>
            <a:solidFill>
              <a:schemeClr val="accent1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1560" name="직선 연결선 21559"/>
            <p:cNvCxnSpPr/>
            <p:nvPr/>
          </p:nvCxnSpPr>
          <p:spPr>
            <a:xfrm>
              <a:off x="1472912" y="1523706"/>
              <a:ext cx="317434" cy="1003152"/>
            </a:xfrm>
            <a:prstGeom prst="line">
              <a:avLst/>
            </a:prstGeom>
            <a:ln w="12726" cap="flat" cmpd="sng" algn="ctr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</p:spPr>
        </p:cxnSp>
        <p:cxnSp>
          <p:nvCxnSpPr>
            <p:cNvPr id="21561" name="직선 연결선 21560"/>
            <p:cNvCxnSpPr/>
            <p:nvPr/>
          </p:nvCxnSpPr>
          <p:spPr>
            <a:xfrm flipH="1">
              <a:off x="1244395" y="1676088"/>
              <a:ext cx="736456" cy="723785"/>
            </a:xfrm>
            <a:prstGeom prst="line">
              <a:avLst/>
            </a:prstGeom>
            <a:ln w="12726" cap="flat" cmpd="sng" algn="ctr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</p:spPr>
        </p:cxnSp>
        <p:cxnSp>
          <p:nvCxnSpPr>
            <p:cNvPr id="21562" name="직선 연결선 21561"/>
            <p:cNvCxnSpPr/>
            <p:nvPr/>
          </p:nvCxnSpPr>
          <p:spPr>
            <a:xfrm>
              <a:off x="1117411" y="1866538"/>
              <a:ext cx="1015823" cy="292093"/>
            </a:xfrm>
            <a:prstGeom prst="line">
              <a:avLst/>
            </a:prstGeom>
            <a:ln w="12726" cap="flat" cmpd="sng" algn="ctr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</p:spPr>
        </p:cxnSp>
        <p:sp>
          <p:nvSpPr>
            <p:cNvPr id="21563" name="타원 21562"/>
            <p:cNvSpPr/>
            <p:nvPr/>
          </p:nvSpPr>
          <p:spPr>
            <a:xfrm>
              <a:off x="1352291" y="1771313"/>
              <a:ext cx="533336" cy="546007"/>
            </a:xfrm>
            <a:prstGeom prst="ellipse">
              <a:avLst/>
            </a:prstGeom>
            <a:solidFill>
              <a:schemeClr val="bg1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564" name="타원 21563"/>
            <p:cNvSpPr/>
            <p:nvPr/>
          </p:nvSpPr>
          <p:spPr>
            <a:xfrm>
              <a:off x="3066503" y="2482372"/>
              <a:ext cx="533280" cy="546007"/>
            </a:xfrm>
            <a:prstGeom prst="ellipse">
              <a:avLst/>
            </a:prstGeom>
            <a:solidFill>
              <a:schemeClr val="bg1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565" name="타원 21564"/>
            <p:cNvSpPr/>
            <p:nvPr/>
          </p:nvSpPr>
          <p:spPr>
            <a:xfrm>
              <a:off x="1707848" y="3523592"/>
              <a:ext cx="533280" cy="546007"/>
            </a:xfrm>
            <a:prstGeom prst="ellipse">
              <a:avLst/>
            </a:prstGeom>
            <a:solidFill>
              <a:schemeClr val="bg1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566" name="타원 21565"/>
            <p:cNvSpPr/>
            <p:nvPr/>
          </p:nvSpPr>
          <p:spPr>
            <a:xfrm>
              <a:off x="4856850" y="3523592"/>
              <a:ext cx="533336" cy="546007"/>
            </a:xfrm>
            <a:prstGeom prst="ellipse">
              <a:avLst/>
            </a:prstGeom>
            <a:solidFill>
              <a:schemeClr val="bg1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567" name="타원 21566"/>
            <p:cNvSpPr/>
            <p:nvPr/>
          </p:nvSpPr>
          <p:spPr>
            <a:xfrm>
              <a:off x="4552142" y="1542740"/>
              <a:ext cx="533280" cy="546007"/>
            </a:xfrm>
            <a:prstGeom prst="ellipse">
              <a:avLst/>
            </a:prstGeom>
            <a:solidFill>
              <a:schemeClr val="bg1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568" name="TextBox 21567"/>
            <p:cNvSpPr txBox="1"/>
            <p:nvPr/>
          </p:nvSpPr>
          <p:spPr>
            <a:xfrm>
              <a:off x="1380869" y="1836394"/>
              <a:ext cx="488849" cy="41516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1" i="0" baseline="0">
                  <a:solidFill>
                    <a:schemeClr val="tx1"/>
                  </a:solidFill>
                  <a:latin typeface="굴림"/>
                  <a:ea typeface="굴림"/>
                </a:rPr>
                <a:t>자료</a:t>
              </a:r>
            </a:p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1" i="0" baseline="0">
                  <a:solidFill>
                    <a:schemeClr val="tx1"/>
                  </a:solidFill>
                  <a:latin typeface="굴림"/>
                  <a:ea typeface="굴림"/>
                </a:rPr>
                <a:t>구조</a:t>
              </a:r>
            </a:p>
          </p:txBody>
        </p:sp>
        <p:sp>
          <p:nvSpPr>
            <p:cNvPr id="21569" name="TextBox 21568"/>
            <p:cNvSpPr txBox="1"/>
            <p:nvPr/>
          </p:nvSpPr>
          <p:spPr>
            <a:xfrm>
              <a:off x="1685632" y="1134879"/>
              <a:ext cx="961847" cy="36167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1" i="0" baseline="0">
                  <a:solidFill>
                    <a:schemeClr val="tx1"/>
                  </a:solidFill>
                  <a:latin typeface="굴림체"/>
                  <a:ea typeface="굴림체"/>
                </a:rPr>
                <a:t>객체-</a:t>
              </a:r>
              <a:r>
                <a:rPr kumimoji="1" lang="ko-KR" altLang="en-US" sz="2000" b="1" i="0" baseline="0">
                  <a:solidFill>
                    <a:schemeClr val="tx1"/>
                  </a:solidFill>
                  <a:latin typeface="Arial"/>
                  <a:ea typeface="굴림체"/>
                </a:rPr>
                <a:t>1</a:t>
              </a:r>
            </a:p>
          </p:txBody>
        </p:sp>
        <p:sp>
          <p:nvSpPr>
            <p:cNvPr id="21570" name="TextBox 21569"/>
            <p:cNvSpPr txBox="1"/>
            <p:nvPr/>
          </p:nvSpPr>
          <p:spPr>
            <a:xfrm>
              <a:off x="2358569" y="4080707"/>
              <a:ext cx="962480" cy="3656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1" i="0" baseline="0">
                  <a:solidFill>
                    <a:schemeClr val="tx1"/>
                  </a:solidFill>
                  <a:latin typeface="굴림체"/>
                  <a:ea typeface="굴림체"/>
                </a:rPr>
                <a:t>객체-</a:t>
              </a:r>
              <a:r>
                <a:rPr kumimoji="1" lang="ko-KR" altLang="en-US" sz="2000" b="1" i="0" baseline="0">
                  <a:solidFill>
                    <a:schemeClr val="tx1"/>
                  </a:solidFill>
                  <a:latin typeface="Arial"/>
                  <a:ea typeface="굴림체"/>
                </a:rPr>
                <a:t>2</a:t>
              </a:r>
            </a:p>
          </p:txBody>
        </p:sp>
        <p:sp>
          <p:nvSpPr>
            <p:cNvPr id="21571" name="TextBox 21570"/>
            <p:cNvSpPr txBox="1"/>
            <p:nvPr/>
          </p:nvSpPr>
          <p:spPr>
            <a:xfrm>
              <a:off x="2853781" y="3344249"/>
              <a:ext cx="964019" cy="3646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1" i="0" baseline="0">
                  <a:solidFill>
                    <a:schemeClr val="tx1"/>
                  </a:solidFill>
                  <a:latin typeface="굴림체"/>
                  <a:ea typeface="굴림체"/>
                </a:rPr>
                <a:t>객체-</a:t>
              </a:r>
              <a:r>
                <a:rPr kumimoji="1" lang="ko-KR" altLang="en-US" sz="2000" b="1" i="0" baseline="0">
                  <a:solidFill>
                    <a:schemeClr val="tx1"/>
                  </a:solidFill>
                  <a:latin typeface="Arial"/>
                  <a:ea typeface="굴림체"/>
                </a:rPr>
                <a:t>3</a:t>
              </a:r>
            </a:p>
          </p:txBody>
        </p:sp>
        <p:sp>
          <p:nvSpPr>
            <p:cNvPr id="21572" name="TextBox 21571"/>
            <p:cNvSpPr txBox="1"/>
            <p:nvPr/>
          </p:nvSpPr>
          <p:spPr>
            <a:xfrm>
              <a:off x="3488705" y="1147550"/>
              <a:ext cx="961847" cy="35778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1" i="0" baseline="0">
                  <a:solidFill>
                    <a:schemeClr val="tx1"/>
                  </a:solidFill>
                  <a:latin typeface="굴림체"/>
                  <a:ea typeface="굴림체"/>
                </a:rPr>
                <a:t>객체-</a:t>
              </a:r>
              <a:r>
                <a:rPr kumimoji="1" lang="ko-KR" altLang="en-US" sz="2000" b="1" i="0" baseline="0">
                  <a:solidFill>
                    <a:schemeClr val="tx1"/>
                  </a:solidFill>
                  <a:latin typeface="Arial"/>
                  <a:ea typeface="굴림체"/>
                </a:rPr>
                <a:t>4</a:t>
              </a:r>
            </a:p>
          </p:txBody>
        </p:sp>
        <p:sp>
          <p:nvSpPr>
            <p:cNvPr id="21573" name="TextBox 21572"/>
            <p:cNvSpPr txBox="1"/>
            <p:nvPr/>
          </p:nvSpPr>
          <p:spPr>
            <a:xfrm>
              <a:off x="5228259" y="2912556"/>
              <a:ext cx="961847" cy="36560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1" i="0" baseline="0">
                  <a:solidFill>
                    <a:schemeClr val="tx1"/>
                  </a:solidFill>
                  <a:latin typeface="굴림체"/>
                  <a:ea typeface="굴림체"/>
                </a:rPr>
                <a:t>객체-</a:t>
              </a:r>
              <a:r>
                <a:rPr kumimoji="1" lang="ko-KR" altLang="en-US" sz="2000" b="1" i="0" baseline="0">
                  <a:solidFill>
                    <a:schemeClr val="tx1"/>
                  </a:solidFill>
                  <a:latin typeface="Arial"/>
                  <a:ea typeface="굴림체"/>
                </a:rPr>
                <a:t>5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2" name="그림 21511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894160" y="4928916"/>
            <a:ext cx="4049910" cy="1173956"/>
          </a:xfrm>
          <a:prstGeom prst="rect">
            <a:avLst/>
          </a:prstGeom>
        </p:spPr>
      </p:pic>
      <p:pic>
        <p:nvPicPr>
          <p:cNvPr id="21513" name="그림 215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4932" y="1945610"/>
            <a:ext cx="3042458" cy="2468880"/>
          </a:xfrm>
          <a:prstGeom prst="rect">
            <a:avLst/>
          </a:prstGeom>
        </p:spPr>
      </p:pic>
      <p:pic>
        <p:nvPicPr>
          <p:cNvPr id="21515" name="그림 215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835424" y="4296578"/>
            <a:ext cx="2111172" cy="2561422"/>
          </a:xfrm>
          <a:prstGeom prst="rect">
            <a:avLst/>
          </a:prstGeom>
        </p:spPr>
      </p:pic>
      <p:pic>
        <p:nvPicPr>
          <p:cNvPr id="21516" name="그림 2151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72000" y="1734739"/>
            <a:ext cx="3682538" cy="2452254"/>
          </a:xfrm>
          <a:prstGeom prst="rect">
            <a:avLst/>
          </a:prstGeom>
        </p:spPr>
      </p:pic>
      <p:sp>
        <p:nvSpPr>
          <p:cNvPr id="7" name="직사각형 1"/>
          <p:cNvSpPr>
            <a:spLocks noChangeArrowheads="1"/>
          </p:cNvSpPr>
          <p:nvPr/>
        </p:nvSpPr>
        <p:spPr>
          <a:xfrm>
            <a:off x="539750" y="0"/>
            <a:ext cx="6335713" cy="11791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3600" b="1" dirty="0">
                <a:latin typeface="HY헤드라인M"/>
                <a:ea typeface="HY헤드라인M"/>
              </a:rPr>
              <a:t>객체지향 프로그래밍</a:t>
            </a:r>
            <a:r>
              <a:rPr lang="en-US" altLang="ko-KR" sz="3600" b="1" dirty="0">
                <a:latin typeface="HY헤드라인M"/>
                <a:ea typeface="HY헤드라인M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HY헤드라인M"/>
                <a:ea typeface="HY헤드라인M"/>
              </a:rPr>
              <a:t>(Object)</a:t>
            </a:r>
            <a:br>
              <a:rPr lang="en-US" altLang="ko-KR" b="1" dirty="0">
                <a:latin typeface="HY헤드라인M"/>
                <a:ea typeface="HY헤드라인M"/>
              </a:rPr>
            </a:br>
            <a:endParaRPr lang="en-US" altLang="ko-KR" b="1" dirty="0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539750" y="0"/>
            <a:ext cx="6335713" cy="11791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3600" b="1">
                <a:latin typeface="HY헤드라인M"/>
                <a:ea typeface="HY헤드라인M"/>
              </a:rPr>
              <a:t>객체지향 프로그래밍</a:t>
            </a:r>
            <a:r>
              <a:rPr lang="en-US" altLang="ko-KR" sz="3600" b="1">
                <a:latin typeface="HY헤드라인M"/>
                <a:ea typeface="HY헤드라인M"/>
              </a:rPr>
              <a:t> 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(Object)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  <p:sp>
        <p:nvSpPr>
          <p:cNvPr id="21517" name="TextBox 21516"/>
          <p:cNvSpPr txBox="1"/>
          <p:nvPr/>
        </p:nvSpPr>
        <p:spPr>
          <a:xfrm>
            <a:off x="342305" y="2426254"/>
            <a:ext cx="7736086" cy="2482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25600" indent="-812800" algn="just" rtl="0" eaLnBrk="0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-10" normalizeH="0" baseline="0">
                <a:solidFill>
                  <a:srgbClr val="000000"/>
                </a:solidFill>
                <a:latin typeface="HY견고딕"/>
                <a:ea typeface="HY견고딕"/>
              </a:rPr>
              <a:t>추상적</a:t>
            </a:r>
            <a:r>
              <a:rPr kumimoji="0" lang="en-US" altLang="ko-KR" sz="2400" b="0" i="0" u="none" strike="noStrike" kern="1200" cap="none" spc="-10" normalizeH="0" baseline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kumimoji="0" lang="ko-KR" altLang="en-US" sz="2400" b="0" i="0" u="none" strike="noStrike" kern="1200" cap="none" spc="-10" normalizeH="0" baseline="0">
                <a:solidFill>
                  <a:srgbClr val="000000"/>
                </a:solidFill>
                <a:latin typeface="HY견고딕"/>
                <a:ea typeface="HY견고딕"/>
              </a:rPr>
              <a:t>자료형</a:t>
            </a:r>
            <a:r>
              <a:rPr kumimoji="0" lang="EN-US" sz="2400" b="0" i="0" u="none" strike="noStrike" kern="1200" cap="none" spc="-10" normalizeH="0" baseline="0">
                <a:solidFill>
                  <a:srgbClr val="000000"/>
                </a:solidFill>
                <a:latin typeface="HY견고딕"/>
                <a:ea typeface="HY견고딕"/>
              </a:rPr>
              <a:t>(</a:t>
            </a:r>
            <a:r>
              <a:rPr kumimoji="0" lang="en-US" altLang="ko-KR" sz="2400" b="0" i="0" u="none" strike="noStrike" kern="1200" cap="none" spc="-10" normalizeH="0" baseline="0">
                <a:solidFill>
                  <a:srgbClr val="000000"/>
                </a:solidFill>
                <a:latin typeface="HY견고딕"/>
                <a:ea typeface="HY견고딕"/>
              </a:rPr>
              <a:t>Abstract data type</a:t>
            </a:r>
            <a:r>
              <a:rPr kumimoji="0" lang="EN-US" sz="2400" b="0" i="0" u="none" strike="noStrike" kern="1200" cap="none" spc="-10" normalizeH="0" baseline="0">
                <a:solidFill>
                  <a:srgbClr val="000000"/>
                </a:solidFill>
                <a:latin typeface="HY견고딕"/>
                <a:ea typeface="HY견고딕"/>
              </a:rPr>
              <a:t>)  </a:t>
            </a:r>
          </a:p>
          <a:p>
            <a:pPr marL="0" indent="0" algn="just" rtl="0" eaLnBrk="0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-10" normalizeH="0" baseline="0">
                <a:solidFill>
                  <a:srgbClr val="000000"/>
                </a:solidFill>
                <a:latin typeface="HY견고딕"/>
                <a:ea typeface="HY견고딕"/>
              </a:rPr>
              <a:t>              </a:t>
            </a:r>
            <a:r>
              <a:rPr kumimoji="0" lang="en-US" altLang="ko-KR" sz="2000" b="0" i="0" u="none" strike="noStrike" kern="1200" cap="none" spc="-10" normalizeH="0" baseline="0">
                <a:solidFill>
                  <a:srgbClr val="0000FF"/>
                </a:solidFill>
                <a:latin typeface="HY견고딕"/>
                <a:ea typeface="HY견고딕"/>
              </a:rPr>
              <a:t> - </a:t>
            </a:r>
            <a:r>
              <a:rPr kumimoji="0" lang="EN-US" sz="2000" b="0" i="0" u="none" strike="noStrike" kern="1200" cap="none" spc="-10" normalizeH="0" baseline="0">
                <a:solidFill>
                  <a:srgbClr val="0000FF"/>
                </a:solidFill>
                <a:latin typeface="HY견고딕"/>
                <a:ea typeface="HY견고딕"/>
              </a:rPr>
              <a:t>data structures + operations</a:t>
            </a:r>
          </a:p>
          <a:p>
            <a:pPr marL="1625600" indent="-812800" algn="just" rtl="0" eaLnBrk="0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-10" normalizeH="0" baseline="0">
                <a:solidFill>
                  <a:srgbClr val="0000FF"/>
                </a:solidFill>
                <a:latin typeface="HY견고딕"/>
                <a:ea typeface="HY견고딕"/>
              </a:rPr>
              <a:t>    </a:t>
            </a:r>
            <a:r>
              <a:rPr kumimoji="0" lang="en-US" altLang="ko-KR" sz="1800" b="0" i="0" u="none" strike="noStrike" kern="1200" cap="none" spc="-10" normalizeH="0" baseline="0">
                <a:solidFill>
                  <a:srgbClr val="0000FF"/>
                </a:solidFill>
                <a:latin typeface="HY견고딕"/>
                <a:ea typeface="HY견고딕"/>
              </a:rPr>
              <a:t>-</a:t>
            </a:r>
            <a:r>
              <a:rPr kumimoji="0" lang="ko-KR" altLang="en-US" sz="1800" b="0" i="0" u="none" strike="noStrike" kern="1200" cap="none" spc="-10" normalizeH="0" baseline="0">
                <a:solidFill>
                  <a:srgbClr val="0000FF"/>
                </a:solidFill>
                <a:latin typeface="HY견고딕"/>
                <a:ea typeface="HY견고딕"/>
              </a:rPr>
              <a:t> </a:t>
            </a:r>
            <a:r>
              <a:rPr kumimoji="0" sz="1800" b="0" i="0" u="none" strike="noStrike" kern="1200" cap="none" spc="-10" normalizeH="0" baseline="0">
                <a:solidFill>
                  <a:srgbClr val="0000FF"/>
                </a:solidFill>
                <a:latin typeface="HY견고딕"/>
                <a:ea typeface="HY견고딕"/>
              </a:rPr>
              <a:t>객체의 내부적인 상태와 동작을 외부로부터 차단하는 기능</a:t>
            </a:r>
          </a:p>
          <a:p>
            <a:pPr marL="1625600" indent="-812800" algn="just" rtl="0" eaLnBrk="0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-10" normalizeH="0" baseline="0">
                <a:solidFill>
                  <a:srgbClr val="0000FF"/>
                </a:solidFill>
                <a:latin typeface="HY견고딕"/>
                <a:ea typeface="HY견고딕"/>
              </a:rPr>
              <a:t>    </a:t>
            </a:r>
            <a:r>
              <a:rPr kumimoji="0" lang="en-US" altLang="ko-KR" sz="1800" b="0" i="0" u="none" strike="noStrike" kern="1200" cap="none" spc="-10" normalizeH="0" baseline="0">
                <a:solidFill>
                  <a:srgbClr val="0000FF"/>
                </a:solidFill>
                <a:latin typeface="HY견고딕"/>
                <a:ea typeface="HY견고딕"/>
              </a:rPr>
              <a:t>-</a:t>
            </a:r>
            <a:r>
              <a:rPr kumimoji="0" lang="ko-KR" altLang="en-US" sz="1800" b="0" i="0" u="none" strike="noStrike" kern="1200" cap="none" spc="-10" normalizeH="0" baseline="0">
                <a:solidFill>
                  <a:srgbClr val="0000FF"/>
                </a:solidFill>
                <a:latin typeface="HY견고딕"/>
                <a:ea typeface="HY견고딕"/>
              </a:rPr>
              <a:t> 외부의 직접 접근을 차단함</a:t>
            </a:r>
            <a:r>
              <a:rPr kumimoji="0" lang="en-US" altLang="ko-KR" sz="1800" b="0" i="0" u="none" strike="noStrike" kern="1200" cap="none" spc="-10" normalizeH="0" baseline="0">
                <a:solidFill>
                  <a:srgbClr val="0000FF"/>
                </a:solidFill>
                <a:latin typeface="HY견고딕"/>
                <a:ea typeface="HY견고딕"/>
              </a:rPr>
              <a:t>.</a:t>
            </a:r>
          </a:p>
          <a:p>
            <a:pPr marL="1625600" indent="-812800" algn="just" rtl="0" eaLnBrk="0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-10" normalizeH="0" baseline="0">
                <a:solidFill>
                  <a:srgbClr val="0000FF"/>
                </a:solidFill>
                <a:latin typeface="HY견고딕"/>
                <a:ea typeface="HY견고딕"/>
              </a:rPr>
              <a:t>    </a:t>
            </a:r>
            <a:r>
              <a:rPr kumimoji="0" lang="en-US" altLang="ko-KR" sz="1800" b="0" i="0" u="none" strike="noStrike" kern="1200" cap="none" spc="-10" normalizeH="0" baseline="0">
                <a:solidFill>
                  <a:srgbClr val="0000FF"/>
                </a:solidFill>
                <a:latin typeface="HY견고딕"/>
                <a:ea typeface="HY견고딕"/>
              </a:rPr>
              <a:t>-</a:t>
            </a:r>
            <a:r>
              <a:rPr kumimoji="0" lang="ko-KR" altLang="en-US" sz="1800" b="0" i="0" u="none" strike="noStrike" kern="1200" cap="none" spc="-10" normalizeH="0" baseline="0">
                <a:solidFill>
                  <a:srgbClr val="0000FF"/>
                </a:solidFill>
                <a:latin typeface="HY견고딕"/>
                <a:ea typeface="HY견고딕"/>
              </a:rPr>
              <a:t> 자료 은폐</a:t>
            </a:r>
            <a:r>
              <a:rPr kumimoji="0" lang="en-US" altLang="ko-KR" sz="1800" b="0" i="0" u="none" strike="noStrike" kern="1200" cap="none" spc="-10" normalizeH="0" baseline="0">
                <a:solidFill>
                  <a:srgbClr val="0000FF"/>
                </a:solidFill>
                <a:latin typeface="HY견고딕"/>
                <a:ea typeface="HY견고딕"/>
              </a:rPr>
              <a:t>(data hiding)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539750" y="0"/>
            <a:ext cx="6335713" cy="11791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3600" b="1">
                <a:latin typeface="HY헤드라인M"/>
                <a:ea typeface="HY헤드라인M"/>
              </a:rPr>
              <a:t>객체지향 프로그래밍</a:t>
            </a:r>
            <a:r>
              <a:rPr lang="en-US" altLang="ko-KR" sz="3600" b="1">
                <a:latin typeface="HY헤드라인M"/>
                <a:ea typeface="HY헤드라인M"/>
              </a:rPr>
              <a:t> 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(Object)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  <p:graphicFrame>
        <p:nvGraphicFramePr>
          <p:cNvPr id="21517" name="개체 21516">
            <a:hlinkClick r:id="" action="ppaction://noaction"/>
          </p:cNvPr>
          <p:cNvGraphicFramePr/>
          <p:nvPr/>
        </p:nvGraphicFramePr>
        <p:xfrm>
          <a:off x="5910041" y="3619965"/>
          <a:ext cx="2069713" cy="2422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r:id="rId4" imgW="914400" imgH="914400" progId="">
                  <p:embed/>
                </p:oleObj>
              </mc:Choice>
              <mc:Fallback>
                <p:oleObj r:id="rId4" imgW="914400" imgH="914400" progId="">
                  <p:embed/>
                  <p:pic>
                    <p:nvPicPr>
                      <p:cNvPr id="21517" name="개체 21516">
                        <a:hlinkClick r:id="" action="ppaction://noaction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041" y="3619965"/>
                        <a:ext cx="2069713" cy="2422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개체 21517">
            <a:hlinkClick r:id="" action="ppaction://noaction"/>
          </p:cNvPr>
          <p:cNvGraphicFramePr/>
          <p:nvPr/>
        </p:nvGraphicFramePr>
        <p:xfrm>
          <a:off x="838868" y="1833847"/>
          <a:ext cx="4263286" cy="4004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r:id="rId6" imgW="914400" imgH="914400" progId="">
                  <p:embed/>
                </p:oleObj>
              </mc:Choice>
              <mc:Fallback>
                <p:oleObj r:id="rId6" imgW="914400" imgH="914400" progId="">
                  <p:embed/>
                  <p:pic>
                    <p:nvPicPr>
                      <p:cNvPr id="21518" name="개체 21517">
                        <a:hlinkClick r:id="" action="ppaction://noaction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68" y="1833847"/>
                        <a:ext cx="4263286" cy="4004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TextBox 21518"/>
          <p:cNvSpPr txBox="1"/>
          <p:nvPr/>
        </p:nvSpPr>
        <p:spPr>
          <a:xfrm>
            <a:off x="2618163" y="1983047"/>
            <a:ext cx="695711" cy="7015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2075" tIns="46038" rIns="92075" bIns="46038" anchor="t">
            <a:spAutoFit/>
          </a:bodyPr>
          <a:lstStyle/>
          <a:p>
            <a:pPr marL="0" lvl="0" indent="0" algn="l" defTabSz="76209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1" i="0" baseline="0">
                <a:solidFill>
                  <a:schemeClr val="tx1"/>
                </a:solidFill>
                <a:latin typeface="굴림체"/>
                <a:ea typeface="굴림체"/>
              </a:rPr>
              <a:t>젖을</a:t>
            </a:r>
          </a:p>
          <a:p>
            <a:pPr marL="0" lvl="0" indent="0" algn="l" defTabSz="76209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1" i="0" baseline="0">
                <a:solidFill>
                  <a:schemeClr val="tx1"/>
                </a:solidFill>
                <a:latin typeface="굴림체"/>
                <a:ea typeface="굴림체"/>
              </a:rPr>
              <a:t>준다</a:t>
            </a:r>
          </a:p>
        </p:txBody>
      </p:sp>
      <p:sp>
        <p:nvSpPr>
          <p:cNvPr id="21520" name="TextBox 21519"/>
          <p:cNvSpPr txBox="1"/>
          <p:nvPr/>
        </p:nvSpPr>
        <p:spPr>
          <a:xfrm>
            <a:off x="3624442" y="2302101"/>
            <a:ext cx="953908" cy="7015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2075" tIns="46038" rIns="92075" bIns="46038" anchor="t">
            <a:spAutoFit/>
          </a:bodyPr>
          <a:lstStyle/>
          <a:p>
            <a:pPr marL="0" lvl="0" indent="0" algn="l" defTabSz="76209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1" i="0" baseline="0">
                <a:solidFill>
                  <a:schemeClr val="tx1"/>
                </a:solidFill>
                <a:latin typeface="굴림체"/>
                <a:ea typeface="굴림체"/>
              </a:rPr>
              <a:t>기저귀</a:t>
            </a:r>
          </a:p>
          <a:p>
            <a:pPr marL="0" lvl="0" indent="0" algn="l" defTabSz="76209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1" i="0" baseline="0">
                <a:solidFill>
                  <a:schemeClr val="tx1"/>
                </a:solidFill>
                <a:latin typeface="굴림체"/>
                <a:ea typeface="굴림체"/>
              </a:rPr>
              <a:t>빤다</a:t>
            </a:r>
          </a:p>
        </p:txBody>
      </p:sp>
      <p:sp>
        <p:nvSpPr>
          <p:cNvPr id="21521" name="TextBox 21520"/>
          <p:cNvSpPr txBox="1"/>
          <p:nvPr/>
        </p:nvSpPr>
        <p:spPr>
          <a:xfrm>
            <a:off x="1624556" y="2383035"/>
            <a:ext cx="696369" cy="7015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2075" tIns="46038" rIns="92075" bIns="46038" anchor="t">
            <a:spAutoFit/>
          </a:bodyPr>
          <a:lstStyle/>
          <a:p>
            <a:pPr marL="0" lvl="0" indent="0" algn="l" defTabSz="76209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1" i="0" baseline="0">
                <a:solidFill>
                  <a:schemeClr val="tx1"/>
                </a:solidFill>
                <a:latin typeface="굴림체"/>
                <a:ea typeface="굴림체"/>
              </a:rPr>
              <a:t>놀아</a:t>
            </a:r>
          </a:p>
          <a:p>
            <a:pPr marL="0" lvl="0" indent="0" algn="l" defTabSz="76209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1" i="0" baseline="0">
                <a:solidFill>
                  <a:schemeClr val="tx1"/>
                </a:solidFill>
                <a:latin typeface="굴림체"/>
                <a:ea typeface="굴림체"/>
              </a:rPr>
              <a:t>준다</a:t>
            </a:r>
          </a:p>
        </p:txBody>
      </p:sp>
      <p:sp>
        <p:nvSpPr>
          <p:cNvPr id="21522" name="TextBox 21521"/>
          <p:cNvSpPr txBox="1"/>
          <p:nvPr/>
        </p:nvSpPr>
        <p:spPr>
          <a:xfrm>
            <a:off x="1296014" y="3419511"/>
            <a:ext cx="693885" cy="7015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2075" tIns="46038" rIns="92075" bIns="46038" anchor="t">
            <a:spAutoFit/>
          </a:bodyPr>
          <a:lstStyle/>
          <a:p>
            <a:pPr marL="0" lvl="0" indent="0" algn="l" defTabSz="76209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1" i="0" baseline="0">
                <a:solidFill>
                  <a:schemeClr val="tx1"/>
                </a:solidFill>
                <a:latin typeface="굴림체"/>
                <a:ea typeface="굴림체"/>
              </a:rPr>
              <a:t>안아</a:t>
            </a:r>
          </a:p>
          <a:p>
            <a:pPr marL="0" lvl="0" indent="0" algn="l" defTabSz="76209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1" i="0" baseline="0">
                <a:solidFill>
                  <a:schemeClr val="tx1"/>
                </a:solidFill>
                <a:latin typeface="굴림체"/>
                <a:ea typeface="굴림체"/>
              </a:rPr>
              <a:t>준다</a:t>
            </a:r>
          </a:p>
        </p:txBody>
      </p:sp>
      <p:sp>
        <p:nvSpPr>
          <p:cNvPr id="21523" name="TextBox 21522"/>
          <p:cNvSpPr txBox="1"/>
          <p:nvPr/>
        </p:nvSpPr>
        <p:spPr>
          <a:xfrm>
            <a:off x="3822817" y="4265481"/>
            <a:ext cx="698383" cy="10062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2075" tIns="46038" rIns="92075" bIns="46038" anchor="t">
            <a:spAutoFit/>
          </a:bodyPr>
          <a:lstStyle/>
          <a:p>
            <a:pPr marL="0" lvl="0" indent="0" algn="l" defTabSz="76209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1" i="0" baseline="0">
                <a:solidFill>
                  <a:schemeClr val="tx1"/>
                </a:solidFill>
                <a:latin typeface="굴림체"/>
                <a:ea typeface="굴림체"/>
              </a:rPr>
              <a:t>책</a:t>
            </a:r>
          </a:p>
          <a:p>
            <a:pPr marL="0" lvl="0" indent="0" algn="l" defTabSz="76209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1" i="0" baseline="0">
                <a:solidFill>
                  <a:schemeClr val="tx1"/>
                </a:solidFill>
                <a:latin typeface="굴림체"/>
                <a:ea typeface="굴림체"/>
              </a:rPr>
              <a:t>읽어</a:t>
            </a:r>
          </a:p>
          <a:p>
            <a:pPr marL="0" lvl="0" indent="0" algn="l" defTabSz="76209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1" i="0" baseline="0">
                <a:solidFill>
                  <a:schemeClr val="tx1"/>
                </a:solidFill>
                <a:latin typeface="굴림체"/>
                <a:ea typeface="굴림체"/>
              </a:rPr>
              <a:t>준다</a:t>
            </a:r>
          </a:p>
        </p:txBody>
      </p:sp>
      <p:sp>
        <p:nvSpPr>
          <p:cNvPr id="21524" name="TextBox 21523"/>
          <p:cNvSpPr txBox="1"/>
          <p:nvPr/>
        </p:nvSpPr>
        <p:spPr>
          <a:xfrm>
            <a:off x="1545183" y="4374996"/>
            <a:ext cx="949541" cy="7015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2075" tIns="46038" rIns="92075" bIns="46038" anchor="t">
            <a:spAutoFit/>
          </a:bodyPr>
          <a:lstStyle/>
          <a:p>
            <a:pPr marL="0" lvl="0" indent="0" algn="l" defTabSz="76209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1" i="0" baseline="0">
                <a:solidFill>
                  <a:schemeClr val="tx1"/>
                </a:solidFill>
                <a:latin typeface="굴림체"/>
                <a:ea typeface="굴림체"/>
              </a:rPr>
              <a:t>응아</a:t>
            </a:r>
          </a:p>
          <a:p>
            <a:pPr marL="0" lvl="0" indent="0" algn="l" defTabSz="76209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1" i="0" baseline="0">
                <a:solidFill>
                  <a:schemeClr val="tx1"/>
                </a:solidFill>
                <a:latin typeface="굴림체"/>
                <a:ea typeface="굴림체"/>
              </a:rPr>
              <a:t>치운다</a:t>
            </a:r>
          </a:p>
        </p:txBody>
      </p:sp>
      <p:sp>
        <p:nvSpPr>
          <p:cNvPr id="21525" name="TextBox 21524"/>
          <p:cNvSpPr txBox="1"/>
          <p:nvPr/>
        </p:nvSpPr>
        <p:spPr>
          <a:xfrm>
            <a:off x="2705462" y="4762258"/>
            <a:ext cx="694137" cy="7015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2075" tIns="46038" rIns="92075" bIns="46038" anchor="t">
            <a:spAutoFit/>
          </a:bodyPr>
          <a:lstStyle/>
          <a:p>
            <a:pPr marL="0" lvl="0" indent="0" algn="l" defTabSz="76209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1" i="0" baseline="0">
                <a:solidFill>
                  <a:schemeClr val="tx1"/>
                </a:solidFill>
                <a:latin typeface="굴림체"/>
                <a:ea typeface="굴림체"/>
              </a:rPr>
              <a:t>씻어</a:t>
            </a:r>
          </a:p>
          <a:p>
            <a:pPr marL="0" lvl="0" indent="0" algn="l" defTabSz="76209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1" i="0" baseline="0">
                <a:solidFill>
                  <a:schemeClr val="tx1"/>
                </a:solidFill>
                <a:latin typeface="굴림체"/>
                <a:ea typeface="굴림체"/>
              </a:rPr>
              <a:t>준다</a:t>
            </a:r>
          </a:p>
        </p:txBody>
      </p:sp>
      <p:sp>
        <p:nvSpPr>
          <p:cNvPr id="21526" name="TextBox 21525"/>
          <p:cNvSpPr txBox="1"/>
          <p:nvPr/>
        </p:nvSpPr>
        <p:spPr>
          <a:xfrm>
            <a:off x="4003777" y="3381387"/>
            <a:ext cx="948396" cy="7015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2075" tIns="46038" rIns="92075" bIns="46038" anchor="t">
            <a:spAutoFit/>
          </a:bodyPr>
          <a:lstStyle/>
          <a:p>
            <a:pPr marL="0" lvl="0" indent="0" algn="l" defTabSz="76209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1" i="0" baseline="0">
                <a:solidFill>
                  <a:schemeClr val="tx1"/>
                </a:solidFill>
                <a:latin typeface="굴림체"/>
                <a:ea typeface="굴림체"/>
              </a:rPr>
              <a:t>자장가</a:t>
            </a:r>
          </a:p>
          <a:p>
            <a:pPr marL="0" lvl="0" indent="0" algn="l" defTabSz="76209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1" i="0" baseline="0">
                <a:solidFill>
                  <a:schemeClr val="tx1"/>
                </a:solidFill>
                <a:latin typeface="굴림체"/>
                <a:ea typeface="굴림체"/>
              </a:rPr>
              <a:t>부른다</a:t>
            </a:r>
          </a:p>
        </p:txBody>
      </p:sp>
      <p:sp>
        <p:nvSpPr>
          <p:cNvPr id="21527" name="TextBox 21526"/>
          <p:cNvSpPr txBox="1"/>
          <p:nvPr/>
        </p:nvSpPr>
        <p:spPr>
          <a:xfrm>
            <a:off x="3087979" y="3046482"/>
            <a:ext cx="444970" cy="396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2075" tIns="46038" rIns="92075" bIns="46038" anchor="t">
            <a:spAutoFit/>
          </a:bodyPr>
          <a:lstStyle/>
          <a:p>
            <a:pPr marL="0" lvl="0" indent="0" algn="l" defTabSz="76209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1" i="0" baseline="0">
                <a:solidFill>
                  <a:srgbClr val="FF0066">
                    <a:alpha val="100000"/>
                  </a:srgbClr>
                </a:solidFill>
                <a:latin typeface="굴림체"/>
                <a:ea typeface="굴림체"/>
              </a:rPr>
              <a:t>책</a:t>
            </a:r>
          </a:p>
        </p:txBody>
      </p:sp>
      <p:sp>
        <p:nvSpPr>
          <p:cNvPr id="21528" name="TextBox 21527"/>
          <p:cNvSpPr txBox="1"/>
          <p:nvPr/>
        </p:nvSpPr>
        <p:spPr>
          <a:xfrm>
            <a:off x="2356268" y="3405222"/>
            <a:ext cx="698082" cy="396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2075" tIns="46038" rIns="92075" bIns="46038" anchor="t">
            <a:spAutoFit/>
          </a:bodyPr>
          <a:lstStyle/>
          <a:p>
            <a:pPr marL="0" lvl="0" indent="0" algn="l" defTabSz="76209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1" i="0" baseline="0">
                <a:solidFill>
                  <a:srgbClr val="FF0066">
                    <a:alpha val="100000"/>
                  </a:srgbClr>
                </a:solidFill>
                <a:latin typeface="굴림체"/>
                <a:ea typeface="굴림체"/>
              </a:rPr>
              <a:t>노래</a:t>
            </a:r>
          </a:p>
        </p:txBody>
      </p:sp>
      <p:sp>
        <p:nvSpPr>
          <p:cNvPr id="21529" name="TextBox 21528"/>
          <p:cNvSpPr txBox="1"/>
          <p:nvPr/>
        </p:nvSpPr>
        <p:spPr>
          <a:xfrm>
            <a:off x="3129229" y="3405222"/>
            <a:ext cx="696646" cy="396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2075" tIns="46038" rIns="92075" bIns="46038" anchor="t">
            <a:spAutoFit/>
          </a:bodyPr>
          <a:lstStyle/>
          <a:p>
            <a:pPr marL="0" lvl="0" indent="0" algn="l" defTabSz="76209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1" i="0" baseline="0">
                <a:solidFill>
                  <a:srgbClr val="FF0066">
                    <a:alpha val="100000"/>
                  </a:srgbClr>
                </a:solidFill>
                <a:latin typeface="굴림체"/>
                <a:ea typeface="굴림체"/>
              </a:rPr>
              <a:t>비누</a:t>
            </a:r>
          </a:p>
        </p:txBody>
      </p:sp>
      <p:sp>
        <p:nvSpPr>
          <p:cNvPr id="21530" name="TextBox 21529"/>
          <p:cNvSpPr txBox="1"/>
          <p:nvPr/>
        </p:nvSpPr>
        <p:spPr>
          <a:xfrm>
            <a:off x="2746711" y="4055942"/>
            <a:ext cx="698164" cy="396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2075" tIns="46038" rIns="92075" bIns="46038" anchor="t">
            <a:spAutoFit/>
          </a:bodyPr>
          <a:lstStyle/>
          <a:p>
            <a:pPr marL="0" lvl="0" indent="0" algn="l" defTabSz="76209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1" i="0" baseline="0">
                <a:solidFill>
                  <a:srgbClr val="FF0066">
                    <a:alpha val="100000"/>
                  </a:srgbClr>
                </a:solidFill>
                <a:latin typeface="굴림체"/>
                <a:ea typeface="굴림체"/>
              </a:rPr>
              <a:t>가슴</a:t>
            </a:r>
          </a:p>
        </p:txBody>
      </p:sp>
      <p:sp>
        <p:nvSpPr>
          <p:cNvPr id="21531" name="TextBox 21530"/>
          <p:cNvSpPr txBox="1"/>
          <p:nvPr/>
        </p:nvSpPr>
        <p:spPr>
          <a:xfrm>
            <a:off x="2675265" y="3032194"/>
            <a:ext cx="448109" cy="3968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2075" tIns="46038" rIns="92075" bIns="46038" anchor="t">
            <a:spAutoFit/>
          </a:bodyPr>
          <a:lstStyle/>
          <a:p>
            <a:pPr marL="0" lvl="0" indent="0" algn="l" defTabSz="76209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1" i="0" baseline="0">
                <a:solidFill>
                  <a:srgbClr val="FF0066">
                    <a:alpha val="100000"/>
                  </a:srgbClr>
                </a:solidFill>
                <a:latin typeface="굴림체"/>
                <a:ea typeface="굴림체"/>
              </a:rPr>
              <a:t>젖</a:t>
            </a:r>
          </a:p>
        </p:txBody>
      </p:sp>
      <p:sp>
        <p:nvSpPr>
          <p:cNvPr id="21532" name="TextBox 21531"/>
          <p:cNvSpPr txBox="1"/>
          <p:nvPr/>
        </p:nvSpPr>
        <p:spPr>
          <a:xfrm>
            <a:off x="2643560" y="3724219"/>
            <a:ext cx="953715" cy="3968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2075" tIns="46038" rIns="92075" bIns="46038" anchor="t">
            <a:spAutoFit/>
          </a:bodyPr>
          <a:lstStyle/>
          <a:p>
            <a:pPr marL="0" lvl="0" indent="0" algn="l" defTabSz="76209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1" i="0" baseline="0">
                <a:solidFill>
                  <a:srgbClr val="FF0066">
                    <a:alpha val="100000"/>
                  </a:srgbClr>
                </a:solidFill>
                <a:latin typeface="굴림체"/>
                <a:ea typeface="굴림체"/>
              </a:rPr>
              <a:t>장난감</a:t>
            </a:r>
          </a:p>
        </p:txBody>
      </p:sp>
      <p:sp>
        <p:nvSpPr>
          <p:cNvPr id="21533" name="직사각형 1"/>
          <p:cNvSpPr>
            <a:spLocks noChangeArrowheads="1"/>
          </p:cNvSpPr>
          <p:nvPr/>
        </p:nvSpPr>
        <p:spPr>
          <a:xfrm>
            <a:off x="5722540" y="2265760"/>
            <a:ext cx="2362002" cy="82379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HY헤드라인M"/>
                <a:ea typeface="HY헤드라인M"/>
              </a:rPr>
              <a:t> 엄마 객체 </a:t>
            </a:r>
            <a:b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HY헤드라인M"/>
                <a:ea typeface="HY헤드라인M"/>
              </a:rPr>
            </a:br>
            <a:endParaRPr kumimoji="0" lang="en-US" altLang="ko-KR" sz="2400" b="1" i="0" u="none" strike="noStrike" kern="1200" cap="none" spc="0" normalizeH="0" baseline="0">
              <a:solidFill>
                <a:srgbClr val="000000"/>
              </a:solidFill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539750" y="0"/>
            <a:ext cx="6335713" cy="173164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3600" b="1">
                <a:latin typeface="HY헤드라인M"/>
                <a:ea typeface="HY헤드라인M"/>
              </a:rPr>
              <a:t>객체지향 프로그래밍</a:t>
            </a:r>
          </a:p>
          <a:p>
            <a:pPr lvl="0">
              <a:defRPr/>
            </a:pPr>
            <a:r>
              <a:rPr lang="en-US" altLang="ko-KR" sz="3600" b="1">
                <a:latin typeface="HY헤드라인M"/>
                <a:ea typeface="HY헤드라인M"/>
              </a:rPr>
              <a:t> 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(Class &amp; Object)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  <p:sp>
        <p:nvSpPr>
          <p:cNvPr id="21512" name="TextBox 21511"/>
          <p:cNvSpPr txBox="1"/>
          <p:nvPr/>
        </p:nvSpPr>
        <p:spPr>
          <a:xfrm>
            <a:off x="781481" y="2004590"/>
            <a:ext cx="820687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sz="2400" b="0" i="0" u="none" strike="noStrike" dirty="0" err="1">
                <a:solidFill>
                  <a:srgbClr val="000000"/>
                </a:solidFill>
                <a:latin typeface="휴먼둥근헤드라인"/>
                <a:ea typeface="휴먼둥근헤드라인"/>
              </a:rPr>
              <a:t>클래스</a:t>
            </a:r>
            <a:r>
              <a:rPr sz="2400" b="0" i="0" u="none" strike="noStrike" dirty="0">
                <a:solidFill>
                  <a:srgbClr val="000000"/>
                </a:solidFill>
                <a:latin typeface="휴먼둥근헤드라인"/>
                <a:ea typeface="휴먼둥근헤드라인"/>
              </a:rPr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latin typeface="휴먼둥근헤드라인"/>
                <a:ea typeface="휴먼둥근헤드라인"/>
              </a:rPr>
              <a:t>: </a:t>
            </a:r>
            <a:r>
              <a:rPr sz="2400" b="0" i="0" u="none" strike="noStrike" dirty="0" err="1">
                <a:solidFill>
                  <a:srgbClr val="000000"/>
                </a:solidFill>
                <a:latin typeface="휴먼둥근헤드라인"/>
                <a:ea typeface="휴먼둥근헤드라인"/>
              </a:rPr>
              <a:t>형틀</a:t>
            </a:r>
            <a:r>
              <a:rPr lang="EN-US" sz="2400" b="0" i="0" u="none" strike="noStrike" dirty="0">
                <a:solidFill>
                  <a:srgbClr val="000000"/>
                </a:solidFill>
                <a:latin typeface="휴먼둥근헤드라인"/>
                <a:ea typeface="휴먼둥근헤드라인"/>
              </a:rPr>
              <a:t>(template), </a:t>
            </a:r>
            <a:r>
              <a:rPr sz="2400" b="0" i="0" u="none" strike="noStrike" dirty="0" err="1">
                <a:solidFill>
                  <a:srgbClr val="000000"/>
                </a:solidFill>
                <a:latin typeface="휴먼둥근헤드라인"/>
                <a:ea typeface="휴먼둥근헤드라인"/>
              </a:rPr>
              <a:t>설계도</a:t>
            </a:r>
            <a:r>
              <a:rPr lang="en-US" altLang="ko-KR" sz="2400" b="0" i="0" u="none" strike="noStrike" dirty="0">
                <a:solidFill>
                  <a:srgbClr val="000000"/>
                </a:solidFill>
                <a:latin typeface="휴먼둥근헤드라인"/>
                <a:ea typeface="휴먼둥근헤드라인"/>
              </a:rPr>
              <a:t>(blue</a:t>
            </a:r>
            <a:r>
              <a:rPr lang="ko-KR" altLang="en-US" sz="2400" b="0" i="0" u="none" strike="noStrike" dirty="0">
                <a:solidFill>
                  <a:srgbClr val="000000"/>
                </a:solidFill>
                <a:latin typeface="휴먼둥근헤드라인"/>
                <a:ea typeface="휴먼둥근헤드라인"/>
              </a:rPr>
              <a:t> </a:t>
            </a:r>
            <a:r>
              <a:rPr lang="en-US" altLang="ko-KR" sz="2400" b="0" i="0" u="none" strike="noStrike" dirty="0">
                <a:solidFill>
                  <a:srgbClr val="000000"/>
                </a:solidFill>
                <a:latin typeface="휴먼둥근헤드라인"/>
                <a:ea typeface="휴먼둥근헤드라인"/>
              </a:rPr>
              <a:t>print)</a:t>
            </a:r>
          </a:p>
        </p:txBody>
      </p:sp>
      <p:pic>
        <p:nvPicPr>
          <p:cNvPr id="21513" name="그림 21512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923189" y="3460692"/>
            <a:ext cx="5568834" cy="2308254"/>
          </a:xfrm>
          <a:prstGeom prst="rect">
            <a:avLst/>
          </a:prstGeom>
        </p:spPr>
      </p:pic>
      <p:sp>
        <p:nvSpPr>
          <p:cNvPr id="21514" name="TextBox 21513"/>
          <p:cNvSpPr txBox="1"/>
          <p:nvPr/>
        </p:nvSpPr>
        <p:spPr>
          <a:xfrm>
            <a:off x="781482" y="2691451"/>
            <a:ext cx="7581034" cy="600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rtl="0" eaLnBrk="0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FF0000"/>
                </a:solidFill>
                <a:latin typeface="휴먼둥근헤드라인"/>
                <a:ea typeface="휴먼둥근헤드라인"/>
              </a:rPr>
              <a:t>객체 </a:t>
            </a:r>
            <a:r>
              <a:rPr kumimoji="0" sz="2400" b="0" i="0" u="none" strike="noStrike" kern="1200" cap="none" spc="0" normalizeH="0" baseline="0" dirty="0">
                <a:solidFill>
                  <a:srgbClr val="FF0000"/>
                </a:solidFill>
                <a:latin typeface="휴먼둥근헤드라인"/>
                <a:ea typeface="휴먼둥근헤드라인"/>
              </a:rPr>
              <a:t> </a:t>
            </a:r>
            <a:r>
              <a:rPr kumimoji="0" lang="EN-US" sz="2400" b="0" i="0" u="none" strike="noStrike" kern="1200" cap="none" spc="0" normalizeH="0" baseline="0" dirty="0">
                <a:solidFill>
                  <a:srgbClr val="FF0000"/>
                </a:solidFill>
                <a:latin typeface="휴먼둥근헤드라인"/>
                <a:ea typeface="휴먼둥근헤드라인"/>
              </a:rPr>
              <a:t>: </a:t>
            </a:r>
            <a:r>
              <a:rPr kumimoji="0" sz="2400" b="0" i="0" u="none" strike="noStrike" kern="1200" cap="none" spc="0" normalizeH="0" baseline="0" dirty="0" err="1">
                <a:solidFill>
                  <a:srgbClr val="FF0000"/>
                </a:solidFill>
                <a:latin typeface="휴먼둥근헤드라인"/>
                <a:ea typeface="휴먼둥근헤드라인"/>
              </a:rPr>
              <a:t>형틀</a:t>
            </a:r>
            <a:r>
              <a:rPr kumimoji="0" lang="EN-US" sz="2400" b="0" i="0" u="none" strike="noStrike" kern="1200" cap="none" spc="0" normalizeH="0" baseline="0" dirty="0">
                <a:solidFill>
                  <a:srgbClr val="FF0000"/>
                </a:solidFill>
                <a:latin typeface="휴먼둥근헤드라인"/>
                <a:ea typeface="휴먼둥근헤드라인"/>
              </a:rPr>
              <a:t>(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FF0000"/>
                </a:solidFill>
                <a:latin typeface="휴먼둥근헤드라인"/>
                <a:ea typeface="휴먼둥근헤드라인"/>
              </a:rPr>
              <a:t>Class</a:t>
            </a:r>
            <a:r>
              <a:rPr kumimoji="0" lang="EN-US" sz="2400" b="0" i="0" u="none" strike="noStrike" kern="1200" cap="none" spc="0" normalizeH="0" baseline="0" dirty="0">
                <a:solidFill>
                  <a:srgbClr val="FF0000"/>
                </a:solidFill>
                <a:latin typeface="휴먼둥근헤드라인"/>
                <a:ea typeface="휴먼둥근헤드라인"/>
              </a:rPr>
              <a:t>)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FF0000"/>
                </a:solidFill>
                <a:latin typeface="휴먼둥근헤드라인"/>
                <a:ea typeface="휴먼둥근헤드라인"/>
              </a:rPr>
              <a:t>를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FF0000"/>
                </a:solidFill>
                <a:latin typeface="휴먼둥근헤드라인"/>
                <a:ea typeface="휴먼둥근헤드라인"/>
              </a:rPr>
              <a:t> 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FF0000"/>
                </a:solidFill>
                <a:latin typeface="휴먼둥근헤드라인"/>
                <a:ea typeface="휴먼둥근헤드라인"/>
              </a:rPr>
              <a:t>이용해서 찍어낸 것</a:t>
            </a:r>
          </a:p>
        </p:txBody>
      </p:sp>
      <p:sp>
        <p:nvSpPr>
          <p:cNvPr id="21515" name="TextBox 21514"/>
          <p:cNvSpPr txBox="1"/>
          <p:nvPr/>
        </p:nvSpPr>
        <p:spPr>
          <a:xfrm>
            <a:off x="245702" y="5768946"/>
            <a:ext cx="8898298" cy="775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rtl="0" eaLnBrk="0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FF"/>
                </a:solidFill>
                <a:latin typeface="휴먼편지체"/>
                <a:ea typeface="휴먼편지체"/>
              </a:rPr>
              <a:t>“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FF"/>
                </a:solidFill>
                <a:latin typeface="휴먼편지체"/>
                <a:ea typeface="휴먼편지체"/>
              </a:rPr>
              <a:t>붕어빵틀은 찍어내는 도구일뿐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FF"/>
                </a:solidFill>
                <a:latin typeface="휴먼편지체"/>
                <a:ea typeface="휴먼편지체"/>
              </a:rPr>
              <a:t>,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FF"/>
                </a:solidFill>
                <a:latin typeface="휴먼편지체"/>
                <a:ea typeface="휴먼편지체"/>
              </a:rPr>
              <a:t> 먹을 수 있는게 아니다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FF"/>
                </a:solidFill>
                <a:latin typeface="휴먼편지체"/>
                <a:ea typeface="휴먼편지체"/>
              </a:rPr>
              <a:t>!!!”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81481" y="1431349"/>
            <a:ext cx="4778872" cy="475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ko-KR" altLang="en-US" b="1" dirty="0">
                <a:solidFill>
                  <a:srgbClr val="0070C0"/>
                </a:solidFill>
                <a:latin typeface="맑은 고딕"/>
                <a:ea typeface="맑은 고딕"/>
              </a:rPr>
              <a:t>클래스</a:t>
            </a:r>
            <a:r>
              <a:rPr lang="en-US" altLang="ko-KR" b="1" dirty="0">
                <a:solidFill>
                  <a:srgbClr val="0070C0"/>
                </a:solidFill>
                <a:latin typeface="맑은 고딕"/>
                <a:ea typeface="맑은 고딕"/>
              </a:rPr>
              <a:t>(</a:t>
            </a:r>
            <a:r>
              <a:rPr lang="ko-KR" altLang="en-US" b="1" dirty="0">
                <a:solidFill>
                  <a:srgbClr val="0070C0"/>
                </a:solidFill>
                <a:latin typeface="맑은 고딕"/>
                <a:ea typeface="맑은 고딕"/>
              </a:rPr>
              <a:t>사전적 의미</a:t>
            </a:r>
            <a:r>
              <a:rPr lang="en-US" altLang="ko-KR" b="1" dirty="0">
                <a:solidFill>
                  <a:srgbClr val="0070C0"/>
                </a:solidFill>
                <a:latin typeface="맑은 고딕"/>
                <a:ea typeface="맑은 고딕"/>
              </a:rPr>
              <a:t>)</a:t>
            </a:r>
            <a:r>
              <a:rPr lang="ko-KR" altLang="en-US" b="1" dirty="0">
                <a:solidFill>
                  <a:srgbClr val="0070C0"/>
                </a:solidFill>
                <a:latin typeface="맑은 고딕"/>
                <a:ea typeface="맑은 고딕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맑은 고딕"/>
                <a:ea typeface="맑은 고딕"/>
              </a:rPr>
              <a:t>: </a:t>
            </a:r>
            <a:r>
              <a:rPr lang="ko-KR" altLang="en-US" b="1" dirty="0">
                <a:solidFill>
                  <a:srgbClr val="0070C0"/>
                </a:solidFill>
                <a:latin typeface="맑은 고딕"/>
                <a:ea typeface="맑은 고딕"/>
              </a:rPr>
              <a:t>그룹</a:t>
            </a:r>
            <a:r>
              <a:rPr lang="en-US" altLang="ko-KR" b="1" dirty="0">
                <a:solidFill>
                  <a:srgbClr val="0070C0"/>
                </a:solidFill>
                <a:latin typeface="맑은 고딕"/>
                <a:ea typeface="맑은 고딕"/>
              </a:rPr>
              <a:t>, </a:t>
            </a:r>
            <a:r>
              <a:rPr lang="ko-KR" altLang="en-US" b="1" dirty="0">
                <a:solidFill>
                  <a:srgbClr val="0070C0"/>
                </a:solidFill>
                <a:latin typeface="맑은 고딕"/>
                <a:ea typeface="맑은 고딕"/>
              </a:rPr>
              <a:t>분류</a:t>
            </a:r>
            <a:r>
              <a:rPr lang="en-US" altLang="ko-KR" b="1" dirty="0">
                <a:solidFill>
                  <a:srgbClr val="0070C0"/>
                </a:solidFill>
                <a:latin typeface="맑은 고딕"/>
                <a:ea typeface="맑은 고딕"/>
              </a:rPr>
              <a:t>, </a:t>
            </a:r>
            <a:r>
              <a:rPr lang="ko-KR" altLang="en-US" b="1" dirty="0">
                <a:solidFill>
                  <a:srgbClr val="0070C0"/>
                </a:solidFill>
                <a:latin typeface="맑은 고딕"/>
                <a:ea typeface="맑은 고딕"/>
              </a:rPr>
              <a:t>교실</a:t>
            </a:r>
            <a:r>
              <a:rPr lang="en-US" altLang="ko-KR" b="1" dirty="0">
                <a:solidFill>
                  <a:srgbClr val="0070C0"/>
                </a:solidFill>
                <a:latin typeface="맑은 고딕"/>
                <a:ea typeface="맑은 고딕"/>
              </a:rPr>
              <a:t>, </a:t>
            </a:r>
            <a:r>
              <a:rPr lang="ko-KR" altLang="en-US" b="1" dirty="0">
                <a:solidFill>
                  <a:srgbClr val="0070C0"/>
                </a:solidFill>
                <a:latin typeface="맑은 고딕"/>
                <a:ea typeface="맑은 고딕"/>
              </a:rPr>
              <a:t>종류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" grpId="0" animBg="1"/>
      <p:bldP spid="215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539750" y="0"/>
            <a:ext cx="6335713" cy="173164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3600" b="1">
                <a:latin typeface="HY헤드라인M"/>
                <a:ea typeface="HY헤드라인M"/>
              </a:rPr>
              <a:t>객체지향 프로그래밍</a:t>
            </a:r>
          </a:p>
          <a:p>
            <a:pPr lvl="0">
              <a:defRPr/>
            </a:pPr>
            <a:r>
              <a:rPr lang="en-US" altLang="ko-KR" sz="3600" b="1">
                <a:latin typeface="HY헤드라인M"/>
                <a:ea typeface="HY헤드라인M"/>
              </a:rPr>
              <a:t> 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(Class &amp; Object)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  <p:pic>
        <p:nvPicPr>
          <p:cNvPr id="21512" name="그림 21511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855085" y="2262187"/>
            <a:ext cx="6882736" cy="3551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539750" y="0"/>
            <a:ext cx="6335713" cy="173164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3600" b="1">
                <a:latin typeface="HY헤드라인M"/>
                <a:ea typeface="HY헤드라인M"/>
              </a:rPr>
              <a:t>객체지향 프로그래밍</a:t>
            </a:r>
            <a:endParaRPr lang="en-US" altLang="ko-KR" sz="3600" b="1">
              <a:latin typeface="HY헤드라인M"/>
              <a:ea typeface="HY헤드라인M"/>
            </a:endParaRPr>
          </a:p>
          <a:p>
            <a:pPr lvl="0">
              <a:defRPr/>
            </a:pPr>
            <a:r>
              <a:rPr lang="en-US" altLang="ko-KR" sz="3600" b="1">
                <a:latin typeface="HY헤드라인M"/>
                <a:ea typeface="HY헤드라인M"/>
              </a:rPr>
              <a:t> 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(</a:t>
            </a:r>
            <a:r>
              <a:rPr lang="ko-KR" altLang="en-US" sz="3600" b="1">
                <a:solidFill>
                  <a:srgbClr val="FF0000"/>
                </a:solidFill>
                <a:latin typeface="HY헤드라인M"/>
                <a:ea typeface="HY헤드라인M"/>
              </a:rPr>
              <a:t>클래스 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&amp;</a:t>
            </a:r>
            <a:r>
              <a:rPr lang="ko-KR" altLang="en-US" sz="3600" b="1">
                <a:solidFill>
                  <a:srgbClr val="FF0000"/>
                </a:solidFill>
                <a:latin typeface="HY헤드라인M"/>
                <a:ea typeface="HY헤드라인M"/>
              </a:rPr>
              <a:t> 인스턴스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)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  <p:sp>
        <p:nvSpPr>
          <p:cNvPr id="21514" name="TextBox 21513"/>
          <p:cNvSpPr txBox="1"/>
          <p:nvPr/>
        </p:nvSpPr>
        <p:spPr>
          <a:xfrm>
            <a:off x="232171" y="1655801"/>
            <a:ext cx="8679656" cy="4866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sz="2800" b="1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클래스</a:t>
            </a:r>
            <a:r>
              <a:rPr sz="2800" b="1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2800" b="1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sz="2800" b="1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그룹</a:t>
            </a:r>
            <a:r>
              <a:rPr lang="EN-US" sz="2800" b="1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sz="2800" b="1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분류</a:t>
            </a:r>
            <a:r>
              <a:rPr lang="EN-US" sz="2800" b="1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sz="2800" b="1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교실</a:t>
            </a:r>
            <a:r>
              <a:rPr lang="EN-US" sz="2800" b="1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sz="2800" b="1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종류</a:t>
            </a:r>
            <a:endParaRPr sz="2800" b="1" i="0" u="none" strike="noStrike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57040" indent="-25704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endParaRPr sz="2800" b="1" i="0" u="none" strike="noStrike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57040" indent="-25704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sz="2800" b="1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인스턴스</a:t>
            </a:r>
            <a:r>
              <a:rPr sz="2800" b="1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2800" b="1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sz="2800" b="1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사례</a:t>
            </a:r>
            <a:r>
              <a:rPr lang="EN-US" sz="2800" b="1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sz="2800" b="1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예제</a:t>
            </a:r>
            <a:r>
              <a:rPr lang="EN-US" sz="2800" b="1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sz="2800" b="1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구체적</a:t>
            </a:r>
            <a:r>
              <a:rPr sz="2800" b="1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sz="2800" b="1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사례</a:t>
            </a:r>
            <a:r>
              <a:rPr lang="EN-US" sz="2800" b="1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endParaRPr sz="2800" b="1" i="0" u="none" strike="noStrike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None/>
              <a:defRPr/>
            </a:pPr>
            <a:r>
              <a:rPr lang="en-US" altLang="ko-KR" sz="2800" b="1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               </a:t>
            </a:r>
            <a:r>
              <a:rPr sz="2800" b="1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그 </a:t>
            </a:r>
            <a:r>
              <a:rPr sz="2800" b="1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종류에</a:t>
            </a:r>
            <a:r>
              <a:rPr sz="2800" b="1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sz="2800" b="1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속하는</a:t>
            </a:r>
            <a:r>
              <a:rPr sz="2800" b="1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sz="2800" b="1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구체적인</a:t>
            </a:r>
            <a:r>
              <a:rPr sz="2800" b="1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것</a:t>
            </a:r>
          </a:p>
          <a:p>
            <a:pPr marL="257040" indent="-25704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endParaRPr sz="2800" b="1" i="0" u="none" strike="noStrike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57040" indent="-25704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sz="2800" b="1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포유류</a:t>
            </a:r>
            <a:r>
              <a:rPr lang="EN-US" sz="2800" b="1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sz="2800" b="1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클래스</a:t>
            </a:r>
            <a:r>
              <a:rPr lang="EN-US" sz="2800" b="1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altLang="ko-KR" b="0" i="0" u="none" strike="noStrike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None/>
              <a:defRPr/>
            </a:pPr>
            <a:r>
              <a:rPr lang="en-US" altLang="ko-KR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  -  </a:t>
            </a:r>
            <a:r>
              <a:rPr 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ko-KR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sz="2800" b="1" i="0" u="none" strike="noStrike" dirty="0" err="1">
                <a:solidFill>
                  <a:srgbClr val="FF0000"/>
                </a:solidFill>
                <a:latin typeface="함초롬바탕"/>
                <a:ea typeface="함초롬바탕"/>
              </a:rPr>
              <a:t>사람</a:t>
            </a:r>
            <a:r>
              <a:rPr lang="EN-US" sz="2800" b="1" i="0" u="none" strike="noStrike" dirty="0">
                <a:solidFill>
                  <a:srgbClr val="FF0000"/>
                </a:solidFill>
                <a:latin typeface="함초롬바탕"/>
                <a:ea typeface="함초롬바탕"/>
              </a:rPr>
              <a:t>, </a:t>
            </a:r>
            <a:r>
              <a:rPr sz="2800" b="1" i="0" u="none" strike="noStrike" dirty="0" err="1">
                <a:solidFill>
                  <a:srgbClr val="FF0000"/>
                </a:solidFill>
                <a:latin typeface="함초롬바탕"/>
                <a:ea typeface="함초롬바탕"/>
              </a:rPr>
              <a:t>사자</a:t>
            </a:r>
            <a:r>
              <a:rPr lang="EN-US" sz="2800" b="1" i="0" u="none" strike="noStrike" dirty="0">
                <a:solidFill>
                  <a:srgbClr val="FF0000"/>
                </a:solidFill>
                <a:latin typeface="함초롬바탕"/>
                <a:ea typeface="함초롬바탕"/>
              </a:rPr>
              <a:t>, </a:t>
            </a:r>
            <a:r>
              <a:rPr sz="2800" b="1" i="0" u="none" strike="noStrike" dirty="0" err="1">
                <a:solidFill>
                  <a:srgbClr val="FF0000"/>
                </a:solidFill>
                <a:latin typeface="함초롬바탕"/>
                <a:ea typeface="함초롬바탕"/>
              </a:rPr>
              <a:t>고양이</a:t>
            </a:r>
            <a:r>
              <a:rPr lang="EN-US" sz="2800" b="1" i="0" u="none" strike="noStrike" dirty="0">
                <a:solidFill>
                  <a:srgbClr val="FF0000"/>
                </a:solidFill>
                <a:latin typeface="함초롬바탕"/>
                <a:ea typeface="함초롬바탕"/>
              </a:rPr>
              <a:t>, </a:t>
            </a:r>
            <a:r>
              <a:rPr sz="2800" b="1" i="0" u="none" strike="noStrike" dirty="0">
                <a:solidFill>
                  <a:srgbClr val="FF0000"/>
                </a:solidFill>
                <a:latin typeface="함초롬바탕"/>
                <a:ea typeface="함초롬바탕"/>
              </a:rPr>
              <a:t>말</a:t>
            </a:r>
            <a:r>
              <a:rPr lang="EN-US" sz="2800" b="1" i="0" u="none" strike="noStrike" dirty="0">
                <a:solidFill>
                  <a:srgbClr val="FF0000"/>
                </a:solidFill>
                <a:latin typeface="함초롬바탕"/>
                <a:ea typeface="함초롬바탕"/>
              </a:rPr>
              <a:t>(</a:t>
            </a:r>
            <a:r>
              <a:rPr sz="2800" b="1" i="0" u="none" strike="noStrike" dirty="0" err="1">
                <a:solidFill>
                  <a:srgbClr val="FF0000"/>
                </a:solidFill>
                <a:latin typeface="함초롬바탕"/>
                <a:ea typeface="함초롬바탕"/>
              </a:rPr>
              <a:t>인스턴스</a:t>
            </a:r>
            <a:r>
              <a:rPr lang="EN-US" sz="2800" b="1" i="0" u="none" strike="noStrike" dirty="0">
                <a:solidFill>
                  <a:srgbClr val="FF0000"/>
                </a:solidFill>
                <a:latin typeface="함초롬바탕"/>
                <a:ea typeface="함초롬바탕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6700" y="360068"/>
            <a:ext cx="8640632" cy="680120"/>
          </a:xfrm>
        </p:spPr>
        <p:txBody>
          <a:bodyPr>
            <a:no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절차 지향 프로그래밍과 객체 지향 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80300896" descr="EMB000014b429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171" y="310498"/>
            <a:ext cx="9378342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사각형 설명선 9"/>
          <p:cNvSpPr/>
          <p:nvPr/>
        </p:nvSpPr>
        <p:spPr>
          <a:xfrm>
            <a:off x="2955550" y="5646175"/>
            <a:ext cx="2477061" cy="901327"/>
          </a:xfrm>
          <a:prstGeom prst="wedgeRoundRectCallout">
            <a:avLst>
              <a:gd name="adj1" fmla="val -1630"/>
              <a:gd name="adj2" fmla="val -761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2" indent="-171450"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실행하고자 하는 절차대로 일련의 명령어 나열</a:t>
            </a:r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171450" lvl="2" indent="-171450"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흐름도를 설계하고 흐름도에 따라 프로그램 작성</a:t>
            </a:r>
            <a:endParaRPr lang="en-US" altLang="ko-KR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653641" y="5727968"/>
            <a:ext cx="2016224" cy="720080"/>
          </a:xfrm>
          <a:prstGeom prst="wedgeRoundRectCallout">
            <a:avLst>
              <a:gd name="adj1" fmla="val -31562"/>
              <a:gd name="adj2" fmla="val -903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2" indent="-171450"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객체들을 정의하고</a:t>
            </a:r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객체들의 상호 관계</a:t>
            </a:r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상호 작용으로 구현</a:t>
            </a:r>
          </a:p>
        </p:txBody>
      </p:sp>
    </p:spTree>
    <p:extLst>
      <p:ext uri="{BB962C8B-B14F-4D97-AF65-F5344CB8AC3E}">
        <p14:creationId xmlns:p14="http://schemas.microsoft.com/office/powerpoint/2010/main" val="3217466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539750" y="0"/>
            <a:ext cx="6335713" cy="173164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3600" b="1">
                <a:latin typeface="HY헤드라인M"/>
                <a:ea typeface="HY헤드라인M"/>
              </a:rPr>
              <a:t>객체지향 프로그래밍</a:t>
            </a:r>
          </a:p>
          <a:p>
            <a:pPr lvl="0">
              <a:defRPr/>
            </a:pPr>
            <a:r>
              <a:rPr lang="en-US" altLang="ko-KR" sz="3600" b="1">
                <a:latin typeface="HY헤드라인M"/>
                <a:ea typeface="HY헤드라인M"/>
              </a:rPr>
              <a:t> </a:t>
            </a:r>
            <a:r>
              <a:rPr lang="en-US" altLang="ko-KR" b="1">
                <a:solidFill>
                  <a:srgbClr val="FF0000"/>
                </a:solidFill>
                <a:latin typeface="HY헤드라인M"/>
                <a:ea typeface="HY헤드라인M"/>
              </a:rPr>
              <a:t>(</a:t>
            </a:r>
            <a:r>
              <a:rPr lang="ko-KR" altLang="en-US" b="1">
                <a:solidFill>
                  <a:srgbClr val="FF0000"/>
                </a:solidFill>
                <a:latin typeface="HY헤드라인M"/>
                <a:ea typeface="HY헤드라인M"/>
              </a:rPr>
              <a:t>데이터 구조의 발전 과정</a:t>
            </a:r>
            <a:r>
              <a:rPr lang="en-US" altLang="ko-KR" b="1">
                <a:solidFill>
                  <a:srgbClr val="FF0000"/>
                </a:solidFill>
                <a:latin typeface="HY헤드라인M"/>
                <a:ea typeface="HY헤드라인M"/>
              </a:rPr>
              <a:t>)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  <p:pic>
        <p:nvPicPr>
          <p:cNvPr id="21512" name="그림 215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5332" y="2194463"/>
            <a:ext cx="8113335" cy="2247813"/>
          </a:xfrm>
          <a:prstGeom prst="rect">
            <a:avLst/>
          </a:prstGeom>
        </p:spPr>
      </p:pic>
      <p:sp>
        <p:nvSpPr>
          <p:cNvPr id="21513" name="TextBox 21512"/>
          <p:cNvSpPr txBox="1"/>
          <p:nvPr/>
        </p:nvSpPr>
        <p:spPr>
          <a:xfrm>
            <a:off x="368416" y="4624624"/>
            <a:ext cx="8407166" cy="1459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20" indent="-342720" algn="just" rtl="0" eaLnBrk="0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  <a:defRPr/>
            </a:pPr>
            <a:r>
              <a: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클래스 </a:t>
            </a:r>
            <a:r>
              <a:rPr kumimoji="0" lang="en-US" altLang="ko-KR" sz="28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함수와 변수를 담는 그릇</a:t>
            </a:r>
          </a:p>
          <a:p>
            <a:pPr marL="0" indent="0" algn="just" rtl="0" eaLnBrk="0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None/>
              <a:defRPr/>
            </a:pPr>
            <a:r>
              <a: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            </a:t>
            </a:r>
            <a:r>
              <a:rPr kumimoji="0" lang="ko-KR" altLang="en-US" sz="28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</a:rPr>
              <a:t>  </a:t>
            </a:r>
            <a:r>
              <a:rPr kumimoji="0" lang="en-US" altLang="ko-KR" sz="28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28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</a:rPr>
              <a:t>사용자 정의 데이터 타입</a:t>
            </a:r>
            <a:r>
              <a:rPr kumimoji="0" lang="en-US" altLang="ko-KR" sz="28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539750" y="0"/>
            <a:ext cx="6335713" cy="173164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3600" b="1">
                <a:latin typeface="HY헤드라인M"/>
                <a:ea typeface="HY헤드라인M"/>
              </a:rPr>
              <a:t>객체지향 프로그래밍</a:t>
            </a:r>
          </a:p>
          <a:p>
            <a:pPr lvl="0">
              <a:defRPr/>
            </a:pPr>
            <a:r>
              <a:rPr lang="en-US" altLang="ko-KR" sz="3600" b="1">
                <a:latin typeface="HY헤드라인M"/>
                <a:ea typeface="HY헤드라인M"/>
              </a:rPr>
              <a:t> </a:t>
            </a:r>
            <a:r>
              <a:rPr lang="en-US" altLang="ko-KR" b="1">
                <a:solidFill>
                  <a:srgbClr val="FF0000"/>
                </a:solidFill>
                <a:latin typeface="HY헤드라인M"/>
                <a:ea typeface="HY헤드라인M"/>
              </a:rPr>
              <a:t>(</a:t>
            </a:r>
            <a:r>
              <a:rPr lang="ko-KR" altLang="en-US" b="1">
                <a:solidFill>
                  <a:srgbClr val="FF0000"/>
                </a:solidFill>
                <a:latin typeface="HY헤드라인M"/>
                <a:ea typeface="HY헤드라인M"/>
              </a:rPr>
              <a:t>클래스</a:t>
            </a:r>
            <a:r>
              <a:rPr lang="en-US" altLang="ko-KR" b="1">
                <a:solidFill>
                  <a:srgbClr val="FF0000"/>
                </a:solidFill>
                <a:latin typeface="HY헤드라인M"/>
                <a:ea typeface="HY헤드라인M"/>
              </a:rPr>
              <a:t> </a:t>
            </a:r>
            <a:r>
              <a:rPr lang="ko-KR" altLang="en-US" b="1">
                <a:solidFill>
                  <a:srgbClr val="FF0000"/>
                </a:solidFill>
                <a:latin typeface="HY헤드라인M"/>
                <a:ea typeface="HY헤드라인M"/>
              </a:rPr>
              <a:t>개념</a:t>
            </a:r>
            <a:r>
              <a:rPr lang="en-US" altLang="ko-KR" b="1">
                <a:solidFill>
                  <a:srgbClr val="FF0000"/>
                </a:solidFill>
                <a:latin typeface="HY헤드라인M"/>
                <a:ea typeface="HY헤드라인M"/>
              </a:rPr>
              <a:t>)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  <p:sp>
        <p:nvSpPr>
          <p:cNvPr id="21513" name="TextBox 21512"/>
          <p:cNvSpPr txBox="1"/>
          <p:nvPr/>
        </p:nvSpPr>
        <p:spPr>
          <a:xfrm>
            <a:off x="189824" y="1716046"/>
            <a:ext cx="8407166" cy="1459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20" indent="-342720" algn="just" rtl="0" eaLnBrk="0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클래스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함수와 변수를 담는 그릇</a:t>
            </a:r>
          </a:p>
          <a:p>
            <a:pPr marL="0" indent="0" algn="just" rtl="0" eaLnBrk="0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None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</a:rPr>
              <a:t> 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</a:rPr>
              <a:t>사용자 정의 데이터 타입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</a:rPr>
              <a:t>)</a:t>
            </a:r>
          </a:p>
        </p:txBody>
      </p:sp>
      <p:sp>
        <p:nvSpPr>
          <p:cNvPr id="21514" name="TextBox 21513"/>
          <p:cNvSpPr txBox="1"/>
          <p:nvPr/>
        </p:nvSpPr>
        <p:spPr>
          <a:xfrm>
            <a:off x="1006078" y="3253264"/>
            <a:ext cx="4572000" cy="3604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i="0" u="sng" strike="noStrike" spc="-20">
                <a:solidFill>
                  <a:srgbClr val="000000"/>
                </a:solidFill>
                <a:latin typeface="한양견고딕"/>
                <a:ea typeface="한양견고딕"/>
              </a:rPr>
              <a:t>클래스 </a:t>
            </a:r>
            <a:r>
              <a:rPr lang="EN-US" b="1" i="0" u="sng" strike="noStrike" spc="-10">
                <a:solidFill>
                  <a:srgbClr val="000000"/>
                </a:solidFill>
                <a:latin typeface="한양견고딕"/>
                <a:ea typeface="한양견고딕"/>
              </a:rPr>
              <a:t>: </a:t>
            </a:r>
            <a:r>
              <a:rPr b="1" i="0" u="sng" strike="noStrike" spc="-20">
                <a:solidFill>
                  <a:srgbClr val="000000"/>
                </a:solidFill>
                <a:latin typeface="한양견고딕"/>
                <a:ea typeface="한양견고딕"/>
              </a:rPr>
              <a:t>주택</a:t>
            </a:r>
            <a:endParaRPr b="0" i="0" u="sng" strike="noStrike" spc="-20">
              <a:solidFill>
                <a:srgbClr val="000000"/>
              </a:solidFill>
              <a:latin typeface="한양견고딕"/>
              <a:ea typeface="한양견고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i="0" u="none" strike="noStrike" spc="-10">
                <a:solidFill>
                  <a:srgbClr val="000000"/>
                </a:solidFill>
                <a:latin typeface="한양견고딕"/>
                <a:ea typeface="한양견고딕"/>
              </a:rPr>
              <a:t>{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 spc="-20">
                <a:solidFill>
                  <a:srgbClr val="000000"/>
                </a:solidFill>
                <a:latin typeface="한양견고딕"/>
                <a:ea typeface="한양견고딕"/>
              </a:rPr>
              <a:t>자료 </a:t>
            </a:r>
            <a:r>
              <a:rPr lang="EN-US" b="0" i="0" u="none" strike="noStrike" spc="-10">
                <a:solidFill>
                  <a:srgbClr val="000000"/>
                </a:solidFill>
                <a:latin typeface="한양견고딕"/>
                <a:ea typeface="한양견고딕"/>
              </a:rPr>
              <a:t>: </a:t>
            </a:r>
            <a:r>
              <a:rPr b="0" i="0" u="none" strike="noStrike" spc="-20">
                <a:solidFill>
                  <a:srgbClr val="000000"/>
                </a:solidFill>
                <a:latin typeface="한양견고딕"/>
                <a:ea typeface="한양견고딕"/>
              </a:rPr>
              <a:t>주소</a:t>
            </a:r>
            <a:r>
              <a:rPr lang="EN-US" b="0" i="0" u="none" strike="noStrike" spc="-10">
                <a:solidFill>
                  <a:srgbClr val="000000"/>
                </a:solidFill>
                <a:latin typeface="한양견고딕"/>
                <a:ea typeface="한양견고딕"/>
              </a:rPr>
              <a:t>, </a:t>
            </a:r>
            <a:r>
              <a:rPr b="0" i="0" u="none" strike="noStrike" spc="-20">
                <a:solidFill>
                  <a:srgbClr val="000000"/>
                </a:solidFill>
                <a:latin typeface="한양견고딕"/>
                <a:ea typeface="한양견고딕"/>
              </a:rPr>
              <a:t>주거형태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 spc="-20">
                <a:solidFill>
                  <a:srgbClr val="000000"/>
                </a:solidFill>
                <a:latin typeface="한양견고딕"/>
                <a:ea typeface="한양견고딕"/>
              </a:rPr>
              <a:t>메소드 </a:t>
            </a:r>
            <a:r>
              <a:rPr lang="EN-US" b="0" i="0" u="none" strike="noStrike" spc="-10">
                <a:solidFill>
                  <a:srgbClr val="000000"/>
                </a:solidFill>
                <a:latin typeface="한양견고딕"/>
                <a:ea typeface="한양견고딕"/>
              </a:rPr>
              <a:t>: </a:t>
            </a:r>
            <a:r>
              <a:rPr b="0" i="0" u="none" strike="noStrike" spc="-20">
                <a:solidFill>
                  <a:srgbClr val="000000"/>
                </a:solidFill>
                <a:latin typeface="한양견고딕"/>
                <a:ea typeface="한양견고딕"/>
              </a:rPr>
              <a:t>등기하기 </a:t>
            </a:r>
            <a:r>
              <a:rPr lang="EN-US" b="0" i="0" u="none" strike="noStrike" spc="-10">
                <a:solidFill>
                  <a:srgbClr val="000000"/>
                </a:solidFill>
                <a:latin typeface="한양견고딕"/>
                <a:ea typeface="한양견고딕"/>
              </a:rPr>
              <a:t>{ </a:t>
            </a:r>
            <a:r>
              <a:rPr b="0" i="0" u="none" strike="noStrike" spc="-10">
                <a:solidFill>
                  <a:srgbClr val="000000"/>
                </a:solidFill>
                <a:latin typeface="한양견고딕"/>
                <a:ea typeface="한양견고딕"/>
              </a:rPr>
              <a:t>․․․․․․․․․․</a:t>
            </a:r>
            <a:r>
              <a:rPr lang="EN-US" b="0" i="0" u="none" strike="noStrike" spc="-10">
                <a:solidFill>
                  <a:srgbClr val="000000"/>
                </a:solidFill>
                <a:latin typeface="한양견고딕"/>
                <a:ea typeface="한양견고딕"/>
              </a:rPr>
              <a:t>}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 spc="-20">
                <a:solidFill>
                  <a:srgbClr val="000000"/>
                </a:solidFill>
                <a:latin typeface="한양견고딕"/>
                <a:ea typeface="한양견고딕"/>
              </a:rPr>
              <a:t>             </a:t>
            </a:r>
            <a:r>
              <a:rPr b="0" i="0" u="none" strike="noStrike" spc="-20">
                <a:solidFill>
                  <a:srgbClr val="000000"/>
                </a:solidFill>
                <a:latin typeface="한양견고딕"/>
                <a:ea typeface="한양견고딕"/>
              </a:rPr>
              <a:t>전세주기 </a:t>
            </a:r>
            <a:r>
              <a:rPr lang="EN-US" b="0" i="0" u="none" strike="noStrike" spc="-10">
                <a:solidFill>
                  <a:srgbClr val="000000"/>
                </a:solidFill>
                <a:latin typeface="한양견고딕"/>
                <a:ea typeface="한양견고딕"/>
              </a:rPr>
              <a:t>{ </a:t>
            </a:r>
            <a:r>
              <a:rPr b="0" i="0" u="none" strike="noStrike" spc="-10">
                <a:solidFill>
                  <a:srgbClr val="000000"/>
                </a:solidFill>
                <a:latin typeface="한양견고딕"/>
                <a:ea typeface="한양견고딕"/>
              </a:rPr>
              <a:t>․․․․․․․․․․</a:t>
            </a:r>
            <a:r>
              <a:rPr lang="EN-US" b="0" i="0" u="none" strike="noStrike" spc="-10">
                <a:solidFill>
                  <a:srgbClr val="000000"/>
                </a:solidFill>
                <a:latin typeface="한양견고딕"/>
                <a:ea typeface="한양견고딕"/>
              </a:rPr>
              <a:t>}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 spc="-20">
                <a:solidFill>
                  <a:srgbClr val="000000"/>
                </a:solidFill>
                <a:latin typeface="한양견고딕"/>
                <a:ea typeface="한양견고딕"/>
              </a:rPr>
              <a:t>            </a:t>
            </a:r>
            <a:r>
              <a:rPr b="0" i="0" u="none" strike="noStrike" spc="-20">
                <a:solidFill>
                  <a:srgbClr val="000000"/>
                </a:solidFill>
                <a:latin typeface="한양견고딕"/>
                <a:ea typeface="한양견고딕"/>
              </a:rPr>
              <a:t>매매하기 </a:t>
            </a:r>
            <a:r>
              <a:rPr lang="EN-US" b="0" i="0" u="none" strike="noStrike" spc="-10">
                <a:solidFill>
                  <a:srgbClr val="000000"/>
                </a:solidFill>
                <a:latin typeface="한양견고딕"/>
                <a:ea typeface="한양견고딕"/>
              </a:rPr>
              <a:t>{ </a:t>
            </a:r>
            <a:r>
              <a:rPr b="0" i="0" u="none" strike="noStrike" spc="-10">
                <a:solidFill>
                  <a:srgbClr val="000000"/>
                </a:solidFill>
                <a:latin typeface="한양견고딕"/>
                <a:ea typeface="한양견고딕"/>
              </a:rPr>
              <a:t>․․․․․․․․․․</a:t>
            </a:r>
            <a:r>
              <a:rPr lang="EN-US" b="0" i="0" u="none" strike="noStrike" spc="-10">
                <a:solidFill>
                  <a:srgbClr val="000000"/>
                </a:solidFill>
                <a:latin typeface="한양견고딕"/>
                <a:ea typeface="한양견고딕"/>
              </a:rPr>
              <a:t>}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 spc="-20">
                <a:solidFill>
                  <a:srgbClr val="000000"/>
                </a:solidFill>
                <a:latin typeface="한양견고딕"/>
                <a:ea typeface="한양견고딕"/>
              </a:rPr>
              <a:t>           </a:t>
            </a:r>
            <a:r>
              <a:rPr b="0" i="0" u="none" strike="noStrike" spc="-20">
                <a:solidFill>
                  <a:srgbClr val="000000"/>
                </a:solidFill>
                <a:latin typeface="한양견고딕"/>
                <a:ea typeface="한양견고딕"/>
              </a:rPr>
              <a:t>관리하기 </a:t>
            </a:r>
            <a:r>
              <a:rPr lang="EN-US" b="0" i="0" u="none" strike="noStrike" spc="-10">
                <a:solidFill>
                  <a:srgbClr val="000000"/>
                </a:solidFill>
                <a:latin typeface="한양견고딕"/>
                <a:ea typeface="한양견고딕"/>
              </a:rPr>
              <a:t>{ </a:t>
            </a:r>
            <a:r>
              <a:rPr b="0" i="0" u="none" strike="noStrike" spc="-10">
                <a:solidFill>
                  <a:srgbClr val="000000"/>
                </a:solidFill>
                <a:latin typeface="한양견고딕"/>
                <a:ea typeface="한양견고딕"/>
              </a:rPr>
              <a:t>․․․․․․․․․․</a:t>
            </a:r>
            <a:r>
              <a:rPr lang="EN-US" b="0" i="0" u="none" strike="noStrike" spc="-10">
                <a:solidFill>
                  <a:srgbClr val="000000"/>
                </a:solidFill>
                <a:latin typeface="한양견고딕"/>
                <a:ea typeface="한양견고딕"/>
              </a:rPr>
              <a:t>}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i="0" u="none" strike="noStrike" spc="-10">
                <a:solidFill>
                  <a:srgbClr val="000000"/>
                </a:solidFill>
                <a:latin typeface="한양견고딕"/>
                <a:ea typeface="한양견고딕"/>
              </a:rPr>
              <a:t>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539750" y="0"/>
            <a:ext cx="6335713" cy="11791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3600" b="1">
                <a:latin typeface="HY헤드라인M"/>
                <a:ea typeface="HY헤드라인M"/>
              </a:rPr>
              <a:t>객체지향 프로그래밍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(</a:t>
            </a:r>
            <a:r>
              <a:rPr lang="ko-KR" altLang="en-US" sz="3600" b="1">
                <a:solidFill>
                  <a:srgbClr val="FF0000"/>
                </a:solidFill>
                <a:latin typeface="HY헤드라인M"/>
                <a:ea typeface="HY헤드라인M"/>
              </a:rPr>
              <a:t>장점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)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  <p:sp>
        <p:nvSpPr>
          <p:cNvPr id="21512" name="TextBox 21511"/>
          <p:cNvSpPr txBox="1"/>
          <p:nvPr/>
        </p:nvSpPr>
        <p:spPr>
          <a:xfrm>
            <a:off x="424295" y="2213610"/>
            <a:ext cx="5026602" cy="77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20" indent="-34272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재사용성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확장성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이 좋다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</p:txBody>
      </p:sp>
      <p:sp>
        <p:nvSpPr>
          <p:cNvPr id="21513" name="TextBox 21512"/>
          <p:cNvSpPr txBox="1"/>
          <p:nvPr/>
        </p:nvSpPr>
        <p:spPr>
          <a:xfrm>
            <a:off x="425160" y="5247409"/>
            <a:ext cx="6127930" cy="770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20" indent="-342720" algn="just" rtl="0" eaLnBrk="0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대형 프로젝트 개발에 적당함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</a:p>
        </p:txBody>
      </p:sp>
      <p:sp>
        <p:nvSpPr>
          <p:cNvPr id="21514" name="TextBox 21513"/>
          <p:cNvSpPr txBox="1"/>
          <p:nvPr/>
        </p:nvSpPr>
        <p:spPr>
          <a:xfrm>
            <a:off x="537458" y="3237785"/>
            <a:ext cx="5026602" cy="776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20" indent="-342720" algn="just" rtl="0" eaLnBrk="0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신속하게 개발할 수 있다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</p:txBody>
      </p:sp>
      <p:sp>
        <p:nvSpPr>
          <p:cNvPr id="21515" name="TextBox 21514"/>
          <p:cNvSpPr txBox="1"/>
          <p:nvPr/>
        </p:nvSpPr>
        <p:spPr>
          <a:xfrm>
            <a:off x="490102" y="4141123"/>
            <a:ext cx="5026603" cy="771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20" indent="-342720" algn="just" rtl="0" eaLnBrk="0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유지보수가 용이하다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 animBg="1"/>
      <p:bldP spid="21514" grpId="0" animBg="1"/>
      <p:bldP spid="215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539750" y="0"/>
            <a:ext cx="6335713" cy="11791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3600" b="1">
                <a:latin typeface="HY헤드라인M"/>
                <a:ea typeface="HY헤드라인M"/>
              </a:rPr>
              <a:t>객체지향 프로그래밍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(</a:t>
            </a:r>
            <a:r>
              <a:rPr lang="ko-KR" altLang="en-US" sz="3600" b="1">
                <a:solidFill>
                  <a:srgbClr val="FF0000"/>
                </a:solidFill>
                <a:latin typeface="HY헤드라인M"/>
                <a:ea typeface="HY헤드라인M"/>
              </a:rPr>
              <a:t>단점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)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  <p:sp>
        <p:nvSpPr>
          <p:cNvPr id="21512" name="TextBox 21511"/>
          <p:cNvSpPr txBox="1"/>
          <p:nvPr/>
        </p:nvSpPr>
        <p:spPr>
          <a:xfrm>
            <a:off x="424295" y="2213610"/>
            <a:ext cx="5026602" cy="77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20" indent="-34272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실행속도가 느리다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</p:txBody>
      </p:sp>
      <p:sp>
        <p:nvSpPr>
          <p:cNvPr id="21514" name="TextBox 21513"/>
          <p:cNvSpPr txBox="1"/>
          <p:nvPr/>
        </p:nvSpPr>
        <p:spPr>
          <a:xfrm>
            <a:off x="492810" y="3818214"/>
            <a:ext cx="5026602" cy="776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20" indent="-342720" algn="just" rtl="0" eaLnBrk="0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설계가 어렵다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539750" y="0"/>
            <a:ext cx="6335713" cy="11791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3600" b="1">
                <a:latin typeface="HY헤드라인M"/>
                <a:ea typeface="HY헤드라인M"/>
              </a:rPr>
              <a:t>객체지향 프로그래밍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(</a:t>
            </a:r>
            <a:r>
              <a:rPr lang="ko-KR" altLang="en-US" sz="3600" b="1">
                <a:solidFill>
                  <a:srgbClr val="FF0000"/>
                </a:solidFill>
                <a:latin typeface="HY헤드라인M"/>
                <a:ea typeface="HY헤드라인M"/>
              </a:rPr>
              <a:t>특성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)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  <p:pic>
        <p:nvPicPr>
          <p:cNvPr id="21512" name="그림 215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10973" y="851976"/>
            <a:ext cx="4740266" cy="5757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986233" y="0"/>
            <a:ext cx="6335713" cy="19792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3600" b="1">
                <a:latin typeface="HY헤드라인M"/>
                <a:ea typeface="HY헤드라인M"/>
              </a:rPr>
              <a:t>객체지향 프로그래밍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(</a:t>
            </a:r>
            <a:r>
              <a:rPr lang="ko-KR" altLang="en-US" sz="3600" b="1">
                <a:solidFill>
                  <a:srgbClr val="FF0000"/>
                </a:solidFill>
                <a:latin typeface="HY헤드라인M"/>
                <a:ea typeface="HY헤드라인M"/>
              </a:rPr>
              <a:t>특성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)</a:t>
            </a:r>
          </a:p>
          <a:p>
            <a:pPr lvl="0">
              <a:defRPr/>
            </a:pPr>
            <a:r>
              <a:rPr lang="ko-KR" altLang="en-US" b="1">
                <a:latin typeface="HY헤드라인M"/>
                <a:ea typeface="HY헤드라인M"/>
              </a:rPr>
              <a:t> </a:t>
            </a:r>
          </a:p>
          <a:p>
            <a:pPr lvl="0">
              <a:defRPr/>
            </a:pPr>
            <a:r>
              <a:rPr lang="en-US" altLang="ko-KR" sz="3200" b="1">
                <a:solidFill>
                  <a:srgbClr val="0000FF"/>
                </a:solidFill>
                <a:latin typeface="HY헤드라인M"/>
                <a:ea typeface="HY헤드라인M"/>
              </a:rPr>
              <a:t>E</a:t>
            </a:r>
            <a:r>
              <a:rPr lang="en-US" altLang="ko-KR" sz="3200" b="1">
                <a:solidFill>
                  <a:srgbClr val="0000FF"/>
                </a:solidFill>
                <a:latin typeface="HY견고딕"/>
                <a:ea typeface="HY견고딕"/>
              </a:rPr>
              <a:t>ncapsulation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  <p:pic>
        <p:nvPicPr>
          <p:cNvPr id="21513" name="그림 21512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1775113" y="2274905"/>
            <a:ext cx="4477560" cy="2647918"/>
          </a:xfrm>
          <a:prstGeom prst="rect">
            <a:avLst/>
          </a:prstGeom>
        </p:spPr>
      </p:pic>
      <p:pic>
        <p:nvPicPr>
          <p:cNvPr id="21514" name="그림 21513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1314476" y="5311810"/>
            <a:ext cx="5865614" cy="1397198"/>
          </a:xfrm>
          <a:prstGeom prst="rect">
            <a:avLst/>
          </a:prstGeom>
        </p:spPr>
      </p:pic>
      <p:pic>
        <p:nvPicPr>
          <p:cNvPr id="21515" name="그림 215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418302" y="885424"/>
            <a:ext cx="2468880" cy="3807229"/>
          </a:xfrm>
          <a:prstGeom prst="rect">
            <a:avLst/>
          </a:prstGeom>
        </p:spPr>
      </p:pic>
      <p:pic>
        <p:nvPicPr>
          <p:cNvPr id="21516" name="그림 2151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51979" y="1631460"/>
            <a:ext cx="2023649" cy="14952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986233" y="0"/>
            <a:ext cx="6335713" cy="19792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3600" b="1">
                <a:latin typeface="HY헤드라인M"/>
                <a:ea typeface="HY헤드라인M"/>
              </a:rPr>
              <a:t>객체지향 프로그래밍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(</a:t>
            </a:r>
            <a:r>
              <a:rPr lang="ko-KR" altLang="en-US" sz="3600" b="1">
                <a:solidFill>
                  <a:srgbClr val="FF0000"/>
                </a:solidFill>
                <a:latin typeface="HY헤드라인M"/>
                <a:ea typeface="HY헤드라인M"/>
              </a:rPr>
              <a:t>특성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)</a:t>
            </a:r>
          </a:p>
          <a:p>
            <a:pPr lvl="0">
              <a:defRPr/>
            </a:pPr>
            <a:r>
              <a:rPr lang="ko-KR" altLang="en-US" b="1">
                <a:latin typeface="HY헤드라인M"/>
                <a:ea typeface="HY헤드라인M"/>
              </a:rPr>
              <a:t> </a:t>
            </a:r>
          </a:p>
          <a:p>
            <a:pPr lvl="0">
              <a:defRPr/>
            </a:pPr>
            <a:r>
              <a:rPr lang="en-US" altLang="ko-KR" sz="3200" b="1">
                <a:solidFill>
                  <a:srgbClr val="0000FF"/>
                </a:solidFill>
                <a:latin typeface="HY헤드라인M"/>
                <a:ea typeface="HY헤드라인M"/>
              </a:rPr>
              <a:t>E</a:t>
            </a:r>
            <a:r>
              <a:rPr lang="en-US" altLang="ko-KR" sz="3200" b="1">
                <a:solidFill>
                  <a:srgbClr val="0000FF"/>
                </a:solidFill>
                <a:latin typeface="HY견고딕"/>
                <a:ea typeface="HY견고딕"/>
              </a:rPr>
              <a:t>ncapsulation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  <p:pic>
        <p:nvPicPr>
          <p:cNvPr id="21508" name="그림 2150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75337" y="1841736"/>
            <a:ext cx="4843289" cy="2012626"/>
          </a:xfrm>
          <a:prstGeom prst="rect">
            <a:avLst/>
          </a:prstGeom>
        </p:spPr>
      </p:pic>
      <p:sp>
        <p:nvSpPr>
          <p:cNvPr id="21509" name="TextBox 21508"/>
          <p:cNvSpPr txBox="1"/>
          <p:nvPr/>
        </p:nvSpPr>
        <p:spPr>
          <a:xfrm>
            <a:off x="567035" y="4398406"/>
            <a:ext cx="8009929" cy="9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25600" indent="-8128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i="0" u="none" strike="noStrike" spc="-10" dirty="0" err="1">
                <a:solidFill>
                  <a:srgbClr val="000000"/>
                </a:solidFill>
                <a:latin typeface="HY견고딕"/>
                <a:ea typeface="HY견고딕"/>
              </a:rPr>
              <a:t>자료</a:t>
            </a:r>
            <a:r>
              <a:rPr b="1" i="0" u="none" strike="noStrike" spc="-10" dirty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b="1" i="0" u="none" strike="noStrike" spc="-10" dirty="0" err="1">
                <a:solidFill>
                  <a:srgbClr val="000000"/>
                </a:solidFill>
                <a:latin typeface="HY견고딕"/>
                <a:ea typeface="HY견고딕"/>
              </a:rPr>
              <a:t>은폐를</a:t>
            </a:r>
            <a:r>
              <a:rPr b="1" i="0" u="none" strike="noStrike" spc="-10" dirty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b="1" i="0" u="none" strike="noStrike" spc="-10" dirty="0" err="1">
                <a:solidFill>
                  <a:srgbClr val="000000"/>
                </a:solidFill>
                <a:latin typeface="HY견고딕"/>
                <a:ea typeface="HY견고딕"/>
              </a:rPr>
              <a:t>통한</a:t>
            </a:r>
            <a:r>
              <a:rPr b="1" i="0" u="none" strike="noStrike" spc="-10" dirty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b="1" i="0" u="none" strike="noStrike" spc="-10" dirty="0" err="1">
                <a:solidFill>
                  <a:srgbClr val="000000"/>
                </a:solidFill>
                <a:latin typeface="HY견고딕"/>
                <a:ea typeface="HY견고딕"/>
              </a:rPr>
              <a:t>캡슐화</a:t>
            </a:r>
            <a:r>
              <a:rPr lang="EN-US" b="1" i="0" u="none" strike="noStrike" spc="-10" dirty="0">
                <a:solidFill>
                  <a:srgbClr val="000000"/>
                </a:solidFill>
                <a:latin typeface="HY견고딕"/>
                <a:ea typeface="HY견고딕"/>
              </a:rPr>
              <a:t>(encapsulation with data hiding) : </a:t>
            </a:r>
            <a:endParaRPr b="1" i="0" u="none" strike="noStrike" spc="-10" dirty="0">
              <a:solidFill>
                <a:srgbClr val="000000"/>
              </a:solidFill>
              <a:latin typeface="HY견고딕"/>
              <a:ea typeface="HY견고딕"/>
            </a:endParaRPr>
          </a:p>
          <a:p>
            <a:pPr marL="1625600" indent="-8128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i="0" u="none" strike="noStrike" spc="-10" dirty="0">
                <a:solidFill>
                  <a:srgbClr val="000000"/>
                </a:solidFill>
                <a:latin typeface="HY견고딕"/>
                <a:ea typeface="HY견고딕"/>
              </a:rPr>
              <a:t>  </a:t>
            </a:r>
            <a:r>
              <a:rPr b="1" i="0" u="none" strike="noStrike" spc="-10" dirty="0" err="1">
                <a:solidFill>
                  <a:srgbClr val="000000"/>
                </a:solidFill>
                <a:latin typeface="HY견고딕"/>
                <a:ea typeface="HY견고딕"/>
              </a:rPr>
              <a:t>객체의</a:t>
            </a:r>
            <a:r>
              <a:rPr b="1" i="0" u="none" strike="noStrike" spc="-10" dirty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b="1" i="0" u="none" strike="noStrike" spc="-10" dirty="0" err="1">
                <a:solidFill>
                  <a:srgbClr val="000000"/>
                </a:solidFill>
                <a:latin typeface="HY견고딕"/>
                <a:ea typeface="HY견고딕"/>
              </a:rPr>
              <a:t>내부적인</a:t>
            </a:r>
            <a:r>
              <a:rPr b="1" i="0" u="none" strike="noStrike" spc="-10" dirty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b="1" i="0" u="none" strike="noStrike" spc="-10" dirty="0" err="1">
                <a:solidFill>
                  <a:srgbClr val="000000"/>
                </a:solidFill>
                <a:latin typeface="HY견고딕"/>
                <a:ea typeface="HY견고딕"/>
              </a:rPr>
              <a:t>상태와</a:t>
            </a:r>
            <a:r>
              <a:rPr b="1" i="0" u="none" strike="noStrike" spc="-10" dirty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b="1" i="0" u="none" strike="noStrike" spc="-10" dirty="0" err="1">
                <a:solidFill>
                  <a:srgbClr val="000000"/>
                </a:solidFill>
                <a:latin typeface="HY견고딕"/>
                <a:ea typeface="HY견고딕"/>
              </a:rPr>
              <a:t>동작을</a:t>
            </a:r>
            <a:r>
              <a:rPr b="1" i="0" u="none" strike="noStrike" spc="-10" dirty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b="1" i="0" u="none" strike="noStrike" spc="-10" dirty="0" err="1">
                <a:solidFill>
                  <a:srgbClr val="000000"/>
                </a:solidFill>
                <a:latin typeface="HY견고딕"/>
                <a:ea typeface="HY견고딕"/>
              </a:rPr>
              <a:t>외부로부터</a:t>
            </a:r>
            <a:r>
              <a:rPr b="1" i="0" u="none" strike="noStrike" spc="-10" dirty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b="1" i="0" u="none" strike="noStrike" spc="-10" dirty="0" err="1">
                <a:solidFill>
                  <a:srgbClr val="000000"/>
                </a:solidFill>
                <a:latin typeface="HY견고딕"/>
                <a:ea typeface="HY견고딕"/>
              </a:rPr>
              <a:t>차단하는</a:t>
            </a:r>
            <a:r>
              <a:rPr b="1" i="0" u="none" strike="noStrike" spc="-10" dirty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b="1" i="0" u="none" strike="noStrike" spc="-10" dirty="0" err="1">
                <a:solidFill>
                  <a:srgbClr val="000000"/>
                </a:solidFill>
                <a:latin typeface="HY견고딕"/>
                <a:ea typeface="HY견고딕"/>
              </a:rPr>
              <a:t>기능</a:t>
            </a:r>
            <a:endParaRPr b="1" i="0" u="none" strike="noStrike" spc="-10" dirty="0">
              <a:solidFill>
                <a:srgbClr val="000000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986233" y="0"/>
            <a:ext cx="6335713" cy="19792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3600" b="1">
                <a:latin typeface="HY헤드라인M"/>
                <a:ea typeface="HY헤드라인M"/>
              </a:rPr>
              <a:t>객체지향 프로그래밍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(</a:t>
            </a:r>
            <a:r>
              <a:rPr lang="ko-KR" altLang="en-US" sz="3600" b="1">
                <a:solidFill>
                  <a:srgbClr val="FF0000"/>
                </a:solidFill>
                <a:latin typeface="HY헤드라인M"/>
                <a:ea typeface="HY헤드라인M"/>
              </a:rPr>
              <a:t>특성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)</a:t>
            </a:r>
          </a:p>
          <a:p>
            <a:pPr lvl="0">
              <a:defRPr/>
            </a:pPr>
            <a:r>
              <a:rPr lang="ko-KR" altLang="en-US" b="1">
                <a:latin typeface="HY헤드라인M"/>
                <a:ea typeface="HY헤드라인M"/>
              </a:rPr>
              <a:t> </a:t>
            </a:r>
          </a:p>
          <a:p>
            <a:pPr lvl="0">
              <a:defRPr/>
            </a:pPr>
            <a:r>
              <a:rPr lang="en-US" altLang="ko-KR" sz="3200" b="1">
                <a:solidFill>
                  <a:srgbClr val="0000FF"/>
                </a:solidFill>
                <a:latin typeface="HY견고딕"/>
                <a:ea typeface="HY견고딕"/>
              </a:rPr>
              <a:t>Abstraction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  <p:graphicFrame>
        <p:nvGraphicFramePr>
          <p:cNvPr id="21510" name="표 21509"/>
          <p:cNvGraphicFramePr/>
          <p:nvPr/>
        </p:nvGraphicFramePr>
        <p:xfrm>
          <a:off x="346557" y="1691639"/>
          <a:ext cx="9479280" cy="2194560"/>
        </p:xfrm>
        <a:graphic>
          <a:graphicData uri="http://schemas.openxmlformats.org/drawingml/2006/table">
            <a:tbl>
              <a:tblPr firstRow="1" bandRow="1"/>
              <a:tblGrid>
                <a:gridCol w="947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8683">
                <a:tc>
                  <a:txBody>
                    <a:bodyPr/>
                    <a:lstStyle/>
                    <a:p>
                      <a:pPr marL="314160" indent="-314160" algn="l">
                        <a:buClr>
                          <a:srgbClr val="000000"/>
                        </a:buClr>
                        <a:buFont typeface="Wingdings"/>
                        <a:buChar char="v"/>
                        <a:defRPr/>
                      </a:pPr>
                      <a:r>
                        <a:rPr lang="ko-KR" altLang="en-US" sz="2400" b="0" i="0" strike="noStrik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HY견고딕"/>
                        </a:rPr>
                        <a:t>추상화</a:t>
                      </a:r>
                      <a:r>
                        <a:rPr lang="en-US" altLang="ko-KR" sz="2400" b="0" i="0" strike="noStrik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HY견고딕"/>
                        </a:rPr>
                        <a:t>(</a:t>
                      </a:r>
                      <a:r>
                        <a:rPr lang="ko-KR" altLang="en-US" sz="2400" b="0" i="0" strike="noStrik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HY견고딕"/>
                        </a:rPr>
                        <a:t>사전적 의미</a:t>
                      </a:r>
                      <a:r>
                        <a:rPr lang="en-US" altLang="ko-KR" sz="2400" b="0" i="0" strike="noStrik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HY견고딕"/>
                        </a:rPr>
                        <a:t>)</a:t>
                      </a:r>
                      <a:r>
                        <a:rPr lang="ko-KR" altLang="en-US" sz="2400" b="0" i="0" strike="noStrik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HY견고딕"/>
                        </a:rPr>
                        <a:t> </a:t>
                      </a:r>
                      <a:r>
                        <a:rPr lang="en-US" altLang="ko-KR" sz="2400" b="0" i="0" strike="noStrik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HY견고딕"/>
                        </a:rPr>
                        <a:t>:</a:t>
                      </a:r>
                      <a:r>
                        <a:rPr lang="ko-KR" altLang="en-US" sz="2400" b="0" i="0" strike="noStrik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HY견고딕"/>
                        </a:rPr>
                        <a:t> </a:t>
                      </a:r>
                      <a:r>
                        <a:rPr sz="2400" b="0" i="0" strike="noStrik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HY견고딕"/>
                        </a:rPr>
                        <a:t>여러</a:t>
                      </a:r>
                      <a:r>
                        <a:rPr sz="2400" b="0" i="0" strike="noStrik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HY견고딕"/>
                        </a:rPr>
                        <a:t> </a:t>
                      </a:r>
                      <a:r>
                        <a:rPr sz="2400" b="0" i="0" strike="noStrik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HY견고딕"/>
                        </a:rPr>
                        <a:t>가지</a:t>
                      </a:r>
                      <a:r>
                        <a:rPr sz="2400" b="0" i="0" strike="noStrik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HY견고딕"/>
                        </a:rPr>
                        <a:t> </a:t>
                      </a:r>
                      <a:r>
                        <a:rPr sz="2400" b="0" i="0" strike="noStrik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HY견고딕"/>
                        </a:rPr>
                        <a:t>사물이나</a:t>
                      </a:r>
                      <a:r>
                        <a:rPr sz="2400" b="0" i="0" strike="noStrik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HY견고딕"/>
                        </a:rPr>
                        <a:t> </a:t>
                      </a:r>
                      <a:r>
                        <a:rPr sz="2400" b="0" i="0" strike="noStrik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HY견고딕"/>
                        </a:rPr>
                        <a:t>개념에서</a:t>
                      </a:r>
                      <a:r>
                        <a:rPr sz="2400" b="0" i="0" strike="noStrik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HY견고딕"/>
                        </a:rPr>
                        <a:t> </a:t>
                      </a:r>
                    </a:p>
                    <a:p>
                      <a:pPr algn="l">
                        <a:defRPr/>
                      </a:pPr>
                      <a:r>
                        <a:rPr lang="ko-KR" altLang="en-US" sz="2400" b="0" i="0" strike="noStrik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HY견고딕"/>
                        </a:rPr>
                        <a:t>                              </a:t>
                      </a:r>
                      <a:r>
                        <a:rPr sz="2400" b="0" i="0" strike="noStrik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HY견고딕"/>
                        </a:rPr>
                        <a:t>공통되는</a:t>
                      </a:r>
                      <a:r>
                        <a:rPr sz="2400" b="0" i="0" strike="noStrik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HY견고딕"/>
                        </a:rPr>
                        <a:t> </a:t>
                      </a:r>
                      <a:r>
                        <a:rPr sz="2400" b="0" i="0" strike="noStrik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HY견고딕"/>
                        </a:rPr>
                        <a:t>특성이나</a:t>
                      </a:r>
                      <a:r>
                        <a:rPr sz="2400" b="0" i="0" strike="noStrik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HY견고딕"/>
                        </a:rPr>
                        <a:t> </a:t>
                      </a:r>
                      <a:r>
                        <a:rPr sz="2400" b="0" i="0" strike="noStrik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HY견고딕"/>
                        </a:rPr>
                        <a:t>속성</a:t>
                      </a:r>
                      <a:r>
                        <a:rPr sz="2400" b="0" i="0" strike="noStrik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HY견고딕"/>
                        </a:rPr>
                        <a:t> </a:t>
                      </a:r>
                      <a:r>
                        <a:rPr sz="2400" b="0" i="0" strike="noStrik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HY견고딕"/>
                        </a:rPr>
                        <a:t>따위를</a:t>
                      </a:r>
                      <a:r>
                        <a:rPr sz="2400" b="0" i="0" strike="noStrik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HY견고딕"/>
                        </a:rPr>
                        <a:t> </a:t>
                      </a:r>
                      <a:r>
                        <a:rPr sz="2400" b="0" i="0" strike="noStrik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HY견고딕"/>
                        </a:rPr>
                        <a:t>추출하여</a:t>
                      </a:r>
                      <a:r>
                        <a:rPr sz="2400" b="0" i="0" strike="noStrik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HY견고딕"/>
                        </a:rPr>
                        <a:t> </a:t>
                      </a:r>
                    </a:p>
                    <a:p>
                      <a:pPr algn="l">
                        <a:defRPr/>
                      </a:pPr>
                      <a:r>
                        <a:rPr lang="ko-KR" altLang="en-US" sz="2400" b="0" i="0" strike="noStrik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HY견고딕"/>
                        </a:rPr>
                        <a:t>                              </a:t>
                      </a:r>
                      <a:r>
                        <a:rPr sz="2400" b="0" i="0" strike="noStrik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HY견고딕"/>
                        </a:rPr>
                        <a:t>파악하는</a:t>
                      </a:r>
                      <a:r>
                        <a:rPr sz="2400" b="0" i="0" strike="noStrik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HY견고딕"/>
                        </a:rPr>
                        <a:t> </a:t>
                      </a:r>
                      <a:r>
                        <a:rPr sz="2400" b="0" i="0" strike="noStrik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HY견고딕"/>
                        </a:rPr>
                        <a:t>작용</a:t>
                      </a:r>
                      <a:r>
                        <a:rPr sz="2400" b="0" i="0" strike="noStrik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HY견고딕"/>
                        </a:rPr>
                        <a:t>.</a:t>
                      </a:r>
                    </a:p>
                    <a:p>
                      <a:pPr algn="l">
                        <a:defRPr/>
                      </a:pPr>
                      <a:endParaRPr sz="2200" b="0" i="0" strike="noStrike" dirty="0">
                        <a:solidFill>
                          <a:srgbClr val="000000">
                            <a:alpha val="100000"/>
                          </a:srgbClr>
                        </a:solidFill>
                        <a:latin typeface="HY견고딕"/>
                        <a:ea typeface="HY견고딕"/>
                      </a:endParaRPr>
                    </a:p>
                    <a:p>
                      <a:pPr marL="0" indent="0" algn="l"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endParaRPr lang="en-US" altLang="ko-KR" sz="2200" b="0" i="0" strike="noStrike" dirty="0">
                        <a:solidFill>
                          <a:srgbClr val="000000">
                            <a:alpha val="100000"/>
                          </a:srgbClr>
                        </a:solidFill>
                        <a:latin typeface="HY견고딕"/>
                        <a:ea typeface="HY견고딕"/>
                      </a:endParaRPr>
                    </a:p>
                    <a:p>
                      <a:pPr algn="l">
                        <a:defRPr/>
                      </a:pPr>
                      <a:endParaRPr lang="en-US" altLang="ko-KR" sz="2200" b="0" i="0" strike="noStrike" dirty="0">
                        <a:solidFill>
                          <a:srgbClr val="000000">
                            <a:alpha val="100000"/>
                          </a:srgbClr>
                        </a:solidFill>
                        <a:latin typeface="HY견고딕"/>
                        <a:ea typeface="HY견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402111" y="3886199"/>
            <a:ext cx="83366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4160" indent="-314160">
              <a:buClr>
                <a:srgbClr val="000000"/>
              </a:buClr>
              <a:buFont typeface="Wingdings"/>
              <a:buChar char="v"/>
              <a:defRPr/>
            </a:pPr>
            <a:r>
              <a:rPr lang="ko-KR" altLang="en-US" sz="2400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</a:rPr>
              <a:t>객체들의 공통된 특성들을 파악하고</a:t>
            </a:r>
            <a:r>
              <a:rPr lang="en-US" altLang="ko-KR" sz="2400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</a:rPr>
              <a:t>, </a:t>
            </a:r>
          </a:p>
          <a:p>
            <a:pPr>
              <a:buClr>
                <a:srgbClr val="000000"/>
              </a:buClr>
              <a:defRPr/>
            </a:pPr>
            <a:r>
              <a:rPr lang="en-US" altLang="ko-KR" sz="2400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</a:rPr>
              <a:t>   </a:t>
            </a:r>
            <a:r>
              <a:rPr lang="ko-KR" altLang="en-US" sz="2400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</a:rPr>
              <a:t>불필요한 특성들은 제거하는 과정 </a:t>
            </a:r>
          </a:p>
          <a:p>
            <a:pPr>
              <a:buClr>
                <a:srgbClr val="000000"/>
              </a:buClr>
              <a:defRPr/>
            </a:pPr>
            <a:r>
              <a:rPr lang="ko-KR" altLang="en-US" sz="2400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</a:rPr>
              <a:t>     </a:t>
            </a:r>
            <a:r>
              <a:rPr lang="en-US" altLang="ko-KR" sz="2400" dirty="0">
                <a:solidFill>
                  <a:srgbClr val="FF6600"/>
                </a:solidFill>
                <a:latin typeface="HY견고딕"/>
                <a:ea typeface="HY견고딕"/>
              </a:rPr>
              <a:t>-</a:t>
            </a:r>
            <a:r>
              <a:rPr lang="ko-KR" altLang="en-US" sz="2400" dirty="0">
                <a:solidFill>
                  <a:srgbClr val="FF6600"/>
                </a:solidFill>
                <a:latin typeface="HY견고딕"/>
                <a:ea typeface="HY견고딕"/>
              </a:rPr>
              <a:t> 굳이 구현할 </a:t>
            </a:r>
            <a:r>
              <a:rPr lang="ko-KR" altLang="en-US" sz="2400" dirty="0" err="1">
                <a:solidFill>
                  <a:srgbClr val="FF6600"/>
                </a:solidFill>
                <a:latin typeface="HY견고딕"/>
                <a:ea typeface="HY견고딕"/>
              </a:rPr>
              <a:t>필요없는</a:t>
            </a:r>
            <a:r>
              <a:rPr lang="ko-KR" altLang="en-US" sz="2400" dirty="0">
                <a:solidFill>
                  <a:srgbClr val="FF6600"/>
                </a:solidFill>
                <a:latin typeface="HY견고딕"/>
                <a:ea typeface="HY견고딕"/>
              </a:rPr>
              <a:t> 부분을 과감히 생략하여 </a:t>
            </a:r>
          </a:p>
          <a:p>
            <a:pPr>
              <a:buClr>
                <a:srgbClr val="000000"/>
              </a:buClr>
              <a:defRPr/>
            </a:pPr>
            <a:r>
              <a:rPr lang="ko-KR" altLang="en-US" sz="2400" dirty="0">
                <a:solidFill>
                  <a:srgbClr val="FF6600"/>
                </a:solidFill>
                <a:latin typeface="HY견고딕"/>
                <a:ea typeface="HY견고딕"/>
              </a:rPr>
              <a:t>        필요한 부분만을 나타내는 것</a:t>
            </a:r>
            <a:r>
              <a:rPr lang="en-US" altLang="ko-KR" sz="2400" dirty="0">
                <a:solidFill>
                  <a:srgbClr val="FF6600"/>
                </a:solidFill>
                <a:latin typeface="HY견고딕"/>
                <a:ea typeface="HY견고딕"/>
              </a:rPr>
              <a:t>.</a:t>
            </a:r>
          </a:p>
          <a:p>
            <a:pPr>
              <a:buClr>
                <a:srgbClr val="000000"/>
              </a:buClr>
              <a:defRPr/>
            </a:pPr>
            <a:endParaRPr lang="ko-KR" altLang="en-US" sz="2400" dirty="0">
              <a:solidFill>
                <a:srgbClr val="000000">
                  <a:alpha val="100000"/>
                </a:srgbClr>
              </a:solidFill>
              <a:latin typeface="HY견고딕"/>
              <a:ea typeface="HY견고딕"/>
            </a:endParaRPr>
          </a:p>
          <a:p>
            <a:pPr marL="314160" indent="-314160">
              <a:buClr>
                <a:srgbClr val="000000"/>
              </a:buClr>
              <a:buFont typeface="Wingdings"/>
              <a:buChar char="v"/>
              <a:defRPr/>
            </a:pPr>
            <a:r>
              <a:rPr lang="ko-KR" altLang="en-US" sz="2400" dirty="0">
                <a:solidFill>
                  <a:srgbClr val="FF0000"/>
                </a:solidFill>
                <a:latin typeface="HY견고딕"/>
                <a:ea typeface="HY견고딕"/>
              </a:rPr>
              <a:t>추상화  </a:t>
            </a:r>
            <a:r>
              <a:rPr lang="en-US" altLang="ko-KR" sz="2400" dirty="0">
                <a:solidFill>
                  <a:srgbClr val="FF0000"/>
                </a:solidFill>
                <a:latin typeface="HY견고딕"/>
                <a:ea typeface="HY견고딕"/>
              </a:rPr>
              <a:t>=</a:t>
            </a:r>
            <a:r>
              <a:rPr lang="ko-KR" altLang="en-US" sz="2400" dirty="0">
                <a:solidFill>
                  <a:srgbClr val="FF0000"/>
                </a:solidFill>
                <a:latin typeface="HY견고딕"/>
                <a:ea typeface="HY견고딕"/>
              </a:rPr>
              <a:t> 클래스의 설계</a:t>
            </a:r>
          </a:p>
          <a:p>
            <a:pPr>
              <a:defRPr/>
            </a:pPr>
            <a:endParaRPr lang="ko-KR" altLang="en-US" dirty="0">
              <a:solidFill>
                <a:srgbClr val="000000">
                  <a:alpha val="100000"/>
                </a:srgbClr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986233" y="0"/>
            <a:ext cx="6335713" cy="19792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3600" b="1">
                <a:latin typeface="HY헤드라인M"/>
                <a:ea typeface="HY헤드라인M"/>
              </a:rPr>
              <a:t>객체지향 프로그래밍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(</a:t>
            </a:r>
            <a:r>
              <a:rPr lang="ko-KR" altLang="en-US" sz="3600" b="1">
                <a:solidFill>
                  <a:srgbClr val="FF0000"/>
                </a:solidFill>
                <a:latin typeface="HY헤드라인M"/>
                <a:ea typeface="HY헤드라인M"/>
              </a:rPr>
              <a:t>특성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)</a:t>
            </a:r>
          </a:p>
          <a:p>
            <a:pPr lvl="0">
              <a:defRPr/>
            </a:pPr>
            <a:r>
              <a:rPr lang="ko-KR" altLang="en-US" b="1">
                <a:latin typeface="HY헤드라인M"/>
                <a:ea typeface="HY헤드라인M"/>
              </a:rPr>
              <a:t> </a:t>
            </a:r>
          </a:p>
          <a:p>
            <a:pPr lvl="0">
              <a:defRPr/>
            </a:pPr>
            <a:r>
              <a:rPr lang="en-US" altLang="ko-KR" sz="3200" b="1">
                <a:solidFill>
                  <a:srgbClr val="0000FF"/>
                </a:solidFill>
                <a:latin typeface="HY견고딕"/>
                <a:ea typeface="HY견고딕"/>
              </a:rPr>
              <a:t>Abstraction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  <p:pic>
        <p:nvPicPr>
          <p:cNvPr id="21511" name="그림 215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95653" y="1646342"/>
            <a:ext cx="6576911" cy="52116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3" name="그림 215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4113" y="1654914"/>
            <a:ext cx="7755774" cy="4530436"/>
          </a:xfrm>
          <a:prstGeom prst="rect">
            <a:avLst/>
          </a:prstGeom>
        </p:spPr>
      </p:pic>
      <p:sp>
        <p:nvSpPr>
          <p:cNvPr id="21514" name="직사각형 1"/>
          <p:cNvSpPr>
            <a:spLocks noChangeArrowheads="1"/>
          </p:cNvSpPr>
          <p:nvPr/>
        </p:nvSpPr>
        <p:spPr>
          <a:xfrm>
            <a:off x="986233" y="0"/>
            <a:ext cx="6335713" cy="19792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600" b="1" i="0" u="none" strike="noStrike" kern="1200" cap="none" spc="0" normalizeH="0" baseline="0">
                <a:solidFill>
                  <a:srgbClr val="000000"/>
                </a:solidFill>
                <a:latin typeface="HY헤드라인M"/>
                <a:ea typeface="HY헤드라인M"/>
              </a:rPr>
              <a:t>객체지향 프로그래밍</a:t>
            </a:r>
            <a:r>
              <a:rPr kumimoji="0" lang="en-US" altLang="ko-KR" sz="3600" b="1" i="0" u="none" strike="noStrike" kern="1200" cap="none" spc="0" normalizeH="0" baseline="0">
                <a:solidFill>
                  <a:srgbClr val="FF0000"/>
                </a:solidFill>
                <a:latin typeface="HY헤드라인M"/>
                <a:ea typeface="HY헤드라인M"/>
              </a:rPr>
              <a:t>(</a:t>
            </a:r>
            <a:r>
              <a:rPr kumimoji="0" lang="ko-KR" altLang="en-US" sz="3600" b="1" i="0" u="none" strike="noStrike" kern="1200" cap="none" spc="0" normalizeH="0" baseline="0">
                <a:solidFill>
                  <a:srgbClr val="FF0000"/>
                </a:solidFill>
                <a:latin typeface="HY헤드라인M"/>
                <a:ea typeface="HY헤드라인M"/>
              </a:rPr>
              <a:t>특성</a:t>
            </a:r>
            <a:r>
              <a:rPr kumimoji="0" lang="en-US" altLang="ko-KR" sz="3600" b="1" i="0" u="none" strike="noStrike" kern="1200" cap="none" spc="0" normalizeH="0" baseline="0">
                <a:solidFill>
                  <a:srgbClr val="FF0000"/>
                </a:solidFill>
                <a:latin typeface="HY헤드라인M"/>
                <a:ea typeface="HY헤드라인M"/>
              </a:rPr>
              <a:t>)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HY헤드라인M"/>
                <a:ea typeface="HY헤드라인M"/>
              </a:rPr>
              <a:t> 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FF"/>
                </a:solidFill>
                <a:latin typeface="HY견고딕"/>
                <a:ea typeface="HY견고딕"/>
              </a:rPr>
              <a:t>Abstraction</a:t>
            </a:r>
            <a:b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HY헤드라인M"/>
                <a:ea typeface="HY헤드라인M"/>
              </a:rPr>
            </a:br>
            <a:endParaRPr kumimoji="0" lang="en-US" altLang="ko-KR" sz="2400" b="1" i="0" u="none" strike="noStrike" kern="1200" cap="none" spc="0" normalizeH="0" baseline="0">
              <a:solidFill>
                <a:srgbClr val="000000"/>
              </a:solidFill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fld id="{01870596-DAFA-46D2-82A7-2B6B5F8E0EA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403525" y="101060"/>
            <a:ext cx="6912805" cy="6659785"/>
            <a:chOff x="1533412" y="133408"/>
            <a:chExt cx="6912805" cy="6659785"/>
          </a:xfrm>
        </p:grpSpPr>
        <p:sp>
          <p:nvSpPr>
            <p:cNvPr id="51" name="TextBox 50"/>
            <p:cNvSpPr txBox="1"/>
            <p:nvPr/>
          </p:nvSpPr>
          <p:spPr>
            <a:xfrm>
              <a:off x="1788951" y="2202401"/>
              <a:ext cx="1110199" cy="2664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solidFill>
                    <a:srgbClr val="00B0F0"/>
                  </a:solidFill>
                </a:rPr>
                <a:t>Ken Tompson</a:t>
              </a:r>
              <a:endParaRPr lang="ko-KR" altLang="en-US" sz="1200">
                <a:solidFill>
                  <a:srgbClr val="00B0F0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19597" y="1616747"/>
              <a:ext cx="1255753" cy="2710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solidFill>
                    <a:srgbClr val="00B0F0"/>
                  </a:solidFill>
                </a:rPr>
                <a:t>Martin Richards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760169" y="2771332"/>
              <a:ext cx="1262806" cy="449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solidFill>
                    <a:srgbClr val="00B0F0"/>
                  </a:solidFill>
                </a:rPr>
                <a:t>Ken Tompson</a:t>
              </a:r>
              <a:r>
                <a:rPr lang="ko-KR" altLang="en-US" sz="1200">
                  <a:solidFill>
                    <a:srgbClr val="00B0F0"/>
                  </a:solidFill>
                </a:rPr>
                <a:t>과 </a:t>
              </a:r>
            </a:p>
            <a:p>
              <a:pPr>
                <a:defRPr/>
              </a:pPr>
              <a:r>
                <a:rPr lang="en-US" altLang="ko-KR" sz="1200">
                  <a:solidFill>
                    <a:srgbClr val="00B0F0"/>
                  </a:solidFill>
                </a:rPr>
                <a:t>Dennis Ritchie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631555" y="3572163"/>
              <a:ext cx="1372370" cy="2682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solidFill>
                    <a:srgbClr val="00B0F0"/>
                  </a:solidFill>
                </a:rPr>
                <a:t>Bjarne Stroustrup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71151" y="133408"/>
              <a:ext cx="847374" cy="268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Assembly</a:t>
              </a:r>
              <a:endParaRPr lang="ko-KR" altLang="en-US" sz="12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31224" y="1635560"/>
              <a:ext cx="610926" cy="2713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 b="1">
                  <a:solidFill>
                    <a:srgbClr val="FF0000"/>
                  </a:solidFill>
                </a:rPr>
                <a:t>BCPL</a:t>
              </a:r>
              <a:endParaRPr lang="ko-KR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07226" y="678098"/>
              <a:ext cx="678173" cy="2667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Fortran</a:t>
              </a:r>
              <a:endParaRPr lang="ko-KR" altLang="en-US" sz="12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885" y="1228106"/>
              <a:ext cx="517890" cy="2691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Algol</a:t>
              </a:r>
              <a:endParaRPr lang="ko-KR" altLang="en-US" sz="12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48832" y="1509440"/>
              <a:ext cx="555743" cy="264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Basic</a:t>
              </a:r>
              <a:endParaRPr lang="ko-KR" altLang="en-US" sz="12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1067" y="2863665"/>
              <a:ext cx="30010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 b="1">
                  <a:solidFill>
                    <a:srgbClr val="FF0000"/>
                  </a:solidFill>
                </a:rPr>
                <a:t>C</a:t>
              </a:r>
              <a:endParaRPr lang="ko-KR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61772" y="3558419"/>
              <a:ext cx="475603" cy="26297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 b="1">
                  <a:solidFill>
                    <a:srgbClr val="FF0000"/>
                  </a:solidFill>
                </a:rPr>
                <a:t>C++</a:t>
              </a:r>
              <a:endParaRPr lang="ko-KR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94951" y="4698195"/>
              <a:ext cx="513874" cy="2661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Java</a:t>
              </a:r>
              <a:endParaRPr lang="ko-KR" alt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54315" y="5503165"/>
              <a:ext cx="378410" cy="2708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C#</a:t>
              </a:r>
              <a:endParaRPr lang="ko-KR" altLang="en-US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99910" y="4672898"/>
              <a:ext cx="875765" cy="2629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Javascript</a:t>
              </a:r>
              <a:endParaRPr lang="ko-KR" alt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35812" y="3580827"/>
              <a:ext cx="982863" cy="269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Objective-C</a:t>
              </a:r>
              <a:endParaRPr lang="ko-KR" alt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61067" y="2210219"/>
              <a:ext cx="300108" cy="268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 b="1">
                  <a:solidFill>
                    <a:srgbClr val="FF0000"/>
                  </a:solidFill>
                </a:rPr>
                <a:t>B</a:t>
              </a:r>
              <a:endParaRPr lang="ko-KR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7269" y="2210218"/>
              <a:ext cx="524503" cy="2681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1970</a:t>
              </a:r>
              <a:endParaRPr lang="ko-KR" altLang="en-US" sz="12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37270" y="2861029"/>
              <a:ext cx="579005" cy="2650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1972 </a:t>
              </a:r>
              <a:endParaRPr lang="ko-KR" altLang="en-US" sz="120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09680" y="3645024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1983</a:t>
              </a:r>
              <a:endParaRPr lang="ko-KR" altLang="en-US" sz="12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59831" y="4686802"/>
              <a:ext cx="525119" cy="268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1995</a:t>
              </a:r>
              <a:endParaRPr lang="ko-KR" altLang="en-US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25272" y="1611836"/>
              <a:ext cx="525030" cy="2664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1967</a:t>
              </a:r>
              <a:endParaRPr lang="ko-KR" altLang="en-US" sz="12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02101" y="691997"/>
              <a:ext cx="524503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1954</a:t>
              </a:r>
              <a:endParaRPr lang="ko-KR" altLang="en-US" sz="12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5936" y="5498985"/>
              <a:ext cx="524503" cy="2655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2000</a:t>
              </a:r>
              <a:endParaRPr lang="ko-KR" altLang="en-US" sz="12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52383" y="1223731"/>
              <a:ext cx="524503" cy="2640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1958</a:t>
              </a:r>
              <a:endParaRPr lang="ko-KR" altLang="en-US" sz="12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24329" y="1506629"/>
              <a:ext cx="524503" cy="2668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1964</a:t>
              </a:r>
              <a:endParaRPr lang="ko-KR" altLang="en-US" sz="12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47226" y="4198389"/>
              <a:ext cx="998991" cy="4516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Visual Basic</a:t>
              </a:r>
              <a:endParaRPr lang="ko-KR" altLang="en-US" sz="12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22724" y="4195578"/>
              <a:ext cx="524503" cy="2639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1991</a:t>
              </a:r>
              <a:endParaRPr lang="ko-KR" altLang="en-US" sz="12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1959" y="4686801"/>
              <a:ext cx="525516" cy="2680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1995</a:t>
              </a:r>
              <a:endParaRPr lang="ko-KR" altLang="en-US" sz="1200"/>
            </a:p>
          </p:txBody>
        </p:sp>
        <p:cxnSp>
          <p:nvCxnSpPr>
            <p:cNvPr id="30" name="직선 화살표 연결선 29"/>
            <p:cNvCxnSpPr>
              <a:stCxn id="5" idx="2"/>
              <a:endCxn id="7" idx="0"/>
            </p:cNvCxnSpPr>
            <p:nvPr/>
          </p:nvCxnSpPr>
          <p:spPr>
            <a:xfrm>
              <a:off x="5092903" y="410407"/>
              <a:ext cx="1759932" cy="2676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5" idx="2"/>
              <a:endCxn id="6" idx="0"/>
            </p:cNvCxnSpPr>
            <p:nvPr/>
          </p:nvCxnSpPr>
          <p:spPr>
            <a:xfrm flipH="1">
              <a:off x="3707904" y="410407"/>
              <a:ext cx="1384999" cy="122515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7" idx="2"/>
              <a:endCxn id="8" idx="0"/>
            </p:cNvCxnSpPr>
            <p:nvPr/>
          </p:nvCxnSpPr>
          <p:spPr>
            <a:xfrm flipH="1">
              <a:off x="5751160" y="955097"/>
              <a:ext cx="1101675" cy="2730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6" idx="2"/>
              <a:endCxn id="16" idx="0"/>
            </p:cNvCxnSpPr>
            <p:nvPr/>
          </p:nvCxnSpPr>
          <p:spPr>
            <a:xfrm flipH="1">
              <a:off x="3702293" y="1912559"/>
              <a:ext cx="5611" cy="29766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16" idx="2"/>
              <a:endCxn id="10" idx="0"/>
            </p:cNvCxnSpPr>
            <p:nvPr/>
          </p:nvCxnSpPr>
          <p:spPr>
            <a:xfrm>
              <a:off x="3702293" y="2487218"/>
              <a:ext cx="0" cy="37644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10" idx="2"/>
              <a:endCxn id="11" idx="0"/>
            </p:cNvCxnSpPr>
            <p:nvPr/>
          </p:nvCxnSpPr>
          <p:spPr>
            <a:xfrm>
              <a:off x="3702293" y="3140664"/>
              <a:ext cx="11312" cy="41775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10" idx="2"/>
              <a:endCxn id="14" idx="0"/>
            </p:cNvCxnSpPr>
            <p:nvPr/>
          </p:nvCxnSpPr>
          <p:spPr>
            <a:xfrm>
              <a:off x="3702293" y="3140664"/>
              <a:ext cx="1422382" cy="15322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7" idx="2"/>
              <a:endCxn id="9" idx="0"/>
            </p:cNvCxnSpPr>
            <p:nvPr/>
          </p:nvCxnSpPr>
          <p:spPr>
            <a:xfrm>
              <a:off x="6852835" y="955097"/>
              <a:ext cx="1062257" cy="5543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9" idx="2"/>
              <a:endCxn id="27" idx="0"/>
            </p:cNvCxnSpPr>
            <p:nvPr/>
          </p:nvCxnSpPr>
          <p:spPr>
            <a:xfrm>
              <a:off x="7915092" y="1786439"/>
              <a:ext cx="31631" cy="24119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8" idx="2"/>
              <a:endCxn id="14" idx="0"/>
            </p:cNvCxnSpPr>
            <p:nvPr/>
          </p:nvCxnSpPr>
          <p:spPr>
            <a:xfrm flipH="1">
              <a:off x="5124675" y="1505105"/>
              <a:ext cx="626485" cy="31677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11" idx="2"/>
              <a:endCxn id="12" idx="0"/>
            </p:cNvCxnSpPr>
            <p:nvPr/>
          </p:nvCxnSpPr>
          <p:spPr>
            <a:xfrm>
              <a:off x="3713605" y="3835418"/>
              <a:ext cx="116957" cy="8627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12" idx="2"/>
              <a:endCxn id="13" idx="0"/>
            </p:cNvCxnSpPr>
            <p:nvPr/>
          </p:nvCxnSpPr>
          <p:spPr>
            <a:xfrm>
              <a:off x="3830562" y="4975194"/>
              <a:ext cx="811466" cy="5279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5294667" y="3580827"/>
              <a:ext cx="524503" cy="2691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1983</a:t>
              </a:r>
              <a:endParaRPr lang="ko-KR" altLang="en-US" sz="1200"/>
            </a:p>
          </p:txBody>
        </p:sp>
        <p:cxnSp>
          <p:nvCxnSpPr>
            <p:cNvPr id="65" name="직선 화살표 연결선 64"/>
            <p:cNvCxnSpPr>
              <a:stCxn id="10" idx="2"/>
              <a:endCxn id="15" idx="0"/>
            </p:cNvCxnSpPr>
            <p:nvPr/>
          </p:nvCxnSpPr>
          <p:spPr>
            <a:xfrm>
              <a:off x="3702293" y="3140664"/>
              <a:ext cx="2531734" cy="4401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8" idx="2"/>
              <a:endCxn id="15" idx="0"/>
            </p:cNvCxnSpPr>
            <p:nvPr/>
          </p:nvCxnSpPr>
          <p:spPr>
            <a:xfrm>
              <a:off x="5751160" y="1505105"/>
              <a:ext cx="482867" cy="20757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>
              <a:stCxn id="27" idx="2"/>
              <a:endCxn id="13" idx="0"/>
            </p:cNvCxnSpPr>
            <p:nvPr/>
          </p:nvCxnSpPr>
          <p:spPr>
            <a:xfrm flipH="1">
              <a:off x="4642028" y="4475388"/>
              <a:ext cx="3304695" cy="10277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2093317" y="4065110"/>
              <a:ext cx="453408" cy="2706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Perl</a:t>
              </a:r>
              <a:endParaRPr lang="ko-KR" altLang="en-US" sz="120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533412" y="4062474"/>
              <a:ext cx="565638" cy="2637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1987 </a:t>
              </a:r>
              <a:endParaRPr lang="ko-KR" altLang="en-US" sz="1200"/>
            </a:p>
          </p:txBody>
        </p:sp>
        <p:cxnSp>
          <p:nvCxnSpPr>
            <p:cNvPr id="125" name="직선 화살표 연결선 124"/>
            <p:cNvCxnSpPr>
              <a:stCxn id="10" idx="2"/>
              <a:endCxn id="122" idx="0"/>
            </p:cNvCxnSpPr>
            <p:nvPr/>
          </p:nvCxnSpPr>
          <p:spPr>
            <a:xfrm flipH="1">
              <a:off x="2314020" y="3140664"/>
              <a:ext cx="1388273" cy="9244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2093317" y="4697689"/>
              <a:ext cx="501033" cy="26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PHP</a:t>
              </a:r>
              <a:endParaRPr lang="ko-KR" altLang="en-US" sz="120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533412" y="4695053"/>
              <a:ext cx="565638" cy="2693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1995 </a:t>
              </a:r>
              <a:endParaRPr lang="ko-KR" altLang="en-US" sz="1200"/>
            </a:p>
          </p:txBody>
        </p:sp>
        <p:cxnSp>
          <p:nvCxnSpPr>
            <p:cNvPr id="135" name="직선 화살표 연결선 134"/>
            <p:cNvCxnSpPr>
              <a:stCxn id="122" idx="2"/>
              <a:endCxn id="128" idx="0"/>
            </p:cNvCxnSpPr>
            <p:nvPr/>
          </p:nvCxnSpPr>
          <p:spPr>
            <a:xfrm>
              <a:off x="2314020" y="4342109"/>
              <a:ext cx="15901" cy="3555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437502" y="5284181"/>
              <a:ext cx="566423" cy="246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>
                  <a:solidFill>
                    <a:srgbClr val="FF0000"/>
                  </a:solidFill>
                </a:rPr>
                <a:t>C++98</a:t>
              </a:r>
              <a:endParaRPr lang="ko-KR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08165" y="5293215"/>
              <a:ext cx="415498" cy="2000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700"/>
                <a:t>1998 </a:t>
              </a:r>
              <a:endParaRPr lang="ko-KR" altLang="en-US" sz="700"/>
            </a:p>
          </p:txBody>
        </p:sp>
        <p:cxnSp>
          <p:nvCxnSpPr>
            <p:cNvPr id="57" name="직선 화살표 연결선 56"/>
            <p:cNvCxnSpPr>
              <a:stCxn id="11" idx="2"/>
              <a:endCxn id="55" idx="0"/>
            </p:cNvCxnSpPr>
            <p:nvPr/>
          </p:nvCxnSpPr>
          <p:spPr>
            <a:xfrm flipH="1">
              <a:off x="2731013" y="3835418"/>
              <a:ext cx="982592" cy="1448763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725512" y="5768820"/>
              <a:ext cx="572390" cy="246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>
                  <a:solidFill>
                    <a:srgbClr val="FF0000"/>
                  </a:solidFill>
                </a:rPr>
                <a:t>C++03</a:t>
              </a:r>
              <a:endParaRPr lang="ko-KR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401702" y="5811862"/>
              <a:ext cx="410425" cy="1907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700"/>
                <a:t>2003 </a:t>
              </a:r>
              <a:endParaRPr lang="ko-KR" altLang="en-US" sz="7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87131" y="5953611"/>
              <a:ext cx="572696" cy="2395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>
                  <a:solidFill>
                    <a:srgbClr val="FF0000"/>
                  </a:solidFill>
                </a:rPr>
                <a:t>C++11</a:t>
              </a:r>
              <a:endParaRPr lang="ko-KR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556748" y="5997458"/>
              <a:ext cx="415498" cy="2000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700"/>
                <a:t>2011 </a:t>
              </a:r>
              <a:endParaRPr lang="ko-KR" altLang="en-US" sz="70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13544" y="6146892"/>
              <a:ext cx="571406" cy="246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>
                  <a:solidFill>
                    <a:srgbClr val="FF0000"/>
                  </a:solidFill>
                </a:rPr>
                <a:t>C++14</a:t>
              </a:r>
              <a:endParaRPr lang="ko-KR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97385" y="6182279"/>
              <a:ext cx="415498" cy="1918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700"/>
                <a:t>2014 </a:t>
              </a:r>
              <a:endParaRPr lang="ko-KR" altLang="en-US" sz="7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157362" y="6334867"/>
              <a:ext cx="631550" cy="2392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00">
                  <a:solidFill>
                    <a:srgbClr val="FF0000"/>
                  </a:solidFill>
                </a:rPr>
                <a:t>C++17</a:t>
              </a:r>
              <a:endParaRPr lang="ko-KR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30025" y="6381033"/>
              <a:ext cx="511679" cy="193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700"/>
                <a:t>2017 </a:t>
              </a:r>
              <a:endParaRPr lang="ko-KR" altLang="en-US" sz="700"/>
            </a:p>
          </p:txBody>
        </p:sp>
        <p:cxnSp>
          <p:nvCxnSpPr>
            <p:cNvPr id="101" name="직선 화살표 연결선 100"/>
            <p:cNvCxnSpPr>
              <a:stCxn id="55" idx="2"/>
              <a:endCxn id="61" idx="0"/>
            </p:cNvCxnSpPr>
            <p:nvPr/>
          </p:nvCxnSpPr>
          <p:spPr>
            <a:xfrm>
              <a:off x="2731013" y="5530402"/>
              <a:ext cx="288010" cy="23841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3309763" y="6528674"/>
              <a:ext cx="631550" cy="2359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00">
                  <a:solidFill>
                    <a:srgbClr val="FF0000"/>
                  </a:solidFill>
                </a:rPr>
                <a:t>C++20</a:t>
              </a:r>
              <a:endParaRPr lang="ko-KR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986276" y="6600473"/>
              <a:ext cx="511679" cy="192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700"/>
                <a:t>2020 </a:t>
              </a:r>
              <a:endParaRPr lang="ko-KR" altLang="en-US" sz="70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907703" y="5959142"/>
              <a:ext cx="4770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solidFill>
                    <a:srgbClr val="00B0F0"/>
                  </a:solidFill>
                </a:rPr>
                <a:t>C++</a:t>
              </a:r>
            </a:p>
            <a:p>
              <a:pPr>
                <a:defRPr/>
              </a:pPr>
              <a:r>
                <a:rPr lang="ko-KR" altLang="en-US" sz="1200">
                  <a:solidFill>
                    <a:srgbClr val="00B0F0"/>
                  </a:solidFill>
                </a:rPr>
                <a:t>표준</a:t>
              </a:r>
            </a:p>
            <a:p>
              <a:pPr>
                <a:defRPr/>
              </a:pPr>
              <a:r>
                <a:rPr lang="ko-KR" altLang="en-US" sz="1200">
                  <a:solidFill>
                    <a:srgbClr val="00B0F0"/>
                  </a:solidFill>
                </a:rPr>
                <a:t>변화</a:t>
              </a:r>
              <a:endParaRPr lang="en-US" altLang="ko-KR" sz="1200">
                <a:solidFill>
                  <a:srgbClr val="00B0F0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915815" y="3512041"/>
              <a:ext cx="524962" cy="2712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1979</a:t>
              </a:r>
              <a:endParaRPr lang="ko-KR" altLang="en-US" sz="12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C++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객체 지향 특성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캡슐화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495300" y="1717286"/>
            <a:ext cx="8153400" cy="453650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캡슐화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(Encapsulation)</a:t>
            </a:r>
          </a:p>
          <a:p>
            <a:pPr lvl="1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데이터를 캡슐로 싸서 외부의 접근으로부터 보호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C++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클래스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(class 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키워드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캡슐 표현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클래스와 객체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객체를 만드는 틀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클래스라는 틀에서 생겨난 실체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(object),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(instance)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같은 뜻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229" y="4431937"/>
            <a:ext cx="2586545" cy="2319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032" y="4704144"/>
            <a:ext cx="2217869" cy="205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직선 화살표 연결선 25"/>
          <p:cNvCxnSpPr/>
          <p:nvPr/>
        </p:nvCxnSpPr>
        <p:spPr>
          <a:xfrm>
            <a:off x="4717886" y="5975910"/>
            <a:ext cx="1401034" cy="0"/>
          </a:xfrm>
          <a:prstGeom prst="straightConnector1">
            <a:avLst/>
          </a:prstGeom>
          <a:ln w="73025" cmpd="sng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62925" y="5429623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생성</a:t>
            </a:r>
          </a:p>
        </p:txBody>
      </p:sp>
    </p:spTree>
    <p:extLst>
      <p:ext uri="{BB962C8B-B14F-4D97-AF65-F5344CB8AC3E}">
        <p14:creationId xmlns:p14="http://schemas.microsoft.com/office/powerpoint/2010/main" val="26338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C++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객체 지향 특성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캡슐화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601482" y="2553463"/>
            <a:ext cx="4810482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Circle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defTabSz="180000" fontAlgn="base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private:</a:t>
            </a:r>
          </a:p>
          <a:p>
            <a:pPr defTabSz="180000" fontAlgn="base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radius; </a:t>
            </a:r>
            <a:r>
              <a:rPr lang="en-US" altLang="ko-KR" sz="200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반지름 값</a:t>
            </a:r>
            <a:endParaRPr lang="en-US" altLang="ko-KR" sz="2000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/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public:</a:t>
            </a:r>
          </a:p>
          <a:p>
            <a:pPr defTabSz="180000" fontAlgn="base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Circle(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r) { radius = r; }</a:t>
            </a:r>
          </a:p>
          <a:p>
            <a:pPr defTabSz="180000" fontAlgn="base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double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getArea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 </a:t>
            </a:r>
          </a:p>
          <a:p>
            <a:pPr defTabSz="180000" fontAlgn="base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{ return 3.14*radius*radius; }</a:t>
            </a:r>
          </a:p>
          <a:p>
            <a:pPr defTabSz="180000" fontAlgn="base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23501" y="4581128"/>
            <a:ext cx="2042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 객체들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실체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52454" y="1644769"/>
            <a:ext cx="3581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원을 추상화한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Circle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</a:t>
            </a: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637994" y="2780928"/>
            <a:ext cx="675456" cy="844415"/>
          </a:xfrm>
          <a:prstGeom prst="wedgeRoundRectCallout">
            <a:avLst>
              <a:gd name="adj1" fmla="val 78190"/>
              <a:gd name="adj2" fmla="val 161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멤버들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64" y="2296827"/>
            <a:ext cx="2480516" cy="200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왼쪽 중괄호 29"/>
          <p:cNvSpPr/>
          <p:nvPr/>
        </p:nvSpPr>
        <p:spPr>
          <a:xfrm>
            <a:off x="1492414" y="3003415"/>
            <a:ext cx="360040" cy="936104"/>
          </a:xfrm>
          <a:prstGeom prst="leftBrace">
            <a:avLst>
              <a:gd name="adj1" fmla="val 2865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5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1179709" y="0"/>
            <a:ext cx="6335713" cy="19792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3600" b="1">
                <a:latin typeface="HY헤드라인M"/>
                <a:ea typeface="HY헤드라인M"/>
              </a:rPr>
              <a:t>객체지향 프로그래밍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(</a:t>
            </a:r>
            <a:r>
              <a:rPr lang="ko-KR" altLang="en-US" sz="3600" b="1">
                <a:solidFill>
                  <a:srgbClr val="FF0000"/>
                </a:solidFill>
                <a:latin typeface="HY헤드라인M"/>
                <a:ea typeface="HY헤드라인M"/>
              </a:rPr>
              <a:t>특성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)</a:t>
            </a:r>
          </a:p>
          <a:p>
            <a:pPr lvl="0">
              <a:defRPr/>
            </a:pPr>
            <a:r>
              <a:rPr lang="ko-KR" altLang="en-US" b="1">
                <a:latin typeface="HY헤드라인M"/>
                <a:ea typeface="HY헤드라인M"/>
              </a:rPr>
              <a:t> </a:t>
            </a:r>
          </a:p>
          <a:p>
            <a:pPr lvl="0">
              <a:defRPr/>
            </a:pPr>
            <a:r>
              <a:rPr lang="en-US" altLang="ko-KR" sz="3200" b="1">
                <a:solidFill>
                  <a:srgbClr val="0000FF"/>
                </a:solidFill>
                <a:latin typeface="HY견고딕"/>
                <a:ea typeface="HY견고딕"/>
              </a:rPr>
              <a:t>Inheritance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  <p:pic>
        <p:nvPicPr>
          <p:cNvPr id="21514" name="그림 21513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1012030" y="2104430"/>
            <a:ext cx="5657255" cy="3496269"/>
          </a:xfrm>
          <a:prstGeom prst="rect">
            <a:avLst/>
          </a:prstGeom>
        </p:spPr>
      </p:pic>
      <p:pic>
        <p:nvPicPr>
          <p:cNvPr id="21515" name="그림 215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9412" y="957220"/>
            <a:ext cx="7339316" cy="4833207"/>
          </a:xfrm>
          <a:prstGeom prst="rect">
            <a:avLst/>
          </a:prstGeom>
        </p:spPr>
      </p:pic>
      <p:sp>
        <p:nvSpPr>
          <p:cNvPr id="21516" name="TextBox 21515"/>
          <p:cNvSpPr txBox="1"/>
          <p:nvPr/>
        </p:nvSpPr>
        <p:spPr>
          <a:xfrm>
            <a:off x="901896" y="5737859"/>
            <a:ext cx="7995047" cy="967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i="0" u="none" strike="noStrike">
                <a:solidFill>
                  <a:srgbClr val="FF0000"/>
                </a:solidFill>
                <a:latin typeface="궁서"/>
                <a:ea typeface="궁서"/>
              </a:rPr>
              <a:t>*</a:t>
            </a:r>
            <a:r>
              <a:rPr lang="ko-KR" altLang="en-US" sz="2400" b="1" i="0" u="none" strike="noStrike">
                <a:solidFill>
                  <a:srgbClr val="FF0000"/>
                </a:solidFill>
                <a:latin typeface="궁서"/>
                <a:ea typeface="궁서"/>
              </a:rPr>
              <a:t> </a:t>
            </a:r>
            <a:r>
              <a:rPr sz="2400" b="1" i="0" u="none" strike="noStrike">
                <a:solidFill>
                  <a:srgbClr val="FF0000"/>
                </a:solidFill>
                <a:latin typeface="궁서"/>
                <a:ea typeface="궁서"/>
              </a:rPr>
              <a:t>코드의 재사용률을 높히고</a:t>
            </a:r>
            <a:r>
              <a:rPr lang="EN-US" sz="2400" b="1" i="0" u="none" strike="noStrike">
                <a:solidFill>
                  <a:srgbClr val="FF0000"/>
                </a:solidFill>
                <a:latin typeface="궁서"/>
                <a:ea typeface="궁서"/>
              </a:rPr>
              <a:t>, </a:t>
            </a:r>
            <a:endParaRPr sz="2400" b="1" i="0" u="none" strike="noStrike">
              <a:solidFill>
                <a:srgbClr val="FF0000"/>
              </a:solidFill>
              <a:latin typeface="궁서"/>
              <a:ea typeface="궁서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i="0" u="none" strike="noStrike">
                <a:solidFill>
                  <a:srgbClr val="FF0000"/>
                </a:solidFill>
                <a:latin typeface="궁서"/>
                <a:ea typeface="궁서"/>
              </a:rPr>
              <a:t>  </a:t>
            </a:r>
            <a:r>
              <a:rPr sz="2400" b="1" i="0" u="none" strike="noStrike">
                <a:solidFill>
                  <a:srgbClr val="FF0000"/>
                </a:solidFill>
                <a:latin typeface="궁서"/>
                <a:ea typeface="궁서"/>
              </a:rPr>
              <a:t>프로그램 코드를 단순화 시킬 수 있</a:t>
            </a:r>
            <a:r>
              <a:rPr lang="ko-KR" altLang="en-US" sz="2400" b="1" i="0" u="none" strike="noStrike">
                <a:solidFill>
                  <a:srgbClr val="FF0000"/>
                </a:solidFill>
                <a:latin typeface="궁서"/>
                <a:ea typeface="궁서"/>
              </a:rPr>
              <a:t>다</a:t>
            </a:r>
            <a:r>
              <a:rPr lang="EN-US" sz="2400" b="1" i="0" u="none" strike="noStrike">
                <a:solidFill>
                  <a:srgbClr val="FF0000"/>
                </a:solidFill>
                <a:latin typeface="궁서"/>
                <a:ea typeface="궁서"/>
              </a:rPr>
              <a:t>.</a:t>
            </a:r>
            <a:r>
              <a:rPr lang="en-US" altLang="ko-KR" sz="2400" b="1" i="0" u="none" strike="noStrike">
                <a:solidFill>
                  <a:srgbClr val="FF0000"/>
                </a:solidFill>
                <a:latin typeface="궁서"/>
                <a:ea typeface="궁서"/>
              </a:rPr>
              <a:t>!!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1179709" y="0"/>
            <a:ext cx="6335713" cy="19792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3600" b="1">
                <a:latin typeface="HY헤드라인M"/>
                <a:ea typeface="HY헤드라인M"/>
              </a:rPr>
              <a:t>객체지향 프로그래밍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(</a:t>
            </a:r>
            <a:r>
              <a:rPr lang="ko-KR" altLang="en-US" sz="3600" b="1">
                <a:solidFill>
                  <a:srgbClr val="FF0000"/>
                </a:solidFill>
                <a:latin typeface="HY헤드라인M"/>
                <a:ea typeface="HY헤드라인M"/>
              </a:rPr>
              <a:t>특성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)</a:t>
            </a:r>
          </a:p>
          <a:p>
            <a:pPr lvl="0">
              <a:defRPr/>
            </a:pPr>
            <a:r>
              <a:rPr lang="ko-KR" altLang="en-US" b="1">
                <a:latin typeface="HY헤드라인M"/>
                <a:ea typeface="HY헤드라인M"/>
              </a:rPr>
              <a:t> </a:t>
            </a:r>
          </a:p>
          <a:p>
            <a:pPr lvl="0">
              <a:defRPr/>
            </a:pPr>
            <a:r>
              <a:rPr lang="en-US" altLang="ko-KR" sz="3200" b="1">
                <a:solidFill>
                  <a:srgbClr val="0000FF"/>
                </a:solidFill>
                <a:latin typeface="HY견고딕"/>
                <a:ea typeface="HY견고딕"/>
              </a:rPr>
              <a:t>Inheritance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  <p:grpSp>
        <p:nvGrpSpPr>
          <p:cNvPr id="21518" name="그룹 21517"/>
          <p:cNvGrpSpPr/>
          <p:nvPr/>
        </p:nvGrpSpPr>
        <p:grpSpPr>
          <a:xfrm>
            <a:off x="863202" y="1737376"/>
            <a:ext cx="6842446" cy="4512986"/>
            <a:chOff x="0" y="1008119"/>
            <a:chExt cx="6842446" cy="4512986"/>
          </a:xfrm>
        </p:grpSpPr>
        <p:sp>
          <p:nvSpPr>
            <p:cNvPr id="21519" name="TextBox 21518"/>
            <p:cNvSpPr txBox="1"/>
            <p:nvPr/>
          </p:nvSpPr>
          <p:spPr>
            <a:xfrm>
              <a:off x="0" y="1008119"/>
              <a:ext cx="6842446" cy="4512986"/>
            </a:xfrm>
            <a:prstGeom prst="rect">
              <a:avLst/>
            </a:prstGeom>
            <a:solidFill>
              <a:srgbClr val="FFFFCC"/>
            </a:solidFill>
            <a:ln w="12726" cap="flat" cmpd="sng" algn="ctr">
              <a:solidFill>
                <a:srgbClr val="FFFFCC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1520" name="Group 1"/>
            <p:cNvGrpSpPr/>
            <p:nvPr/>
          </p:nvGrpSpPr>
          <p:grpSpPr>
            <a:xfrm>
              <a:off x="362774" y="1479058"/>
              <a:ext cx="6131186" cy="3796596"/>
              <a:chOff x="330160" y="1523706"/>
              <a:chExt cx="6131186" cy="3796596"/>
            </a:xfrm>
          </p:grpSpPr>
          <p:sp>
            <p:nvSpPr>
              <p:cNvPr id="21521" name="타원 21520"/>
              <p:cNvSpPr/>
              <p:nvPr/>
            </p:nvSpPr>
            <p:spPr>
              <a:xfrm>
                <a:off x="2120507" y="1777676"/>
                <a:ext cx="2818896" cy="3415697"/>
              </a:xfrm>
              <a:prstGeom prst="ellipse">
                <a:avLst/>
              </a:prstGeom>
              <a:solidFill>
                <a:srgbClr val="FFFFCC"/>
              </a:solidFill>
              <a:ln w="50961" cap="flat" cmpd="sng" algn="ctr">
                <a:solidFill>
                  <a:schemeClr val="tx1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lvl="0" algn="l">
                  <a:buNone/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22" name="TextBox 21521"/>
              <p:cNvSpPr txBox="1"/>
              <p:nvPr/>
            </p:nvSpPr>
            <p:spPr>
              <a:xfrm>
                <a:off x="4428339" y="3006164"/>
                <a:ext cx="993697" cy="824871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2075" tIns="46038" rIns="92075" bIns="46038" anchor="t">
                <a:spAutoFit/>
              </a:bodyPr>
              <a:lstStyle/>
              <a:p>
                <a:pPr marL="0" lvl="0" indent="0" algn="l" defTabSz="76209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2400" b="1" i="0" baseline="0">
                    <a:solidFill>
                      <a:srgbClr val="FF0066">
                        <a:alpha val="100000"/>
                      </a:srgbClr>
                    </a:solidFill>
                    <a:latin typeface="Arial"/>
                    <a:ea typeface="돋움"/>
                  </a:rPr>
                  <a:t> 상속</a:t>
                </a:r>
              </a:p>
              <a:p>
                <a:pPr marL="0" lvl="0" indent="0" algn="l" defTabSz="76209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2400" b="1" i="0" baseline="0">
                    <a:solidFill>
                      <a:srgbClr val="FF0066">
                        <a:alpha val="100000"/>
                      </a:srgbClr>
                    </a:solidFill>
                    <a:latin typeface="Arial"/>
                    <a:ea typeface="돋움"/>
                  </a:rPr>
                  <a:t>(유전)</a:t>
                </a:r>
              </a:p>
            </p:txBody>
          </p:sp>
          <p:sp>
            <p:nvSpPr>
              <p:cNvPr id="21523" name="TextBox 21522"/>
              <p:cNvSpPr txBox="1"/>
              <p:nvPr/>
            </p:nvSpPr>
            <p:spPr>
              <a:xfrm>
                <a:off x="1942728" y="1523706"/>
                <a:ext cx="1739608" cy="3796596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lvl="0" algn="l">
                  <a:buNone/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24" name="자유형 21523"/>
              <p:cNvSpPr/>
              <p:nvPr/>
            </p:nvSpPr>
            <p:spPr>
              <a:xfrm>
                <a:off x="330160" y="2018919"/>
                <a:ext cx="4102922" cy="3252208"/>
              </a:xfrm>
              <a:custGeom>
                <a:avLst/>
                <a:gdLst>
                  <a:gd name="T0" fmla="*/ 0 w 2585"/>
                  <a:gd name="T1" fmla="*/ 0 h 2049"/>
                  <a:gd name="T2" fmla="*/ 2585 w 2585"/>
                  <a:gd name="T3" fmla="*/ 2049 h 2049"/>
                </a:gdLst>
                <a:ahLst/>
                <a:cxnLst/>
                <a:rect l="T0" t="T1" r="T2" b="T3"/>
                <a:pathLst>
                  <a:path w="2585" h="2049">
                    <a:moveTo>
                      <a:pt x="496" y="104"/>
                    </a:moveTo>
                    <a:lnTo>
                      <a:pt x="360" y="200"/>
                    </a:lnTo>
                    <a:lnTo>
                      <a:pt x="304" y="344"/>
                    </a:lnTo>
                    <a:lnTo>
                      <a:pt x="304" y="512"/>
                    </a:lnTo>
                    <a:lnTo>
                      <a:pt x="216" y="640"/>
                    </a:lnTo>
                    <a:lnTo>
                      <a:pt x="72" y="744"/>
                    </a:lnTo>
                    <a:lnTo>
                      <a:pt x="0" y="904"/>
                    </a:lnTo>
                    <a:lnTo>
                      <a:pt x="0" y="1672"/>
                    </a:lnTo>
                    <a:lnTo>
                      <a:pt x="32" y="1896"/>
                    </a:lnTo>
                    <a:lnTo>
                      <a:pt x="104" y="1984"/>
                    </a:lnTo>
                    <a:lnTo>
                      <a:pt x="288" y="2048"/>
                    </a:lnTo>
                    <a:lnTo>
                      <a:pt x="1880" y="2040"/>
                    </a:lnTo>
                    <a:lnTo>
                      <a:pt x="2240" y="1920"/>
                    </a:lnTo>
                    <a:lnTo>
                      <a:pt x="2432" y="1632"/>
                    </a:lnTo>
                    <a:lnTo>
                      <a:pt x="2560" y="1360"/>
                    </a:lnTo>
                    <a:lnTo>
                      <a:pt x="2584" y="1080"/>
                    </a:lnTo>
                    <a:lnTo>
                      <a:pt x="2584" y="768"/>
                    </a:lnTo>
                    <a:lnTo>
                      <a:pt x="2512" y="664"/>
                    </a:lnTo>
                    <a:lnTo>
                      <a:pt x="2400" y="632"/>
                    </a:lnTo>
                    <a:lnTo>
                      <a:pt x="2344" y="632"/>
                    </a:lnTo>
                    <a:lnTo>
                      <a:pt x="1616" y="632"/>
                    </a:lnTo>
                    <a:lnTo>
                      <a:pt x="1448" y="592"/>
                    </a:lnTo>
                    <a:lnTo>
                      <a:pt x="1336" y="520"/>
                    </a:lnTo>
                    <a:lnTo>
                      <a:pt x="1288" y="336"/>
                    </a:lnTo>
                    <a:lnTo>
                      <a:pt x="1288" y="208"/>
                    </a:lnTo>
                    <a:lnTo>
                      <a:pt x="1224" y="88"/>
                    </a:lnTo>
                    <a:lnTo>
                      <a:pt x="1088" y="40"/>
                    </a:lnTo>
                    <a:lnTo>
                      <a:pt x="904" y="0"/>
                    </a:lnTo>
                    <a:lnTo>
                      <a:pt x="720" y="16"/>
                    </a:lnTo>
                    <a:lnTo>
                      <a:pt x="560" y="64"/>
                    </a:lnTo>
                    <a:lnTo>
                      <a:pt x="496" y="104"/>
                    </a:lnTo>
                  </a:path>
                </a:pathLst>
              </a:custGeom>
              <a:solidFill>
                <a:srgbClr val="00FFFF"/>
              </a:solidFill>
              <a:ln w="12726" cap="rnd" cmpd="sng" algn="ctr">
                <a:solidFill>
                  <a:srgbClr val="00FFFF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lvl="0" algn="l">
                  <a:buNone/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525" name="직선 연결선 21524"/>
              <p:cNvCxnSpPr/>
              <p:nvPr/>
            </p:nvCxnSpPr>
            <p:spPr>
              <a:xfrm flipH="1">
                <a:off x="1092014" y="3771199"/>
                <a:ext cx="596800" cy="634868"/>
              </a:xfrm>
              <a:prstGeom prst="line">
                <a:avLst/>
              </a:prstGeom>
              <a:ln w="12726" cap="flat" cmpd="sng" algn="ctr">
                <a:solidFill>
                  <a:schemeClr val="tx1"/>
                </a:solidFill>
                <a:prstDash val="solid"/>
                <a:round/>
                <a:headEnd w="sm" len="sm"/>
                <a:tailEnd type="stealth" w="med" len="lg"/>
              </a:ln>
            </p:spPr>
          </p:cxnSp>
          <p:cxnSp>
            <p:nvCxnSpPr>
              <p:cNvPr id="21526" name="직선 연결선 21525"/>
              <p:cNvCxnSpPr/>
              <p:nvPr/>
            </p:nvCxnSpPr>
            <p:spPr>
              <a:xfrm>
                <a:off x="1879264" y="3796596"/>
                <a:ext cx="126984" cy="622197"/>
              </a:xfrm>
              <a:prstGeom prst="line">
                <a:avLst/>
              </a:prstGeom>
              <a:ln w="12726" cap="flat" cmpd="sng" algn="ctr">
                <a:solidFill>
                  <a:schemeClr val="tx1"/>
                </a:solidFill>
                <a:prstDash val="solid"/>
                <a:round/>
                <a:headEnd w="sm" len="sm"/>
                <a:tailEnd type="stealth" w="med" len="lg"/>
              </a:ln>
            </p:spPr>
          </p:cxnSp>
          <p:cxnSp>
            <p:nvCxnSpPr>
              <p:cNvPr id="21527" name="직선 연결선 21526"/>
              <p:cNvCxnSpPr/>
              <p:nvPr/>
            </p:nvCxnSpPr>
            <p:spPr>
              <a:xfrm>
                <a:off x="2069713" y="3821993"/>
                <a:ext cx="939632" cy="596800"/>
              </a:xfrm>
              <a:prstGeom prst="line">
                <a:avLst/>
              </a:prstGeom>
              <a:ln w="12726" cap="flat" cmpd="sng" algn="ctr">
                <a:solidFill>
                  <a:schemeClr val="tx1"/>
                </a:solidFill>
                <a:prstDash val="solid"/>
                <a:round/>
                <a:headEnd w="sm" len="sm"/>
                <a:tailEnd type="stealth" w="med" len="lg"/>
              </a:ln>
            </p:spPr>
          </p:cxnSp>
          <p:cxnSp>
            <p:nvCxnSpPr>
              <p:cNvPr id="21528" name="직선 연결선 21527"/>
              <p:cNvCxnSpPr/>
              <p:nvPr/>
            </p:nvCxnSpPr>
            <p:spPr>
              <a:xfrm flipH="1">
                <a:off x="926905" y="2806170"/>
                <a:ext cx="482542" cy="482542"/>
              </a:xfrm>
              <a:prstGeom prst="line">
                <a:avLst/>
              </a:prstGeom>
              <a:ln w="12726" cap="flat" cmpd="sng" algn="ctr">
                <a:solidFill>
                  <a:schemeClr val="tx1"/>
                </a:solidFill>
                <a:prstDash val="solid"/>
                <a:round/>
                <a:headEnd w="sm" len="sm"/>
                <a:tailEnd type="stealth" w="med" len="lg"/>
              </a:ln>
            </p:spPr>
          </p:cxnSp>
          <p:cxnSp>
            <p:nvCxnSpPr>
              <p:cNvPr id="21529" name="직선 연결선 21528"/>
              <p:cNvCxnSpPr/>
              <p:nvPr/>
            </p:nvCxnSpPr>
            <p:spPr>
              <a:xfrm>
                <a:off x="1460242" y="2806170"/>
                <a:ext cx="342831" cy="546007"/>
              </a:xfrm>
              <a:prstGeom prst="line">
                <a:avLst/>
              </a:prstGeom>
              <a:ln w="12726" cap="flat" cmpd="sng" algn="ctr">
                <a:solidFill>
                  <a:schemeClr val="tx1"/>
                </a:solidFill>
                <a:prstDash val="solid"/>
                <a:round/>
                <a:headEnd w="sm" len="sm"/>
                <a:tailEnd type="stealth" w="med" len="lg"/>
              </a:ln>
            </p:spPr>
          </p:cxnSp>
          <p:cxnSp>
            <p:nvCxnSpPr>
              <p:cNvPr id="21530" name="직선 연결선 21529"/>
              <p:cNvCxnSpPr/>
              <p:nvPr/>
            </p:nvCxnSpPr>
            <p:spPr>
              <a:xfrm>
                <a:off x="1549103" y="2806170"/>
                <a:ext cx="1168204" cy="533336"/>
              </a:xfrm>
              <a:prstGeom prst="line">
                <a:avLst/>
              </a:prstGeom>
              <a:ln w="12726" cap="flat" cmpd="sng" algn="ctr">
                <a:solidFill>
                  <a:schemeClr val="tx1"/>
                </a:solidFill>
                <a:prstDash val="solid"/>
                <a:round/>
                <a:headEnd w="sm" len="sm"/>
                <a:tailEnd type="stealth" w="med" len="lg"/>
              </a:ln>
            </p:spPr>
          </p:cxnSp>
          <p:cxnSp>
            <p:nvCxnSpPr>
              <p:cNvPr id="21531" name="직선 연결선 21530"/>
              <p:cNvCxnSpPr/>
              <p:nvPr/>
            </p:nvCxnSpPr>
            <p:spPr>
              <a:xfrm>
                <a:off x="1714211" y="2831567"/>
                <a:ext cx="2120507" cy="495213"/>
              </a:xfrm>
              <a:prstGeom prst="line">
                <a:avLst/>
              </a:prstGeom>
              <a:ln w="12726" cap="flat" cmpd="sng" algn="ctr">
                <a:solidFill>
                  <a:schemeClr val="tx1"/>
                </a:solidFill>
                <a:prstDash val="solid"/>
                <a:round/>
                <a:headEnd w="sm" len="sm"/>
                <a:tailEnd type="stealth" w="med" len="lg"/>
              </a:ln>
            </p:spPr>
          </p:cxnSp>
          <p:cxnSp>
            <p:nvCxnSpPr>
              <p:cNvPr id="21532" name="직선 연결선 21531"/>
              <p:cNvCxnSpPr/>
              <p:nvPr/>
            </p:nvCxnSpPr>
            <p:spPr>
              <a:xfrm flipH="1">
                <a:off x="1638021" y="1968125"/>
                <a:ext cx="520610" cy="342831"/>
              </a:xfrm>
              <a:prstGeom prst="line">
                <a:avLst/>
              </a:prstGeom>
              <a:ln w="12726" cap="flat" cmpd="sng" algn="ctr">
                <a:solidFill>
                  <a:schemeClr val="tx1"/>
                </a:solidFill>
                <a:prstDash val="solid"/>
                <a:round/>
                <a:headEnd w="sm" len="sm"/>
                <a:tailEnd type="stealth" w="med" len="lg"/>
              </a:ln>
            </p:spPr>
          </p:cxnSp>
          <p:cxnSp>
            <p:nvCxnSpPr>
              <p:cNvPr id="21533" name="직선 연결선 21532"/>
              <p:cNvCxnSpPr/>
              <p:nvPr/>
            </p:nvCxnSpPr>
            <p:spPr>
              <a:xfrm>
                <a:off x="2437941" y="1968125"/>
                <a:ext cx="647594" cy="292037"/>
              </a:xfrm>
              <a:prstGeom prst="line">
                <a:avLst/>
              </a:prstGeom>
              <a:ln w="12726" cap="flat" cmpd="sng" algn="ctr">
                <a:solidFill>
                  <a:schemeClr val="tx1"/>
                </a:solidFill>
                <a:prstDash val="solid"/>
                <a:round/>
                <a:headEnd w="sm" len="sm"/>
                <a:tailEnd type="stealth" w="med" len="lg"/>
              </a:ln>
            </p:spPr>
          </p:cxnSp>
          <p:sp>
            <p:nvSpPr>
              <p:cNvPr id="21534" name="TextBox 21533"/>
              <p:cNvSpPr txBox="1"/>
              <p:nvPr/>
            </p:nvSpPr>
            <p:spPr>
              <a:xfrm>
                <a:off x="1974489" y="1555467"/>
                <a:ext cx="672991" cy="457089"/>
              </a:xfrm>
              <a:prstGeom prst="rect">
                <a:avLst/>
              </a:prstGeom>
              <a:solidFill>
                <a:schemeClr val="bg1"/>
              </a:solidFill>
              <a:ln w="12726" cap="flat" cmpd="sng" algn="ctr">
                <a:solidFill>
                  <a:schemeClr val="tx1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lvl="0" algn="l">
                  <a:buNone/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35" name="TextBox 21534"/>
              <p:cNvSpPr txBox="1"/>
              <p:nvPr/>
            </p:nvSpPr>
            <p:spPr>
              <a:xfrm>
                <a:off x="1952273" y="1617368"/>
                <a:ext cx="688463" cy="3968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2075" tIns="46038" rIns="92075" bIns="46038" anchor="t">
                <a:spAutoFit/>
              </a:bodyPr>
              <a:lstStyle/>
              <a:p>
                <a:pPr marL="0" lvl="0" indent="0" algn="l" defTabSz="76209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2000" b="1" i="0" baseline="0">
                    <a:solidFill>
                      <a:schemeClr val="tx1"/>
                    </a:solidFill>
                    <a:latin typeface="Arial"/>
                    <a:ea typeface="돋움"/>
                  </a:rPr>
                  <a:t>생물</a:t>
                </a:r>
              </a:p>
            </p:txBody>
          </p:sp>
          <p:sp>
            <p:nvSpPr>
              <p:cNvPr id="21536" name="TextBox 21535"/>
              <p:cNvSpPr txBox="1"/>
              <p:nvPr/>
            </p:nvSpPr>
            <p:spPr>
              <a:xfrm>
                <a:off x="1225306" y="2355443"/>
                <a:ext cx="672991" cy="457089"/>
              </a:xfrm>
              <a:prstGeom prst="rect">
                <a:avLst/>
              </a:prstGeom>
              <a:solidFill>
                <a:srgbClr val="FF99FF"/>
              </a:solidFill>
              <a:ln w="12726" cap="flat" cmpd="sng" algn="ctr">
                <a:solidFill>
                  <a:schemeClr val="tx1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lvl="0" algn="l">
                  <a:buNone/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37" name="TextBox 21536"/>
              <p:cNvSpPr txBox="1"/>
              <p:nvPr/>
            </p:nvSpPr>
            <p:spPr>
              <a:xfrm>
                <a:off x="1203088" y="2417344"/>
                <a:ext cx="688745" cy="396751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2075" tIns="46038" rIns="92075" bIns="46038" anchor="t">
                <a:spAutoFit/>
              </a:bodyPr>
              <a:lstStyle/>
              <a:p>
                <a:pPr marL="0" lvl="0" indent="0" algn="l" defTabSz="76209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2000" b="1" i="0" baseline="0">
                    <a:solidFill>
                      <a:schemeClr val="tx1"/>
                    </a:solidFill>
                    <a:latin typeface="Arial"/>
                    <a:ea typeface="돋움"/>
                  </a:rPr>
                  <a:t>동물</a:t>
                </a:r>
              </a:p>
            </p:txBody>
          </p:sp>
          <p:sp>
            <p:nvSpPr>
              <p:cNvPr id="21538" name="TextBox 21537"/>
              <p:cNvSpPr txBox="1"/>
              <p:nvPr/>
            </p:nvSpPr>
            <p:spPr>
              <a:xfrm>
                <a:off x="2774465" y="2330046"/>
                <a:ext cx="672936" cy="457089"/>
              </a:xfrm>
              <a:prstGeom prst="rect">
                <a:avLst/>
              </a:prstGeom>
              <a:solidFill>
                <a:schemeClr val="bg1"/>
              </a:solidFill>
              <a:ln w="12726" cap="flat" cmpd="sng" algn="ctr">
                <a:solidFill>
                  <a:schemeClr val="tx1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lvl="0" algn="l">
                  <a:buNone/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39" name="TextBox 21538"/>
              <p:cNvSpPr txBox="1"/>
              <p:nvPr/>
            </p:nvSpPr>
            <p:spPr>
              <a:xfrm>
                <a:off x="2752194" y="2391948"/>
                <a:ext cx="688642" cy="39680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2075" tIns="46038" rIns="92075" bIns="46038" anchor="t">
                <a:spAutoFit/>
              </a:bodyPr>
              <a:lstStyle/>
              <a:p>
                <a:pPr marL="0" lvl="0" indent="0" algn="l" defTabSz="76209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2000" b="1" i="0" baseline="0">
                    <a:solidFill>
                      <a:schemeClr val="tx1"/>
                    </a:solidFill>
                    <a:latin typeface="Arial"/>
                    <a:ea typeface="돋움"/>
                  </a:rPr>
                  <a:t>식물</a:t>
                </a:r>
              </a:p>
            </p:txBody>
          </p:sp>
          <p:sp>
            <p:nvSpPr>
              <p:cNvPr id="21540" name="TextBox 21539"/>
              <p:cNvSpPr txBox="1"/>
              <p:nvPr/>
            </p:nvSpPr>
            <p:spPr>
              <a:xfrm>
                <a:off x="653958" y="3371211"/>
                <a:ext cx="609471" cy="457145"/>
              </a:xfrm>
              <a:prstGeom prst="rect">
                <a:avLst/>
              </a:prstGeom>
              <a:solidFill>
                <a:schemeClr val="bg1"/>
              </a:solidFill>
              <a:ln w="12726" cap="flat" cmpd="sng" algn="ctr">
                <a:solidFill>
                  <a:schemeClr val="tx1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lvl="0" algn="l">
                  <a:buNone/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41" name="TextBox 21540"/>
              <p:cNvSpPr txBox="1"/>
              <p:nvPr/>
            </p:nvSpPr>
            <p:spPr>
              <a:xfrm>
                <a:off x="606289" y="3433112"/>
                <a:ext cx="701571" cy="3968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2075" tIns="46038" rIns="92075" bIns="46038" anchor="t">
                <a:spAutoFit/>
              </a:bodyPr>
              <a:lstStyle/>
              <a:p>
                <a:pPr marL="0" lvl="0" indent="0" algn="l" defTabSz="76209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2000" b="1" i="0" baseline="0">
                    <a:solidFill>
                      <a:schemeClr val="tx1"/>
                    </a:solidFill>
                    <a:latin typeface="Arial"/>
                    <a:ea typeface="돋움"/>
                  </a:rPr>
                  <a:t>조류</a:t>
                </a:r>
              </a:p>
            </p:txBody>
          </p:sp>
          <p:sp>
            <p:nvSpPr>
              <p:cNvPr id="21542" name="TextBox 21541"/>
              <p:cNvSpPr txBox="1"/>
              <p:nvPr/>
            </p:nvSpPr>
            <p:spPr>
              <a:xfrm>
                <a:off x="1479276" y="3383937"/>
                <a:ext cx="812647" cy="457089"/>
              </a:xfrm>
              <a:prstGeom prst="rect">
                <a:avLst/>
              </a:prstGeom>
              <a:solidFill>
                <a:schemeClr val="bg1"/>
              </a:solidFill>
              <a:ln w="12726" cap="flat" cmpd="sng" algn="ctr">
                <a:solidFill>
                  <a:schemeClr val="tx1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lvl="0" algn="l">
                  <a:buNone/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43" name="TextBox 21542"/>
              <p:cNvSpPr txBox="1"/>
              <p:nvPr/>
            </p:nvSpPr>
            <p:spPr>
              <a:xfrm>
                <a:off x="1418993" y="3445839"/>
                <a:ext cx="945518" cy="39680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2075" tIns="46038" rIns="92075" bIns="46038" anchor="t">
                <a:spAutoFit/>
              </a:bodyPr>
              <a:lstStyle/>
              <a:p>
                <a:pPr marL="0" lvl="0" indent="0" algn="l" defTabSz="76209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2000" b="1" i="0" baseline="0">
                    <a:solidFill>
                      <a:schemeClr val="tx1"/>
                    </a:solidFill>
                    <a:latin typeface="Arial"/>
                    <a:ea typeface="돋움"/>
                  </a:rPr>
                  <a:t>포유류</a:t>
                </a:r>
              </a:p>
            </p:txBody>
          </p:sp>
          <p:sp>
            <p:nvSpPr>
              <p:cNvPr id="21544" name="TextBox 21543"/>
              <p:cNvSpPr txBox="1"/>
              <p:nvPr/>
            </p:nvSpPr>
            <p:spPr>
              <a:xfrm>
                <a:off x="2469702" y="3383937"/>
                <a:ext cx="774579" cy="457089"/>
              </a:xfrm>
              <a:prstGeom prst="rect">
                <a:avLst/>
              </a:prstGeom>
              <a:solidFill>
                <a:schemeClr val="bg1"/>
              </a:solidFill>
              <a:ln w="12726" cap="flat" cmpd="sng" algn="ctr">
                <a:solidFill>
                  <a:schemeClr val="tx1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lvl="0" algn="l">
                  <a:buNone/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45" name="TextBox 21544"/>
              <p:cNvSpPr txBox="1"/>
              <p:nvPr/>
            </p:nvSpPr>
            <p:spPr>
              <a:xfrm>
                <a:off x="2510949" y="3445839"/>
                <a:ext cx="685809" cy="39680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2075" tIns="46038" rIns="92075" bIns="46038" anchor="t">
                <a:spAutoFit/>
              </a:bodyPr>
              <a:lstStyle/>
              <a:p>
                <a:pPr marL="0" lvl="0" indent="0" algn="l" defTabSz="76209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2000" b="1" i="0" baseline="0">
                    <a:solidFill>
                      <a:schemeClr val="tx1"/>
                    </a:solidFill>
                    <a:latin typeface="Arial"/>
                    <a:ea typeface="돋움"/>
                  </a:rPr>
                  <a:t>어류</a:t>
                </a:r>
              </a:p>
            </p:txBody>
          </p:sp>
          <p:sp>
            <p:nvSpPr>
              <p:cNvPr id="21546" name="TextBox 21545"/>
              <p:cNvSpPr txBox="1"/>
              <p:nvPr/>
            </p:nvSpPr>
            <p:spPr>
              <a:xfrm>
                <a:off x="3422004" y="3383937"/>
                <a:ext cx="787250" cy="457089"/>
              </a:xfrm>
              <a:prstGeom prst="rect">
                <a:avLst/>
              </a:prstGeom>
              <a:solidFill>
                <a:schemeClr val="bg1"/>
              </a:solidFill>
              <a:ln w="12726" cap="flat" cmpd="sng" algn="ctr">
                <a:solidFill>
                  <a:schemeClr val="tx1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lvl="0" algn="l">
                  <a:buNone/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47" name="TextBox 21546"/>
              <p:cNvSpPr txBox="1"/>
              <p:nvPr/>
            </p:nvSpPr>
            <p:spPr>
              <a:xfrm>
                <a:off x="3348995" y="3445839"/>
                <a:ext cx="947559" cy="39680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2075" tIns="46038" rIns="92075" bIns="46038" anchor="t">
                <a:spAutoFit/>
              </a:bodyPr>
              <a:lstStyle/>
              <a:p>
                <a:pPr marL="0" lvl="0" indent="0" algn="l" defTabSz="76209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2000" b="1" i="0" baseline="0">
                    <a:solidFill>
                      <a:schemeClr val="tx1"/>
                    </a:solidFill>
                    <a:latin typeface="Arial"/>
                    <a:ea typeface="돋움"/>
                  </a:rPr>
                  <a:t>양서류</a:t>
                </a:r>
              </a:p>
            </p:txBody>
          </p:sp>
          <p:sp>
            <p:nvSpPr>
              <p:cNvPr id="21548" name="TextBox 21547"/>
              <p:cNvSpPr txBox="1"/>
              <p:nvPr/>
            </p:nvSpPr>
            <p:spPr>
              <a:xfrm>
                <a:off x="780887" y="4463225"/>
                <a:ext cx="672991" cy="457145"/>
              </a:xfrm>
              <a:prstGeom prst="rect">
                <a:avLst/>
              </a:prstGeom>
              <a:solidFill>
                <a:schemeClr val="bg1"/>
              </a:solidFill>
              <a:ln w="12726" cap="flat" cmpd="sng" algn="ctr">
                <a:solidFill>
                  <a:schemeClr val="tx1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lvl="0" algn="l">
                  <a:buNone/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49" name="TextBox 21548"/>
              <p:cNvSpPr txBox="1"/>
              <p:nvPr/>
            </p:nvSpPr>
            <p:spPr>
              <a:xfrm>
                <a:off x="758669" y="4525125"/>
                <a:ext cx="685489" cy="3968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2075" tIns="46038" rIns="92075" bIns="46038" anchor="t">
                <a:spAutoFit/>
              </a:bodyPr>
              <a:lstStyle/>
              <a:p>
                <a:pPr marL="0" lvl="0" indent="0" algn="l" defTabSz="76209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2000" b="1" i="0" baseline="0">
                    <a:solidFill>
                      <a:schemeClr val="tx1"/>
                    </a:solidFill>
                    <a:latin typeface="Arial"/>
                    <a:ea typeface="돋움"/>
                  </a:rPr>
                  <a:t>사람</a:t>
                </a:r>
              </a:p>
            </p:txBody>
          </p:sp>
          <p:sp>
            <p:nvSpPr>
              <p:cNvPr id="21550" name="TextBox 21549"/>
              <p:cNvSpPr txBox="1"/>
              <p:nvPr/>
            </p:nvSpPr>
            <p:spPr>
              <a:xfrm>
                <a:off x="1695122" y="4463225"/>
                <a:ext cx="672991" cy="457145"/>
              </a:xfrm>
              <a:prstGeom prst="rect">
                <a:avLst/>
              </a:prstGeom>
              <a:solidFill>
                <a:schemeClr val="bg1"/>
              </a:solidFill>
              <a:ln w="12726" cap="flat" cmpd="sng" algn="ctr">
                <a:solidFill>
                  <a:schemeClr val="tx1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lvl="0" algn="l">
                  <a:buNone/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51" name="TextBox 21550"/>
              <p:cNvSpPr txBox="1"/>
              <p:nvPr/>
            </p:nvSpPr>
            <p:spPr>
              <a:xfrm>
                <a:off x="1672904" y="4525125"/>
                <a:ext cx="685654" cy="3968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2075" tIns="46038" rIns="92075" bIns="46038" anchor="t">
                <a:spAutoFit/>
              </a:bodyPr>
              <a:lstStyle/>
              <a:p>
                <a:pPr marL="0" lvl="0" indent="0" algn="l" defTabSz="76209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2000" b="1" i="0" baseline="0">
                    <a:solidFill>
                      <a:schemeClr val="tx1"/>
                    </a:solidFill>
                    <a:latin typeface="Arial"/>
                    <a:ea typeface="돋움"/>
                  </a:rPr>
                  <a:t>사자</a:t>
                </a:r>
              </a:p>
            </p:txBody>
          </p:sp>
          <p:sp>
            <p:nvSpPr>
              <p:cNvPr id="21552" name="TextBox 21551"/>
              <p:cNvSpPr txBox="1"/>
              <p:nvPr/>
            </p:nvSpPr>
            <p:spPr>
              <a:xfrm>
                <a:off x="2609357" y="4463225"/>
                <a:ext cx="850770" cy="457145"/>
              </a:xfrm>
              <a:prstGeom prst="rect">
                <a:avLst/>
              </a:prstGeom>
              <a:solidFill>
                <a:schemeClr val="bg1"/>
              </a:solidFill>
              <a:ln w="12726" cap="flat" cmpd="sng" algn="ctr">
                <a:solidFill>
                  <a:schemeClr val="tx1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lvl="0" algn="l">
                  <a:buNone/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53" name="TextBox 21552"/>
              <p:cNvSpPr txBox="1"/>
              <p:nvPr/>
            </p:nvSpPr>
            <p:spPr>
              <a:xfrm>
                <a:off x="2561745" y="4525125"/>
                <a:ext cx="945766" cy="3968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2075" tIns="46038" rIns="92075" bIns="46038" anchor="t">
                <a:spAutoFit/>
              </a:bodyPr>
              <a:lstStyle/>
              <a:p>
                <a:pPr marL="0" lvl="0" indent="0" algn="l" defTabSz="76209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2000" b="1" i="0" baseline="0">
                    <a:solidFill>
                      <a:schemeClr val="tx1"/>
                    </a:solidFill>
                    <a:latin typeface="Arial"/>
                    <a:ea typeface="돋움"/>
                  </a:rPr>
                  <a:t>꼬끼리</a:t>
                </a:r>
              </a:p>
            </p:txBody>
          </p:sp>
          <p:cxnSp>
            <p:nvCxnSpPr>
              <p:cNvPr id="21554" name="직선 연결선 21553"/>
              <p:cNvCxnSpPr/>
              <p:nvPr/>
            </p:nvCxnSpPr>
            <p:spPr>
              <a:xfrm flipH="1">
                <a:off x="3682337" y="5180647"/>
                <a:ext cx="101587" cy="25396"/>
              </a:xfrm>
              <a:prstGeom prst="line">
                <a:avLst/>
              </a:prstGeom>
              <a:ln w="50961" cap="flat" cmpd="sng" algn="ctr">
                <a:solidFill>
                  <a:schemeClr val="tx1"/>
                </a:solidFill>
                <a:prstDash val="solid"/>
                <a:round/>
                <a:headEnd w="sm" len="sm"/>
                <a:tailEnd type="stealth" w="med" len="lg"/>
              </a:ln>
            </p:spPr>
          </p:cxnSp>
          <p:cxnSp>
            <p:nvCxnSpPr>
              <p:cNvPr id="21555" name="직선 연결선 21554"/>
              <p:cNvCxnSpPr/>
              <p:nvPr/>
            </p:nvCxnSpPr>
            <p:spPr>
              <a:xfrm>
                <a:off x="5777448" y="2209369"/>
                <a:ext cx="0" cy="2412600"/>
              </a:xfrm>
              <a:prstGeom prst="line">
                <a:avLst/>
              </a:prstGeom>
              <a:ln w="25452" cap="flat" cmpd="sng" algn="ctr">
                <a:solidFill>
                  <a:schemeClr val="tx1"/>
                </a:solidFill>
                <a:prstDash val="solid"/>
                <a:round/>
                <a:headEnd type="stealth" w="med" len="lg"/>
                <a:tailEnd type="stealth" w="med" len="lg"/>
              </a:ln>
            </p:spPr>
          </p:cxnSp>
          <p:sp>
            <p:nvSpPr>
              <p:cNvPr id="21556" name="TextBox 21555"/>
              <p:cNvSpPr txBox="1"/>
              <p:nvPr/>
            </p:nvSpPr>
            <p:spPr>
              <a:xfrm>
                <a:off x="5114000" y="1690376"/>
                <a:ext cx="1259940" cy="51902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2075" tIns="46038" rIns="92075" bIns="46038" anchor="t">
                <a:spAutoFit/>
              </a:bodyPr>
              <a:lstStyle/>
              <a:p>
                <a:pPr marL="0" lvl="0" indent="0" algn="l" defTabSz="76209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2800" b="1" i="0" baseline="0">
                    <a:solidFill>
                      <a:schemeClr val="accent2"/>
                    </a:solidFill>
                    <a:latin typeface="굴림체"/>
                    <a:ea typeface="굴림체"/>
                  </a:rPr>
                  <a:t>일반화</a:t>
                </a:r>
              </a:p>
            </p:txBody>
          </p:sp>
          <p:sp>
            <p:nvSpPr>
              <p:cNvPr id="21557" name="TextBox 21556"/>
              <p:cNvSpPr txBox="1"/>
              <p:nvPr/>
            </p:nvSpPr>
            <p:spPr>
              <a:xfrm>
                <a:off x="5202862" y="4661655"/>
                <a:ext cx="1258484" cy="51954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2075" tIns="46038" rIns="92075" bIns="46038" anchor="t">
                <a:spAutoFit/>
              </a:bodyPr>
              <a:lstStyle/>
              <a:p>
                <a:pPr marL="0" lvl="0" indent="0" algn="l" defTabSz="76209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2800" b="1" i="0" baseline="0">
                    <a:solidFill>
                      <a:schemeClr val="accent2"/>
                    </a:solidFill>
                    <a:latin typeface="굴림체"/>
                    <a:ea typeface="굴림체"/>
                  </a:rPr>
                  <a:t>특수화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1179709" y="0"/>
            <a:ext cx="6335713" cy="19792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3600" b="1">
                <a:latin typeface="HY헤드라인M"/>
                <a:ea typeface="HY헤드라인M"/>
              </a:rPr>
              <a:t>객체지향 프로그래밍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(</a:t>
            </a:r>
            <a:r>
              <a:rPr lang="ko-KR" altLang="en-US" sz="3600" b="1">
                <a:solidFill>
                  <a:srgbClr val="FF0000"/>
                </a:solidFill>
                <a:latin typeface="HY헤드라인M"/>
                <a:ea typeface="HY헤드라인M"/>
              </a:rPr>
              <a:t>특성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)</a:t>
            </a:r>
          </a:p>
          <a:p>
            <a:pPr lvl="0">
              <a:defRPr/>
            </a:pPr>
            <a:r>
              <a:rPr lang="ko-KR" altLang="en-US" b="1">
                <a:latin typeface="HY헤드라인M"/>
                <a:ea typeface="HY헤드라인M"/>
              </a:rPr>
              <a:t> </a:t>
            </a:r>
          </a:p>
          <a:p>
            <a:pPr lvl="0">
              <a:defRPr/>
            </a:pPr>
            <a:r>
              <a:rPr lang="en-US" altLang="ko-KR" sz="3200" b="1">
                <a:solidFill>
                  <a:srgbClr val="0000FF"/>
                </a:solidFill>
                <a:latin typeface="HY견고딕"/>
                <a:ea typeface="HY견고딕"/>
              </a:rPr>
              <a:t>Inheritance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  <p:grpSp>
        <p:nvGrpSpPr>
          <p:cNvPr id="21558" name="그룹 21557"/>
          <p:cNvGrpSpPr/>
          <p:nvPr/>
        </p:nvGrpSpPr>
        <p:grpSpPr>
          <a:xfrm>
            <a:off x="689409" y="1371984"/>
            <a:ext cx="6842446" cy="4114030"/>
            <a:chOff x="6363" y="1325331"/>
            <a:chExt cx="6842446" cy="4114030"/>
          </a:xfrm>
        </p:grpSpPr>
        <p:sp>
          <p:nvSpPr>
            <p:cNvPr id="21559" name="TextBox 21558"/>
            <p:cNvSpPr txBox="1"/>
            <p:nvPr/>
          </p:nvSpPr>
          <p:spPr>
            <a:xfrm>
              <a:off x="6363" y="1325331"/>
              <a:ext cx="6842446" cy="4114030"/>
            </a:xfrm>
            <a:prstGeom prst="rect">
              <a:avLst/>
            </a:prstGeom>
            <a:solidFill>
              <a:srgbClr val="00CCCC"/>
            </a:solidFill>
            <a:ln w="12726" cap="flat" cmpd="sng" algn="ctr">
              <a:solidFill>
                <a:srgbClr val="00CCCC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560" name="타원 21559"/>
            <p:cNvSpPr/>
            <p:nvPr/>
          </p:nvSpPr>
          <p:spPr>
            <a:xfrm>
              <a:off x="1695122" y="1782420"/>
              <a:ext cx="850770" cy="533336"/>
            </a:xfrm>
            <a:prstGeom prst="ellipse">
              <a:avLst/>
            </a:prstGeom>
            <a:solidFill>
              <a:schemeClr val="bg1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1561" name="Group 1"/>
            <p:cNvGrpSpPr/>
            <p:nvPr/>
          </p:nvGrpSpPr>
          <p:grpSpPr>
            <a:xfrm>
              <a:off x="387261" y="1807817"/>
              <a:ext cx="787250" cy="482542"/>
              <a:chOff x="387261" y="1807817"/>
              <a:chExt cx="787250" cy="482542"/>
            </a:xfrm>
          </p:grpSpPr>
          <p:sp>
            <p:nvSpPr>
              <p:cNvPr id="21562" name="TextBox 21561"/>
              <p:cNvSpPr txBox="1"/>
              <p:nvPr/>
            </p:nvSpPr>
            <p:spPr>
              <a:xfrm>
                <a:off x="387261" y="1807817"/>
                <a:ext cx="787250" cy="482542"/>
              </a:xfrm>
              <a:prstGeom prst="rect">
                <a:avLst/>
              </a:prstGeom>
              <a:solidFill>
                <a:schemeClr val="bg1"/>
              </a:solidFill>
              <a:ln w="12726" cap="flat" cmpd="sng" algn="ctr">
                <a:solidFill>
                  <a:schemeClr val="tx1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lvl="0" algn="l">
                  <a:buNone/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63" name="TextBox 21562"/>
              <p:cNvSpPr txBox="1"/>
              <p:nvPr/>
            </p:nvSpPr>
            <p:spPr>
              <a:xfrm>
                <a:off x="428564" y="1869718"/>
                <a:ext cx="685439" cy="39683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2075" tIns="46038" rIns="92075" bIns="46038" anchor="t">
                <a:spAutoFit/>
              </a:bodyPr>
              <a:lstStyle/>
              <a:p>
                <a:pPr marL="0" lvl="0" indent="0" algn="l" defTabSz="76209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2000" b="1" i="0" baseline="0">
                    <a:solidFill>
                      <a:schemeClr val="tx1"/>
                    </a:solidFill>
                    <a:latin typeface="Arial"/>
                    <a:ea typeface="돋움"/>
                  </a:rPr>
                  <a:t>생물</a:t>
                </a:r>
              </a:p>
            </p:txBody>
          </p:sp>
        </p:grpSp>
        <p:sp>
          <p:nvSpPr>
            <p:cNvPr id="21564" name="TextBox 21563"/>
            <p:cNvSpPr txBox="1"/>
            <p:nvPr/>
          </p:nvSpPr>
          <p:spPr>
            <a:xfrm>
              <a:off x="1672905" y="1879263"/>
              <a:ext cx="871368" cy="3682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1" i="0" baseline="0">
                  <a:solidFill>
                    <a:schemeClr val="tx1"/>
                  </a:solidFill>
                  <a:latin typeface="Arial"/>
                  <a:ea typeface="돋움"/>
                </a:rPr>
                <a:t>호흡함</a:t>
              </a:r>
            </a:p>
          </p:txBody>
        </p:sp>
        <p:sp>
          <p:nvSpPr>
            <p:cNvPr id="21565" name="TextBox 21564"/>
            <p:cNvSpPr txBox="1"/>
            <p:nvPr/>
          </p:nvSpPr>
          <p:spPr>
            <a:xfrm>
              <a:off x="1266610" y="1849120"/>
              <a:ext cx="371268" cy="44898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400" b="0" i="0" baseline="0">
                  <a:solidFill>
                    <a:schemeClr val="tx1"/>
                  </a:solidFill>
                  <a:latin typeface="Arial"/>
                  <a:ea typeface="돋움"/>
                </a:rPr>
                <a:t>=</a:t>
              </a:r>
            </a:p>
          </p:txBody>
        </p:sp>
        <p:sp>
          <p:nvSpPr>
            <p:cNvPr id="21566" name="타원 21565"/>
            <p:cNvSpPr/>
            <p:nvPr/>
          </p:nvSpPr>
          <p:spPr>
            <a:xfrm>
              <a:off x="1707848" y="2671259"/>
              <a:ext cx="850714" cy="533336"/>
            </a:xfrm>
            <a:prstGeom prst="ellipse">
              <a:avLst/>
            </a:prstGeom>
            <a:solidFill>
              <a:srgbClr val="CCFFCC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1567" name="Group 2"/>
            <p:cNvGrpSpPr/>
            <p:nvPr/>
          </p:nvGrpSpPr>
          <p:grpSpPr>
            <a:xfrm>
              <a:off x="399988" y="2696656"/>
              <a:ext cx="787250" cy="482542"/>
              <a:chOff x="399988" y="2696656"/>
              <a:chExt cx="787250" cy="482542"/>
            </a:xfrm>
          </p:grpSpPr>
          <p:sp>
            <p:nvSpPr>
              <p:cNvPr id="21568" name="TextBox 21567"/>
              <p:cNvSpPr txBox="1"/>
              <p:nvPr/>
            </p:nvSpPr>
            <p:spPr>
              <a:xfrm>
                <a:off x="399988" y="2696656"/>
                <a:ext cx="787250" cy="482542"/>
              </a:xfrm>
              <a:prstGeom prst="rect">
                <a:avLst/>
              </a:prstGeom>
              <a:solidFill>
                <a:schemeClr val="bg1"/>
              </a:solidFill>
              <a:ln w="12726" cap="flat" cmpd="sng" algn="ctr">
                <a:solidFill>
                  <a:schemeClr val="tx1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lvl="0" algn="l">
                  <a:buNone/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69" name="TextBox 21568"/>
              <p:cNvSpPr txBox="1"/>
              <p:nvPr/>
            </p:nvSpPr>
            <p:spPr>
              <a:xfrm>
                <a:off x="441236" y="2758556"/>
                <a:ext cx="688841" cy="3968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2075" tIns="46038" rIns="92075" bIns="46038" anchor="t">
                <a:spAutoFit/>
              </a:bodyPr>
              <a:lstStyle/>
              <a:p>
                <a:pPr marL="0" lvl="0" indent="0" algn="l" defTabSz="76209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2000" b="1" i="0" baseline="0">
                    <a:solidFill>
                      <a:schemeClr val="tx1"/>
                    </a:solidFill>
                    <a:latin typeface="Arial"/>
                    <a:ea typeface="돋움"/>
                  </a:rPr>
                  <a:t>동물</a:t>
                </a:r>
              </a:p>
            </p:txBody>
          </p:sp>
        </p:grpSp>
        <p:sp>
          <p:nvSpPr>
            <p:cNvPr id="21570" name="TextBox 21569"/>
            <p:cNvSpPr txBox="1"/>
            <p:nvPr/>
          </p:nvSpPr>
          <p:spPr>
            <a:xfrm>
              <a:off x="1685631" y="2768100"/>
              <a:ext cx="866647" cy="36820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1" i="0" baseline="0">
                  <a:solidFill>
                    <a:schemeClr val="tx1"/>
                  </a:solidFill>
                  <a:latin typeface="Arial"/>
                  <a:ea typeface="돋움"/>
                </a:rPr>
                <a:t>호흡함</a:t>
              </a:r>
            </a:p>
          </p:txBody>
        </p:sp>
        <p:sp>
          <p:nvSpPr>
            <p:cNvPr id="21571" name="TextBox 21570"/>
            <p:cNvSpPr txBox="1"/>
            <p:nvPr/>
          </p:nvSpPr>
          <p:spPr>
            <a:xfrm>
              <a:off x="1279280" y="2737959"/>
              <a:ext cx="373481" cy="4523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400" b="0" i="0" baseline="0">
                  <a:solidFill>
                    <a:schemeClr val="tx1"/>
                  </a:solidFill>
                  <a:latin typeface="Arial"/>
                  <a:ea typeface="돋움"/>
                </a:rPr>
                <a:t>=</a:t>
              </a:r>
            </a:p>
          </p:txBody>
        </p:sp>
        <p:sp>
          <p:nvSpPr>
            <p:cNvPr id="21572" name="타원 21571"/>
            <p:cNvSpPr/>
            <p:nvPr/>
          </p:nvSpPr>
          <p:spPr>
            <a:xfrm>
              <a:off x="2888724" y="2645862"/>
              <a:ext cx="850714" cy="533336"/>
            </a:xfrm>
            <a:prstGeom prst="ellipse">
              <a:avLst/>
            </a:prstGeom>
            <a:solidFill>
              <a:schemeClr val="bg1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573" name="TextBox 21572"/>
            <p:cNvSpPr txBox="1"/>
            <p:nvPr/>
          </p:nvSpPr>
          <p:spPr>
            <a:xfrm>
              <a:off x="2866506" y="2742703"/>
              <a:ext cx="866872" cy="36666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1" i="0" baseline="0">
                  <a:solidFill>
                    <a:schemeClr val="tx1"/>
                  </a:solidFill>
                  <a:latin typeface="Arial"/>
                  <a:ea typeface="돋움"/>
                </a:rPr>
                <a:t>이동함</a:t>
              </a:r>
            </a:p>
          </p:txBody>
        </p:sp>
        <p:sp>
          <p:nvSpPr>
            <p:cNvPr id="21574" name="TextBox 21573"/>
            <p:cNvSpPr txBox="1"/>
            <p:nvPr/>
          </p:nvSpPr>
          <p:spPr>
            <a:xfrm>
              <a:off x="2549073" y="2725233"/>
              <a:ext cx="371926" cy="4491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400" b="0" i="0" baseline="0">
                  <a:solidFill>
                    <a:schemeClr val="tx1"/>
                  </a:solidFill>
                  <a:latin typeface="Arial"/>
                  <a:ea typeface="돋움"/>
                </a:rPr>
                <a:t>+</a:t>
              </a:r>
            </a:p>
          </p:txBody>
        </p:sp>
        <p:sp>
          <p:nvSpPr>
            <p:cNvPr id="21575" name="타원 21574"/>
            <p:cNvSpPr/>
            <p:nvPr/>
          </p:nvSpPr>
          <p:spPr>
            <a:xfrm>
              <a:off x="1695122" y="3547427"/>
              <a:ext cx="850770" cy="533280"/>
            </a:xfrm>
            <a:prstGeom prst="ellipse">
              <a:avLst/>
            </a:prstGeom>
            <a:solidFill>
              <a:srgbClr val="CCFFCC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576" name="TextBox 21575"/>
            <p:cNvSpPr txBox="1"/>
            <p:nvPr/>
          </p:nvSpPr>
          <p:spPr>
            <a:xfrm>
              <a:off x="387261" y="3572823"/>
              <a:ext cx="787250" cy="482486"/>
            </a:xfrm>
            <a:prstGeom prst="rect">
              <a:avLst/>
            </a:prstGeom>
            <a:solidFill>
              <a:schemeClr val="bg1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577" name="TextBox 21576"/>
            <p:cNvSpPr txBox="1"/>
            <p:nvPr/>
          </p:nvSpPr>
          <p:spPr>
            <a:xfrm>
              <a:off x="314250" y="3634723"/>
              <a:ext cx="942628" cy="396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1" i="0" baseline="0">
                  <a:solidFill>
                    <a:schemeClr val="tx1"/>
                  </a:solidFill>
                  <a:latin typeface="Arial"/>
                  <a:ea typeface="돋움"/>
                </a:rPr>
                <a:t>포유류</a:t>
              </a:r>
            </a:p>
          </p:txBody>
        </p:sp>
        <p:sp>
          <p:nvSpPr>
            <p:cNvPr id="21578" name="TextBox 21577"/>
            <p:cNvSpPr txBox="1"/>
            <p:nvPr/>
          </p:nvSpPr>
          <p:spPr>
            <a:xfrm>
              <a:off x="1672906" y="3644213"/>
              <a:ext cx="871368" cy="3666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1" i="0" baseline="0">
                  <a:solidFill>
                    <a:schemeClr val="tx1"/>
                  </a:solidFill>
                  <a:latin typeface="Arial"/>
                  <a:ea typeface="돋움"/>
                </a:rPr>
                <a:t>호흡함</a:t>
              </a:r>
            </a:p>
          </p:txBody>
        </p:sp>
        <p:sp>
          <p:nvSpPr>
            <p:cNvPr id="21579" name="TextBox 21578"/>
            <p:cNvSpPr txBox="1"/>
            <p:nvPr/>
          </p:nvSpPr>
          <p:spPr>
            <a:xfrm>
              <a:off x="1266610" y="3614071"/>
              <a:ext cx="371268" cy="4524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400" b="0" i="0" baseline="0">
                  <a:solidFill>
                    <a:schemeClr val="tx1"/>
                  </a:solidFill>
                  <a:latin typeface="Arial"/>
                  <a:ea typeface="돋움"/>
                </a:rPr>
                <a:t>=</a:t>
              </a:r>
            </a:p>
          </p:txBody>
        </p:sp>
        <p:sp>
          <p:nvSpPr>
            <p:cNvPr id="21580" name="타원 21579"/>
            <p:cNvSpPr/>
            <p:nvPr/>
          </p:nvSpPr>
          <p:spPr>
            <a:xfrm>
              <a:off x="2875997" y="3522029"/>
              <a:ext cx="850770" cy="533280"/>
            </a:xfrm>
            <a:prstGeom prst="ellipse">
              <a:avLst/>
            </a:prstGeom>
            <a:solidFill>
              <a:srgbClr val="CCFFCC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581" name="TextBox 21580"/>
            <p:cNvSpPr txBox="1"/>
            <p:nvPr/>
          </p:nvSpPr>
          <p:spPr>
            <a:xfrm>
              <a:off x="2853781" y="3618815"/>
              <a:ext cx="860547" cy="3666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1" i="0" baseline="0">
                  <a:solidFill>
                    <a:schemeClr val="tx1"/>
                  </a:solidFill>
                  <a:latin typeface="Arial"/>
                  <a:ea typeface="돋움"/>
                </a:rPr>
                <a:t>이동함</a:t>
              </a:r>
            </a:p>
          </p:txBody>
        </p:sp>
        <p:sp>
          <p:nvSpPr>
            <p:cNvPr id="21582" name="TextBox 21581"/>
            <p:cNvSpPr txBox="1"/>
            <p:nvPr/>
          </p:nvSpPr>
          <p:spPr>
            <a:xfrm>
              <a:off x="2536347" y="3601401"/>
              <a:ext cx="373714" cy="44930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400" b="0" i="0" baseline="0">
                  <a:solidFill>
                    <a:schemeClr val="tx1"/>
                  </a:solidFill>
                  <a:latin typeface="Arial"/>
                  <a:ea typeface="돋움"/>
                </a:rPr>
                <a:t>+</a:t>
              </a:r>
            </a:p>
          </p:txBody>
        </p:sp>
        <p:sp>
          <p:nvSpPr>
            <p:cNvPr id="21583" name="타원 21582"/>
            <p:cNvSpPr/>
            <p:nvPr/>
          </p:nvSpPr>
          <p:spPr>
            <a:xfrm>
              <a:off x="4082326" y="3496633"/>
              <a:ext cx="850714" cy="533280"/>
            </a:xfrm>
            <a:prstGeom prst="ellipse">
              <a:avLst/>
            </a:prstGeom>
            <a:solidFill>
              <a:schemeClr val="bg1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584" name="TextBox 21583"/>
            <p:cNvSpPr txBox="1"/>
            <p:nvPr/>
          </p:nvSpPr>
          <p:spPr>
            <a:xfrm>
              <a:off x="4060109" y="3593419"/>
              <a:ext cx="869252" cy="36739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1" i="0" baseline="0">
                  <a:solidFill>
                    <a:schemeClr val="tx1"/>
                  </a:solidFill>
                  <a:latin typeface="Arial"/>
                  <a:ea typeface="돋움"/>
                </a:rPr>
                <a:t>젖먹음</a:t>
              </a:r>
            </a:p>
          </p:txBody>
        </p:sp>
        <p:sp>
          <p:nvSpPr>
            <p:cNvPr id="21585" name="TextBox 21584"/>
            <p:cNvSpPr txBox="1"/>
            <p:nvPr/>
          </p:nvSpPr>
          <p:spPr>
            <a:xfrm>
              <a:off x="3742619" y="3576004"/>
              <a:ext cx="371759" cy="45245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400" b="0" i="0" baseline="0">
                  <a:solidFill>
                    <a:schemeClr val="tx1"/>
                  </a:solidFill>
                  <a:latin typeface="Arial"/>
                  <a:ea typeface="돋움"/>
                </a:rPr>
                <a:t>+</a:t>
              </a:r>
            </a:p>
          </p:txBody>
        </p:sp>
        <p:sp>
          <p:nvSpPr>
            <p:cNvPr id="21586" name="타원 21585"/>
            <p:cNvSpPr/>
            <p:nvPr/>
          </p:nvSpPr>
          <p:spPr>
            <a:xfrm>
              <a:off x="1707848" y="4347347"/>
              <a:ext cx="850714" cy="533336"/>
            </a:xfrm>
            <a:prstGeom prst="ellipse">
              <a:avLst/>
            </a:prstGeom>
            <a:solidFill>
              <a:srgbClr val="CCFFCC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587" name="TextBox 21586"/>
            <p:cNvSpPr txBox="1"/>
            <p:nvPr/>
          </p:nvSpPr>
          <p:spPr>
            <a:xfrm>
              <a:off x="399988" y="4372744"/>
              <a:ext cx="787250" cy="482542"/>
            </a:xfrm>
            <a:prstGeom prst="rect">
              <a:avLst/>
            </a:prstGeom>
            <a:solidFill>
              <a:schemeClr val="bg1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588" name="TextBox 21587"/>
            <p:cNvSpPr txBox="1"/>
            <p:nvPr/>
          </p:nvSpPr>
          <p:spPr>
            <a:xfrm>
              <a:off x="326977" y="4434645"/>
              <a:ext cx="831682" cy="396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1" i="0" baseline="0">
                  <a:solidFill>
                    <a:schemeClr val="tx1"/>
                  </a:solidFill>
                  <a:latin typeface="Arial"/>
                  <a:ea typeface="돋움"/>
                </a:rPr>
                <a:t> 사 람</a:t>
              </a:r>
            </a:p>
          </p:txBody>
        </p:sp>
        <p:sp>
          <p:nvSpPr>
            <p:cNvPr id="21589" name="TextBox 21588"/>
            <p:cNvSpPr txBox="1"/>
            <p:nvPr/>
          </p:nvSpPr>
          <p:spPr>
            <a:xfrm>
              <a:off x="1685631" y="4444190"/>
              <a:ext cx="866647" cy="36666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1" i="0" baseline="0">
                  <a:solidFill>
                    <a:schemeClr val="tx1"/>
                  </a:solidFill>
                  <a:latin typeface="Arial"/>
                  <a:ea typeface="돋움"/>
                </a:rPr>
                <a:t>호흡함</a:t>
              </a:r>
            </a:p>
          </p:txBody>
        </p:sp>
        <p:sp>
          <p:nvSpPr>
            <p:cNvPr id="21590" name="TextBox 21589"/>
            <p:cNvSpPr txBox="1"/>
            <p:nvPr/>
          </p:nvSpPr>
          <p:spPr>
            <a:xfrm>
              <a:off x="1279280" y="4414047"/>
              <a:ext cx="373481" cy="45261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400" b="0" i="0" baseline="0">
                  <a:solidFill>
                    <a:schemeClr val="tx1"/>
                  </a:solidFill>
                  <a:latin typeface="Arial"/>
                  <a:ea typeface="돋움"/>
                </a:rPr>
                <a:t>=</a:t>
              </a:r>
            </a:p>
          </p:txBody>
        </p:sp>
        <p:sp>
          <p:nvSpPr>
            <p:cNvPr id="21591" name="타원 21590"/>
            <p:cNvSpPr/>
            <p:nvPr/>
          </p:nvSpPr>
          <p:spPr>
            <a:xfrm>
              <a:off x="2888724" y="4321951"/>
              <a:ext cx="850714" cy="533336"/>
            </a:xfrm>
            <a:prstGeom prst="ellipse">
              <a:avLst/>
            </a:prstGeom>
            <a:solidFill>
              <a:srgbClr val="CCFFCC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592" name="TextBox 21591"/>
            <p:cNvSpPr txBox="1"/>
            <p:nvPr/>
          </p:nvSpPr>
          <p:spPr>
            <a:xfrm>
              <a:off x="2866506" y="4418793"/>
              <a:ext cx="866872" cy="36666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1" i="0" baseline="0">
                  <a:solidFill>
                    <a:schemeClr val="tx1"/>
                  </a:solidFill>
                  <a:latin typeface="Arial"/>
                  <a:ea typeface="돋움"/>
                </a:rPr>
                <a:t>이동함</a:t>
              </a:r>
            </a:p>
          </p:txBody>
        </p:sp>
        <p:sp>
          <p:nvSpPr>
            <p:cNvPr id="21593" name="타원 21592"/>
            <p:cNvSpPr/>
            <p:nvPr/>
          </p:nvSpPr>
          <p:spPr>
            <a:xfrm>
              <a:off x="4094996" y="4296553"/>
              <a:ext cx="850770" cy="533336"/>
            </a:xfrm>
            <a:prstGeom prst="ellipse">
              <a:avLst/>
            </a:prstGeom>
            <a:solidFill>
              <a:srgbClr val="CCFFCC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594" name="TextBox 21593"/>
            <p:cNvSpPr txBox="1"/>
            <p:nvPr/>
          </p:nvSpPr>
          <p:spPr>
            <a:xfrm>
              <a:off x="4072781" y="4393396"/>
              <a:ext cx="860747" cy="3675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1" i="0" baseline="0">
                  <a:solidFill>
                    <a:schemeClr val="tx1"/>
                  </a:solidFill>
                  <a:latin typeface="Arial"/>
                  <a:ea typeface="돋움"/>
                </a:rPr>
                <a:t>젖먹음</a:t>
              </a:r>
            </a:p>
          </p:txBody>
        </p:sp>
        <p:sp>
          <p:nvSpPr>
            <p:cNvPr id="21595" name="TextBox 21594"/>
            <p:cNvSpPr txBox="1"/>
            <p:nvPr/>
          </p:nvSpPr>
          <p:spPr>
            <a:xfrm>
              <a:off x="3755346" y="4375925"/>
              <a:ext cx="373915" cy="4526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400" b="0" i="0" baseline="0">
                  <a:solidFill>
                    <a:schemeClr val="tx1"/>
                  </a:solidFill>
                  <a:latin typeface="Arial"/>
                  <a:ea typeface="돋움"/>
                </a:rPr>
                <a:t>+</a:t>
              </a:r>
            </a:p>
          </p:txBody>
        </p:sp>
        <p:sp>
          <p:nvSpPr>
            <p:cNvPr id="21596" name="타원 21595"/>
            <p:cNvSpPr/>
            <p:nvPr/>
          </p:nvSpPr>
          <p:spPr>
            <a:xfrm>
              <a:off x="5313995" y="4258486"/>
              <a:ext cx="850714" cy="533280"/>
            </a:xfrm>
            <a:prstGeom prst="ellipse">
              <a:avLst/>
            </a:prstGeom>
            <a:solidFill>
              <a:schemeClr val="bg1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597" name="TextBox 21596"/>
            <p:cNvSpPr txBox="1"/>
            <p:nvPr/>
          </p:nvSpPr>
          <p:spPr>
            <a:xfrm>
              <a:off x="5406037" y="4367999"/>
              <a:ext cx="632391" cy="3666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1" i="0" baseline="0">
                  <a:solidFill>
                    <a:schemeClr val="tx1"/>
                  </a:solidFill>
                  <a:latin typeface="Arial"/>
                  <a:ea typeface="돋움"/>
                </a:rPr>
                <a:t>웃음</a:t>
              </a:r>
            </a:p>
          </p:txBody>
        </p:sp>
        <p:sp>
          <p:nvSpPr>
            <p:cNvPr id="21598" name="TextBox 21597"/>
            <p:cNvSpPr txBox="1"/>
            <p:nvPr/>
          </p:nvSpPr>
          <p:spPr>
            <a:xfrm>
              <a:off x="4974289" y="4337857"/>
              <a:ext cx="374172" cy="45260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400" b="0" i="0" baseline="0">
                  <a:solidFill>
                    <a:schemeClr val="tx1"/>
                  </a:solidFill>
                  <a:latin typeface="Arial"/>
                  <a:ea typeface="돋움"/>
                </a:rPr>
                <a:t>+</a:t>
              </a:r>
            </a:p>
          </p:txBody>
        </p:sp>
        <p:cxnSp>
          <p:nvCxnSpPr>
            <p:cNvPr id="21599" name="직선 연결선 21598"/>
            <p:cNvCxnSpPr/>
            <p:nvPr/>
          </p:nvCxnSpPr>
          <p:spPr>
            <a:xfrm>
              <a:off x="2107837" y="2322064"/>
              <a:ext cx="0" cy="342887"/>
            </a:xfrm>
            <a:prstGeom prst="line">
              <a:avLst/>
            </a:prstGeom>
            <a:ln w="12726" cap="flat" cmpd="sng" algn="ctr">
              <a:solidFill>
                <a:schemeClr val="tx1"/>
              </a:solidFill>
              <a:prstDash val="dash"/>
              <a:round/>
              <a:headEnd w="sm" len="sm"/>
              <a:tailEnd type="stealth" w="med" len="med"/>
            </a:ln>
          </p:spPr>
        </p:cxnSp>
        <p:cxnSp>
          <p:nvCxnSpPr>
            <p:cNvPr id="21600" name="직선 연결선 21599"/>
            <p:cNvCxnSpPr/>
            <p:nvPr/>
          </p:nvCxnSpPr>
          <p:spPr>
            <a:xfrm>
              <a:off x="4494985" y="4048947"/>
              <a:ext cx="0" cy="215902"/>
            </a:xfrm>
            <a:prstGeom prst="line">
              <a:avLst/>
            </a:prstGeom>
            <a:ln w="12726" cap="flat" cmpd="sng" algn="ctr">
              <a:solidFill>
                <a:schemeClr val="tx1"/>
              </a:solidFill>
              <a:prstDash val="dash"/>
              <a:round/>
              <a:headEnd w="sm" len="sm"/>
              <a:tailEnd type="stealth" w="med" len="med"/>
            </a:ln>
          </p:spPr>
        </p:cxnSp>
        <p:cxnSp>
          <p:nvCxnSpPr>
            <p:cNvPr id="21601" name="직선 연결선 21600"/>
            <p:cNvCxnSpPr/>
            <p:nvPr/>
          </p:nvCxnSpPr>
          <p:spPr>
            <a:xfrm>
              <a:off x="3288712" y="4061673"/>
              <a:ext cx="0" cy="241243"/>
            </a:xfrm>
            <a:prstGeom prst="line">
              <a:avLst/>
            </a:prstGeom>
            <a:ln w="12726" cap="flat" cmpd="sng" algn="ctr">
              <a:solidFill>
                <a:schemeClr val="tx1"/>
              </a:solidFill>
              <a:prstDash val="dash"/>
              <a:round/>
              <a:headEnd w="sm" len="sm"/>
              <a:tailEnd type="stealth" w="med" len="med"/>
            </a:ln>
          </p:spPr>
        </p:cxnSp>
        <p:cxnSp>
          <p:nvCxnSpPr>
            <p:cNvPr id="21602" name="직선 연결선 21601"/>
            <p:cNvCxnSpPr/>
            <p:nvPr/>
          </p:nvCxnSpPr>
          <p:spPr>
            <a:xfrm>
              <a:off x="2120507" y="3210903"/>
              <a:ext cx="0" cy="342887"/>
            </a:xfrm>
            <a:prstGeom prst="line">
              <a:avLst/>
            </a:prstGeom>
            <a:ln w="12726" cap="flat" cmpd="sng" algn="ctr">
              <a:solidFill>
                <a:schemeClr val="tx1"/>
              </a:solidFill>
              <a:prstDash val="dash"/>
              <a:round/>
              <a:headEnd w="sm" len="sm"/>
              <a:tailEnd type="stealth" w="med" len="med"/>
            </a:ln>
          </p:spPr>
        </p:cxnSp>
        <p:cxnSp>
          <p:nvCxnSpPr>
            <p:cNvPr id="21603" name="직선 연결선 21602"/>
            <p:cNvCxnSpPr/>
            <p:nvPr/>
          </p:nvCxnSpPr>
          <p:spPr>
            <a:xfrm>
              <a:off x="2120507" y="4099741"/>
              <a:ext cx="0" cy="241299"/>
            </a:xfrm>
            <a:prstGeom prst="line">
              <a:avLst/>
            </a:prstGeom>
            <a:ln w="12726" cap="flat" cmpd="sng" algn="ctr">
              <a:solidFill>
                <a:schemeClr val="tx1"/>
              </a:solidFill>
              <a:prstDash val="dash"/>
              <a:round/>
              <a:headEnd w="sm" len="sm"/>
              <a:tailEnd type="stealth" w="med" len="med"/>
            </a:ln>
          </p:spPr>
        </p:cxnSp>
        <p:cxnSp>
          <p:nvCxnSpPr>
            <p:cNvPr id="21604" name="직선 연결선 21603"/>
            <p:cNvCxnSpPr/>
            <p:nvPr/>
          </p:nvCxnSpPr>
          <p:spPr>
            <a:xfrm>
              <a:off x="3301383" y="3185506"/>
              <a:ext cx="0" cy="342887"/>
            </a:xfrm>
            <a:prstGeom prst="line">
              <a:avLst/>
            </a:prstGeom>
            <a:ln w="12726" cap="flat" cmpd="sng" algn="ctr">
              <a:solidFill>
                <a:schemeClr val="tx1"/>
              </a:solidFill>
              <a:prstDash val="dash"/>
              <a:round/>
              <a:headEnd w="sm" len="sm"/>
              <a:tailEnd type="stealth" w="med" len="med"/>
            </a:ln>
          </p:spPr>
        </p:cxnSp>
      </p:grpSp>
      <p:sp>
        <p:nvSpPr>
          <p:cNvPr id="21605" name="TextBox 21604"/>
          <p:cNvSpPr txBox="1"/>
          <p:nvPr/>
        </p:nvSpPr>
        <p:spPr>
          <a:xfrm>
            <a:off x="693540" y="5650349"/>
            <a:ext cx="6968133" cy="577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762098" rtl="0" eaLnBrk="1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/>
              <a:buChar char="•"/>
              <a:defRPr/>
            </a:pPr>
            <a:r>
              <a:rPr kumimoji="1" lang="ko-KR" altLang="en-US" sz="2000" b="1" i="0" baseline="0">
                <a:solidFill>
                  <a:srgbClr val="FF0000"/>
                </a:solidFill>
                <a:latin typeface="HY견고딕"/>
                <a:ea typeface="HY견고딕"/>
              </a:rPr>
              <a:t>상위 클래스의 속성이 아래로 전달되 그대로 적용됨</a:t>
            </a:r>
            <a:r>
              <a:rPr kumimoji="1" lang="en-US" altLang="ko-KR" sz="2000" b="1" i="0" baseline="0">
                <a:solidFill>
                  <a:srgbClr val="FF0000"/>
                </a:solidFill>
                <a:latin typeface="HY견고딕"/>
                <a:ea typeface="HY견고딕"/>
              </a:rPr>
              <a:t>.</a:t>
            </a:r>
          </a:p>
        </p:txBody>
      </p:sp>
      <p:sp>
        <p:nvSpPr>
          <p:cNvPr id="21606" name="TextBox 21605"/>
          <p:cNvSpPr txBox="1"/>
          <p:nvPr/>
        </p:nvSpPr>
        <p:spPr>
          <a:xfrm>
            <a:off x="663773" y="6313171"/>
            <a:ext cx="6968133" cy="544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762098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/>
              <a:buChar char="•"/>
              <a:defRPr/>
            </a:pPr>
            <a:r>
              <a:rPr kumimoji="1" lang="ko-KR" altLang="en-US" sz="2000" b="1" i="0" baseline="0">
                <a:solidFill>
                  <a:srgbClr val="FF0000"/>
                </a:solidFill>
                <a:latin typeface="HY견고딕"/>
                <a:ea typeface="HY견고딕"/>
              </a:rPr>
              <a:t>정의 않된 연산을 추가하여 구체적인 클래스를 작성함</a:t>
            </a:r>
            <a:endParaRPr>
              <a:solidFill>
                <a:srgbClr val="FF0000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5" grpId="0" animBg="1"/>
      <p:bldP spid="2160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C++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객체 지향 특성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상속성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709466" y="2438048"/>
            <a:ext cx="8153400" cy="39604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 지향 상속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(Inheritance)</a:t>
            </a:r>
          </a:p>
          <a:p>
            <a:pPr lvl="1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자식이 부모의 유전자를 물려 받는 것과 유사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C++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객체가 자식 클래스의 멤버가 부모 클래스에</a:t>
            </a:r>
            <a:endParaRPr lang="en-US" altLang="ko-KR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65760" lvl="1" indent="0">
              <a:buNone/>
            </a:pP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선언된 모양 그대로  멤버들을 가지고 탄생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87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C++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객체 지향 특성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상속성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8380"/>
            <a:ext cx="8774848" cy="48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172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986233" y="0"/>
            <a:ext cx="6335713" cy="19792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3600" b="1">
                <a:latin typeface="HY헤드라인M"/>
                <a:ea typeface="HY헤드라인M"/>
              </a:rPr>
              <a:t>객체지향 프로그래밍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(</a:t>
            </a:r>
            <a:r>
              <a:rPr lang="ko-KR" altLang="en-US" sz="3600" b="1">
                <a:solidFill>
                  <a:srgbClr val="FF0000"/>
                </a:solidFill>
                <a:latin typeface="HY헤드라인M"/>
                <a:ea typeface="HY헤드라인M"/>
              </a:rPr>
              <a:t>특성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)</a:t>
            </a:r>
          </a:p>
          <a:p>
            <a:pPr lvl="0">
              <a:defRPr/>
            </a:pPr>
            <a:r>
              <a:rPr lang="ko-KR" altLang="en-US" b="1">
                <a:latin typeface="HY헤드라인M"/>
                <a:ea typeface="HY헤드라인M"/>
              </a:rPr>
              <a:t> </a:t>
            </a:r>
          </a:p>
          <a:p>
            <a:pPr lvl="0">
              <a:defRPr/>
            </a:pPr>
            <a:r>
              <a:rPr lang="en-US" altLang="ko-KR" sz="3200" b="1">
                <a:solidFill>
                  <a:srgbClr val="0000FF"/>
                </a:solidFill>
                <a:latin typeface="HY견고딕"/>
                <a:ea typeface="HY견고딕"/>
              </a:rPr>
              <a:t>Polymorphism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  <p:sp>
        <p:nvSpPr>
          <p:cNvPr id="21508" name="TextBox 21507"/>
          <p:cNvSpPr txBox="1"/>
          <p:nvPr/>
        </p:nvSpPr>
        <p:spPr>
          <a:xfrm>
            <a:off x="558238" y="2753677"/>
            <a:ext cx="7690626" cy="67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20" indent="-342720" algn="just" rtl="0" eaLnBrk="0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  <a:defRPr/>
            </a:pP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여러가지 형태를 가질수 있는 능력</a:t>
            </a:r>
          </a:p>
        </p:txBody>
      </p:sp>
      <p:sp>
        <p:nvSpPr>
          <p:cNvPr id="21509" name="TextBox 21508"/>
          <p:cNvSpPr txBox="1"/>
          <p:nvPr/>
        </p:nvSpPr>
        <p:spPr>
          <a:xfrm>
            <a:off x="481120" y="3756064"/>
            <a:ext cx="8662879" cy="602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20" indent="-342720" algn="just" rtl="0" eaLnBrk="0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  <a:defRPr/>
            </a:pPr>
            <a:r>
              <a:rPr kumimoji="0" lang="ko-KR" altLang="en-US" sz="24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</a:rPr>
              <a:t>하나의 참조변수로 여러 타입의 객체를 참조할 수 있는 것</a:t>
            </a:r>
            <a:r>
              <a: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986233" y="0"/>
            <a:ext cx="6335713" cy="19792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3600" b="1">
                <a:latin typeface="HY헤드라인M"/>
                <a:ea typeface="HY헤드라인M"/>
              </a:rPr>
              <a:t>객체지향 프로그래밍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(</a:t>
            </a:r>
            <a:r>
              <a:rPr lang="ko-KR" altLang="en-US" sz="3600" b="1">
                <a:solidFill>
                  <a:srgbClr val="FF0000"/>
                </a:solidFill>
                <a:latin typeface="HY헤드라인M"/>
                <a:ea typeface="HY헤드라인M"/>
              </a:rPr>
              <a:t>특성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)</a:t>
            </a:r>
          </a:p>
          <a:p>
            <a:pPr lvl="0">
              <a:defRPr/>
            </a:pPr>
            <a:r>
              <a:rPr lang="ko-KR" altLang="en-US" b="1">
                <a:latin typeface="HY헤드라인M"/>
                <a:ea typeface="HY헤드라인M"/>
              </a:rPr>
              <a:t> </a:t>
            </a:r>
          </a:p>
          <a:p>
            <a:pPr lvl="0">
              <a:defRPr/>
            </a:pPr>
            <a:r>
              <a:rPr lang="en-US" altLang="ko-KR" sz="3200" b="1">
                <a:solidFill>
                  <a:srgbClr val="0000FF"/>
                </a:solidFill>
                <a:latin typeface="HY견고딕"/>
                <a:ea typeface="HY견고딕"/>
              </a:rPr>
              <a:t>Polymorphism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  <p:sp>
        <p:nvSpPr>
          <p:cNvPr id="21508" name="TextBox 21507"/>
          <p:cNvSpPr txBox="1"/>
          <p:nvPr/>
        </p:nvSpPr>
        <p:spPr>
          <a:xfrm>
            <a:off x="498707" y="2069067"/>
            <a:ext cx="7690625" cy="68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20" indent="-342720" algn="just" rtl="0" eaLnBrk="0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  <a:defRPr/>
            </a:pP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여러 객체가 같은 자료구조와 연산을 가질 수 있다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</p:txBody>
      </p:sp>
      <p:grpSp>
        <p:nvGrpSpPr>
          <p:cNvPr id="21510" name="Group 1"/>
          <p:cNvGrpSpPr/>
          <p:nvPr/>
        </p:nvGrpSpPr>
        <p:grpSpPr>
          <a:xfrm>
            <a:off x="1523089" y="3429000"/>
            <a:ext cx="5498082" cy="3034743"/>
            <a:chOff x="749182" y="4133120"/>
            <a:chExt cx="5498082" cy="3034743"/>
          </a:xfrm>
        </p:grpSpPr>
        <p:sp>
          <p:nvSpPr>
            <p:cNvPr id="21511" name="TextBox 21510"/>
            <p:cNvSpPr txBox="1"/>
            <p:nvPr/>
          </p:nvSpPr>
          <p:spPr>
            <a:xfrm>
              <a:off x="755490" y="4133120"/>
              <a:ext cx="1511036" cy="1599897"/>
            </a:xfrm>
            <a:prstGeom prst="rect">
              <a:avLst/>
            </a:prstGeom>
            <a:solidFill>
              <a:srgbClr val="00FFCC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512" name="TextBox 21511"/>
            <p:cNvSpPr txBox="1"/>
            <p:nvPr/>
          </p:nvSpPr>
          <p:spPr>
            <a:xfrm>
              <a:off x="809465" y="4233089"/>
              <a:ext cx="1425735" cy="14634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1" i="0" baseline="0">
                  <a:solidFill>
                    <a:schemeClr val="tx1"/>
                  </a:solidFill>
                  <a:latin typeface="Arial"/>
                  <a:ea typeface="돋움"/>
                </a:rPr>
                <a:t> 장기 게임</a:t>
              </a:r>
            </a:p>
            <a:p>
              <a:pPr marL="0" lvl="0" indent="0" algn="l" defTabSz="762098" rtl="0" eaLnBrk="1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2000" b="1" i="0" baseline="0">
                <a:solidFill>
                  <a:schemeClr val="tx1"/>
                </a:solidFill>
                <a:latin typeface="Arial"/>
                <a:ea typeface="돋움"/>
              </a:endParaRPr>
            </a:p>
            <a:p>
              <a:pPr marL="0" lvl="0" indent="0" algn="l" defTabSz="762098" rtl="0" eaLnBrk="1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1" i="0" baseline="0">
                  <a:solidFill>
                    <a:schemeClr val="tx1"/>
                  </a:solidFill>
                  <a:latin typeface="Arial"/>
                  <a:ea typeface="돋움"/>
                </a:rPr>
                <a:t>   move</a:t>
              </a:r>
            </a:p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1" i="0" baseline="0">
                  <a:solidFill>
                    <a:schemeClr val="tx1"/>
                  </a:solidFill>
                  <a:latin typeface="Arial"/>
                  <a:ea typeface="돋움"/>
                </a:rPr>
                <a:t>(말을 옮김)</a:t>
              </a:r>
            </a:p>
          </p:txBody>
        </p:sp>
        <p:cxnSp>
          <p:nvCxnSpPr>
            <p:cNvPr id="21513" name="직선 연결선 21512"/>
            <p:cNvCxnSpPr/>
            <p:nvPr/>
          </p:nvCxnSpPr>
          <p:spPr>
            <a:xfrm>
              <a:off x="749182" y="4634640"/>
              <a:ext cx="1523706" cy="0"/>
            </a:xfrm>
            <a:prstGeom prst="line">
              <a:avLst/>
            </a:prstGeom>
            <a:ln w="12726" cap="flat" cmpd="sng" algn="ctr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</p:spPr>
        </p:cxnSp>
        <p:cxnSp>
          <p:nvCxnSpPr>
            <p:cNvPr id="21514" name="직선 연결선 21513"/>
            <p:cNvCxnSpPr/>
            <p:nvPr/>
          </p:nvCxnSpPr>
          <p:spPr>
            <a:xfrm>
              <a:off x="749182" y="4939404"/>
              <a:ext cx="1523706" cy="0"/>
            </a:xfrm>
            <a:prstGeom prst="line">
              <a:avLst/>
            </a:prstGeom>
            <a:ln w="12726" cap="flat" cmpd="sng" algn="ctr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</p:spPr>
        </p:cxnSp>
        <p:grpSp>
          <p:nvGrpSpPr>
            <p:cNvPr id="21515" name="Group 1"/>
            <p:cNvGrpSpPr/>
            <p:nvPr/>
          </p:nvGrpSpPr>
          <p:grpSpPr>
            <a:xfrm>
              <a:off x="2717308" y="4818782"/>
              <a:ext cx="1523706" cy="1599897"/>
              <a:chOff x="2717308" y="4818782"/>
              <a:chExt cx="1523706" cy="1599897"/>
            </a:xfrm>
          </p:grpSpPr>
          <p:sp>
            <p:nvSpPr>
              <p:cNvPr id="21516" name="TextBox 21515"/>
              <p:cNvSpPr txBox="1"/>
              <p:nvPr/>
            </p:nvSpPr>
            <p:spPr>
              <a:xfrm>
                <a:off x="2723671" y="4818782"/>
                <a:ext cx="1510980" cy="1599897"/>
              </a:xfrm>
              <a:prstGeom prst="rect">
                <a:avLst/>
              </a:prstGeom>
              <a:solidFill>
                <a:srgbClr val="FF99FF"/>
              </a:solidFill>
              <a:ln w="12726" cap="flat" cmpd="sng" algn="ctr">
                <a:solidFill>
                  <a:schemeClr val="tx1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lvl="0" algn="l">
                  <a:buNone/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17" name="TextBox 21516"/>
              <p:cNvSpPr txBox="1"/>
              <p:nvPr/>
            </p:nvSpPr>
            <p:spPr>
              <a:xfrm>
                <a:off x="2777591" y="4918751"/>
                <a:ext cx="1353084" cy="146342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2075" tIns="46038" rIns="92075" bIns="46038" anchor="t">
                <a:spAutoFit/>
              </a:bodyPr>
              <a:lstStyle/>
              <a:p>
                <a:pPr marL="0" lvl="0" indent="0" algn="l" defTabSz="76209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2000" b="1" i="0" baseline="0">
                    <a:solidFill>
                      <a:schemeClr val="tx1"/>
                    </a:solidFill>
                    <a:latin typeface="Arial"/>
                    <a:ea typeface="돋움"/>
                  </a:rPr>
                  <a:t>  자 동 차</a:t>
                </a:r>
              </a:p>
              <a:p>
                <a:pPr marL="0" lvl="0" indent="0" algn="l" defTabSz="762098" rtl="0" eaLnBrk="1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2000" b="1" i="0" baseline="0">
                  <a:solidFill>
                    <a:schemeClr val="tx1"/>
                  </a:solidFill>
                  <a:latin typeface="Arial"/>
                  <a:ea typeface="돋움"/>
                </a:endParaRPr>
              </a:p>
              <a:p>
                <a:pPr marL="0" lvl="0" indent="0" algn="l" defTabSz="762098" rtl="0" eaLnBrk="1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2000" b="1" i="0" baseline="0">
                    <a:solidFill>
                      <a:schemeClr val="tx1"/>
                    </a:solidFill>
                    <a:latin typeface="Arial"/>
                    <a:ea typeface="돋움"/>
                  </a:rPr>
                  <a:t>   move</a:t>
                </a:r>
              </a:p>
              <a:p>
                <a:pPr marL="0" lvl="0" indent="0" algn="l" defTabSz="76209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2000" b="1" i="0" baseline="0">
                    <a:solidFill>
                      <a:schemeClr val="tx1"/>
                    </a:solidFill>
                    <a:latin typeface="Arial"/>
                    <a:ea typeface="돋움"/>
                  </a:rPr>
                  <a:t>(이동하기)</a:t>
                </a:r>
              </a:p>
            </p:txBody>
          </p:sp>
          <p:cxnSp>
            <p:nvCxnSpPr>
              <p:cNvPr id="21518" name="직선 연결선 21517"/>
              <p:cNvCxnSpPr/>
              <p:nvPr/>
            </p:nvCxnSpPr>
            <p:spPr>
              <a:xfrm>
                <a:off x="2717308" y="5320302"/>
                <a:ext cx="1523706" cy="0"/>
              </a:xfrm>
              <a:prstGeom prst="line">
                <a:avLst/>
              </a:prstGeom>
              <a:ln w="12726" cap="flat" cmpd="sng" algn="ctr">
                <a:solidFill>
                  <a:schemeClr val="tx1"/>
                </a:solidFill>
                <a:prstDash val="solid"/>
                <a:round/>
                <a:headEnd w="sm" len="sm"/>
                <a:tailEnd w="sm" len="sm"/>
              </a:ln>
            </p:spPr>
          </p:cxnSp>
          <p:cxnSp>
            <p:nvCxnSpPr>
              <p:cNvPr id="21519" name="직선 연결선 21518"/>
              <p:cNvCxnSpPr/>
              <p:nvPr/>
            </p:nvCxnSpPr>
            <p:spPr>
              <a:xfrm>
                <a:off x="2717308" y="5625066"/>
                <a:ext cx="1523706" cy="0"/>
              </a:xfrm>
              <a:prstGeom prst="line">
                <a:avLst/>
              </a:prstGeom>
              <a:ln w="12726" cap="flat" cmpd="sng" algn="ctr">
                <a:solidFill>
                  <a:schemeClr val="tx1"/>
                </a:solidFill>
                <a:prstDash val="solid"/>
                <a:round/>
                <a:headEnd w="sm" len="sm"/>
                <a:tailEnd w="sm" len="sm"/>
              </a:ln>
            </p:spPr>
          </p:cxnSp>
        </p:grpSp>
        <p:sp>
          <p:nvSpPr>
            <p:cNvPr id="21520" name="TextBox 21519"/>
            <p:cNvSpPr txBox="1"/>
            <p:nvPr/>
          </p:nvSpPr>
          <p:spPr>
            <a:xfrm>
              <a:off x="4729865" y="5567909"/>
              <a:ext cx="1511036" cy="1599953"/>
            </a:xfrm>
            <a:prstGeom prst="rect">
              <a:avLst/>
            </a:prstGeom>
            <a:solidFill>
              <a:srgbClr val="FFFF00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521" name="TextBox 21520"/>
            <p:cNvSpPr txBox="1"/>
            <p:nvPr/>
          </p:nvSpPr>
          <p:spPr>
            <a:xfrm>
              <a:off x="4783839" y="5667934"/>
              <a:ext cx="1354230" cy="14634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1" i="0" baseline="0">
                  <a:solidFill>
                    <a:schemeClr val="tx1"/>
                  </a:solidFill>
                  <a:latin typeface="Arial"/>
                  <a:ea typeface="돋움"/>
                </a:rPr>
                <a:t>    가  정</a:t>
              </a:r>
            </a:p>
            <a:p>
              <a:pPr marL="0" lvl="0" indent="0" algn="l" defTabSz="762098" rtl="0" eaLnBrk="1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2000" b="1" i="0" baseline="0">
                <a:solidFill>
                  <a:schemeClr val="tx1"/>
                </a:solidFill>
                <a:latin typeface="Arial"/>
                <a:ea typeface="돋움"/>
              </a:endParaRPr>
            </a:p>
            <a:p>
              <a:pPr marL="0" lvl="0" indent="0" algn="l" defTabSz="762098" rtl="0" eaLnBrk="1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1" i="0" baseline="0">
                  <a:solidFill>
                    <a:schemeClr val="tx1"/>
                  </a:solidFill>
                  <a:latin typeface="Arial"/>
                  <a:ea typeface="돋움"/>
                </a:rPr>
                <a:t>   move</a:t>
              </a:r>
            </a:p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1" i="0" baseline="0">
                  <a:solidFill>
                    <a:schemeClr val="tx1"/>
                  </a:solidFill>
                  <a:latin typeface="Arial"/>
                  <a:ea typeface="돋움"/>
                </a:rPr>
                <a:t>(이사하기)</a:t>
              </a:r>
            </a:p>
          </p:txBody>
        </p:sp>
        <p:cxnSp>
          <p:nvCxnSpPr>
            <p:cNvPr id="21522" name="직선 연결선 21521"/>
            <p:cNvCxnSpPr/>
            <p:nvPr/>
          </p:nvCxnSpPr>
          <p:spPr>
            <a:xfrm>
              <a:off x="4723558" y="6069486"/>
              <a:ext cx="1523706" cy="0"/>
            </a:xfrm>
            <a:prstGeom prst="line">
              <a:avLst/>
            </a:prstGeom>
            <a:ln w="12726" cap="flat" cmpd="sng" algn="ctr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</p:spPr>
        </p:cxnSp>
        <p:cxnSp>
          <p:nvCxnSpPr>
            <p:cNvPr id="21523" name="직선 연결선 21522"/>
            <p:cNvCxnSpPr/>
            <p:nvPr/>
          </p:nvCxnSpPr>
          <p:spPr>
            <a:xfrm>
              <a:off x="4723558" y="6374250"/>
              <a:ext cx="1523706" cy="0"/>
            </a:xfrm>
            <a:prstGeom prst="line">
              <a:avLst/>
            </a:prstGeom>
            <a:ln w="12726" cap="flat" cmpd="sng" algn="ctr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986233" y="0"/>
            <a:ext cx="6335713" cy="19792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3600" b="1">
                <a:latin typeface="HY헤드라인M"/>
                <a:ea typeface="HY헤드라인M"/>
              </a:rPr>
              <a:t>객체지향 프로그래밍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(</a:t>
            </a:r>
            <a:r>
              <a:rPr lang="ko-KR" altLang="en-US" sz="3600" b="1">
                <a:solidFill>
                  <a:srgbClr val="FF0000"/>
                </a:solidFill>
                <a:latin typeface="HY헤드라인M"/>
                <a:ea typeface="HY헤드라인M"/>
              </a:rPr>
              <a:t>특성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)</a:t>
            </a:r>
          </a:p>
          <a:p>
            <a:pPr lvl="0">
              <a:defRPr/>
            </a:pPr>
            <a:r>
              <a:rPr lang="ko-KR" altLang="en-US" b="1">
                <a:latin typeface="HY헤드라인M"/>
                <a:ea typeface="HY헤드라인M"/>
              </a:rPr>
              <a:t> </a:t>
            </a:r>
          </a:p>
          <a:p>
            <a:pPr lvl="0">
              <a:defRPr/>
            </a:pPr>
            <a:r>
              <a:rPr lang="en-US" altLang="ko-KR" sz="3200" b="1">
                <a:solidFill>
                  <a:srgbClr val="0000FF"/>
                </a:solidFill>
                <a:latin typeface="HY견고딕"/>
                <a:ea typeface="HY견고딕"/>
              </a:rPr>
              <a:t>Polymorphism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  <p:pic>
        <p:nvPicPr>
          <p:cNvPr id="21507" name="그림 2150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7492" y="2729508"/>
            <a:ext cx="8625967" cy="29911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97252"/>
            <a:ext cx="8229600" cy="4952572"/>
          </a:xfrm>
        </p:spPr>
        <p:txBody>
          <a:bodyPr>
            <a:normAutofit/>
          </a:bodyPr>
          <a:lstStyle/>
          <a:p>
            <a:pPr marL="342720" indent="-342720">
              <a:buSzPct val="100000"/>
              <a:buChar char=""/>
              <a:defRPr/>
            </a:pPr>
            <a:r>
              <a:rPr lang="en-US" altLang="ko-KR" sz="3200" b="1"/>
              <a:t>C++</a:t>
            </a:r>
            <a:endParaRPr lang="en-US" altLang="ko-KR" sz="2400"/>
          </a:p>
          <a:p>
            <a:pPr marL="651360" lvl="1" indent="-285600">
              <a:buFont typeface="Arial"/>
              <a:buChar char="•"/>
              <a:defRPr/>
            </a:pPr>
            <a:r>
              <a:rPr lang="en-US" altLang="ko-KR" sz="2000" i="1">
                <a:solidFill>
                  <a:srgbClr val="3366FF"/>
                </a:solidFill>
                <a:latin typeface="HY견고딕"/>
                <a:ea typeface="HY견고딕"/>
              </a:rPr>
              <a:t>Bjarne Stroustrup</a:t>
            </a:r>
          </a:p>
          <a:p>
            <a:pPr marL="651360" lvl="1" indent="-285600">
              <a:buFont typeface="Arial"/>
              <a:buChar char="•"/>
              <a:defRPr/>
            </a:pPr>
            <a:r>
              <a:rPr lang="en-US" altLang="ko-KR" sz="2000">
                <a:latin typeface="HY견고딕"/>
                <a:ea typeface="HY견고딕"/>
              </a:rPr>
              <a:t>C</a:t>
            </a:r>
            <a:r>
              <a:rPr lang="ko-KR" altLang="en-US" sz="2000">
                <a:latin typeface="HY견고딕"/>
                <a:ea typeface="HY견고딕"/>
              </a:rPr>
              <a:t>언어의 장점을 유지</a:t>
            </a:r>
          </a:p>
          <a:p>
            <a:pPr marL="651360" lvl="1" indent="-285600">
              <a:buFont typeface="Arial"/>
              <a:buChar char="•"/>
              <a:defRPr/>
            </a:pPr>
            <a:r>
              <a:rPr lang="en-US" altLang="ko-KR" sz="2000">
                <a:latin typeface="HY견고딕"/>
                <a:ea typeface="HY견고딕"/>
              </a:rPr>
              <a:t>C with Classes</a:t>
            </a:r>
          </a:p>
          <a:p>
            <a:pPr marL="651360" lvl="1" indent="-285600">
              <a:buFont typeface="Arial"/>
              <a:buChar char="•"/>
              <a:defRPr/>
            </a:pPr>
            <a:r>
              <a:rPr lang="ko-KR" altLang="en-US" sz="2000" b="1">
                <a:solidFill>
                  <a:srgbClr val="FF0000"/>
                </a:solidFill>
                <a:latin typeface="HY견고딕"/>
                <a:ea typeface="HY견고딕"/>
              </a:rPr>
              <a:t>객체 지향의 개념</a:t>
            </a:r>
            <a:endParaRPr lang="ko-KR" altLang="en-US" sz="2000" b="1">
              <a:latin typeface="HY견고딕"/>
              <a:ea typeface="HY견고딕"/>
            </a:endParaRPr>
          </a:p>
          <a:p>
            <a:pPr marL="651360" lvl="1" indent="-285600">
              <a:buFont typeface="Arial"/>
              <a:buChar char="•"/>
              <a:defRPr/>
            </a:pPr>
            <a:r>
              <a:rPr lang="ko-KR" altLang="en-US" sz="2000">
                <a:latin typeface="HY견고딕"/>
                <a:ea typeface="HY견고딕"/>
              </a:rPr>
              <a:t>최신 프로그래밍 기법 지원</a:t>
            </a:r>
            <a:endParaRPr lang="ko-KR" altLang="en-US" sz="2000"/>
          </a:p>
          <a:p>
            <a:pPr marL="914400" lvl="2" indent="0">
              <a:buNone/>
              <a:defRPr/>
            </a:pPr>
            <a:endParaRPr lang="en-US" altLang="ko-KR" sz="1800"/>
          </a:p>
          <a:p>
            <a:pPr marL="371280" lvl="0" indent="-371280">
              <a:buSzPct val="100000"/>
              <a:buChar char=""/>
              <a:defRPr/>
            </a:pPr>
            <a:r>
              <a:rPr lang="ko-KR" altLang="en-US" sz="3200" b="1"/>
              <a:t>표준화</a:t>
            </a:r>
            <a:endParaRPr lang="ko-KR" altLang="en-US" sz="2600"/>
          </a:p>
          <a:p>
            <a:pPr marL="679920" lvl="1" indent="-314160">
              <a:buFont typeface="Arial"/>
              <a:buChar char="•"/>
              <a:defRPr/>
            </a:pPr>
            <a:r>
              <a:rPr lang="en-US" altLang="ko-KR" sz="2200">
                <a:latin typeface="HY견고딕"/>
                <a:ea typeface="HY견고딕"/>
              </a:rPr>
              <a:t>ANSI, ISO</a:t>
            </a:r>
          </a:p>
          <a:p>
            <a:pPr marL="651360" lvl="1" indent="-285600">
              <a:buFont typeface="Arial"/>
              <a:buChar char="•"/>
              <a:defRPr/>
            </a:pPr>
            <a:r>
              <a:rPr lang="en-US" altLang="ko-KR" sz="2000" b="1">
                <a:solidFill>
                  <a:srgbClr val="3366FF"/>
                </a:solidFill>
                <a:latin typeface="HY견고딕"/>
                <a:ea typeface="HY견고딕"/>
              </a:rPr>
              <a:t>C++11</a:t>
            </a:r>
            <a:r>
              <a:rPr lang="en-US" altLang="ko-KR" sz="2000">
                <a:latin typeface="HY견고딕"/>
                <a:ea typeface="HY견고딕"/>
              </a:rPr>
              <a:t>, C++14, C++17</a:t>
            </a:r>
          </a:p>
          <a:p>
            <a:pPr marL="685800" lvl="2" indent="0">
              <a:buNone/>
              <a:defRPr/>
            </a:pPr>
            <a:endParaRPr lang="en-US" altLang="ko-KR" sz="1600" strike="sngStrike">
              <a:solidFill>
                <a:srgbClr val="3366FF"/>
              </a:solidFill>
              <a:latin typeface="HY견고딕"/>
              <a:ea typeface="HY견고딕"/>
            </a:endParaRPr>
          </a:p>
          <a:p>
            <a:pPr marL="457200" lvl="1" indent="0">
              <a:buNone/>
              <a:defRPr/>
            </a:pPr>
            <a:endParaRPr lang="en-US" altLang="ko-KR" sz="2000">
              <a:solidFill>
                <a:srgbClr val="3366FF"/>
              </a:solidFill>
            </a:endParaRPr>
          </a:p>
        </p:txBody>
      </p:sp>
      <p:sp>
        <p:nvSpPr>
          <p:cNvPr id="5" name="제목 1"/>
          <p:cNvSpPr txBox="1"/>
          <p:nvPr/>
        </p:nvSpPr>
        <p:spPr>
          <a:xfrm>
            <a:off x="854370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/>
              <a:t>C++</a:t>
            </a:r>
            <a:r>
              <a:rPr lang="ko-KR" altLang="en-US"/>
              <a:t>의 탄생</a:t>
            </a:r>
          </a:p>
        </p:txBody>
      </p:sp>
      <p:pic>
        <p:nvPicPr>
          <p:cNvPr id="50178" name="_x362581736" descr="EMB00003aac0d69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801619" y="1420279"/>
            <a:ext cx="2444258" cy="1830856"/>
          </a:xfrm>
          <a:prstGeom prst="rect">
            <a:avLst/>
          </a:prstGeom>
          <a:noFill/>
        </p:spPr>
      </p:pic>
      <p:pic>
        <p:nvPicPr>
          <p:cNvPr id="50177" name="_x362584936" descr="EMB00003aac0d6a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472100" y="3624825"/>
            <a:ext cx="3191569" cy="226654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C++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객체 지향 특성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다형성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168352"/>
          </a:xfrm>
        </p:spPr>
        <p:txBody>
          <a:bodyPr>
            <a:normAutofit/>
          </a:bodyPr>
          <a:lstStyle/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다형성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(Polymorphism)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하나의 기능이 경우에 따라 다르게 보이거나</a:t>
            </a:r>
            <a:endParaRPr lang="en-US" altLang="ko-KR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65760" lvl="1" indent="0">
              <a:buNone/>
            </a:pPr>
            <a:r>
              <a:rPr lang="en-US" altLang="ko-KR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다르게 작동하는 현상</a:t>
            </a:r>
            <a:endParaRPr lang="en-US" altLang="ko-KR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65760" lvl="1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중복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 중복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 재정의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(overriding)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46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C++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객체 지향 특성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다형성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3279" y="1995219"/>
            <a:ext cx="748567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2 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3		--&gt; 5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 latinLnBrk="0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남자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"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여자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     	--&gt; "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남자여자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 latinLnBrk="0"/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redColor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 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blueColor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  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--&gt;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purpleColor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5576" y="4509120"/>
            <a:ext cx="4453087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add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a,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b) { ... }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add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a,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b,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c) { ... }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add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a, double d) { ... }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279" y="3829610"/>
            <a:ext cx="1883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add </a:t>
            </a:r>
            <a:r>
              <a:rPr lang="ko-KR" altLang="en-US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 중복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0258" y="1404785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중복</a:t>
            </a:r>
          </a:p>
        </p:txBody>
      </p:sp>
    </p:spTree>
    <p:extLst>
      <p:ext uri="{BB962C8B-B14F-4D97-AF65-F5344CB8AC3E}">
        <p14:creationId xmlns:p14="http://schemas.microsoft.com/office/powerpoint/2010/main" val="17313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877" y="2276872"/>
            <a:ext cx="7437171" cy="428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C++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객체 지향 특성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다형성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5576" y="1556792"/>
            <a:ext cx="3647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 재정의</a:t>
            </a:r>
            <a:r>
              <a:rPr lang="en-US" altLang="ko-KR" sz="240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 err="1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오버라이딩</a:t>
            </a:r>
            <a:r>
              <a:rPr lang="en-US" altLang="ko-KR" sz="240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2924944"/>
            <a:ext cx="489654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동물클래스의 속성을 모두 상속받고</a:t>
            </a:r>
            <a:endParaRPr lang="en-US" altLang="ko-KR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소리내기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함수를 강아지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고양이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닭에서 </a:t>
            </a:r>
            <a:endParaRPr lang="en-US" altLang="ko-KR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모두 서로 다르게 구현  </a:t>
            </a:r>
            <a:endParaRPr lang="en-US" altLang="ko-KR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94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539750" y="193476"/>
            <a:ext cx="8404425" cy="11857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sz="3600" b="1">
                <a:latin typeface="HY헤드라인M"/>
                <a:ea typeface="HY헤드라인M"/>
              </a:rPr>
              <a:t>C++</a:t>
            </a:r>
            <a:r>
              <a:rPr lang="ko-KR" altLang="en-US" sz="3600" b="1">
                <a:latin typeface="HY헤드라인M"/>
                <a:ea typeface="HY헤드라인M"/>
              </a:rPr>
              <a:t>에 추가된 예약어</a:t>
            </a:r>
            <a:r>
              <a:rPr lang="en-US" altLang="ko-KR" sz="3600" b="1">
                <a:latin typeface="HY헤드라인M"/>
                <a:ea typeface="HY헤드라인M"/>
              </a:rPr>
              <a:t>(reserved word)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  <p:sp>
        <p:nvSpPr>
          <p:cNvPr id="21507" name="TextBox 21506"/>
          <p:cNvSpPr txBox="1"/>
          <p:nvPr/>
        </p:nvSpPr>
        <p:spPr>
          <a:xfrm>
            <a:off x="1050726" y="2213907"/>
            <a:ext cx="7042547" cy="243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0" i="0" u="none" strike="noStrike" spc="-10">
                <a:solidFill>
                  <a:srgbClr val="000000"/>
                </a:solidFill>
                <a:latin typeface="HY견고딕"/>
                <a:ea typeface="HY견고딕"/>
              </a:rPr>
              <a:t>class</a:t>
            </a:r>
            <a:r>
              <a:rPr lang="ko-KR" altLang="en-US" sz="2400" b="0" i="0" u="none" strike="noStrike" spc="-10">
                <a:solidFill>
                  <a:srgbClr val="000000"/>
                </a:solidFill>
                <a:latin typeface="HY견고딕"/>
                <a:ea typeface="HY견고딕"/>
              </a:rPr>
              <a:t>         </a:t>
            </a:r>
            <a:r>
              <a:rPr lang="EN-US" sz="2400" b="0" i="0" u="none" strike="noStrike" spc="-10">
                <a:solidFill>
                  <a:srgbClr val="000000"/>
                </a:solidFill>
                <a:latin typeface="HY견고딕"/>
                <a:ea typeface="HY견고딕"/>
              </a:rPr>
              <a:t>delete</a:t>
            </a:r>
            <a:r>
              <a:rPr lang="ko-KR" altLang="en-US" sz="2400" b="0" i="0" u="none" strike="noStrike" spc="-10">
                <a:solidFill>
                  <a:srgbClr val="000000"/>
                </a:solidFill>
                <a:latin typeface="HY견고딕"/>
                <a:ea typeface="HY견고딕"/>
              </a:rPr>
              <a:t>         </a:t>
            </a:r>
            <a:r>
              <a:rPr lang="EN-US" sz="2400" b="0" i="0" u="none" strike="noStrike" spc="-10">
                <a:solidFill>
                  <a:srgbClr val="000000"/>
                </a:solidFill>
                <a:latin typeface="HY견고딕"/>
                <a:ea typeface="HY견고딕"/>
              </a:rPr>
              <a:t>friend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0" i="0" u="none" strike="noStrike" spc="-10">
                <a:solidFill>
                  <a:srgbClr val="000000"/>
                </a:solidFill>
                <a:latin typeface="HY견고딕"/>
                <a:ea typeface="HY견고딕"/>
              </a:rPr>
              <a:t>inline</a:t>
            </a:r>
            <a:r>
              <a:rPr lang="ko-KR" altLang="en-US" sz="2400" b="0" i="0" u="none" strike="noStrike" spc="-10">
                <a:solidFill>
                  <a:srgbClr val="000000"/>
                </a:solidFill>
                <a:latin typeface="HY견고딕"/>
                <a:ea typeface="HY견고딕"/>
              </a:rPr>
              <a:t>         </a:t>
            </a:r>
            <a:r>
              <a:rPr lang="EN-US" sz="2400" b="0" i="0" u="none" strike="noStrike" spc="-10">
                <a:solidFill>
                  <a:srgbClr val="000000"/>
                </a:solidFill>
                <a:latin typeface="HY견고딕"/>
                <a:ea typeface="HY견고딕"/>
              </a:rPr>
              <a:t>new</a:t>
            </a:r>
            <a:r>
              <a:rPr lang="ko-KR" altLang="en-US" sz="2400" b="0" i="0" u="none" strike="noStrike" spc="-10">
                <a:solidFill>
                  <a:srgbClr val="000000"/>
                </a:solidFill>
                <a:latin typeface="HY견고딕"/>
                <a:ea typeface="HY견고딕"/>
              </a:rPr>
              <a:t>            </a:t>
            </a:r>
            <a:r>
              <a:rPr lang="EN-US" sz="2400" b="0" i="0" u="none" strike="noStrike" spc="-10">
                <a:solidFill>
                  <a:srgbClr val="000000"/>
                </a:solidFill>
                <a:latin typeface="HY견고딕"/>
                <a:ea typeface="HY견고딕"/>
              </a:rPr>
              <a:t>operator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0" i="0" u="none" strike="noStrike" spc="-10">
                <a:solidFill>
                  <a:srgbClr val="000000"/>
                </a:solidFill>
                <a:latin typeface="HY견고딕"/>
                <a:ea typeface="HY견고딕"/>
              </a:rPr>
              <a:t>private</a:t>
            </a:r>
            <a:r>
              <a:rPr lang="ko-KR" altLang="en-US" sz="2400" b="0" i="0" u="none" strike="noStrike" spc="-10">
                <a:solidFill>
                  <a:srgbClr val="000000"/>
                </a:solidFill>
                <a:latin typeface="HY견고딕"/>
                <a:ea typeface="HY견고딕"/>
              </a:rPr>
              <a:t>      </a:t>
            </a:r>
            <a:r>
              <a:rPr lang="EN-US" sz="2400" b="0" i="0" u="none" strike="noStrike" spc="-10">
                <a:solidFill>
                  <a:srgbClr val="000000"/>
                </a:solidFill>
                <a:latin typeface="HY견고딕"/>
                <a:ea typeface="HY견고딕"/>
              </a:rPr>
              <a:t>protected</a:t>
            </a:r>
            <a:r>
              <a:rPr lang="ko-KR" altLang="en-US" sz="2400" b="0" i="0" u="none" strike="noStrike" spc="-10">
                <a:solidFill>
                  <a:srgbClr val="000000"/>
                </a:solidFill>
                <a:latin typeface="HY견고딕"/>
                <a:ea typeface="HY견고딕"/>
              </a:rPr>
              <a:t>    </a:t>
            </a:r>
            <a:r>
              <a:rPr lang="EN-US" sz="2400" b="0" i="0" u="none" strike="noStrike" spc="-10">
                <a:solidFill>
                  <a:srgbClr val="000000"/>
                </a:solidFill>
                <a:latin typeface="HY견고딕"/>
                <a:ea typeface="HY견고딕"/>
              </a:rPr>
              <a:t>public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0" i="0" u="none" strike="noStrike" spc="-10">
                <a:solidFill>
                  <a:srgbClr val="000000"/>
                </a:solidFill>
                <a:latin typeface="HY견고딕"/>
                <a:ea typeface="HY견고딕"/>
              </a:rPr>
              <a:t>this</a:t>
            </a:r>
            <a:r>
              <a:rPr lang="ko-KR" altLang="en-US" sz="2400" b="0" i="0" u="none" strike="noStrike" spc="-10">
                <a:solidFill>
                  <a:srgbClr val="000000"/>
                </a:solidFill>
                <a:latin typeface="HY견고딕"/>
                <a:ea typeface="HY견고딕"/>
              </a:rPr>
              <a:t>           </a:t>
            </a:r>
            <a:r>
              <a:rPr lang="EN-US" sz="2400" b="0" i="0" u="none" strike="noStrike" spc="-10">
                <a:solidFill>
                  <a:srgbClr val="000000"/>
                </a:solidFill>
                <a:latin typeface="HY견고딕"/>
                <a:ea typeface="HY견고딕"/>
              </a:rPr>
              <a:t>virtual</a:t>
            </a:r>
            <a:endParaRPr sz="2400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표준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비표준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C++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프로그램의 비교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83329" y="1607047"/>
            <a:ext cx="8660242" cy="4558257"/>
            <a:chOff x="283329" y="1607047"/>
            <a:chExt cx="8660242" cy="4558257"/>
          </a:xfrm>
        </p:grpSpPr>
        <p:sp>
          <p:nvSpPr>
            <p:cNvPr id="5" name="TextBox 4"/>
            <p:cNvSpPr txBox="1"/>
            <p:nvPr/>
          </p:nvSpPr>
          <p:spPr>
            <a:xfrm>
              <a:off x="1279275" y="2130267"/>
              <a:ext cx="1877300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dirty="0"/>
                <a:t>#include &lt;</a:t>
              </a:r>
              <a:r>
                <a:rPr lang="en-US" altLang="ko-KR" sz="1200" dirty="0" err="1"/>
                <a:t>iostream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 err="1"/>
                <a:t>int</a:t>
              </a:r>
              <a:r>
                <a:rPr lang="en-US" altLang="ko-KR" sz="1200" dirty="0"/>
                <a:t> main() {</a:t>
              </a:r>
            </a:p>
            <a:p>
              <a:pPr defTabSz="180000"/>
              <a:r>
                <a:rPr lang="en-US" altLang="ko-KR" sz="1200" dirty="0"/>
                <a:t>	</a:t>
              </a:r>
              <a:r>
                <a:rPr lang="en-US" altLang="ko-KR" sz="1200" dirty="0" err="1"/>
                <a:t>std</a:t>
              </a:r>
              <a:r>
                <a:rPr lang="en-US" altLang="ko-KR" sz="1200" dirty="0"/>
                <a:t>::</a:t>
              </a:r>
              <a:r>
                <a:rPr lang="en-US" altLang="ko-KR" sz="1200" dirty="0" err="1"/>
                <a:t>cout</a:t>
              </a:r>
              <a:r>
                <a:rPr lang="en-US" altLang="ko-KR" sz="1200" dirty="0"/>
                <a:t> &lt;&lt; "Hello";</a:t>
              </a:r>
            </a:p>
            <a:p>
              <a:pPr defTabSz="180000"/>
              <a:r>
                <a:rPr lang="en-US" altLang="ko-KR" sz="1200" dirty="0"/>
                <a:t>	return 0;</a:t>
              </a:r>
            </a:p>
            <a:p>
              <a:pPr defTabSz="180000"/>
              <a:r>
                <a:rPr lang="en-US" altLang="ko-KR" sz="1200" dirty="0"/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2050" y="1607047"/>
              <a:ext cx="1737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70C0"/>
                  </a:solidFill>
                </a:rPr>
                <a:t>표준 </a:t>
              </a:r>
              <a:r>
                <a:rPr lang="en-US" altLang="ko-KR" sz="1200" dirty="0">
                  <a:solidFill>
                    <a:srgbClr val="0070C0"/>
                  </a:solidFill>
                </a:rPr>
                <a:t>C++ </a:t>
              </a:r>
              <a:r>
                <a:rPr lang="ko-KR" altLang="en-US" sz="1200" dirty="0">
                  <a:solidFill>
                    <a:srgbClr val="0070C0"/>
                  </a:solidFill>
                </a:rPr>
                <a:t>규칙에 따라</a:t>
              </a:r>
              <a:endParaRPr lang="en-US" altLang="ko-KR" sz="1200" dirty="0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rgbClr val="0070C0"/>
                  </a:solidFill>
                </a:rPr>
                <a:t>작성된 </a:t>
              </a:r>
              <a:r>
                <a:rPr lang="en-US" altLang="ko-KR" sz="1200" dirty="0">
                  <a:solidFill>
                    <a:srgbClr val="0070C0"/>
                  </a:solidFill>
                </a:rPr>
                <a:t>C++ </a:t>
              </a:r>
              <a:r>
                <a:rPr lang="ko-KR" altLang="en-US" sz="1200" dirty="0">
                  <a:solidFill>
                    <a:srgbClr val="0070C0"/>
                  </a:solidFill>
                </a:rPr>
                <a:t>프로그램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3329" y="4002475"/>
              <a:ext cx="1085962" cy="5107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볼랜드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C++</a:t>
              </a:r>
            </a:p>
            <a:p>
              <a:pPr algn="ctr"/>
              <a:r>
                <a:rPr lang="ko-KR" altLang="en-US" sz="1200" dirty="0"/>
                <a:t>컴파일러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81177" y="4002475"/>
              <a:ext cx="1095189" cy="5107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비주얼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C++</a:t>
              </a:r>
            </a:p>
            <a:p>
              <a:pPr algn="ctr"/>
              <a:r>
                <a:rPr lang="ko-KR" altLang="en-US" sz="1200" dirty="0"/>
                <a:t>컴파일러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11285" y="4002475"/>
              <a:ext cx="1055385" cy="5107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GNU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C++</a:t>
              </a:r>
            </a:p>
            <a:p>
              <a:pPr algn="ctr"/>
              <a:r>
                <a:rPr lang="ko-KR" altLang="en-US" sz="1200" dirty="0"/>
                <a:t>컴파일러</a:t>
              </a:r>
            </a:p>
          </p:txBody>
        </p:sp>
        <p:cxnSp>
          <p:nvCxnSpPr>
            <p:cNvPr id="11" name="직선 화살표 연결선 10"/>
            <p:cNvCxnSpPr>
              <a:stCxn id="5" idx="2"/>
            </p:cNvCxnSpPr>
            <p:nvPr/>
          </p:nvCxnSpPr>
          <p:spPr>
            <a:xfrm flipH="1">
              <a:off x="826311" y="3145930"/>
              <a:ext cx="1391614" cy="8565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5" idx="2"/>
              <a:endCxn id="8" idx="0"/>
            </p:cNvCxnSpPr>
            <p:nvPr/>
          </p:nvCxnSpPr>
          <p:spPr>
            <a:xfrm>
              <a:off x="2217925" y="3145930"/>
              <a:ext cx="10847" cy="8565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5" idx="2"/>
              <a:endCxn id="9" idx="0"/>
            </p:cNvCxnSpPr>
            <p:nvPr/>
          </p:nvCxnSpPr>
          <p:spPr>
            <a:xfrm>
              <a:off x="2217925" y="3145930"/>
              <a:ext cx="1321053" cy="8565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463348" y="5707858"/>
              <a:ext cx="3495307" cy="45485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컴퓨터</a:t>
              </a:r>
            </a:p>
          </p:txBody>
        </p:sp>
        <p:sp>
          <p:nvSpPr>
            <p:cNvPr id="17" name="타원 16"/>
            <p:cNvSpPr/>
            <p:nvPr/>
          </p:nvSpPr>
          <p:spPr>
            <a:xfrm>
              <a:off x="463349" y="5118599"/>
              <a:ext cx="72592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실행파일</a:t>
              </a:r>
            </a:p>
          </p:txBody>
        </p:sp>
        <p:sp>
          <p:nvSpPr>
            <p:cNvPr id="18" name="육각형 17"/>
            <p:cNvSpPr/>
            <p:nvPr/>
          </p:nvSpPr>
          <p:spPr>
            <a:xfrm>
              <a:off x="1860386" y="5118599"/>
              <a:ext cx="725924" cy="576064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실행파일</a:t>
              </a:r>
            </a:p>
          </p:txBody>
        </p:sp>
        <p:sp>
          <p:nvSpPr>
            <p:cNvPr id="19" name="정오각형 18"/>
            <p:cNvSpPr/>
            <p:nvPr/>
          </p:nvSpPr>
          <p:spPr>
            <a:xfrm>
              <a:off x="3119295" y="5059786"/>
              <a:ext cx="839361" cy="64807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실행파일</a:t>
              </a:r>
            </a:p>
          </p:txBody>
        </p:sp>
        <p:cxnSp>
          <p:nvCxnSpPr>
            <p:cNvPr id="21" name="직선 화살표 연결선 20"/>
            <p:cNvCxnSpPr>
              <a:stCxn id="7" idx="2"/>
              <a:endCxn id="17" idx="0"/>
            </p:cNvCxnSpPr>
            <p:nvPr/>
          </p:nvCxnSpPr>
          <p:spPr>
            <a:xfrm>
              <a:off x="826310" y="4513253"/>
              <a:ext cx="0" cy="60534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8" idx="2"/>
            </p:cNvCxnSpPr>
            <p:nvPr/>
          </p:nvCxnSpPr>
          <p:spPr>
            <a:xfrm>
              <a:off x="2228772" y="4513253"/>
              <a:ext cx="0" cy="60534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9" idx="2"/>
              <a:endCxn id="19" idx="0"/>
            </p:cNvCxnSpPr>
            <p:nvPr/>
          </p:nvCxnSpPr>
          <p:spPr>
            <a:xfrm flipH="1">
              <a:off x="3538976" y="4513253"/>
              <a:ext cx="2" cy="54653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156176" y="2132856"/>
              <a:ext cx="1877300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dirty="0"/>
                <a:t>#include &lt;</a:t>
              </a:r>
              <a:r>
                <a:rPr lang="en-US" altLang="ko-KR" sz="1200" dirty="0" err="1"/>
                <a:t>iostream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__</a:t>
              </a:r>
              <a:r>
                <a:rPr lang="en-US" altLang="ko-KR" sz="1200" b="1" dirty="0" err="1">
                  <a:solidFill>
                    <a:srgbClr val="FF0000"/>
                  </a:solidFill>
                </a:rPr>
                <a:t>cdecl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/>
                <a:t>main() {</a:t>
              </a:r>
            </a:p>
            <a:p>
              <a:pPr defTabSz="180000"/>
              <a:r>
                <a:rPr lang="en-US" altLang="ko-KR" sz="1200" dirty="0"/>
                <a:t>	</a:t>
              </a:r>
              <a:r>
                <a:rPr lang="en-US" altLang="ko-KR" sz="1200" dirty="0" err="1"/>
                <a:t>std</a:t>
              </a:r>
              <a:r>
                <a:rPr lang="en-US" altLang="ko-KR" sz="1200" dirty="0"/>
                <a:t>::</a:t>
              </a:r>
              <a:r>
                <a:rPr lang="en-US" altLang="ko-KR" sz="1200" dirty="0" err="1"/>
                <a:t>cout</a:t>
              </a:r>
              <a:r>
                <a:rPr lang="en-US" altLang="ko-KR" sz="1200" dirty="0"/>
                <a:t> &lt;&lt; "Hello";</a:t>
              </a:r>
            </a:p>
            <a:p>
              <a:pPr defTabSz="180000"/>
              <a:r>
                <a:rPr lang="en-US" altLang="ko-KR" sz="1200" dirty="0"/>
                <a:t>	return 0;</a:t>
              </a:r>
            </a:p>
            <a:p>
              <a:pPr defTabSz="180000"/>
              <a:r>
                <a:rPr lang="en-US" altLang="ko-KR" sz="1200" dirty="0"/>
                <a:t>}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96136" y="1609636"/>
              <a:ext cx="27158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70C0"/>
                  </a:solidFill>
                </a:rPr>
                <a:t>표준 </a:t>
              </a:r>
              <a:r>
                <a:rPr lang="en-US" altLang="ko-KR" sz="1200" dirty="0">
                  <a:solidFill>
                    <a:srgbClr val="0070C0"/>
                  </a:solidFill>
                </a:rPr>
                <a:t>C++ </a:t>
              </a:r>
              <a:r>
                <a:rPr lang="ko-KR" altLang="en-US" sz="1200" dirty="0">
                  <a:solidFill>
                    <a:srgbClr val="0070C0"/>
                  </a:solidFill>
                </a:rPr>
                <a:t>규칙에 따라</a:t>
              </a:r>
              <a:endParaRPr lang="en-US" altLang="ko-KR" sz="1200" dirty="0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rgbClr val="0070C0"/>
                  </a:solidFill>
                </a:rPr>
                <a:t>작성되지 않는 </a:t>
              </a:r>
              <a:r>
                <a:rPr lang="ko-KR" altLang="en-US" sz="1200" dirty="0" err="1">
                  <a:solidFill>
                    <a:srgbClr val="0070C0"/>
                  </a:solidFill>
                </a:rPr>
                <a:t>비주얼</a:t>
              </a:r>
              <a:r>
                <a:rPr lang="ko-KR" altLang="en-US" sz="1200" dirty="0">
                  <a:solidFill>
                    <a:srgbClr val="0070C0"/>
                  </a:solidFill>
                </a:rPr>
                <a:t> </a:t>
              </a:r>
              <a:r>
                <a:rPr lang="en-US" altLang="ko-KR" sz="1200" dirty="0">
                  <a:solidFill>
                    <a:srgbClr val="0070C0"/>
                  </a:solidFill>
                </a:rPr>
                <a:t>C++ </a:t>
              </a:r>
              <a:r>
                <a:rPr lang="ko-KR" altLang="en-US" sz="1200" dirty="0">
                  <a:solidFill>
                    <a:srgbClr val="0070C0"/>
                  </a:solidFill>
                </a:rPr>
                <a:t>프로그램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160230" y="4005064"/>
              <a:ext cx="1085962" cy="5107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볼랜드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C++</a:t>
              </a:r>
            </a:p>
            <a:p>
              <a:pPr algn="ctr"/>
              <a:r>
                <a:rPr lang="ko-KR" altLang="en-US" sz="1200" dirty="0"/>
                <a:t>컴파일러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558078" y="4005064"/>
              <a:ext cx="1095189" cy="5107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비주얼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C++</a:t>
              </a:r>
            </a:p>
            <a:p>
              <a:pPr algn="ctr"/>
              <a:r>
                <a:rPr lang="ko-KR" altLang="en-US" sz="1200" dirty="0"/>
                <a:t>컴파일러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888186" y="4005064"/>
              <a:ext cx="1055385" cy="5107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GNU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C++</a:t>
              </a:r>
            </a:p>
            <a:p>
              <a:pPr algn="ctr"/>
              <a:r>
                <a:rPr lang="ko-KR" altLang="en-US" sz="1200" dirty="0"/>
                <a:t>컴파일러</a:t>
              </a:r>
            </a:p>
          </p:txBody>
        </p:sp>
        <p:cxnSp>
          <p:nvCxnSpPr>
            <p:cNvPr id="70" name="직선 화살표 연결선 69"/>
            <p:cNvCxnSpPr>
              <a:stCxn id="65" idx="2"/>
            </p:cNvCxnSpPr>
            <p:nvPr/>
          </p:nvCxnSpPr>
          <p:spPr>
            <a:xfrm flipH="1">
              <a:off x="5703212" y="3148519"/>
              <a:ext cx="1391614" cy="8565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65" idx="2"/>
              <a:endCxn id="68" idx="0"/>
            </p:cNvCxnSpPr>
            <p:nvPr/>
          </p:nvCxnSpPr>
          <p:spPr>
            <a:xfrm>
              <a:off x="7094826" y="3148519"/>
              <a:ext cx="10847" cy="8565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65" idx="2"/>
              <a:endCxn id="69" idx="0"/>
            </p:cNvCxnSpPr>
            <p:nvPr/>
          </p:nvCxnSpPr>
          <p:spPr>
            <a:xfrm>
              <a:off x="7094826" y="3148519"/>
              <a:ext cx="1321053" cy="8565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/>
            <p:cNvSpPr/>
            <p:nvPr/>
          </p:nvSpPr>
          <p:spPr>
            <a:xfrm>
              <a:off x="5340250" y="5710447"/>
              <a:ext cx="3495308" cy="45485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컴퓨터</a:t>
              </a:r>
            </a:p>
          </p:txBody>
        </p:sp>
        <p:sp>
          <p:nvSpPr>
            <p:cNvPr id="74" name="타원 73"/>
            <p:cNvSpPr/>
            <p:nvPr/>
          </p:nvSpPr>
          <p:spPr>
            <a:xfrm>
              <a:off x="5361072" y="4833156"/>
              <a:ext cx="72592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실행파일</a:t>
              </a:r>
            </a:p>
          </p:txBody>
        </p:sp>
        <p:sp>
          <p:nvSpPr>
            <p:cNvPr id="75" name="육각형 74"/>
            <p:cNvSpPr/>
            <p:nvPr/>
          </p:nvSpPr>
          <p:spPr>
            <a:xfrm>
              <a:off x="6737287" y="5121188"/>
              <a:ext cx="725924" cy="576064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실행파일</a:t>
              </a:r>
            </a:p>
          </p:txBody>
        </p:sp>
        <p:sp>
          <p:nvSpPr>
            <p:cNvPr id="76" name="정오각형 75"/>
            <p:cNvSpPr/>
            <p:nvPr/>
          </p:nvSpPr>
          <p:spPr>
            <a:xfrm>
              <a:off x="7996198" y="4801228"/>
              <a:ext cx="839361" cy="64807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실행파일</a:t>
              </a:r>
            </a:p>
          </p:txBody>
        </p:sp>
        <p:cxnSp>
          <p:nvCxnSpPr>
            <p:cNvPr id="77" name="직선 화살표 연결선 76"/>
            <p:cNvCxnSpPr>
              <a:stCxn id="67" idx="2"/>
              <a:endCxn id="74" idx="0"/>
            </p:cNvCxnSpPr>
            <p:nvPr/>
          </p:nvCxnSpPr>
          <p:spPr>
            <a:xfrm>
              <a:off x="5703211" y="4515842"/>
              <a:ext cx="20822" cy="317314"/>
            </a:xfrm>
            <a:prstGeom prst="straightConnector1">
              <a:avLst/>
            </a:prstGeom>
            <a:ln w="19050">
              <a:solidFill>
                <a:srgbClr val="92D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>
              <a:stCxn id="68" idx="2"/>
            </p:cNvCxnSpPr>
            <p:nvPr/>
          </p:nvCxnSpPr>
          <p:spPr>
            <a:xfrm>
              <a:off x="7105673" y="4515842"/>
              <a:ext cx="0" cy="60534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>
              <a:stCxn id="69" idx="2"/>
              <a:endCxn id="76" idx="0"/>
            </p:cNvCxnSpPr>
            <p:nvPr/>
          </p:nvCxnSpPr>
          <p:spPr>
            <a:xfrm>
              <a:off x="8415879" y="4515842"/>
              <a:ext cx="0" cy="285386"/>
            </a:xfrm>
            <a:prstGeom prst="straightConnector1">
              <a:avLst/>
            </a:prstGeom>
            <a:ln w="19050">
              <a:solidFill>
                <a:srgbClr val="92D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곱셈 기호 80"/>
            <p:cNvSpPr/>
            <p:nvPr/>
          </p:nvSpPr>
          <p:spPr>
            <a:xfrm>
              <a:off x="5226060" y="4615182"/>
              <a:ext cx="995946" cy="1020164"/>
            </a:xfrm>
            <a:prstGeom prst="mathMultiply">
              <a:avLst>
                <a:gd name="adj1" fmla="val 534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곱셈 기호 85"/>
            <p:cNvSpPr/>
            <p:nvPr/>
          </p:nvSpPr>
          <p:spPr>
            <a:xfrm>
              <a:off x="7888186" y="4658535"/>
              <a:ext cx="995946" cy="1020164"/>
            </a:xfrm>
            <a:prstGeom prst="mathMultiply">
              <a:avLst>
                <a:gd name="adj1" fmla="val 534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모서리가 둥근 사각형 설명선 86"/>
            <p:cNvSpPr/>
            <p:nvPr/>
          </p:nvSpPr>
          <p:spPr>
            <a:xfrm>
              <a:off x="3519420" y="2309029"/>
              <a:ext cx="835576" cy="682635"/>
            </a:xfrm>
            <a:prstGeom prst="wedgeRoundRectCallout">
              <a:avLst>
                <a:gd name="adj1" fmla="val -88529"/>
                <a:gd name="adj2" fmla="val 3213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모든 </a:t>
              </a:r>
              <a:r>
                <a:rPr lang="en-US" altLang="ko-KR" sz="1000" dirty="0">
                  <a:solidFill>
                    <a:schemeClr val="tx1"/>
                  </a:solidFill>
                </a:rPr>
                <a:t>C++ </a:t>
              </a:r>
              <a:r>
                <a:rPr lang="ko-KR" altLang="en-US" sz="1000" dirty="0">
                  <a:solidFill>
                    <a:schemeClr val="tx1"/>
                  </a:solidFill>
                </a:rPr>
                <a:t>컴파일러에 의해 컴파일</a:t>
              </a:r>
            </a:p>
          </p:txBody>
        </p:sp>
        <p:sp>
          <p:nvSpPr>
            <p:cNvPr id="88" name="모서리가 둥근 사각형 설명선 87"/>
            <p:cNvSpPr/>
            <p:nvPr/>
          </p:nvSpPr>
          <p:spPr>
            <a:xfrm>
              <a:off x="5140557" y="2638098"/>
              <a:ext cx="835576" cy="682635"/>
            </a:xfrm>
            <a:prstGeom prst="wedgeRoundRectCallout">
              <a:avLst>
                <a:gd name="adj1" fmla="val 110958"/>
                <a:gd name="adj2" fmla="val -6274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비주얼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</a:rPr>
                <a:t>C++ </a:t>
              </a:r>
              <a:r>
                <a:rPr lang="ko-KR" altLang="en-US" sz="1000" dirty="0">
                  <a:solidFill>
                    <a:schemeClr val="tx1"/>
                  </a:solidFill>
                </a:rPr>
                <a:t>전용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키워드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17439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C++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언어의 주요한 설계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언어와의 호환성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en-US" altLang="ko-KR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 </a:t>
            </a:r>
            <a:r>
              <a:rPr lang="ko-KR" altLang="en-US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언어의 문법 체계 계승</a:t>
            </a:r>
            <a:endParaRPr lang="en-US" altLang="ko-KR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소스 레벨 호환성 </a:t>
            </a:r>
            <a:r>
              <a:rPr lang="en-US" altLang="ko-KR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기존에 작성된 </a:t>
            </a:r>
            <a:r>
              <a:rPr lang="en-US" altLang="ko-KR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 </a:t>
            </a:r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프로그램을 </a:t>
            </a:r>
            <a:endParaRPr lang="en-US" altLang="ko-KR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85800" lvl="2" indent="0">
              <a:buNone/>
            </a:pPr>
            <a:r>
              <a:rPr lang="en-US" altLang="ko-KR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</a:t>
            </a:r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그대로 가져다 사용</a:t>
            </a:r>
            <a:endParaRPr lang="en-US" altLang="ko-KR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링크 레벨 호환성 </a:t>
            </a:r>
            <a:r>
              <a:rPr lang="en-US" altLang="ko-KR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 C </a:t>
            </a:r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목적 파일과 라이브러리를</a:t>
            </a:r>
            <a:endParaRPr lang="en-US" altLang="ko-KR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85800" lvl="2" indent="0">
              <a:buNone/>
            </a:pPr>
            <a:r>
              <a:rPr lang="en-US" altLang="ko-KR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</a:t>
            </a:r>
            <a:r>
              <a:rPr lang="en-US" altLang="ko-KR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C++ </a:t>
            </a:r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프로그램에서 링크</a:t>
            </a:r>
            <a:endParaRPr lang="en-US" altLang="ko-KR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85800" lvl="2" indent="0">
              <a:buNone/>
            </a:pPr>
            <a:endParaRPr lang="en-US" altLang="ko-KR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85800" lvl="2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 지향 개념 도입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캡슐화</a:t>
            </a:r>
            <a:r>
              <a:rPr lang="en-US" altLang="ko-KR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r>
              <a:rPr lang="en-US" altLang="ko-KR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err="1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다형성</a:t>
            </a:r>
            <a:endParaRPr lang="en-US" altLang="ko-KR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fontAlgn="base"/>
            <a:r>
              <a:rPr lang="ko-KR" altLang="en-US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소프트웨어의 재사용을 통해 생산성 향상</a:t>
            </a:r>
            <a:endParaRPr lang="en-US" altLang="ko-KR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fontAlgn="base"/>
            <a:r>
              <a:rPr lang="ko-KR" altLang="en-US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복잡하고 큰 규모의 소프트웨어의 작성</a:t>
            </a:r>
            <a:r>
              <a:rPr lang="en-US" altLang="ko-KR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관리</a:t>
            </a:r>
            <a:r>
              <a:rPr lang="en-US" altLang="ko-KR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유지보수 용이</a:t>
            </a:r>
          </a:p>
          <a:p>
            <a:pPr lvl="1" fontAlgn="base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fontAlgn="base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675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C++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언어의 주요한 설계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엄격한 타입 체크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fontAlgn="base"/>
            <a:r>
              <a:rPr lang="ko-KR" altLang="en-US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 시간 오류의 가능성을 줄임</a:t>
            </a:r>
            <a:endParaRPr lang="en-US" altLang="ko-KR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fontAlgn="base"/>
            <a:r>
              <a:rPr lang="ko-KR" altLang="en-US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디버깅</a:t>
            </a:r>
            <a:r>
              <a:rPr lang="en-US" altLang="ko-KR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편리</a:t>
            </a:r>
            <a:endParaRPr lang="en-US" altLang="ko-KR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fontAlgn="base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65760" lvl="1" indent="0" fontAlgn="base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 시간의 효율성 저하 최소화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fontAlgn="base"/>
            <a:r>
              <a:rPr lang="ko-KR" altLang="en-US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 시간을 저하시키는 요소와 해결</a:t>
            </a:r>
            <a:endParaRPr lang="en-US" altLang="ko-KR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 fontAlgn="base"/>
            <a:r>
              <a:rPr lang="ko-KR" altLang="en-US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작은 크기의 멤버 함수 잦은 호출 가능성</a:t>
            </a:r>
            <a:r>
              <a:rPr lang="en-US" altLang="ko-KR" sz="1600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객체지향 개념도입으로</a:t>
            </a:r>
            <a:r>
              <a:rPr lang="en-US" altLang="ko-KR" sz="1600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685800" lvl="2" indent="0" fontAlgn="base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인라인 함수도입으로 실행 시간 저하 해소</a:t>
            </a:r>
          </a:p>
          <a:p>
            <a:pPr lvl="1" fontAlgn="base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fontAlgn="base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1038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++ </a:t>
            </a:r>
            <a:r>
              <a:rPr lang="ko-KR" altLang="en-US" dirty="0"/>
              <a:t>언어에서 객체 지향을 도입한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591660"/>
            <a:ext cx="8531352" cy="50405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생산성 향상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소프트웨어의 생명 주기 단축 문제 해결 필요</a:t>
            </a:r>
            <a:endParaRPr lang="en-US" altLang="ko-KR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 작성된 코드의 재사용 필요</a:t>
            </a:r>
            <a:endParaRPr lang="en-US" altLang="ko-KR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C++ </a:t>
            </a:r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상속 및 객체 재사용으로 소프트웨어 </a:t>
            </a:r>
            <a:r>
              <a:rPr lang="ko-KR" altLang="en-US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작성부담</a:t>
            </a:r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최소화</a:t>
            </a:r>
            <a:endParaRPr lang="en-US" altLang="ko-KR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실세계에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대한 쉬운 모델링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과거의 소프트웨어</a:t>
            </a:r>
            <a:endParaRPr lang="en-US" altLang="ko-KR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수학 계산이나 통계 처리에 편리한 절차 지향 언어가 적합</a:t>
            </a:r>
            <a:endParaRPr lang="en-US" altLang="ko-KR" sz="20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lang="en-US" altLang="ko-KR" sz="20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현대의 소프트웨어</a:t>
            </a:r>
            <a:endParaRPr lang="en-US" altLang="ko-KR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물체 혹은 객체의 상호 작용에 대한 묘사가 필요</a:t>
            </a:r>
            <a:endParaRPr lang="en-US" altLang="ko-KR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sz="2000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실세계는</a:t>
            </a:r>
            <a:r>
              <a:rPr lang="ko-KR" altLang="en-US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객체로 구성된 세계</a:t>
            </a:r>
            <a:endParaRPr lang="en-US" altLang="ko-KR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객체를 중심으로 하는 객체 지향 언어 적합</a:t>
            </a:r>
            <a:endParaRPr lang="en-US" altLang="ko-KR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65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언어에 추가한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인라인 함수</a:t>
            </a:r>
            <a:r>
              <a:rPr lang="en-US" altLang="ko-KR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(inline</a:t>
            </a:r>
            <a:r>
              <a:rPr lang="ko-KR" altLang="en-US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function)</a:t>
            </a:r>
          </a:p>
          <a:p>
            <a:pPr lvl="2"/>
            <a:r>
              <a:rPr lang="ko-KR" altLang="en-US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자주 호출되는 함수를 함수호출대신에 </a:t>
            </a:r>
            <a:r>
              <a:rPr lang="ko-KR" altLang="en-US" dirty="0" err="1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홤수코드를</a:t>
            </a:r>
            <a:r>
              <a:rPr lang="ko-KR" altLang="en-US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확장 삽입 방식</a:t>
            </a:r>
            <a:r>
              <a:rPr lang="en-US" altLang="ko-KR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(3</a:t>
            </a:r>
            <a:r>
              <a:rPr lang="ko-KR" altLang="en-US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r>
              <a:rPr lang="en-US" altLang="ko-KR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685800" lvl="2" indent="0">
              <a:buNone/>
            </a:pPr>
            <a:r>
              <a:rPr lang="en-US" altLang="ko-KR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(</a:t>
            </a:r>
            <a:r>
              <a:rPr lang="ko-KR" altLang="en-US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실행시간을  감소시킴</a:t>
            </a:r>
            <a:r>
              <a:rPr lang="en-US" altLang="ko-KR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.)</a:t>
            </a:r>
          </a:p>
          <a:p>
            <a:pPr marL="365760" lvl="1" indent="0">
              <a:buNone/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 중복</a:t>
            </a:r>
            <a:r>
              <a:rPr lang="en-US" altLang="ko-KR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(function overloading)</a:t>
            </a:r>
          </a:p>
          <a:p>
            <a:pPr lvl="2"/>
            <a:r>
              <a:rPr lang="ko-KR" altLang="en-US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매개 변수의 개수나 타입이 다른 동일한 이름의 함수들 선언</a:t>
            </a:r>
            <a:r>
              <a:rPr lang="en-US" altLang="ko-KR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(6</a:t>
            </a:r>
            <a:r>
              <a:rPr lang="ko-KR" altLang="en-US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r>
              <a:rPr lang="en-US" altLang="ko-KR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2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디폴트 매개 변수</a:t>
            </a:r>
            <a:r>
              <a:rPr lang="en-US" altLang="ko-KR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(default parameter)</a:t>
            </a:r>
          </a:p>
          <a:p>
            <a:pPr lvl="2"/>
            <a:r>
              <a:rPr lang="ko-KR" altLang="en-US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매개 변수에 디폴트 값이 전달되도록 함수 선언</a:t>
            </a:r>
            <a:r>
              <a:rPr lang="en-US" altLang="ko-KR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(6</a:t>
            </a:r>
            <a:r>
              <a:rPr lang="ko-KR" altLang="en-US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r>
              <a:rPr lang="en-US" altLang="ko-KR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2"/>
            <a:endParaRPr lang="ko-KR" altLang="en-US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참조와 참조 변수</a:t>
            </a:r>
            <a:r>
              <a:rPr lang="en-US" altLang="ko-KR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(reference)</a:t>
            </a:r>
          </a:p>
          <a:p>
            <a:pPr lvl="2"/>
            <a:r>
              <a:rPr lang="ko-KR" altLang="en-US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하나의 변수에 별명을 사용하는 참조 변수 도입</a:t>
            </a:r>
            <a:r>
              <a:rPr lang="en-US" altLang="ko-KR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(5</a:t>
            </a:r>
            <a:r>
              <a:rPr lang="ko-KR" altLang="en-US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r>
              <a:rPr lang="en-US" altLang="ko-KR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2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참조에 의한 호출</a:t>
            </a:r>
            <a:r>
              <a:rPr lang="en-US" altLang="ko-KR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(call-by-reference)</a:t>
            </a:r>
          </a:p>
          <a:p>
            <a:pPr lvl="2"/>
            <a:r>
              <a:rPr lang="ko-KR" altLang="en-US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 호출 시 참조 전달</a:t>
            </a:r>
            <a:r>
              <a:rPr lang="en-US" altLang="ko-KR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(5</a:t>
            </a:r>
            <a:r>
              <a:rPr lang="ko-KR" altLang="en-US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r>
              <a:rPr lang="en-US" altLang="ko-KR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8278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언어에 추가한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new/delete </a:t>
            </a:r>
            <a:r>
              <a:rPr lang="ko-KR" altLang="en-US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</a:t>
            </a:r>
            <a:endParaRPr lang="en-US" altLang="ko-KR" sz="24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동적 메모리 할당</a:t>
            </a:r>
            <a:r>
              <a:rPr lang="en-US" altLang="ko-KR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해제를 위해 </a:t>
            </a:r>
            <a:r>
              <a:rPr lang="en-US" altLang="ko-KR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new</a:t>
            </a:r>
            <a:r>
              <a:rPr lang="ko-KR" altLang="en-US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delete </a:t>
            </a:r>
            <a:r>
              <a:rPr lang="ko-KR" altLang="en-US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도입</a:t>
            </a:r>
            <a:endParaRPr lang="en-US" altLang="ko-KR" sz="20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85800" lvl="2" indent="0">
              <a:buNone/>
            </a:pPr>
            <a:r>
              <a:rPr lang="en-US" altLang="ko-KR" sz="2000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(4</a:t>
            </a:r>
            <a:r>
              <a:rPr lang="ko-KR" altLang="en-US" sz="2000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r>
              <a:rPr lang="en-US" altLang="ko-KR" sz="2000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2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재정의</a:t>
            </a:r>
            <a:endParaRPr lang="en-US" altLang="ko-KR" sz="24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</a:t>
            </a:r>
            <a:r>
              <a:rPr lang="en-US" altLang="ko-KR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C++ </a:t>
            </a:r>
            <a:r>
              <a:rPr lang="ko-KR" altLang="en-US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연산자에 새로운 연산 정의 </a:t>
            </a:r>
            <a:r>
              <a:rPr lang="en-US" altLang="ko-KR" sz="2000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(7</a:t>
            </a:r>
            <a:r>
              <a:rPr lang="ko-KR" altLang="en-US" sz="2000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r>
              <a:rPr lang="en-US" altLang="ko-KR" sz="2000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2"/>
            <a:endParaRPr lang="en-US" altLang="ko-KR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r>
              <a:rPr lang="en-US" altLang="ko-KR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(inheritance)</a:t>
            </a:r>
          </a:p>
          <a:p>
            <a:pPr lvl="2"/>
            <a:r>
              <a:rPr lang="en-US" altLang="ko-KR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상속의 개념</a:t>
            </a:r>
            <a:r>
              <a:rPr lang="en-US" altLang="ko-KR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상속과 객체 </a:t>
            </a:r>
            <a:r>
              <a:rPr lang="en-US" altLang="ko-KR" sz="2000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(8</a:t>
            </a:r>
            <a:r>
              <a:rPr lang="ko-KR" altLang="en-US" sz="2000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r>
              <a:rPr lang="en-US" altLang="ko-KR" sz="2000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2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lang="en-US" altLang="ko-KR" sz="20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sz="20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94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627018"/>
            <a:ext cx="8229600" cy="4952572"/>
          </a:xfrm>
        </p:spPr>
        <p:txBody>
          <a:bodyPr>
            <a:normAutofit/>
          </a:bodyPr>
          <a:lstStyle/>
          <a:p>
            <a:pPr marL="342720" indent="-342720">
              <a:buSzPct val="100000"/>
              <a:buChar char=""/>
              <a:defRPr/>
            </a:pPr>
            <a:r>
              <a:rPr lang="en-US" altLang="ko-KR" sz="2400">
                <a:latin typeface="HY견고딕"/>
                <a:ea typeface="HY견고딕"/>
              </a:rPr>
              <a:t>C++</a:t>
            </a:r>
            <a:r>
              <a:rPr lang="ko-KR" altLang="en-US" sz="2400">
                <a:latin typeface="HY견고딕"/>
                <a:ea typeface="HY견고딕"/>
              </a:rPr>
              <a:t>에서 지원하는 프로그래밍 기법들</a:t>
            </a:r>
            <a:endParaRPr lang="ko-KR" altLang="en-US" sz="2400"/>
          </a:p>
          <a:p>
            <a:pPr>
              <a:defRPr/>
            </a:pPr>
            <a:endParaRPr lang="en-US" altLang="ko-KR" sz="2400"/>
          </a:p>
          <a:p>
            <a:pPr>
              <a:defRPr/>
            </a:pPr>
            <a:endParaRPr lang="en-US" altLang="ko-KR" sz="2400"/>
          </a:p>
          <a:p>
            <a:pPr>
              <a:defRPr/>
            </a:pPr>
            <a:endParaRPr lang="en-US" altLang="ko-KR" sz="2400"/>
          </a:p>
          <a:p>
            <a:pPr>
              <a:defRPr/>
            </a:pPr>
            <a:endParaRPr lang="en-US" altLang="ko-KR" sz="2400"/>
          </a:p>
          <a:p>
            <a:pPr>
              <a:defRPr/>
            </a:pPr>
            <a:endParaRPr lang="en-US" altLang="ko-KR" sz="2400"/>
          </a:p>
          <a:p>
            <a:pPr marL="342720" indent="-342720">
              <a:buSzPct val="100000"/>
              <a:buChar char=""/>
              <a:defRPr/>
            </a:pPr>
            <a:r>
              <a:rPr lang="ko-KR" altLang="en-US" sz="2400">
                <a:latin typeface="HY견고딕"/>
                <a:ea typeface="HY견고딕"/>
              </a:rPr>
              <a:t>주요 특징</a:t>
            </a:r>
            <a:endParaRPr lang="ko-KR" altLang="en-US" sz="2400"/>
          </a:p>
          <a:p>
            <a:pPr lvl="1">
              <a:defRPr/>
            </a:pPr>
            <a:r>
              <a:rPr lang="en-US" altLang="ko-KR" sz="2000">
                <a:solidFill>
                  <a:srgbClr val="3366FF"/>
                </a:solidFill>
                <a:latin typeface="HY견고딕"/>
                <a:ea typeface="HY견고딕"/>
              </a:rPr>
              <a:t>C</a:t>
            </a:r>
            <a:r>
              <a:rPr lang="ko-KR" altLang="en-US" sz="2000">
                <a:solidFill>
                  <a:srgbClr val="3366FF"/>
                </a:solidFill>
                <a:latin typeface="HY견고딕"/>
                <a:ea typeface="HY견고딕"/>
              </a:rPr>
              <a:t>언어 확장</a:t>
            </a:r>
            <a:r>
              <a:rPr lang="en-US" altLang="ko-KR" sz="2000">
                <a:latin typeface="HY견고딕"/>
                <a:ea typeface="HY견고딕"/>
              </a:rPr>
              <a:t>: </a:t>
            </a:r>
            <a:r>
              <a:rPr lang="ko-KR" altLang="en-US" sz="2000">
                <a:latin typeface="HY견고딕"/>
                <a:ea typeface="HY견고딕"/>
              </a:rPr>
              <a:t>참조자</a:t>
            </a:r>
            <a:r>
              <a:rPr lang="en-US" altLang="ko-KR" sz="2000">
                <a:latin typeface="HY견고딕"/>
                <a:ea typeface="HY견고딕"/>
              </a:rPr>
              <a:t>, </a:t>
            </a:r>
            <a:r>
              <a:rPr lang="ko-KR" altLang="en-US" sz="2000">
                <a:latin typeface="HY견고딕"/>
                <a:ea typeface="HY견고딕"/>
              </a:rPr>
              <a:t>함수중복</a:t>
            </a:r>
            <a:r>
              <a:rPr lang="en-US" altLang="ko-KR" sz="2000">
                <a:latin typeface="HY견고딕"/>
                <a:ea typeface="HY견고딕"/>
              </a:rPr>
              <a:t>, </a:t>
            </a:r>
            <a:r>
              <a:rPr lang="ko-KR" altLang="en-US" sz="2000">
                <a:latin typeface="HY견고딕"/>
                <a:ea typeface="HY견고딕"/>
              </a:rPr>
              <a:t>예외처리 등</a:t>
            </a:r>
          </a:p>
          <a:p>
            <a:pPr lvl="1">
              <a:defRPr/>
            </a:pPr>
            <a:r>
              <a:rPr lang="ko-KR" altLang="en-US" sz="2000">
                <a:solidFill>
                  <a:srgbClr val="3366FF"/>
                </a:solidFill>
                <a:latin typeface="HY견고딕"/>
                <a:ea typeface="HY견고딕"/>
              </a:rPr>
              <a:t>객체지향 지원</a:t>
            </a:r>
            <a:r>
              <a:rPr lang="en-US" altLang="ko-KR" sz="2000">
                <a:latin typeface="HY견고딕"/>
                <a:ea typeface="HY견고딕"/>
              </a:rPr>
              <a:t>: </a:t>
            </a:r>
            <a:r>
              <a:rPr lang="ko-KR" altLang="en-US" sz="2000">
                <a:latin typeface="HY견고딕"/>
                <a:ea typeface="HY견고딕"/>
              </a:rPr>
              <a:t>캡슐화</a:t>
            </a:r>
            <a:r>
              <a:rPr lang="en-US" altLang="ko-KR" sz="2000">
                <a:latin typeface="HY견고딕"/>
                <a:ea typeface="HY견고딕"/>
              </a:rPr>
              <a:t>(encapsulation), </a:t>
            </a:r>
            <a:r>
              <a:rPr lang="ko-KR" altLang="en-US" sz="2000">
                <a:latin typeface="HY견고딕"/>
                <a:ea typeface="HY견고딕"/>
              </a:rPr>
              <a:t>정보 은닉 </a:t>
            </a:r>
          </a:p>
          <a:p>
            <a:pPr lvl="1">
              <a:defRPr/>
            </a:pPr>
            <a:r>
              <a:rPr lang="ko-KR" altLang="en-US" sz="2000">
                <a:solidFill>
                  <a:srgbClr val="3366FF"/>
                </a:solidFill>
                <a:latin typeface="HY견고딕"/>
                <a:ea typeface="HY견고딕"/>
              </a:rPr>
              <a:t>코드 재사용</a:t>
            </a:r>
            <a:r>
              <a:rPr lang="en-US" altLang="ko-KR" sz="2000">
                <a:latin typeface="HY견고딕"/>
                <a:ea typeface="HY견고딕"/>
              </a:rPr>
              <a:t>: </a:t>
            </a:r>
            <a:r>
              <a:rPr lang="ko-KR" altLang="en-US" sz="2000">
                <a:latin typeface="HY견고딕"/>
                <a:ea typeface="HY견고딕"/>
              </a:rPr>
              <a:t>상속</a:t>
            </a:r>
            <a:r>
              <a:rPr lang="en-US" altLang="ko-KR" sz="2000">
                <a:latin typeface="HY견고딕"/>
                <a:ea typeface="HY견고딕"/>
              </a:rPr>
              <a:t> (inheritance), </a:t>
            </a:r>
            <a:r>
              <a:rPr lang="ko-KR" altLang="en-US" sz="2000">
                <a:latin typeface="HY견고딕"/>
                <a:ea typeface="HY견고딕"/>
              </a:rPr>
              <a:t>다형성</a:t>
            </a:r>
            <a:r>
              <a:rPr lang="en-US" altLang="ko-KR" sz="2000">
                <a:latin typeface="HY견고딕"/>
                <a:ea typeface="HY견고딕"/>
              </a:rPr>
              <a:t> (polymorphism)</a:t>
            </a:r>
          </a:p>
          <a:p>
            <a:pPr lvl="1">
              <a:defRPr/>
            </a:pPr>
            <a:r>
              <a:rPr lang="ko-KR" altLang="en-US" sz="2000">
                <a:solidFill>
                  <a:srgbClr val="3366FF"/>
                </a:solidFill>
                <a:latin typeface="HY견고딕"/>
                <a:ea typeface="HY견고딕"/>
              </a:rPr>
              <a:t>일반화 프로그래밍</a:t>
            </a:r>
            <a:r>
              <a:rPr lang="en-US" altLang="ko-KR" sz="2000">
                <a:latin typeface="HY견고딕"/>
                <a:ea typeface="HY견고딕"/>
              </a:rPr>
              <a:t>: </a:t>
            </a:r>
            <a:r>
              <a:rPr lang="ko-KR" altLang="en-US" sz="2000">
                <a:latin typeface="HY견고딕"/>
                <a:ea typeface="HY견고딕"/>
              </a:rPr>
              <a:t>템플릿</a:t>
            </a:r>
            <a:r>
              <a:rPr lang="en-US" altLang="ko-KR" sz="2000">
                <a:latin typeface="HY견고딕"/>
                <a:ea typeface="HY견고딕"/>
              </a:rPr>
              <a:t>(template)</a:t>
            </a:r>
            <a:endParaRPr lang="en-US" altLang="ko-KR" sz="2000"/>
          </a:p>
          <a:p>
            <a:pPr marL="457200" lvl="1" indent="0">
              <a:buNone/>
              <a:defRPr/>
            </a:pPr>
            <a:endParaRPr lang="en-US" altLang="ko-KR" sz="2400">
              <a:solidFill>
                <a:srgbClr val="3366FF"/>
              </a:solidFill>
            </a:endParaRPr>
          </a:p>
        </p:txBody>
      </p:sp>
      <p:sp>
        <p:nvSpPr>
          <p:cNvPr id="5" name="제목 1"/>
          <p:cNvSpPr txBox="1"/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3200">
                <a:latin typeface="HY견고딕"/>
                <a:ea typeface="HY견고딕"/>
              </a:rPr>
              <a:t> C++</a:t>
            </a:r>
            <a:r>
              <a:rPr lang="ko-KR" altLang="en-US" sz="3200">
                <a:latin typeface="HY견고딕"/>
                <a:ea typeface="HY견고딕"/>
              </a:rPr>
              <a:t>의 특징</a:t>
            </a:r>
          </a:p>
        </p:txBody>
      </p:sp>
      <p:pic>
        <p:nvPicPr>
          <p:cNvPr id="51203" name="_x362581896" descr="EMB00003aac0d7e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902893" y="2160097"/>
            <a:ext cx="5798363" cy="25378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029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C++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언어의 아킬레스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C++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언어는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C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언어와의 호환성 추구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장점 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기존에 개발된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 코드 활용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85800" lvl="2" indent="0">
              <a:buNone/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단점 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캡슐화의 원칙이 무너짐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3"/>
            <a:r>
              <a:rPr lang="en-US" altLang="ko-KR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C++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에서 전역 변수와 전역 함수를 사용할 수 밖에 없음</a:t>
            </a:r>
            <a:endParaRPr lang="en-US" altLang="ko-KR" sz="18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3"/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부작용</a:t>
            </a:r>
            <a:r>
              <a:rPr lang="en-US" altLang="ko-KR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(side effect)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발생 염려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3426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1135062" y="193476"/>
            <a:ext cx="8404426" cy="11857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sz="3600" b="1">
                <a:latin typeface="HY헤드라인M"/>
                <a:ea typeface="HY헤드라인M"/>
              </a:rPr>
              <a:t>C++ </a:t>
            </a:r>
            <a:r>
              <a:rPr lang="ko-KR" altLang="en-US" sz="3600" b="1">
                <a:latin typeface="HY헤드라인M"/>
                <a:ea typeface="HY헤드라인M"/>
              </a:rPr>
              <a:t>스트림 입출력 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  <p:sp>
        <p:nvSpPr>
          <p:cNvPr id="21508" name="TextBox 21507"/>
          <p:cNvSpPr txBox="1"/>
          <p:nvPr/>
        </p:nvSpPr>
        <p:spPr>
          <a:xfrm>
            <a:off x="1" y="1823678"/>
            <a:ext cx="8727280" cy="3508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00" indent="-2856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  <a:defRPr/>
            </a:pPr>
            <a:r>
              <a:rPr lang="EN-US" sz="2000" b="0" i="0" u="none" strike="noStrike" spc="-3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lang="EN-US" sz="2400" b="0" i="0" u="none" strike="noStrike" spc="-30">
                <a:solidFill>
                  <a:srgbClr val="000000"/>
                </a:solidFill>
                <a:latin typeface="HY견고딕"/>
                <a:ea typeface="HY견고딕"/>
              </a:rPr>
              <a:t>C : </a:t>
            </a:r>
            <a:r>
              <a:rPr sz="2400" b="0" i="0" u="none" strike="noStrike" spc="-40">
                <a:solidFill>
                  <a:srgbClr val="000000"/>
                </a:solidFill>
                <a:latin typeface="HY견고딕"/>
                <a:ea typeface="HY견고딕"/>
              </a:rPr>
              <a:t>표준 입출력 함수인 </a:t>
            </a:r>
            <a:r>
              <a:rPr lang="EN-US" sz="2400" b="0" i="0" u="none" strike="noStrike" spc="-30">
                <a:solidFill>
                  <a:srgbClr val="000000"/>
                </a:solidFill>
                <a:latin typeface="HY견고딕"/>
                <a:ea typeface="HY견고딕"/>
              </a:rPr>
              <a:t>printf, putchar </a:t>
            </a:r>
            <a:r>
              <a:rPr sz="2400" b="0" i="0" u="none" strike="noStrike" spc="-40">
                <a:solidFill>
                  <a:srgbClr val="000000"/>
                </a:solidFill>
                <a:latin typeface="HY견고딕"/>
                <a:ea typeface="HY견고딕"/>
              </a:rPr>
              <a:t>등을 사용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400" b="0" i="0" u="none" strike="noStrike" spc="-40">
              <a:solidFill>
                <a:srgbClr val="000000"/>
              </a:solidFill>
              <a:latin typeface="HY견고딕"/>
              <a:ea typeface="HY견고딕"/>
            </a:endParaRPr>
          </a:p>
          <a:p>
            <a:pPr marL="285600" indent="-2856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  <a:defRPr/>
            </a:pPr>
            <a:r>
              <a:rPr lang="ko-KR" altLang="en-US" sz="2400" b="0" i="0" u="none" strike="noStrike" spc="-3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lang="EN-US" sz="2400" b="0" i="0" u="none" strike="noStrike" spc="-30">
                <a:solidFill>
                  <a:srgbClr val="000000"/>
                </a:solidFill>
                <a:latin typeface="HY견고딕"/>
                <a:ea typeface="HY견고딕"/>
              </a:rPr>
              <a:t>C++ :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0" i="0" u="none" strike="noStrike" spc="-30">
                <a:solidFill>
                  <a:srgbClr val="000000"/>
                </a:solidFill>
                <a:latin typeface="HY견고딕"/>
                <a:ea typeface="HY견고딕"/>
              </a:rPr>
              <a:t>   </a:t>
            </a:r>
            <a:r>
              <a:rPr lang="en-US" altLang="ko-KR" sz="2400" b="0" i="0" u="none" strike="noStrike" spc="-30">
                <a:solidFill>
                  <a:srgbClr val="000000"/>
                </a:solidFill>
                <a:latin typeface="HY견고딕"/>
                <a:ea typeface="HY견고딕"/>
              </a:rPr>
              <a:t>.</a:t>
            </a:r>
            <a:r>
              <a:rPr lang="ko-KR" altLang="en-US" sz="2400" b="0" i="0" u="none" strike="noStrike" spc="-3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lang="EN-US" sz="2400" b="0" i="0" u="none" strike="noStrike" spc="-3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sz="2200" b="0" i="0" u="none" strike="noStrike" spc="-40">
                <a:solidFill>
                  <a:srgbClr val="0000FF"/>
                </a:solidFill>
                <a:latin typeface="HY견고딕"/>
                <a:ea typeface="HY견고딕"/>
              </a:rPr>
              <a:t>입출력 기능을 표준 라이브러리로 제공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200" b="0" i="0" u="none" strike="noStrike" spc="-40">
                <a:solidFill>
                  <a:srgbClr val="0000FF"/>
                </a:solidFill>
                <a:latin typeface="HY견고딕"/>
                <a:ea typeface="HY견고딕"/>
              </a:rPr>
              <a:t>   </a:t>
            </a:r>
            <a:r>
              <a:rPr lang="en-US" altLang="ko-KR" sz="2200" b="0" i="0" u="none" strike="noStrike" spc="-40">
                <a:solidFill>
                  <a:srgbClr val="0000FF"/>
                </a:solidFill>
                <a:latin typeface="HY견고딕"/>
                <a:ea typeface="HY견고딕"/>
              </a:rPr>
              <a:t>.</a:t>
            </a:r>
            <a:r>
              <a:rPr lang="ko-KR" altLang="en-US" sz="2200" b="0" i="0" u="none" strike="noStrike" spc="-40">
                <a:solidFill>
                  <a:srgbClr val="0000FF"/>
                </a:solidFill>
                <a:latin typeface="HY견고딕"/>
                <a:ea typeface="HY견고딕"/>
              </a:rPr>
              <a:t>  </a:t>
            </a:r>
            <a:r>
              <a:rPr sz="2200" b="0" i="0" u="none" strike="noStrike" spc="-40">
                <a:solidFill>
                  <a:srgbClr val="0000FF"/>
                </a:solidFill>
                <a:latin typeface="HY견고딕"/>
                <a:ea typeface="HY견고딕"/>
              </a:rPr>
              <a:t>스트림 입출력이 가능토록 해주는 </a:t>
            </a:r>
            <a:r>
              <a:rPr lang="EN-US" sz="2200" b="0" i="0" u="none" strike="noStrike" spc="-30">
                <a:solidFill>
                  <a:srgbClr val="0000FF"/>
                </a:solidFill>
                <a:latin typeface="HY견고딕"/>
                <a:ea typeface="HY견고딕"/>
              </a:rPr>
              <a:t>iostream </a:t>
            </a:r>
            <a:r>
              <a:rPr sz="2200" b="0" i="0" u="none" strike="noStrike" spc="-40">
                <a:solidFill>
                  <a:srgbClr val="0000FF"/>
                </a:solidFill>
                <a:latin typeface="HY견고딕"/>
                <a:ea typeface="HY견고딕"/>
              </a:rPr>
              <a:t>라이브러리 제공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200" b="0" i="0" u="none" strike="noStrike" spc="-30">
                <a:solidFill>
                  <a:srgbClr val="0000FF"/>
                </a:solidFill>
                <a:latin typeface="HY견고딕"/>
                <a:ea typeface="HY견고딕"/>
              </a:rPr>
              <a:t>   </a:t>
            </a:r>
            <a:r>
              <a:rPr lang="en-US" altLang="ko-KR" sz="2200" b="0" i="0" u="none" strike="noStrike" spc="-30">
                <a:solidFill>
                  <a:srgbClr val="0000FF"/>
                </a:solidFill>
                <a:latin typeface="HY견고딕"/>
                <a:ea typeface="HY견고딕"/>
              </a:rPr>
              <a:t>.</a:t>
            </a:r>
            <a:endParaRPr lang="EN-US" sz="2200" b="0" i="0" u="none" strike="noStrike" spc="-30">
              <a:solidFill>
                <a:srgbClr val="0000FF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링킹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266700" y="1924889"/>
            <a:ext cx="8005931" cy="257537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링킹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목적 파일끼리 합쳐 실행 파일을 만드는 과정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85800" lvl="2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목적 파일은 바로 실행할 수 없음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2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목적 파일과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C++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표준 라이브러리의 함수 연결하여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marL="365760" lvl="1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 파일을 만드는 과정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15270" y="4933111"/>
            <a:ext cx="80507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2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hello.obj</a:t>
            </a:r>
            <a:r>
              <a:rPr lang="ko-KR" altLang="en-US" sz="2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r>
              <a:rPr lang="en-US" altLang="ko-KR" sz="2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</a:t>
            </a:r>
            <a:r>
              <a:rPr lang="en-US" altLang="ko-KR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r>
              <a:rPr lang="en-US" altLang="ko-KR" sz="2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&lt;&lt; </a:t>
            </a:r>
            <a:r>
              <a:rPr lang="ko-KR" altLang="en-US" sz="2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함수 </a:t>
            </a:r>
            <a:r>
              <a:rPr lang="en-US" altLang="ko-KR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=&gt;</a:t>
            </a:r>
            <a:r>
              <a:rPr lang="en-US" altLang="ko-KR" sz="2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hello.exe</a:t>
            </a:r>
            <a:r>
              <a:rPr lang="ko-KR" altLang="en-US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2000" dirty="0" err="1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만듬</a:t>
            </a:r>
            <a:endParaRPr lang="ko-KR" altLang="en-US" sz="20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25512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310" y="5373506"/>
            <a:ext cx="1058353" cy="110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4659230" y="1724663"/>
            <a:ext cx="1728192" cy="1047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C++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 개발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3557168"/>
            <a:ext cx="1145984" cy="4327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컴파일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8180" y="4355268"/>
            <a:ext cx="1630575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파일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hello.cpp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30975" y="4440948"/>
            <a:ext cx="179767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목적 파일</a:t>
            </a:r>
            <a:endParaRPr lang="en-US" altLang="ko-KR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(hello.obj)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238867" y="2272830"/>
            <a:ext cx="284459" cy="128774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3861" y="1331733"/>
            <a:ext cx="191614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C++ </a:t>
            </a:r>
            <a:r>
              <a:rPr lang="ko-KR" altLang="en-US" sz="16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라이브러리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929548" y="2498106"/>
            <a:ext cx="0" cy="7143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60433" y="2581830"/>
            <a:ext cx="2467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C++ </a:t>
            </a:r>
            <a:r>
              <a:rPr lang="ko-KR" altLang="en-US" sz="16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소스 프로그램 작성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1945" y="3173034"/>
            <a:ext cx="2267583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defTabSz="180000"/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main() {</a:t>
            </a:r>
          </a:p>
          <a:p>
            <a:pPr defTabSz="180000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::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"Hello";</a:t>
            </a:r>
          </a:p>
          <a:p>
            <a:pPr defTabSz="180000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0;</a:t>
            </a:r>
          </a:p>
          <a:p>
            <a:pPr defTabSz="180000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884633" y="3296846"/>
            <a:ext cx="118585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_main,12#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$&lt;&lt;01010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00000111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_Hello001</a:t>
            </a:r>
          </a:p>
        </p:txBody>
      </p:sp>
      <p:sp>
        <p:nvSpPr>
          <p:cNvPr id="73" name="타원 72"/>
          <p:cNvSpPr/>
          <p:nvPr/>
        </p:nvSpPr>
        <p:spPr>
          <a:xfrm>
            <a:off x="4817827" y="1807112"/>
            <a:ext cx="842081" cy="4598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cout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659908" y="1988791"/>
            <a:ext cx="633454" cy="4498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&lt;&lt;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252940" y="2232900"/>
            <a:ext cx="69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.........</a:t>
            </a:r>
            <a:endParaRPr lang="ko-KR" altLang="en-US" dirty="0"/>
          </a:p>
        </p:txBody>
      </p:sp>
      <p:cxnSp>
        <p:nvCxnSpPr>
          <p:cNvPr id="77" name="직선 화살표 연결선 76"/>
          <p:cNvCxnSpPr>
            <a:stCxn id="56" idx="3"/>
            <a:endCxn id="7" idx="2"/>
          </p:cNvCxnSpPr>
          <p:nvPr/>
        </p:nvCxnSpPr>
        <p:spPr>
          <a:xfrm>
            <a:off x="2389528" y="3757810"/>
            <a:ext cx="22232" cy="1575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" idx="6"/>
            <a:endCxn id="72" idx="1"/>
          </p:cNvCxnSpPr>
          <p:nvPr/>
        </p:nvCxnSpPr>
        <p:spPr>
          <a:xfrm>
            <a:off x="3557744" y="3773564"/>
            <a:ext cx="326889" cy="33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27223" y="3560575"/>
            <a:ext cx="928953" cy="4327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링킹</a:t>
            </a:r>
            <a:endParaRPr lang="ko-KR" altLang="en-US" sz="1400" dirty="0"/>
          </a:p>
        </p:txBody>
      </p:sp>
      <p:cxnSp>
        <p:nvCxnSpPr>
          <p:cNvPr id="87" name="직선 화살표 연결선 86"/>
          <p:cNvCxnSpPr>
            <a:endCxn id="86" idx="2"/>
          </p:cNvCxnSpPr>
          <p:nvPr/>
        </p:nvCxnSpPr>
        <p:spPr>
          <a:xfrm>
            <a:off x="4932040" y="3773564"/>
            <a:ext cx="295183" cy="340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6" idx="6"/>
            <a:endCxn id="94" idx="1"/>
          </p:cNvCxnSpPr>
          <p:nvPr/>
        </p:nvCxnSpPr>
        <p:spPr>
          <a:xfrm>
            <a:off x="6156176" y="3776971"/>
            <a:ext cx="358501" cy="5649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endCxn id="86" idx="0"/>
          </p:cNvCxnSpPr>
          <p:nvPr/>
        </p:nvCxnSpPr>
        <p:spPr>
          <a:xfrm flipH="1">
            <a:off x="5691700" y="2456535"/>
            <a:ext cx="172597" cy="110404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514677" y="3140968"/>
            <a:ext cx="119291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010100000100010101001111010110101010010111010101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516216" y="4475634"/>
            <a:ext cx="173881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 파일</a:t>
            </a:r>
            <a:endParaRPr lang="en-US" altLang="ko-KR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(hello.exe)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857874" y="3558871"/>
            <a:ext cx="928953" cy="4327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실행</a:t>
            </a:r>
          </a:p>
        </p:txBody>
      </p:sp>
      <p:cxnSp>
        <p:nvCxnSpPr>
          <p:cNvPr id="115" name="직선 화살표 연결선 114"/>
          <p:cNvCxnSpPr>
            <a:stCxn id="94" idx="3"/>
            <a:endCxn id="114" idx="2"/>
          </p:cNvCxnSpPr>
          <p:nvPr/>
        </p:nvCxnSpPr>
        <p:spPr>
          <a:xfrm flipV="1">
            <a:off x="7707595" y="3775267"/>
            <a:ext cx="150279" cy="5819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3" descr="C:\Users\secthk\Pictures\Microsoft Clip Organizer\j042606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8850" y="1394228"/>
            <a:ext cx="1290899" cy="1484343"/>
          </a:xfrm>
          <a:prstGeom prst="rect">
            <a:avLst/>
          </a:prstGeom>
          <a:noFill/>
        </p:spPr>
      </p:pic>
      <p:cxnSp>
        <p:nvCxnSpPr>
          <p:cNvPr id="122" name="직선 화살표 연결선 121"/>
          <p:cNvCxnSpPr>
            <a:stCxn id="114" idx="0"/>
            <a:endCxn id="118" idx="2"/>
          </p:cNvCxnSpPr>
          <p:nvPr/>
        </p:nvCxnSpPr>
        <p:spPr>
          <a:xfrm flipV="1">
            <a:off x="8322351" y="2878571"/>
            <a:ext cx="141949" cy="6803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052040" y="1676233"/>
            <a:ext cx="912448" cy="5853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Hello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92724" y="5157109"/>
            <a:ext cx="1213731" cy="4327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디버깅</a:t>
            </a:r>
            <a:endParaRPr lang="ko-KR" altLang="en-US" sz="1400" dirty="0"/>
          </a:p>
        </p:txBody>
      </p:sp>
      <p:cxnSp>
        <p:nvCxnSpPr>
          <p:cNvPr id="5" name="꺾인 연결선 4"/>
          <p:cNvCxnSpPr>
            <a:stCxn id="114" idx="4"/>
            <a:endCxn id="34" idx="6"/>
          </p:cNvCxnSpPr>
          <p:nvPr/>
        </p:nvCxnSpPr>
        <p:spPr>
          <a:xfrm rot="5400000">
            <a:off x="6623482" y="3674636"/>
            <a:ext cx="1381842" cy="2015896"/>
          </a:xfrm>
          <a:prstGeom prst="bentConnector2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55028" y="4112453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오류 발생</a:t>
            </a:r>
          </a:p>
        </p:txBody>
      </p:sp>
      <p:cxnSp>
        <p:nvCxnSpPr>
          <p:cNvPr id="9" name="꺾인 연결선 8"/>
          <p:cNvCxnSpPr>
            <a:stCxn id="34" idx="2"/>
            <a:endCxn id="7" idx="4"/>
          </p:cNvCxnSpPr>
          <p:nvPr/>
        </p:nvCxnSpPr>
        <p:spPr>
          <a:xfrm rot="10800000">
            <a:off x="2984752" y="3989961"/>
            <a:ext cx="2107972" cy="1383545"/>
          </a:xfrm>
          <a:prstGeom prst="bentConnector2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23709" y="537350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오류 수정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78" y="1418293"/>
            <a:ext cx="1058353" cy="110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5272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C++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표준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988018"/>
            <a:ext cx="8531352" cy="4102664"/>
          </a:xfrm>
        </p:spPr>
        <p:txBody>
          <a:bodyPr>
            <a:normAutofit fontScale="92500"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altLang="ko-KR" dirty="0"/>
              <a:t>C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++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표준 라이브러리는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개의 그룹으로 구분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라이브러리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</a:t>
            </a:r>
            <a:r>
              <a:rPr lang="en-US" altLang="ko-KR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 </a:t>
            </a:r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표준 라이브러리를 수용</a:t>
            </a:r>
            <a:r>
              <a:rPr lang="en-US" altLang="ko-KR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C++</a:t>
            </a:r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에서 사용할 수 있게 한 함수들</a:t>
            </a:r>
            <a:endParaRPr lang="en-US" altLang="ko-KR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이름이 </a:t>
            </a:r>
            <a:r>
              <a:rPr lang="en-US" altLang="ko-KR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시작하는 헤더 파일에 선언됨</a:t>
            </a:r>
            <a:endParaRPr lang="en-US" altLang="ko-KR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C++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입출력 라이브러리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콘솔 및 파일 입출력을 위한 라이브러리</a:t>
            </a:r>
            <a:endParaRPr lang="en-US" altLang="ko-KR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C++ STL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라이브러리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제네릭</a:t>
            </a:r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프로그래밍을 지원하기 위해 템플릿 라이브러리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0253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148" y="2565579"/>
            <a:ext cx="6505686" cy="32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C++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표준 라이브러리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07503" y="3535642"/>
            <a:ext cx="1160763" cy="421728"/>
          </a:xfrm>
          <a:prstGeom prst="wedgeRoundRectCallout">
            <a:avLst>
              <a:gd name="adj1" fmla="val 93834"/>
              <a:gd name="adj2" fmla="val 47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 </a:t>
            </a:r>
            <a:r>
              <a:rPr lang="ko-KR" altLang="en-US" sz="1000" dirty="0">
                <a:solidFill>
                  <a:schemeClr val="tx1"/>
                </a:solidFill>
              </a:rPr>
              <a:t>라이브러리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913807" y="1963410"/>
            <a:ext cx="879271" cy="421728"/>
          </a:xfrm>
          <a:prstGeom prst="wedgeRoundRectCallout">
            <a:avLst>
              <a:gd name="adj1" fmla="val -59344"/>
              <a:gd name="adj2" fmla="val 1271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STL </a:t>
            </a:r>
            <a:r>
              <a:rPr lang="ko-KR" altLang="en-US" sz="1000" dirty="0">
                <a:solidFill>
                  <a:schemeClr val="tx1"/>
                </a:solidFill>
              </a:rPr>
              <a:t>라이브러리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884367" y="3632814"/>
            <a:ext cx="1015067" cy="421728"/>
          </a:xfrm>
          <a:prstGeom prst="wedgeRoundRectCallout">
            <a:avLst>
              <a:gd name="adj1" fmla="val -122475"/>
              <a:gd name="adj2" fmla="val -561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en-US" altLang="ko-KR" sz="1000">
                <a:solidFill>
                  <a:schemeClr val="tx1"/>
                </a:solidFill>
              </a:rPr>
              <a:t>++ </a:t>
            </a:r>
            <a:r>
              <a:rPr lang="ko-KR" altLang="en-US" sz="1000" dirty="0">
                <a:solidFill>
                  <a:schemeClr val="tx1"/>
                </a:solidFill>
              </a:rPr>
              <a:t>입출력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32901450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1135062" y="193476"/>
            <a:ext cx="8404426" cy="11857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sz="3600" b="1">
                <a:latin typeface="HY헤드라인M"/>
                <a:ea typeface="HY헤드라인M"/>
              </a:rPr>
              <a:t>C++ </a:t>
            </a:r>
            <a:r>
              <a:rPr lang="ko-KR" altLang="en-US" sz="3600" b="1">
                <a:latin typeface="HY헤드라인M"/>
                <a:ea typeface="HY헤드라인M"/>
              </a:rPr>
              <a:t>스트림 입출력 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  <p:pic>
        <p:nvPicPr>
          <p:cNvPr id="21509" name="그림 2150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4871" y="1682956"/>
            <a:ext cx="8795031" cy="4910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600" b="1" dirty="0">
                <a:latin typeface="HY견고딕"/>
                <a:ea typeface="HY견고딕"/>
              </a:rPr>
              <a:t>표준 </a:t>
            </a:r>
            <a:r>
              <a:rPr lang="en-US" altLang="ko-KR" sz="3600" b="1" dirty="0">
                <a:latin typeface="HY견고딕"/>
                <a:ea typeface="HY견고딕"/>
              </a:rPr>
              <a:t>C++ </a:t>
            </a:r>
            <a:r>
              <a:rPr lang="ko-KR" altLang="en-US" sz="3600" b="1" dirty="0">
                <a:latin typeface="HY견고딕"/>
                <a:ea typeface="HY견고딕"/>
              </a:rPr>
              <a:t>헤더 파일은 확장자가 없다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05944" y="1695770"/>
            <a:ext cx="8442520" cy="504056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latin typeface="HY견고딕"/>
                <a:ea typeface="HY견고딕"/>
              </a:rPr>
              <a:t>표준 </a:t>
            </a:r>
            <a:r>
              <a:rPr lang="en-US" altLang="ko-KR" b="1" dirty="0">
                <a:latin typeface="HY견고딕"/>
                <a:ea typeface="HY견고딕"/>
              </a:rPr>
              <a:t>C++</a:t>
            </a:r>
            <a:r>
              <a:rPr lang="ko-KR" altLang="en-US" b="1" dirty="0">
                <a:latin typeface="HY견고딕"/>
                <a:ea typeface="HY견고딕"/>
              </a:rPr>
              <a:t>에서 헤더 파일 </a:t>
            </a:r>
            <a:r>
              <a:rPr lang="ko-KR" altLang="en-US" b="1" dirty="0" err="1">
                <a:latin typeface="HY견고딕"/>
                <a:ea typeface="HY견고딕"/>
              </a:rPr>
              <a:t>확장자</a:t>
            </a:r>
            <a:r>
              <a:rPr lang="ko-KR" altLang="en-US" b="1" dirty="0">
                <a:latin typeface="HY견고딕"/>
                <a:ea typeface="HY견고딕"/>
              </a:rPr>
              <a:t> 없고</a:t>
            </a:r>
            <a:r>
              <a:rPr lang="en-US" altLang="ko-KR" b="1" dirty="0">
                <a:latin typeface="HY견고딕"/>
                <a:ea typeface="HY견고딕"/>
              </a:rPr>
              <a:t>, </a:t>
            </a:r>
            <a:r>
              <a:rPr lang="en-US" altLang="ko-KR" b="1" dirty="0" err="1">
                <a:latin typeface="HY견고딕"/>
                <a:ea typeface="HY견고딕"/>
              </a:rPr>
              <a:t>std</a:t>
            </a:r>
            <a:r>
              <a:rPr lang="en-US" altLang="ko-KR" b="1" dirty="0">
                <a:latin typeface="HY견고딕"/>
                <a:ea typeface="HY견고딕"/>
              </a:rPr>
              <a:t> </a:t>
            </a:r>
            <a:r>
              <a:rPr lang="ko-KR" altLang="en-US" b="1" dirty="0">
                <a:latin typeface="HY견고딕"/>
                <a:ea typeface="HY견고딕"/>
              </a:rPr>
              <a:t>이름 공간 적시</a:t>
            </a:r>
          </a:p>
          <a:p>
            <a:pPr lvl="1" latinLnBrk="0">
              <a:defRPr/>
            </a:pP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#include &lt;</a:t>
            </a:r>
            <a:r>
              <a:rPr lang="en-US" altLang="ko-KR" b="1" dirty="0" err="1">
                <a:solidFill>
                  <a:srgbClr val="FF0000"/>
                </a:solidFill>
                <a:latin typeface="HY견고딕"/>
                <a:ea typeface="HY견고딕"/>
              </a:rPr>
              <a:t>iostream</a:t>
            </a: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&gt;</a:t>
            </a:r>
          </a:p>
          <a:p>
            <a:pPr lvl="1" latinLnBrk="0">
              <a:defRPr/>
            </a:pP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using namespace </a:t>
            </a:r>
            <a:r>
              <a:rPr lang="en-US" altLang="ko-KR" b="1" dirty="0" err="1">
                <a:solidFill>
                  <a:srgbClr val="FF0000"/>
                </a:solidFill>
                <a:latin typeface="HY견고딕"/>
                <a:ea typeface="HY견고딕"/>
              </a:rPr>
              <a:t>std</a:t>
            </a: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;</a:t>
            </a:r>
          </a:p>
          <a:p>
            <a:pPr lvl="0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0"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latin typeface="HY견고딕"/>
                <a:ea typeface="HY견고딕"/>
              </a:rPr>
              <a:t>헤더 파일의 </a:t>
            </a:r>
            <a:r>
              <a:rPr lang="ko-KR" altLang="en-US" b="1" dirty="0" err="1">
                <a:latin typeface="HY견고딕"/>
                <a:ea typeface="HY견고딕"/>
              </a:rPr>
              <a:t>확장자</a:t>
            </a:r>
            <a:r>
              <a:rPr lang="ko-KR" altLang="en-US" b="1" dirty="0">
                <a:latin typeface="HY견고딕"/>
                <a:ea typeface="HY견고딕"/>
              </a:rPr>
              <a:t> 비교</a:t>
            </a:r>
            <a:endParaRPr lang="en-US" altLang="ko-KR" b="1" dirty="0"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57</a:t>
            </a:fld>
            <a:endParaRPr lang="en-US" altLang="en-US">
              <a:latin typeface="HY견고딕"/>
              <a:ea typeface="HY견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4005064"/>
            <a:ext cx="834482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5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1135062" y="193476"/>
            <a:ext cx="8404426" cy="11857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sz="3600" b="1">
                <a:latin typeface="HY헤드라인M"/>
                <a:ea typeface="HY헤드라인M"/>
              </a:rPr>
              <a:t>C++ </a:t>
            </a:r>
            <a:r>
              <a:rPr lang="ko-KR" altLang="en-US" sz="3600" b="1">
                <a:latin typeface="HY헤드라인M"/>
                <a:ea typeface="HY헤드라인M"/>
              </a:rPr>
              <a:t>스트림 입출력 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  <p:pic>
        <p:nvPicPr>
          <p:cNvPr id="21509" name="그림 2150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0202" y="1734544"/>
            <a:ext cx="8448340" cy="44926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1135062" y="193476"/>
            <a:ext cx="8404426" cy="11857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sz="3600" b="1">
                <a:latin typeface="HY헤드라인M"/>
                <a:ea typeface="HY헤드라인M"/>
              </a:rPr>
              <a:t>C++ </a:t>
            </a:r>
            <a:r>
              <a:rPr lang="ko-KR" altLang="en-US" sz="3600" b="1">
                <a:latin typeface="HY헤드라인M"/>
                <a:ea typeface="HY헤드라인M"/>
              </a:rPr>
              <a:t>스트림 입출력 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  <p:sp>
        <p:nvSpPr>
          <p:cNvPr id="21509" name="TextBox 21508"/>
          <p:cNvSpPr txBox="1"/>
          <p:nvPr/>
        </p:nvSpPr>
        <p:spPr>
          <a:xfrm>
            <a:off x="357188" y="1872494"/>
            <a:ext cx="9144000" cy="4774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0" i="0" u="sng" strike="noStrike" spc="-10" dirty="0" err="1">
                <a:solidFill>
                  <a:srgbClr val="000000"/>
                </a:solidFill>
                <a:latin typeface="HY견고딕"/>
                <a:ea typeface="HY견고딕"/>
              </a:rPr>
              <a:t>스트림</a:t>
            </a:r>
            <a:r>
              <a:rPr sz="2400" b="0" i="0" u="sng" strike="noStrike" spc="-10" dirty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sz="2400" b="0" i="0" u="sng" strike="noStrike" spc="-10" dirty="0" err="1">
                <a:solidFill>
                  <a:srgbClr val="000000"/>
                </a:solidFill>
                <a:latin typeface="HY견고딕"/>
                <a:ea typeface="HY견고딕"/>
              </a:rPr>
              <a:t>입력</a:t>
            </a:r>
            <a:endParaRPr sz="2400" b="0" i="0" u="sng" strike="noStrike" spc="-10" dirty="0">
              <a:solidFill>
                <a:srgbClr val="000000"/>
              </a:solidFill>
              <a:latin typeface="HY견고딕"/>
              <a:ea typeface="HY견고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0" i="0" u="none" strike="noStrike" spc="-10" dirty="0">
                <a:solidFill>
                  <a:srgbClr val="0000FF"/>
                </a:solidFill>
                <a:latin typeface="HY견고딕"/>
                <a:ea typeface="HY견고딕"/>
              </a:rPr>
              <a:t>#include &lt;iostream&gt;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0" i="0" u="none" strike="noStrike" spc="-10" dirty="0" err="1">
                <a:solidFill>
                  <a:srgbClr val="0000FF"/>
                </a:solidFill>
                <a:latin typeface="HY견고딕"/>
                <a:ea typeface="HY견고딕"/>
              </a:rPr>
              <a:t>cin</a:t>
            </a:r>
            <a:r>
              <a:rPr lang="EN-US" sz="2400" b="0" i="0" u="none" strike="noStrike" spc="-10" dirty="0">
                <a:solidFill>
                  <a:srgbClr val="0000FF"/>
                </a:solidFill>
                <a:latin typeface="HY견고딕"/>
                <a:ea typeface="HY견고딕"/>
              </a:rPr>
              <a:t> </a:t>
            </a:r>
            <a:r>
              <a:rPr lang="EN-US" sz="2400" b="0" i="0" u="none" strike="noStrike" spc="-10" dirty="0">
                <a:solidFill>
                  <a:srgbClr val="FF0000"/>
                </a:solidFill>
                <a:latin typeface="HY견고딕"/>
                <a:ea typeface="HY견고딕"/>
              </a:rPr>
              <a:t>&gt;&gt;</a:t>
            </a:r>
            <a:r>
              <a:rPr lang="EN-US" sz="2400" b="0" i="0" u="none" strike="noStrike" spc="-10" dirty="0">
                <a:solidFill>
                  <a:srgbClr val="0000FF"/>
                </a:solidFill>
                <a:latin typeface="HY견고딕"/>
                <a:ea typeface="HY견고딕"/>
              </a:rPr>
              <a:t> </a:t>
            </a:r>
            <a:r>
              <a:rPr sz="2400" b="0" i="0" u="none" strike="noStrike" spc="-10" dirty="0">
                <a:solidFill>
                  <a:srgbClr val="0000FF"/>
                </a:solidFill>
                <a:latin typeface="HY견고딕"/>
                <a:ea typeface="HY견고딕"/>
              </a:rPr>
              <a:t>변수</a:t>
            </a:r>
            <a:r>
              <a:rPr lang="EN-US" sz="2400" b="0" i="0" u="none" strike="noStrike" spc="-10" dirty="0">
                <a:solidFill>
                  <a:srgbClr val="0000FF"/>
                </a:solidFill>
                <a:latin typeface="HY견고딕"/>
                <a:ea typeface="HY견고딕"/>
              </a:rPr>
              <a:t>-1 [ &gt;&gt; </a:t>
            </a:r>
            <a:r>
              <a:rPr sz="2400" b="0" i="0" u="none" strike="noStrike" spc="-10" dirty="0">
                <a:solidFill>
                  <a:srgbClr val="0000FF"/>
                </a:solidFill>
                <a:latin typeface="HY견고딕"/>
                <a:ea typeface="HY견고딕"/>
              </a:rPr>
              <a:t>변수</a:t>
            </a:r>
            <a:r>
              <a:rPr lang="EN-US" sz="2400" b="0" i="0" u="none" strike="noStrike" spc="-10" dirty="0">
                <a:solidFill>
                  <a:srgbClr val="0000FF"/>
                </a:solidFill>
                <a:latin typeface="HY견고딕"/>
                <a:ea typeface="HY견고딕"/>
              </a:rPr>
              <a:t>-2 </a:t>
            </a:r>
            <a:r>
              <a:rPr sz="2400" b="0" i="0" u="none" strike="noStrike" spc="-10" dirty="0">
                <a:solidFill>
                  <a:srgbClr val="0000FF"/>
                </a:solidFill>
                <a:latin typeface="HY견고딕"/>
                <a:ea typeface="HY견고딕"/>
              </a:rPr>
              <a:t>…</a:t>
            </a:r>
            <a:r>
              <a:rPr lang="EN-US" sz="2400" b="0" i="0" u="none" strike="noStrike" spc="-10" dirty="0">
                <a:solidFill>
                  <a:srgbClr val="0000FF"/>
                </a:solidFill>
                <a:latin typeface="HY견고딕"/>
                <a:ea typeface="HY견고딕"/>
              </a:rPr>
              <a:t>]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u="none" strike="noStrike" spc="-10" dirty="0">
              <a:solidFill>
                <a:srgbClr val="000000"/>
              </a:solidFill>
              <a:latin typeface="HY견고딕"/>
              <a:ea typeface="HY견고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0" i="0" u="sng" strike="noStrike" spc="-10" dirty="0" err="1">
                <a:solidFill>
                  <a:srgbClr val="000000"/>
                </a:solidFill>
                <a:latin typeface="HY견고딕"/>
                <a:ea typeface="HY견고딕"/>
              </a:rPr>
              <a:t>스트림</a:t>
            </a:r>
            <a:r>
              <a:rPr sz="2400" b="0" i="0" u="sng" strike="noStrike" spc="-10" dirty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sz="2400" b="0" i="0" u="sng" strike="noStrike" spc="-10" dirty="0" err="1">
                <a:solidFill>
                  <a:srgbClr val="000000"/>
                </a:solidFill>
                <a:latin typeface="HY견고딕"/>
                <a:ea typeface="HY견고딕"/>
              </a:rPr>
              <a:t>출력</a:t>
            </a:r>
            <a:endParaRPr sz="2400" b="0" i="0" u="sng" strike="noStrike" spc="-10" dirty="0">
              <a:solidFill>
                <a:srgbClr val="000000"/>
              </a:solidFill>
              <a:latin typeface="HY견고딕"/>
              <a:ea typeface="HY견고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0" i="0" u="none" strike="noStrike" spc="-10" dirty="0">
                <a:solidFill>
                  <a:srgbClr val="0000FF"/>
                </a:solidFill>
                <a:latin typeface="HY견고딕"/>
                <a:ea typeface="HY견고딕"/>
              </a:rPr>
              <a:t>#include &lt;iostream&gt;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0" i="0" u="none" strike="noStrike" spc="-10" dirty="0" err="1">
                <a:solidFill>
                  <a:srgbClr val="0000FF"/>
                </a:solidFill>
                <a:latin typeface="HY견고딕"/>
                <a:ea typeface="HY견고딕"/>
              </a:rPr>
              <a:t>cout</a:t>
            </a:r>
            <a:r>
              <a:rPr lang="EN-US" sz="2400" b="0" i="0" u="none" strike="noStrike" spc="-10" dirty="0">
                <a:solidFill>
                  <a:srgbClr val="0000FF"/>
                </a:solidFill>
                <a:latin typeface="HY견고딕"/>
                <a:ea typeface="HY견고딕"/>
              </a:rPr>
              <a:t> </a:t>
            </a:r>
            <a:r>
              <a:rPr lang="EN-US" sz="2400" b="0" i="0" u="none" strike="noStrike" spc="-10" dirty="0">
                <a:solidFill>
                  <a:srgbClr val="FF0000"/>
                </a:solidFill>
                <a:latin typeface="HY견고딕"/>
                <a:ea typeface="HY견고딕"/>
              </a:rPr>
              <a:t>&lt;&lt; </a:t>
            </a:r>
            <a:r>
              <a:rPr sz="2400" b="0" i="0" u="none" strike="noStrike" spc="-10" dirty="0">
                <a:solidFill>
                  <a:srgbClr val="0000FF"/>
                </a:solidFill>
                <a:latin typeface="HY견고딕"/>
                <a:ea typeface="HY견고딕"/>
              </a:rPr>
              <a:t>수식</a:t>
            </a:r>
            <a:r>
              <a:rPr lang="EN-US" sz="2400" b="0" i="0" u="none" strike="noStrike" spc="-10" dirty="0">
                <a:solidFill>
                  <a:srgbClr val="0000FF"/>
                </a:solidFill>
                <a:latin typeface="HY견고딕"/>
                <a:ea typeface="HY견고딕"/>
              </a:rPr>
              <a:t>-1(</a:t>
            </a:r>
            <a:r>
              <a:rPr sz="2400" b="0" i="0" u="none" strike="noStrike" spc="-10" dirty="0" err="1">
                <a:solidFill>
                  <a:srgbClr val="0000FF"/>
                </a:solidFill>
                <a:latin typeface="HY견고딕"/>
                <a:ea typeface="HY견고딕"/>
              </a:rPr>
              <a:t>또는</a:t>
            </a:r>
            <a:r>
              <a:rPr sz="2400" b="0" i="0" u="none" strike="noStrike" spc="-10" dirty="0">
                <a:solidFill>
                  <a:srgbClr val="0000FF"/>
                </a:solidFill>
                <a:latin typeface="HY견고딕"/>
                <a:ea typeface="HY견고딕"/>
              </a:rPr>
              <a:t> </a:t>
            </a:r>
            <a:r>
              <a:rPr sz="2400" b="0" i="0" u="none" strike="noStrike" spc="-10" dirty="0" err="1">
                <a:solidFill>
                  <a:srgbClr val="0000FF"/>
                </a:solidFill>
                <a:latin typeface="HY견고딕"/>
                <a:ea typeface="HY견고딕"/>
              </a:rPr>
              <a:t>문자열</a:t>
            </a:r>
            <a:r>
              <a:rPr lang="EN-US" sz="2400" b="0" i="0" u="none" strike="noStrike" spc="-10" dirty="0">
                <a:solidFill>
                  <a:srgbClr val="0000FF"/>
                </a:solidFill>
                <a:latin typeface="HY견고딕"/>
                <a:ea typeface="HY견고딕"/>
              </a:rPr>
              <a:t>) [ &lt;&lt; </a:t>
            </a:r>
            <a:r>
              <a:rPr sz="2400" b="0" i="0" u="none" strike="noStrike" spc="-10" dirty="0">
                <a:solidFill>
                  <a:srgbClr val="0000FF"/>
                </a:solidFill>
                <a:latin typeface="HY견고딕"/>
                <a:ea typeface="HY견고딕"/>
              </a:rPr>
              <a:t>수식</a:t>
            </a:r>
            <a:r>
              <a:rPr lang="EN-US" sz="2400" b="0" i="0" u="none" strike="noStrike" spc="-10" dirty="0">
                <a:solidFill>
                  <a:srgbClr val="0000FF"/>
                </a:solidFill>
                <a:latin typeface="HY견고딕"/>
                <a:ea typeface="HY견고딕"/>
              </a:rPr>
              <a:t>-2(</a:t>
            </a:r>
            <a:r>
              <a:rPr sz="2400" b="0" i="0" u="none" strike="noStrike" spc="-10" dirty="0" err="1">
                <a:solidFill>
                  <a:srgbClr val="0000FF"/>
                </a:solidFill>
                <a:latin typeface="HY견고딕"/>
                <a:ea typeface="HY견고딕"/>
              </a:rPr>
              <a:t>또는</a:t>
            </a:r>
            <a:r>
              <a:rPr sz="2400" b="0" i="0" u="none" strike="noStrike" spc="-10" dirty="0">
                <a:solidFill>
                  <a:srgbClr val="0000FF"/>
                </a:solidFill>
                <a:latin typeface="HY견고딕"/>
                <a:ea typeface="HY견고딕"/>
              </a:rPr>
              <a:t> </a:t>
            </a:r>
            <a:r>
              <a:rPr sz="2400" b="0" i="0" u="none" strike="noStrike" spc="-10" dirty="0" err="1">
                <a:solidFill>
                  <a:srgbClr val="0000FF"/>
                </a:solidFill>
                <a:latin typeface="HY견고딕"/>
                <a:ea typeface="HY견고딕"/>
              </a:rPr>
              <a:t>문자열</a:t>
            </a:r>
            <a:r>
              <a:rPr lang="EN-US" sz="2400" b="0" i="0" u="none" strike="noStrike" spc="-10" dirty="0">
                <a:solidFill>
                  <a:srgbClr val="0000FF"/>
                </a:solidFill>
                <a:latin typeface="HY견고딕"/>
                <a:ea typeface="HY견고딕"/>
              </a:rPr>
              <a:t>) </a:t>
            </a:r>
            <a:r>
              <a:rPr sz="2400" b="0" i="0" u="none" strike="noStrike" spc="-10" dirty="0">
                <a:solidFill>
                  <a:srgbClr val="0000FF"/>
                </a:solidFill>
                <a:latin typeface="HY견고딕"/>
                <a:ea typeface="HY견고딕"/>
              </a:rPr>
              <a:t>…</a:t>
            </a:r>
            <a:r>
              <a:rPr lang="EN-US" sz="2400" b="0" i="0" u="none" strike="noStrike" spc="-10" dirty="0">
                <a:solidFill>
                  <a:srgbClr val="0000FF"/>
                </a:solidFill>
                <a:latin typeface="HY견고딕"/>
                <a:ea typeface="HY견고딕"/>
              </a:rPr>
              <a:t>]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400" dirty="0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/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3200">
                <a:latin typeface="HY견고딕"/>
                <a:ea typeface="HY견고딕"/>
              </a:rPr>
              <a:t> C++</a:t>
            </a:r>
            <a:r>
              <a:rPr lang="ko-KR" altLang="en-US" sz="3200">
                <a:latin typeface="HY견고딕"/>
                <a:ea typeface="HY견고딕"/>
              </a:rPr>
              <a:t> 기초</a:t>
            </a:r>
          </a:p>
        </p:txBody>
      </p:sp>
      <p:sp>
        <p:nvSpPr>
          <p:cNvPr id="51205" name="TextBox 51204"/>
          <p:cNvSpPr txBox="1"/>
          <p:nvPr/>
        </p:nvSpPr>
        <p:spPr>
          <a:xfrm>
            <a:off x="596801" y="2068591"/>
            <a:ext cx="8547199" cy="2815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  <a:defRPr/>
            </a:pPr>
            <a:r>
              <a:rPr lang="ko-KR" altLang="en-US" sz="2400" b="0" i="0" u="none" strike="noStrike" spc="-30" dirty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lang="EN-US" sz="2400" b="0" i="0" u="none" strike="noStrike" spc="-30" dirty="0">
                <a:solidFill>
                  <a:srgbClr val="000000"/>
                </a:solidFill>
                <a:latin typeface="HY견고딕"/>
                <a:ea typeface="HY견고딕"/>
              </a:rPr>
              <a:t>C </a:t>
            </a:r>
            <a:r>
              <a:rPr sz="2400" b="0" i="0" u="none" strike="noStrike" spc="-40" dirty="0" err="1">
                <a:solidFill>
                  <a:srgbClr val="000000"/>
                </a:solidFill>
                <a:latin typeface="HY견고딕"/>
                <a:ea typeface="HY견고딕"/>
              </a:rPr>
              <a:t>언어와</a:t>
            </a:r>
            <a:r>
              <a:rPr sz="2400" b="0" i="0" u="none" strike="noStrike" spc="-40" dirty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sz="2400" b="0" i="0" u="none" strike="noStrike" spc="-40" dirty="0" err="1">
                <a:solidFill>
                  <a:srgbClr val="000000"/>
                </a:solidFill>
                <a:latin typeface="HY견고딕"/>
                <a:ea typeface="HY견고딕"/>
              </a:rPr>
              <a:t>같은</a:t>
            </a:r>
            <a:r>
              <a:rPr sz="2400" b="0" i="0" u="none" strike="noStrike" spc="-40" dirty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sz="2400" b="0" i="0" u="none" strike="noStrike" spc="-40" dirty="0" err="1">
                <a:solidFill>
                  <a:srgbClr val="000000"/>
                </a:solidFill>
                <a:latin typeface="HY견고딕"/>
                <a:ea typeface="HY견고딕"/>
              </a:rPr>
              <a:t>형태의</a:t>
            </a:r>
            <a:r>
              <a:rPr sz="2400" b="0" i="0" u="none" strike="noStrike" spc="-40" dirty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sz="2400" b="0" i="0" u="none" strike="noStrike" spc="-40" dirty="0" err="1">
                <a:solidFill>
                  <a:srgbClr val="000000"/>
                </a:solidFill>
                <a:latin typeface="HY견고딕"/>
                <a:ea typeface="HY견고딕"/>
              </a:rPr>
              <a:t>문법적인</a:t>
            </a:r>
            <a:r>
              <a:rPr sz="2400" b="0" i="0" u="none" strike="noStrike" spc="-40" dirty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sz="2400" b="0" i="0" u="none" strike="noStrike" spc="-40" dirty="0" err="1">
                <a:solidFill>
                  <a:srgbClr val="000000"/>
                </a:solidFill>
                <a:latin typeface="HY견고딕"/>
                <a:ea typeface="HY견고딕"/>
              </a:rPr>
              <a:t>구조</a:t>
            </a:r>
            <a:endParaRPr sz="2400" b="0" i="0" u="none" strike="noStrike" spc="-40" dirty="0">
              <a:solidFill>
                <a:srgbClr val="000000"/>
              </a:solidFill>
              <a:latin typeface="HY견고딕"/>
              <a:ea typeface="HY견고딕"/>
            </a:endParaRPr>
          </a:p>
          <a:p>
            <a:pPr marL="257040" indent="-25704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  <a:defRPr/>
            </a:pPr>
            <a:endParaRPr sz="2400" b="0" i="0" u="none" strike="noStrike" spc="-40" dirty="0">
              <a:solidFill>
                <a:srgbClr val="000000"/>
              </a:solidFill>
              <a:latin typeface="HY견고딕"/>
              <a:ea typeface="HY견고딕"/>
            </a:endParaRPr>
          </a:p>
          <a:p>
            <a:pPr marL="257040" indent="-25704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  <a:defRPr/>
            </a:pPr>
            <a:r>
              <a:rPr lang="EN-US" sz="2400" b="0" i="0" u="none" strike="noStrike" spc="-30" dirty="0">
                <a:solidFill>
                  <a:srgbClr val="000000"/>
                </a:solidFill>
                <a:latin typeface="HY견고딕"/>
                <a:ea typeface="HY견고딕"/>
              </a:rPr>
              <a:t>C </a:t>
            </a:r>
            <a:r>
              <a:rPr sz="2400" b="0" i="0" u="none" strike="noStrike" spc="-40" dirty="0" err="1">
                <a:solidFill>
                  <a:srgbClr val="000000"/>
                </a:solidFill>
                <a:latin typeface="HY견고딕"/>
                <a:ea typeface="HY견고딕"/>
              </a:rPr>
              <a:t>언어에</a:t>
            </a:r>
            <a:r>
              <a:rPr sz="2400" b="0" i="0" u="none" strike="noStrike" spc="-40" dirty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sz="2400" b="0" i="0" u="none" strike="noStrike" spc="-40" dirty="0" err="1">
                <a:solidFill>
                  <a:srgbClr val="000000"/>
                </a:solidFill>
                <a:latin typeface="HY견고딕"/>
                <a:ea typeface="HY견고딕"/>
              </a:rPr>
              <a:t>객체지향</a:t>
            </a:r>
            <a:r>
              <a:rPr sz="2400" b="0" i="0" u="none" strike="noStrike" spc="-40" dirty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sz="2400" b="0" i="0" u="none" strike="noStrike" spc="-40" dirty="0" err="1">
                <a:solidFill>
                  <a:srgbClr val="000000"/>
                </a:solidFill>
                <a:latin typeface="HY견고딕"/>
                <a:ea typeface="HY견고딕"/>
              </a:rPr>
              <a:t>프로그래밍</a:t>
            </a:r>
            <a:r>
              <a:rPr sz="2400" b="0" i="0" u="none" strike="noStrike" spc="-40" dirty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sz="2400" b="0" i="0" u="none" strike="noStrike" spc="-40" dirty="0" err="1">
                <a:solidFill>
                  <a:srgbClr val="000000"/>
                </a:solidFill>
                <a:latin typeface="HY견고딕"/>
                <a:ea typeface="HY견고딕"/>
              </a:rPr>
              <a:t>기법</a:t>
            </a:r>
            <a:r>
              <a:rPr sz="2400" b="0" i="0" u="none" strike="noStrike" spc="-40" dirty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sz="2400" b="0" i="0" u="none" strike="noStrike" spc="-40" dirty="0" err="1">
                <a:solidFill>
                  <a:srgbClr val="000000"/>
                </a:solidFill>
                <a:latin typeface="HY견고딕"/>
                <a:ea typeface="HY견고딕"/>
              </a:rPr>
              <a:t>도입</a:t>
            </a:r>
            <a:endParaRPr b="0" i="0" u="none" strike="noStrike" spc="-40" dirty="0">
              <a:solidFill>
                <a:srgbClr val="000000"/>
              </a:solidFill>
              <a:latin typeface="한양견고딕"/>
              <a:ea typeface="한양견고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 spc="-30" dirty="0">
                <a:solidFill>
                  <a:srgbClr val="000000"/>
                </a:solidFill>
                <a:latin typeface="한양견고딕"/>
                <a:ea typeface="한양견고딕"/>
              </a:rPr>
              <a:t>  </a:t>
            </a:r>
            <a:r>
              <a:rPr lang="en-US" altLang="ko-KR" b="0" i="0" u="none" strike="noStrike" spc="-30" dirty="0">
                <a:solidFill>
                  <a:srgbClr val="000000"/>
                </a:solidFill>
                <a:latin typeface="한양견고딕"/>
                <a:ea typeface="한양견고딕"/>
              </a:rPr>
              <a:t>.</a:t>
            </a:r>
            <a:r>
              <a:rPr lang="ko-KR" altLang="en-US" b="0" i="0" u="none" strike="noStrike" spc="-30" dirty="0">
                <a:solidFill>
                  <a:srgbClr val="0000FF"/>
                </a:solidFill>
                <a:latin typeface="한양견고딕"/>
                <a:ea typeface="한양견고딕"/>
              </a:rPr>
              <a:t> </a:t>
            </a:r>
            <a:r>
              <a:rPr sz="2000" b="0" i="0" u="none" strike="noStrike" spc="-40" dirty="0" err="1">
                <a:solidFill>
                  <a:srgbClr val="0000FF"/>
                </a:solidFill>
                <a:latin typeface="HY견고딕"/>
                <a:ea typeface="HY견고딕"/>
              </a:rPr>
              <a:t>클래스</a:t>
            </a:r>
            <a:r>
              <a:rPr lang="EN-US" sz="2000" b="0" i="0" u="none" strike="noStrike" spc="-30" dirty="0">
                <a:solidFill>
                  <a:srgbClr val="0000FF"/>
                </a:solidFill>
                <a:latin typeface="HY견고딕"/>
                <a:ea typeface="HY견고딕"/>
              </a:rPr>
              <a:t>(class) </a:t>
            </a:r>
            <a:r>
              <a:rPr sz="2000" b="0" i="0" u="none" strike="noStrike" spc="-40" dirty="0" err="1">
                <a:solidFill>
                  <a:srgbClr val="0000FF"/>
                </a:solidFill>
                <a:latin typeface="HY견고딕"/>
                <a:ea typeface="HY견고딕"/>
              </a:rPr>
              <a:t>선언</a:t>
            </a:r>
            <a:endParaRPr sz="2000" b="0" i="0" u="none" strike="noStrike" spc="-40" dirty="0">
              <a:solidFill>
                <a:srgbClr val="0000FF"/>
              </a:solidFill>
              <a:latin typeface="HY견고딕"/>
              <a:ea typeface="HY견고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0" i="0" u="none" strike="noStrike" spc="-30" dirty="0">
                <a:solidFill>
                  <a:srgbClr val="0000FF"/>
                </a:solidFill>
                <a:latin typeface="HY견고딕"/>
                <a:ea typeface="HY견고딕"/>
              </a:rPr>
              <a:t>  </a:t>
            </a:r>
            <a:r>
              <a:rPr lang="en-US" altLang="ko-KR" sz="2000" b="0" i="0" u="none" strike="noStrike" spc="-30" dirty="0">
                <a:solidFill>
                  <a:srgbClr val="0000FF"/>
                </a:solidFill>
                <a:latin typeface="HY견고딕"/>
                <a:ea typeface="HY견고딕"/>
              </a:rPr>
              <a:t>.</a:t>
            </a:r>
            <a:r>
              <a:rPr sz="2000" b="0" i="0" u="none" strike="noStrike" spc="-40" dirty="0" err="1">
                <a:solidFill>
                  <a:srgbClr val="0000FF"/>
                </a:solidFill>
                <a:latin typeface="HY견고딕"/>
                <a:ea typeface="HY견고딕"/>
              </a:rPr>
              <a:t>객체</a:t>
            </a:r>
            <a:r>
              <a:rPr sz="2000" b="0" i="0" u="none" strike="noStrike" spc="-40" dirty="0">
                <a:solidFill>
                  <a:srgbClr val="0000FF"/>
                </a:solidFill>
                <a:latin typeface="HY견고딕"/>
                <a:ea typeface="HY견고딕"/>
              </a:rPr>
              <a:t> </a:t>
            </a:r>
            <a:r>
              <a:rPr sz="2000" b="0" i="0" u="none" strike="noStrike" spc="-40" dirty="0" err="1">
                <a:solidFill>
                  <a:srgbClr val="0000FF"/>
                </a:solidFill>
                <a:latin typeface="HY견고딕"/>
                <a:ea typeface="HY견고딕"/>
              </a:rPr>
              <a:t>정의를</a:t>
            </a:r>
            <a:r>
              <a:rPr sz="2000" b="0" i="0" u="none" strike="noStrike" spc="-40" dirty="0">
                <a:solidFill>
                  <a:srgbClr val="0000FF"/>
                </a:solidFill>
                <a:latin typeface="HY견고딕"/>
                <a:ea typeface="HY견고딕"/>
              </a:rPr>
              <a:t> </a:t>
            </a:r>
            <a:r>
              <a:rPr sz="2000" b="0" i="0" u="none" strike="noStrike" spc="-40" dirty="0" err="1">
                <a:solidFill>
                  <a:srgbClr val="0000FF"/>
                </a:solidFill>
                <a:latin typeface="HY견고딕"/>
                <a:ea typeface="HY견고딕"/>
              </a:rPr>
              <a:t>이용한</a:t>
            </a:r>
            <a:r>
              <a:rPr sz="2000" b="0" i="0" u="none" strike="noStrike" spc="-40" dirty="0">
                <a:solidFill>
                  <a:srgbClr val="0000FF"/>
                </a:solidFill>
                <a:latin typeface="HY견고딕"/>
                <a:ea typeface="HY견고딕"/>
              </a:rPr>
              <a:t> </a:t>
            </a:r>
            <a:r>
              <a:rPr sz="2000" b="0" i="0" u="none" strike="noStrike" spc="-40" dirty="0" err="1">
                <a:solidFill>
                  <a:srgbClr val="0000FF"/>
                </a:solidFill>
                <a:latin typeface="HY견고딕"/>
                <a:ea typeface="HY견고딕"/>
              </a:rPr>
              <a:t>추상적</a:t>
            </a:r>
            <a:r>
              <a:rPr sz="2000" b="0" i="0" u="none" strike="noStrike" spc="-40" dirty="0">
                <a:solidFill>
                  <a:srgbClr val="0000FF"/>
                </a:solidFill>
                <a:latin typeface="HY견고딕"/>
                <a:ea typeface="HY견고딕"/>
              </a:rPr>
              <a:t> </a:t>
            </a:r>
            <a:r>
              <a:rPr sz="2000" b="0" i="0" u="none" strike="noStrike" spc="-40" dirty="0" err="1">
                <a:solidFill>
                  <a:srgbClr val="0000FF"/>
                </a:solidFill>
                <a:latin typeface="HY견고딕"/>
                <a:ea typeface="HY견고딕"/>
              </a:rPr>
              <a:t>자료</a:t>
            </a:r>
            <a:r>
              <a:rPr sz="2000" b="0" i="0" u="none" strike="noStrike" spc="-40" dirty="0">
                <a:solidFill>
                  <a:srgbClr val="0000FF"/>
                </a:solidFill>
                <a:latin typeface="HY견고딕"/>
                <a:ea typeface="HY견고딕"/>
              </a:rPr>
              <a:t> 형</a:t>
            </a:r>
            <a:r>
              <a:rPr lang="EN-US" sz="2000" b="0" i="0" u="none" strike="noStrike" spc="-30" dirty="0">
                <a:solidFill>
                  <a:srgbClr val="0000FF"/>
                </a:solidFill>
                <a:latin typeface="HY견고딕"/>
                <a:ea typeface="HY견고딕"/>
              </a:rPr>
              <a:t>(abstract data type)</a:t>
            </a:r>
            <a:r>
              <a:rPr sz="2000" b="0" i="0" u="none" strike="noStrike" spc="-40" dirty="0">
                <a:solidFill>
                  <a:srgbClr val="0000FF"/>
                </a:solidFill>
                <a:latin typeface="HY견고딕"/>
                <a:ea typeface="HY견고딕"/>
              </a:rPr>
              <a:t>의 </a:t>
            </a:r>
            <a:r>
              <a:rPr sz="2000" b="0" i="0" u="none" strike="noStrike" spc="-40" dirty="0" err="1">
                <a:solidFill>
                  <a:srgbClr val="0000FF"/>
                </a:solidFill>
                <a:latin typeface="HY견고딕"/>
                <a:ea typeface="HY견고딕"/>
              </a:rPr>
              <a:t>정의</a:t>
            </a:r>
            <a:r>
              <a:rPr sz="2000" b="0" i="0" u="none" strike="noStrike" spc="-40" dirty="0">
                <a:solidFill>
                  <a:srgbClr val="0000FF"/>
                </a:solidFill>
                <a:latin typeface="HY견고딕"/>
                <a:ea typeface="HY견고딕"/>
              </a:rPr>
              <a:t> 등</a:t>
            </a:r>
          </a:p>
        </p:txBody>
      </p:sp>
    </p:spTree>
    <p:extLst>
      <p:ext uri="{BB962C8B-B14F-4D97-AF65-F5344CB8AC3E}">
        <p14:creationId xmlns:p14="http://schemas.microsoft.com/office/powerpoint/2010/main" val="418956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1135062" y="193476"/>
            <a:ext cx="8404426" cy="11857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sz="3600" b="1">
                <a:latin typeface="HY헤드라인M"/>
                <a:ea typeface="HY헤드라인M"/>
              </a:rPr>
              <a:t>C++ </a:t>
            </a:r>
            <a:r>
              <a:rPr lang="ko-KR" altLang="en-US" sz="3600" b="1">
                <a:latin typeface="HY헤드라인M"/>
                <a:ea typeface="HY헤드라인M"/>
              </a:rPr>
              <a:t>출력 스트림 과 버퍼의 역할 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  <p:pic>
        <p:nvPicPr>
          <p:cNvPr id="21511" name="그림 215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3649" y="2044458"/>
            <a:ext cx="8153825" cy="39786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1135062" y="193476"/>
            <a:ext cx="8404426" cy="11857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sz="3600" b="1">
                <a:latin typeface="HY헤드라인M"/>
                <a:ea typeface="HY헤드라인M"/>
              </a:rPr>
              <a:t>C++ </a:t>
            </a:r>
            <a:r>
              <a:rPr lang="ko-KR" altLang="en-US" sz="3600" b="1">
                <a:latin typeface="HY헤드라인M"/>
                <a:ea typeface="HY헤드라인M"/>
              </a:rPr>
              <a:t>입력 스트림 과 버퍼의 역할 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  <p:grpSp>
        <p:nvGrpSpPr>
          <p:cNvPr id="21511" name="그룹 2"/>
          <p:cNvGrpSpPr/>
          <p:nvPr/>
        </p:nvGrpSpPr>
        <p:grpSpPr>
          <a:xfrm>
            <a:off x="693216" y="1881658"/>
            <a:ext cx="7757567" cy="4750274"/>
            <a:chOff x="755576" y="1484784"/>
            <a:chExt cx="7757567" cy="4750274"/>
          </a:xfrm>
        </p:grpSpPr>
        <p:pic>
          <p:nvPicPr>
            <p:cNvPr id="21512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755576" y="1484784"/>
              <a:ext cx="7757567" cy="47502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13" name="타원 4"/>
            <p:cNvSpPr/>
            <p:nvPr/>
          </p:nvSpPr>
          <p:spPr>
            <a:xfrm>
              <a:off x="2123728" y="5085184"/>
              <a:ext cx="1080120" cy="43204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b="1" dirty="0" err="1">
                <a:latin typeface="HY견고딕"/>
                <a:ea typeface="HY견고딕"/>
              </a:rPr>
              <a:t>cin</a:t>
            </a:r>
            <a:r>
              <a:rPr lang="ko-KR" altLang="en-US" sz="3600" b="1" dirty="0">
                <a:latin typeface="HY견고딕"/>
                <a:ea typeface="HY견고딕"/>
              </a:rPr>
              <a:t>과 </a:t>
            </a:r>
            <a:r>
              <a:rPr lang="en-US" altLang="ko-KR" sz="3600" b="1" dirty="0" err="1">
                <a:latin typeface="HY견고딕"/>
                <a:ea typeface="HY견고딕"/>
              </a:rPr>
              <a:t>cout</a:t>
            </a:r>
            <a:r>
              <a:rPr lang="ko-KR" altLang="en-US" sz="3600" b="1" dirty="0">
                <a:latin typeface="HY견고딕"/>
                <a:ea typeface="HY견고딕"/>
              </a:rPr>
              <a:t>은 어디에 선언되어 있는가</a:t>
            </a:r>
            <a:r>
              <a:rPr lang="en-US" altLang="ko-KR" sz="3600" b="1" dirty="0">
                <a:latin typeface="HY견고딕"/>
                <a:ea typeface="HY견고딕"/>
              </a:rPr>
              <a:t>?</a:t>
            </a:r>
            <a:endParaRPr lang="ko-KR" altLang="en-US" sz="3600" b="1" dirty="0">
              <a:latin typeface="HY견고딕"/>
              <a:ea typeface="HY견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>
                <a:latin typeface="HY견고딕"/>
                <a:ea typeface="HY견고딕"/>
              </a:rPr>
              <a:t>cout</a:t>
            </a:r>
            <a:r>
              <a:rPr lang="ko-KR" altLang="en-US" b="1">
                <a:latin typeface="HY견고딕"/>
                <a:ea typeface="HY견고딕"/>
              </a:rPr>
              <a:t>이나 </a:t>
            </a:r>
            <a:r>
              <a:rPr lang="en-US" altLang="ko-KR" b="1">
                <a:latin typeface="HY견고딕"/>
                <a:ea typeface="HY견고딕"/>
              </a:rPr>
              <a:t>cin</a:t>
            </a:r>
            <a:r>
              <a:rPr lang="ko-KR" altLang="en-US" b="1">
                <a:latin typeface="HY견고딕"/>
                <a:ea typeface="HY견고딕"/>
              </a:rPr>
              <a:t>은 모두 </a:t>
            </a:r>
            <a:r>
              <a:rPr lang="en-US" altLang="ko-KR" b="1">
                <a:latin typeface="HY견고딕"/>
                <a:ea typeface="HY견고딕"/>
              </a:rPr>
              <a:t>&lt;iostream&gt;</a:t>
            </a:r>
            <a:r>
              <a:rPr lang="ko-KR" altLang="en-US" b="1">
                <a:latin typeface="HY견고딕"/>
                <a:ea typeface="HY견고딕"/>
              </a:rPr>
              <a:t>에 선언된 객체</a:t>
            </a:r>
          </a:p>
          <a:p>
            <a:pPr marL="0" indent="0">
              <a:buNone/>
              <a:defRPr/>
            </a:pPr>
            <a:endParaRPr lang="ko-KR" altLang="en-US" b="1"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62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>
          <a:xfrm>
            <a:off x="0" y="40005"/>
            <a:ext cx="262890" cy="367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 b="1">
              <a:latin typeface="HY견고딕"/>
              <a:ea typeface="HY견고딕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12648" y="2343843"/>
            <a:ext cx="8208912" cy="4680520"/>
            <a:chOff x="899592" y="2060848"/>
            <a:chExt cx="7756071" cy="414201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99592" y="2060848"/>
              <a:ext cx="7756071" cy="414201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11" name="자유형 10"/>
            <p:cNvSpPr/>
            <p:nvPr/>
          </p:nvSpPr>
          <p:spPr>
            <a:xfrm>
              <a:off x="4782073" y="3771030"/>
              <a:ext cx="1052850" cy="45719"/>
            </a:xfrm>
            <a:custGeom>
              <a:avLst/>
              <a:gdLst>
                <a:gd name="connsiteX0" fmla="*/ 0 w 923637"/>
                <a:gd name="connsiteY0" fmla="*/ 0 h 27709"/>
                <a:gd name="connsiteX1" fmla="*/ 46182 w 923637"/>
                <a:gd name="connsiteY1" fmla="*/ 9236 h 27709"/>
                <a:gd name="connsiteX2" fmla="*/ 73891 w 923637"/>
                <a:gd name="connsiteY2" fmla="*/ 18473 h 27709"/>
                <a:gd name="connsiteX3" fmla="*/ 120073 w 923637"/>
                <a:gd name="connsiteY3" fmla="*/ 27709 h 27709"/>
                <a:gd name="connsiteX4" fmla="*/ 203200 w 923637"/>
                <a:gd name="connsiteY4" fmla="*/ 18473 h 27709"/>
                <a:gd name="connsiteX5" fmla="*/ 267855 w 923637"/>
                <a:gd name="connsiteY5" fmla="*/ 0 h 27709"/>
                <a:gd name="connsiteX6" fmla="*/ 378691 w 923637"/>
                <a:gd name="connsiteY6" fmla="*/ 9236 h 27709"/>
                <a:gd name="connsiteX7" fmla="*/ 434109 w 923637"/>
                <a:gd name="connsiteY7" fmla="*/ 18473 h 27709"/>
                <a:gd name="connsiteX8" fmla="*/ 729673 w 923637"/>
                <a:gd name="connsiteY8" fmla="*/ 27709 h 27709"/>
                <a:gd name="connsiteX9" fmla="*/ 923637 w 923637"/>
                <a:gd name="connsiteY9" fmla="*/ 18473 h 27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3637" h="27709">
                  <a:moveTo>
                    <a:pt x="0" y="0"/>
                  </a:moveTo>
                  <a:cubicBezTo>
                    <a:pt x="15394" y="3079"/>
                    <a:pt x="30952" y="5428"/>
                    <a:pt x="46182" y="9236"/>
                  </a:cubicBezTo>
                  <a:cubicBezTo>
                    <a:pt x="55627" y="11597"/>
                    <a:pt x="64446" y="16112"/>
                    <a:pt x="73891" y="18473"/>
                  </a:cubicBezTo>
                  <a:cubicBezTo>
                    <a:pt x="89121" y="22281"/>
                    <a:pt x="104679" y="24630"/>
                    <a:pt x="120073" y="27709"/>
                  </a:cubicBezTo>
                  <a:cubicBezTo>
                    <a:pt x="147782" y="24630"/>
                    <a:pt x="175645" y="22712"/>
                    <a:pt x="203200" y="18473"/>
                  </a:cubicBezTo>
                  <a:cubicBezTo>
                    <a:pt x="224734" y="15160"/>
                    <a:pt x="247167" y="6896"/>
                    <a:pt x="267855" y="0"/>
                  </a:cubicBezTo>
                  <a:cubicBezTo>
                    <a:pt x="304800" y="3079"/>
                    <a:pt x="341844" y="5142"/>
                    <a:pt x="378691" y="9236"/>
                  </a:cubicBezTo>
                  <a:cubicBezTo>
                    <a:pt x="397304" y="11304"/>
                    <a:pt x="415407" y="17489"/>
                    <a:pt x="434109" y="18473"/>
                  </a:cubicBezTo>
                  <a:cubicBezTo>
                    <a:pt x="532542" y="23654"/>
                    <a:pt x="631152" y="24630"/>
                    <a:pt x="729673" y="27709"/>
                  </a:cubicBezTo>
                  <a:cubicBezTo>
                    <a:pt x="905150" y="17961"/>
                    <a:pt x="840424" y="18473"/>
                    <a:pt x="923637" y="18473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>
                <a:latin typeface="HY견고딕"/>
                <a:ea typeface="HY견고딕"/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820449" y="3983466"/>
              <a:ext cx="1191712" cy="45719"/>
            </a:xfrm>
            <a:custGeom>
              <a:avLst/>
              <a:gdLst>
                <a:gd name="connsiteX0" fmla="*/ 0 w 1045457"/>
                <a:gd name="connsiteY0" fmla="*/ 9543 h 18779"/>
                <a:gd name="connsiteX1" fmla="*/ 471055 w 1045457"/>
                <a:gd name="connsiteY1" fmla="*/ 18779 h 18779"/>
                <a:gd name="connsiteX2" fmla="*/ 942110 w 1045457"/>
                <a:gd name="connsiteY2" fmla="*/ 9543 h 18779"/>
                <a:gd name="connsiteX3" fmla="*/ 997528 w 1045457"/>
                <a:gd name="connsiteY3" fmla="*/ 307 h 1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5457" h="18779">
                  <a:moveTo>
                    <a:pt x="0" y="9543"/>
                  </a:moveTo>
                  <a:lnTo>
                    <a:pt x="471055" y="18779"/>
                  </a:lnTo>
                  <a:cubicBezTo>
                    <a:pt x="628104" y="18779"/>
                    <a:pt x="785169" y="15355"/>
                    <a:pt x="942110" y="9543"/>
                  </a:cubicBezTo>
                  <a:cubicBezTo>
                    <a:pt x="1270354" y="-2614"/>
                    <a:pt x="683282" y="307"/>
                    <a:pt x="997528" y="307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>
                <a:latin typeface="HY견고딕"/>
                <a:ea typeface="HY견고딕"/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874436" y="4170516"/>
              <a:ext cx="1052849" cy="89580"/>
            </a:xfrm>
            <a:custGeom>
              <a:avLst/>
              <a:gdLst>
                <a:gd name="connsiteX0" fmla="*/ 0 w 923636"/>
                <a:gd name="connsiteY0" fmla="*/ 18473 h 55419"/>
                <a:gd name="connsiteX1" fmla="*/ 184727 w 923636"/>
                <a:gd name="connsiteY1" fmla="*/ 9237 h 55419"/>
                <a:gd name="connsiteX2" fmla="*/ 240145 w 923636"/>
                <a:gd name="connsiteY2" fmla="*/ 0 h 55419"/>
                <a:gd name="connsiteX3" fmla="*/ 350982 w 923636"/>
                <a:gd name="connsiteY3" fmla="*/ 9237 h 55419"/>
                <a:gd name="connsiteX4" fmla="*/ 655782 w 923636"/>
                <a:gd name="connsiteY4" fmla="*/ 27709 h 55419"/>
                <a:gd name="connsiteX5" fmla="*/ 711200 w 923636"/>
                <a:gd name="connsiteY5" fmla="*/ 46182 h 55419"/>
                <a:gd name="connsiteX6" fmla="*/ 738909 w 923636"/>
                <a:gd name="connsiteY6" fmla="*/ 55419 h 55419"/>
                <a:gd name="connsiteX7" fmla="*/ 923636 w 923636"/>
                <a:gd name="connsiteY7" fmla="*/ 55419 h 5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3636" h="55419">
                  <a:moveTo>
                    <a:pt x="0" y="18473"/>
                  </a:moveTo>
                  <a:cubicBezTo>
                    <a:pt x="61576" y="15394"/>
                    <a:pt x="123256" y="13966"/>
                    <a:pt x="184727" y="9237"/>
                  </a:cubicBezTo>
                  <a:cubicBezTo>
                    <a:pt x="203399" y="7801"/>
                    <a:pt x="221417" y="0"/>
                    <a:pt x="240145" y="0"/>
                  </a:cubicBezTo>
                  <a:cubicBezTo>
                    <a:pt x="277219" y="0"/>
                    <a:pt x="314036" y="6158"/>
                    <a:pt x="350982" y="9237"/>
                  </a:cubicBezTo>
                  <a:cubicBezTo>
                    <a:pt x="472408" y="49711"/>
                    <a:pt x="311592" y="-973"/>
                    <a:pt x="655782" y="27709"/>
                  </a:cubicBezTo>
                  <a:cubicBezTo>
                    <a:pt x="675187" y="29326"/>
                    <a:pt x="692727" y="40024"/>
                    <a:pt x="711200" y="46182"/>
                  </a:cubicBezTo>
                  <a:cubicBezTo>
                    <a:pt x="720436" y="49261"/>
                    <a:pt x="729173" y="55419"/>
                    <a:pt x="738909" y="55419"/>
                  </a:cubicBezTo>
                  <a:lnTo>
                    <a:pt x="923636" y="55419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>
                <a:latin typeface="HY견고딕"/>
                <a:ea typeface="HY견고딕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4860033" y="4435830"/>
              <a:ext cx="1094962" cy="45719"/>
            </a:xfrm>
            <a:custGeom>
              <a:avLst/>
              <a:gdLst>
                <a:gd name="connsiteX0" fmla="*/ 0 w 960581"/>
                <a:gd name="connsiteY0" fmla="*/ 0 h 27491"/>
                <a:gd name="connsiteX1" fmla="*/ 720436 w 960581"/>
                <a:gd name="connsiteY1" fmla="*/ 18473 h 27491"/>
                <a:gd name="connsiteX2" fmla="*/ 960581 w 960581"/>
                <a:gd name="connsiteY2" fmla="*/ 18473 h 2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0581" h="27491">
                  <a:moveTo>
                    <a:pt x="0" y="0"/>
                  </a:moveTo>
                  <a:cubicBezTo>
                    <a:pt x="265675" y="53140"/>
                    <a:pt x="43553" y="11636"/>
                    <a:pt x="720436" y="18473"/>
                  </a:cubicBezTo>
                  <a:cubicBezTo>
                    <a:pt x="800480" y="19281"/>
                    <a:pt x="880533" y="18473"/>
                    <a:pt x="960581" y="18473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>
                <a:latin typeface="HY견고딕"/>
                <a:ea typeface="HY견고딕"/>
              </a:endParaRPr>
            </a:p>
          </p:txBody>
        </p:sp>
        <p:sp>
          <p:nvSpPr>
            <p:cNvPr id="9" name="모서리가 둥근 사각형 설명선 8"/>
            <p:cNvSpPr/>
            <p:nvPr/>
          </p:nvSpPr>
          <p:spPr>
            <a:xfrm>
              <a:off x="1763688" y="2708920"/>
              <a:ext cx="1557936" cy="261610"/>
            </a:xfrm>
            <a:prstGeom prst="wedgeRoundRectCallout">
              <a:avLst>
                <a:gd name="adj1" fmla="val -64212"/>
                <a:gd name="adj2" fmla="val 10790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b="1">
                  <a:solidFill>
                    <a:schemeClr val="tx1"/>
                  </a:solidFill>
                  <a:latin typeface="HY견고딕"/>
                  <a:ea typeface="HY견고딕"/>
                </a:rPr>
                <a:t>&lt;iostream&gt; </a:t>
              </a:r>
              <a:r>
                <a:rPr lang="ko-KR" altLang="en-US" sz="1000" b="1">
                  <a:solidFill>
                    <a:schemeClr val="tx1"/>
                  </a:solidFill>
                  <a:latin typeface="HY견고딕"/>
                  <a:ea typeface="HY견고딕"/>
                </a:rPr>
                <a:t>헤더 파일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957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latin typeface="HY견고딕"/>
                <a:ea typeface="HY견고딕"/>
              </a:rPr>
              <a:t>화면 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761392"/>
            <a:ext cx="8153400" cy="4608512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l"/>
              <a:defRPr/>
            </a:pPr>
            <a:r>
              <a:rPr lang="en-US" altLang="ko-KR" b="1" dirty="0" err="1">
                <a:latin typeface="HY견고딕"/>
                <a:ea typeface="HY견고딕"/>
              </a:rPr>
              <a:t>cout</a:t>
            </a:r>
            <a:r>
              <a:rPr lang="ko-KR" altLang="en-US" b="1" dirty="0">
                <a:latin typeface="HY견고딕"/>
                <a:ea typeface="HY견고딕"/>
              </a:rPr>
              <a:t>과 </a:t>
            </a:r>
            <a:r>
              <a:rPr lang="en-US" altLang="ko-KR" b="1" dirty="0">
                <a:latin typeface="HY견고딕"/>
                <a:ea typeface="HY견고딕"/>
              </a:rPr>
              <a:t>&lt;&lt; </a:t>
            </a:r>
            <a:r>
              <a:rPr lang="ko-KR" altLang="en-US" b="1" dirty="0">
                <a:latin typeface="HY견고딕"/>
                <a:ea typeface="HY견고딕"/>
              </a:rPr>
              <a:t>연산자 이용</a:t>
            </a:r>
          </a:p>
          <a:p>
            <a:pPr lvl="0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0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0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0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0">
              <a:buFont typeface="Wingdings" panose="05000000000000000000" pitchFamily="2" charset="2"/>
              <a:buChar char="l"/>
              <a:defRPr/>
            </a:pPr>
            <a:r>
              <a:rPr lang="en-US" altLang="ko-KR" b="1" dirty="0" err="1">
                <a:latin typeface="HY견고딕"/>
                <a:ea typeface="HY견고딕"/>
              </a:rPr>
              <a:t>cout</a:t>
            </a:r>
            <a:r>
              <a:rPr lang="en-US" altLang="ko-KR" b="1" dirty="0">
                <a:latin typeface="HY견고딕"/>
                <a:ea typeface="HY견고딕"/>
              </a:rPr>
              <a:t> </a:t>
            </a:r>
            <a:r>
              <a:rPr lang="ko-KR" altLang="en-US" b="1" dirty="0">
                <a:latin typeface="HY견고딕"/>
                <a:ea typeface="HY견고딕"/>
              </a:rPr>
              <a:t>객체</a:t>
            </a:r>
          </a:p>
          <a:p>
            <a:pPr lvl="1">
              <a:defRPr/>
            </a:pPr>
            <a:r>
              <a:rPr lang="ko-KR" altLang="en-US" b="1" dirty="0">
                <a:latin typeface="HY견고딕"/>
                <a:ea typeface="HY견고딕"/>
              </a:rPr>
              <a:t>스크린 출력 장치에 연결된 표준 </a:t>
            </a:r>
            <a:r>
              <a:rPr lang="en-US" altLang="ko-KR" b="1" dirty="0">
                <a:latin typeface="HY견고딕"/>
                <a:ea typeface="HY견고딕"/>
              </a:rPr>
              <a:t>C++ </a:t>
            </a:r>
            <a:r>
              <a:rPr lang="ko-KR" altLang="en-US" b="1" dirty="0">
                <a:latin typeface="HY견고딕"/>
                <a:ea typeface="HY견고딕"/>
              </a:rPr>
              <a:t>출력 스트림 객체</a:t>
            </a:r>
          </a:p>
          <a:p>
            <a:pPr lvl="1">
              <a:defRPr/>
            </a:pPr>
            <a:r>
              <a:rPr lang="en-US" altLang="ko-KR" b="1" dirty="0">
                <a:latin typeface="HY견고딕"/>
                <a:ea typeface="HY견고딕"/>
              </a:rPr>
              <a:t>&lt;iostream&gt; </a:t>
            </a:r>
            <a:r>
              <a:rPr lang="ko-KR" altLang="en-US" b="1" dirty="0">
                <a:latin typeface="HY견고딕"/>
                <a:ea typeface="HY견고딕"/>
              </a:rPr>
              <a:t>헤더 파일에 선언</a:t>
            </a:r>
          </a:p>
          <a:p>
            <a:pPr lvl="1">
              <a:defRPr/>
            </a:pP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std </a:t>
            </a:r>
            <a:r>
              <a:rPr lang="ko-KR" altLang="en-US" b="1" dirty="0">
                <a:solidFill>
                  <a:srgbClr val="FF0000"/>
                </a:solidFill>
                <a:latin typeface="HY견고딕"/>
                <a:ea typeface="HY견고딕"/>
              </a:rPr>
              <a:t>이름 공간에 선언</a:t>
            </a: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:</a:t>
            </a:r>
            <a:r>
              <a:rPr lang="ko-KR" altLang="en-US" b="1" dirty="0">
                <a:solidFill>
                  <a:srgbClr val="FF0000"/>
                </a:solidFill>
                <a:latin typeface="HY견고딕"/>
                <a:ea typeface="HY견고딕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std::</a:t>
            </a:r>
            <a:r>
              <a:rPr lang="en-US" altLang="ko-KR" b="1" dirty="0" err="1">
                <a:solidFill>
                  <a:srgbClr val="FF0000"/>
                </a:solidFill>
                <a:latin typeface="HY견고딕"/>
                <a:ea typeface="HY견고딕"/>
              </a:rPr>
              <a:t>cout</a:t>
            </a:r>
            <a:r>
              <a:rPr lang="ko-KR" altLang="en-US" b="1" dirty="0">
                <a:solidFill>
                  <a:srgbClr val="FF0000"/>
                </a:solidFill>
                <a:latin typeface="HY견고딕"/>
                <a:ea typeface="HY견고딕"/>
              </a:rPr>
              <a:t>으로 사용</a:t>
            </a:r>
            <a:endParaRPr lang="ko-KR" altLang="en-US" b="1" dirty="0">
              <a:latin typeface="HY견고딕"/>
              <a:ea typeface="HY견고딕"/>
            </a:endParaRPr>
          </a:p>
          <a:p>
            <a:pPr marL="365760" lvl="1" indent="0">
              <a:buNone/>
              <a:defRPr/>
            </a:pPr>
            <a:endParaRPr lang="ko-KR" altLang="en-US" b="1" dirty="0">
              <a:latin typeface="HY견고딕"/>
              <a:ea typeface="HY견고딕"/>
            </a:endParaRPr>
          </a:p>
          <a:p>
            <a:pPr lvl="0">
              <a:defRPr/>
            </a:pPr>
            <a:endParaRPr lang="en-US" altLang="ko-KR" b="1" dirty="0"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/>
              <a:pPr lvl="0">
                <a:defRPr/>
              </a:pPr>
              <a:t>63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027608" y="2515760"/>
            <a:ext cx="6552728" cy="6412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dirty="0" err="1">
                <a:solidFill>
                  <a:srgbClr val="FF0000"/>
                </a:solidFill>
                <a:latin typeface="HY견고딕"/>
                <a:ea typeface="HY견고딕"/>
              </a:rPr>
              <a:t>std</a:t>
            </a: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::</a:t>
            </a:r>
            <a:r>
              <a:rPr lang="en-US" altLang="ko-KR" b="1" dirty="0" err="1">
                <a:solidFill>
                  <a:srgbClr val="FF0000"/>
                </a:solidFill>
                <a:latin typeface="HY견고딕"/>
                <a:ea typeface="HY견고딕"/>
              </a:rPr>
              <a:t>cout</a:t>
            </a: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 &lt;&lt;</a:t>
            </a:r>
            <a:r>
              <a:rPr lang="en-US" altLang="ko-KR" dirty="0">
                <a:solidFill>
                  <a:srgbClr val="FF0000"/>
                </a:solidFill>
                <a:latin typeface="HY견고딕"/>
                <a:ea typeface="HY견고딕"/>
              </a:rPr>
              <a:t> "Hello\n"; </a:t>
            </a:r>
          </a:p>
          <a:p>
            <a:pPr latinLnBrk="0">
              <a:defRPr/>
            </a:pPr>
            <a:r>
              <a:rPr lang="en-US" altLang="ko-KR" dirty="0" err="1">
                <a:solidFill>
                  <a:srgbClr val="FF0000"/>
                </a:solidFill>
                <a:latin typeface="HY견고딕"/>
                <a:ea typeface="HY견고딕"/>
              </a:rPr>
              <a:t>std</a:t>
            </a:r>
            <a:r>
              <a:rPr lang="en-US" altLang="ko-KR" dirty="0">
                <a:solidFill>
                  <a:srgbClr val="FF0000"/>
                </a:solidFill>
                <a:latin typeface="HY견고딕"/>
                <a:ea typeface="HY견고딕"/>
              </a:rPr>
              <a:t>::</a:t>
            </a:r>
            <a:r>
              <a:rPr lang="en-US" altLang="ko-KR" dirty="0" err="1">
                <a:solidFill>
                  <a:srgbClr val="FF0000"/>
                </a:solidFill>
                <a:latin typeface="HY견고딕"/>
                <a:ea typeface="HY견고딕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HY견고딕"/>
                <a:ea typeface="HY견고딕"/>
              </a:rPr>
              <a:t> &lt;&lt; "</a:t>
            </a:r>
            <a:r>
              <a:rPr lang="ko-KR" altLang="en-US" dirty="0">
                <a:solidFill>
                  <a:srgbClr val="FF0000"/>
                </a:solidFill>
                <a:latin typeface="HY견고딕"/>
                <a:ea typeface="HY견고딕"/>
              </a:rPr>
              <a:t>첫 번째 맛보기입니다</a:t>
            </a:r>
            <a:r>
              <a:rPr lang="en-US" altLang="ko-KR" dirty="0">
                <a:solidFill>
                  <a:srgbClr val="FF0000"/>
                </a:solidFill>
                <a:latin typeface="HY견고딕"/>
                <a:ea typeface="HY견고딕"/>
              </a:rPr>
              <a:t>.";</a:t>
            </a:r>
            <a:endParaRPr lang="ko-KR" altLang="en-US" dirty="0">
              <a:solidFill>
                <a:srgbClr val="FF0000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>
                <a:latin typeface="HY견고딕"/>
                <a:ea typeface="HY견고딕"/>
              </a:rPr>
              <a:t>화면 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66700" y="1099964"/>
            <a:ext cx="8499348" cy="4608512"/>
          </a:xfrm>
        </p:spPr>
        <p:txBody>
          <a:bodyPr>
            <a:normAutofit fontScale="92500"/>
          </a:bodyPr>
          <a:lstStyle/>
          <a:p>
            <a:pPr lvl="0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marL="365760" lvl="1" indent="0">
              <a:buNone/>
              <a:defRPr/>
            </a:pPr>
            <a:endParaRPr lang="ko-KR" altLang="en-US" b="1" dirty="0">
              <a:latin typeface="HY견고딕"/>
              <a:ea typeface="HY견고딕"/>
            </a:endParaRPr>
          </a:p>
          <a:p>
            <a:pPr lvl="0"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latin typeface="HY견고딕"/>
                <a:ea typeface="HY견고딕"/>
              </a:rPr>
              <a:t>&lt;&lt; </a:t>
            </a:r>
            <a:r>
              <a:rPr lang="ko-KR" altLang="en-US" b="1" dirty="0">
                <a:latin typeface="HY견고딕"/>
                <a:ea typeface="HY견고딕"/>
              </a:rPr>
              <a:t>연산자</a:t>
            </a:r>
          </a:p>
          <a:p>
            <a:pPr lvl="0">
              <a:defRPr/>
            </a:pPr>
            <a:endParaRPr lang="ko-KR" altLang="en-US" b="1" dirty="0">
              <a:latin typeface="HY견고딕"/>
              <a:ea typeface="HY견고딕"/>
            </a:endParaRPr>
          </a:p>
          <a:p>
            <a:pPr lvl="1">
              <a:defRPr/>
            </a:pPr>
            <a:r>
              <a:rPr lang="ko-KR" altLang="en-US" b="1" dirty="0">
                <a:latin typeface="HY견고딕"/>
                <a:ea typeface="HY견고딕"/>
              </a:rPr>
              <a:t>스트림 삽입 연산자</a:t>
            </a:r>
            <a:r>
              <a:rPr lang="en-US" altLang="ko-KR" b="1" dirty="0">
                <a:latin typeface="HY견고딕"/>
                <a:ea typeface="HY견고딕"/>
              </a:rPr>
              <a:t>(stream insertion operator)</a:t>
            </a:r>
          </a:p>
          <a:p>
            <a:pPr lvl="2">
              <a:defRPr/>
            </a:pP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C++ </a:t>
            </a:r>
            <a:r>
              <a:rPr lang="ko-KR" altLang="en-US" b="1" dirty="0">
                <a:solidFill>
                  <a:srgbClr val="0000FF"/>
                </a:solidFill>
                <a:latin typeface="HY견고딕"/>
                <a:ea typeface="HY견고딕"/>
              </a:rPr>
              <a:t>기본 산술 시프트 연산자</a:t>
            </a: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(&lt;&lt;)</a:t>
            </a:r>
            <a:r>
              <a:rPr lang="ko-KR" altLang="en-US" b="1" dirty="0">
                <a:solidFill>
                  <a:srgbClr val="0000FF"/>
                </a:solidFill>
                <a:latin typeface="HY견고딕"/>
                <a:ea typeface="HY견고딕"/>
              </a:rPr>
              <a:t>가 스트림 삽입  연산자로 재정의됨</a:t>
            </a:r>
            <a:endParaRPr lang="en-US" altLang="ko-KR" b="1" dirty="0">
              <a:solidFill>
                <a:srgbClr val="0000FF"/>
              </a:solidFill>
              <a:latin typeface="HY견고딕"/>
              <a:ea typeface="HY견고딕"/>
            </a:endParaRPr>
          </a:p>
          <a:p>
            <a:pPr marL="685800" lvl="2" indent="0">
              <a:buNone/>
              <a:defRPr/>
            </a:pP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    </a:t>
            </a: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HY견고딕"/>
                <a:ea typeface="HY견고딕"/>
              </a:rPr>
              <a:t>연산자 재정의</a:t>
            </a: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)</a:t>
            </a:r>
            <a:endParaRPr lang="ko-KR" altLang="en-US" b="1" dirty="0">
              <a:solidFill>
                <a:srgbClr val="FF0000"/>
              </a:solidFill>
              <a:latin typeface="HY견고딕"/>
              <a:ea typeface="HY견고딕"/>
            </a:endParaRPr>
          </a:p>
          <a:p>
            <a:pPr lvl="2">
              <a:defRPr/>
            </a:pPr>
            <a:r>
              <a:rPr lang="en-US" altLang="ko-KR" b="1" dirty="0" err="1">
                <a:solidFill>
                  <a:srgbClr val="0000FF"/>
                </a:solidFill>
                <a:latin typeface="HY견고딕"/>
                <a:ea typeface="HY견고딕"/>
              </a:rPr>
              <a:t>ostream</a:t>
            </a: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 </a:t>
            </a:r>
            <a:r>
              <a:rPr lang="ko-KR" altLang="en-US" b="1" dirty="0">
                <a:solidFill>
                  <a:srgbClr val="0000FF"/>
                </a:solidFill>
                <a:latin typeface="HY견고딕"/>
                <a:ea typeface="HY견고딕"/>
              </a:rPr>
              <a:t>클래스에 구현됨</a:t>
            </a:r>
          </a:p>
          <a:p>
            <a:pPr lvl="2">
              <a:defRPr/>
            </a:pPr>
            <a:r>
              <a:rPr lang="ko-KR" altLang="en-US" b="1" dirty="0">
                <a:solidFill>
                  <a:srgbClr val="0000FF"/>
                </a:solidFill>
                <a:latin typeface="HY견고딕"/>
                <a:ea typeface="HY견고딕"/>
              </a:rPr>
              <a:t>오른쪽 </a:t>
            </a:r>
            <a:r>
              <a:rPr lang="ko-KR" altLang="en-US" b="1" dirty="0" err="1">
                <a:solidFill>
                  <a:srgbClr val="0000FF"/>
                </a:solidFill>
                <a:latin typeface="HY견고딕"/>
                <a:ea typeface="HY견고딕"/>
              </a:rPr>
              <a:t>피연산자를</a:t>
            </a:r>
            <a:r>
              <a:rPr lang="ko-KR" altLang="en-US" b="1" dirty="0">
                <a:solidFill>
                  <a:srgbClr val="0000FF"/>
                </a:solidFill>
                <a:latin typeface="HY견고딕"/>
                <a:ea typeface="HY견고딕"/>
              </a:rPr>
              <a:t> 왼쪽 스트림 객체에 삽입</a:t>
            </a:r>
          </a:p>
          <a:p>
            <a:pPr lvl="2">
              <a:defRPr/>
            </a:pPr>
            <a:r>
              <a:rPr lang="en-US" altLang="ko-KR" b="1" dirty="0" err="1">
                <a:solidFill>
                  <a:srgbClr val="0000FF"/>
                </a:solidFill>
                <a:latin typeface="HY견고딕"/>
                <a:ea typeface="HY견고딕"/>
              </a:rPr>
              <a:t>cout</a:t>
            </a: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 </a:t>
            </a:r>
            <a:r>
              <a:rPr lang="ko-KR" altLang="en-US" b="1" dirty="0">
                <a:solidFill>
                  <a:srgbClr val="0000FF"/>
                </a:solidFill>
                <a:latin typeface="HY견고딕"/>
                <a:ea typeface="HY견고딕"/>
              </a:rPr>
              <a:t>객체에 연결된 화면에 출력</a:t>
            </a:r>
          </a:p>
          <a:p>
            <a:pPr lvl="2">
              <a:defRPr/>
            </a:pPr>
            <a:endParaRPr lang="ko-KR" altLang="en-US" b="1" dirty="0">
              <a:latin typeface="HY견고딕"/>
              <a:ea typeface="HY견고딕"/>
            </a:endParaRPr>
          </a:p>
          <a:p>
            <a:pPr lvl="1">
              <a:defRPr/>
            </a:pPr>
            <a:r>
              <a:rPr lang="ko-KR" altLang="en-US" b="1" dirty="0">
                <a:latin typeface="HY견고딕"/>
                <a:ea typeface="HY견고딕"/>
              </a:rPr>
              <a:t>여러 개의 </a:t>
            </a:r>
            <a:r>
              <a:rPr lang="en-US" altLang="ko-KR" b="1" dirty="0">
                <a:latin typeface="HY견고딕"/>
                <a:ea typeface="HY견고딕"/>
              </a:rPr>
              <a:t>&lt;&lt; </a:t>
            </a:r>
            <a:r>
              <a:rPr lang="ko-KR" altLang="en-US" b="1" dirty="0">
                <a:latin typeface="HY견고딕"/>
                <a:ea typeface="HY견고딕"/>
              </a:rPr>
              <a:t>연산자로 여러 값 출력</a:t>
            </a:r>
            <a:endParaRPr lang="en-US" altLang="ko-KR" b="1" dirty="0"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/>
              <a:pPr lvl="0">
                <a:defRPr/>
              </a:pPr>
              <a:t>64</a:t>
            </a:fld>
            <a:endParaRPr lang="en-US" altLang="en-US"/>
          </a:p>
        </p:txBody>
      </p:sp>
      <p:sp>
        <p:nvSpPr>
          <p:cNvPr id="6" name="직사각형 5"/>
          <p:cNvSpPr/>
          <p:nvPr/>
        </p:nvSpPr>
        <p:spPr>
          <a:xfrm>
            <a:off x="1330552" y="5708476"/>
            <a:ext cx="7200800" cy="390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std::</a:t>
            </a:r>
            <a:r>
              <a:rPr lang="en-US" altLang="ko-KR" sz="2000" b="1" dirty="0" err="1">
                <a:latin typeface="HY견고딕"/>
                <a:ea typeface="HY견고딕"/>
              </a:rPr>
              <a:t>cout</a:t>
            </a:r>
            <a:r>
              <a:rPr lang="en-US" altLang="ko-KR" sz="2000" b="1" dirty="0">
                <a:latin typeface="HY견고딕"/>
                <a:ea typeface="HY견고딕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&lt;&lt;</a:t>
            </a:r>
            <a:r>
              <a:rPr lang="en-US" altLang="ko-KR" sz="2000" b="1" dirty="0">
                <a:latin typeface="HY견고딕"/>
                <a:ea typeface="HY견고딕"/>
              </a:rPr>
              <a:t> "Hello\n" </a:t>
            </a: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&lt;&lt;</a:t>
            </a:r>
            <a:r>
              <a:rPr lang="en-US" altLang="ko-KR" sz="2000" b="1" dirty="0">
                <a:latin typeface="HY견고딕"/>
                <a:ea typeface="HY견고딕"/>
              </a:rPr>
              <a:t> "</a:t>
            </a:r>
            <a:r>
              <a:rPr lang="ko-KR" altLang="en-US" sz="2000" b="1" dirty="0">
                <a:latin typeface="HY견고딕"/>
                <a:ea typeface="HY견고딕"/>
              </a:rPr>
              <a:t>첫 번째 맛보기입니다</a:t>
            </a:r>
            <a:r>
              <a:rPr lang="en-US" altLang="ko-KR" sz="2000" b="1" dirty="0">
                <a:latin typeface="HY견고딕"/>
                <a:ea typeface="HY견고딕"/>
              </a:rPr>
              <a:t>.";</a:t>
            </a:r>
            <a:endParaRPr lang="ko-KR" altLang="en-US" sz="2000" b="1" dirty="0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335609"/>
            <a:ext cx="8728244" cy="557890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#include</a:t>
            </a:r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&lt;iostream&gt;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main(</a:t>
            </a:r>
            <a:r>
              <a:rPr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marL="0" indent="0" latinLnBrk="0">
              <a:buNone/>
              <a:defRPr/>
            </a:pPr>
            <a:r>
              <a:rPr lang="en-US" altLang="ko-KR" sz="2400" b="1" dirty="0">
                <a:solidFill>
                  <a:srgbClr val="FF0000"/>
                </a:solidFill>
                <a:latin typeface="HY견고딕"/>
                <a:ea typeface="HY견고딕"/>
              </a:rPr>
              <a:t>  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/>
                <a:ea typeface="HY견고딕"/>
              </a:rPr>
              <a:t>std</a:t>
            </a:r>
            <a:r>
              <a:rPr lang="en-US" altLang="ko-KR" sz="2400" b="1" dirty="0">
                <a:solidFill>
                  <a:srgbClr val="FF0000"/>
                </a:solidFill>
                <a:latin typeface="HY견고딕"/>
                <a:ea typeface="HY견고딕"/>
              </a:rPr>
              <a:t>::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/>
                <a:ea typeface="HY견고딕"/>
              </a:rPr>
              <a:t>cout</a:t>
            </a:r>
            <a:r>
              <a:rPr lang="en-US" altLang="ko-KR" sz="2400" b="1" dirty="0">
                <a:solidFill>
                  <a:srgbClr val="FF0000"/>
                </a:solidFill>
                <a:latin typeface="HY견고딕"/>
                <a:ea typeface="HY견고딕"/>
              </a:rPr>
              <a:t> &lt;&lt;</a:t>
            </a:r>
            <a:r>
              <a:rPr lang="en-US" altLang="ko-KR" sz="2400" dirty="0">
                <a:solidFill>
                  <a:srgbClr val="FF0000"/>
                </a:solidFill>
                <a:latin typeface="HY견고딕"/>
                <a:ea typeface="HY견고딕"/>
              </a:rPr>
              <a:t> "Hello\n"; </a:t>
            </a:r>
          </a:p>
          <a:p>
            <a:pPr marL="0" indent="0" latinLnBrk="0">
              <a:buNone/>
              <a:defRPr/>
            </a:pPr>
            <a:r>
              <a:rPr lang="en-US" altLang="ko-KR" sz="2400" dirty="0">
                <a:solidFill>
                  <a:srgbClr val="FF0000"/>
                </a:solidFill>
                <a:latin typeface="HY견고딕"/>
                <a:ea typeface="HY견고딕"/>
              </a:rPr>
              <a:t>  </a:t>
            </a:r>
            <a:r>
              <a:rPr lang="en-US" altLang="ko-KR" sz="2400" dirty="0" err="1">
                <a:solidFill>
                  <a:srgbClr val="FF0000"/>
                </a:solidFill>
                <a:latin typeface="HY견고딕"/>
                <a:ea typeface="HY견고딕"/>
              </a:rPr>
              <a:t>std</a:t>
            </a:r>
            <a:r>
              <a:rPr lang="en-US" altLang="ko-KR" sz="2400" dirty="0">
                <a:solidFill>
                  <a:srgbClr val="FF0000"/>
                </a:solidFill>
                <a:latin typeface="HY견고딕"/>
                <a:ea typeface="HY견고딕"/>
              </a:rPr>
              <a:t>::</a:t>
            </a:r>
            <a:r>
              <a:rPr lang="en-US" altLang="ko-KR" sz="2400" dirty="0" err="1">
                <a:solidFill>
                  <a:srgbClr val="FF0000"/>
                </a:solidFill>
                <a:latin typeface="HY견고딕"/>
                <a:ea typeface="HY견고딕"/>
              </a:rPr>
              <a:t>cout</a:t>
            </a:r>
            <a:r>
              <a:rPr lang="en-US" altLang="ko-KR" sz="2400" dirty="0">
                <a:solidFill>
                  <a:srgbClr val="FF0000"/>
                </a:solidFill>
                <a:latin typeface="HY견고딕"/>
                <a:ea typeface="HY견고딕"/>
              </a:rPr>
              <a:t> &lt;&lt; "</a:t>
            </a:r>
            <a:r>
              <a:rPr lang="ko-KR" altLang="en-US" sz="2400" dirty="0">
                <a:solidFill>
                  <a:srgbClr val="FF0000"/>
                </a:solidFill>
                <a:latin typeface="HY견고딕"/>
                <a:ea typeface="HY견고딕"/>
              </a:rPr>
              <a:t>첫 번째 맛보기입니다</a:t>
            </a:r>
            <a:r>
              <a:rPr lang="en-US" altLang="ko-KR" sz="2400" dirty="0">
                <a:solidFill>
                  <a:srgbClr val="FF0000"/>
                </a:solidFill>
                <a:latin typeface="HY견고딕"/>
                <a:ea typeface="HY견고딕"/>
              </a:rPr>
              <a:t>.";</a:t>
            </a:r>
            <a:endParaRPr lang="ko-KR" altLang="en-US" sz="2400" dirty="0">
              <a:solidFill>
                <a:srgbClr val="FF0000"/>
              </a:solidFill>
              <a:latin typeface="HY견고딕"/>
              <a:ea typeface="HY견고딕"/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return</a:t>
            </a:r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0;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sz="24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ea typeface="휴먼명조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ea typeface="휴먼명조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D97FC2-9C29-411D-BE79-2868A4EAAD12}"/>
              </a:ext>
            </a:extLst>
          </p:cNvPr>
          <p:cNvSpPr/>
          <p:nvPr/>
        </p:nvSpPr>
        <p:spPr>
          <a:xfrm>
            <a:off x="415756" y="1534509"/>
            <a:ext cx="720080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defRPr/>
            </a:pPr>
            <a:endParaRPr lang="en-US" altLang="ko-KR" sz="2000" b="1" dirty="0">
              <a:latin typeface="HY견고딕"/>
              <a:ea typeface="HY견고딕"/>
            </a:endParaRPr>
          </a:p>
          <a:p>
            <a:pPr latinLnBrk="0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std::</a:t>
            </a:r>
            <a:r>
              <a:rPr lang="en-US" altLang="ko-KR" sz="2000" b="1" dirty="0" err="1">
                <a:latin typeface="HY견고딕"/>
                <a:ea typeface="HY견고딕"/>
              </a:rPr>
              <a:t>cout</a:t>
            </a:r>
            <a:r>
              <a:rPr lang="en-US" altLang="ko-KR" sz="2000" b="1" dirty="0">
                <a:latin typeface="HY견고딕"/>
                <a:ea typeface="HY견고딕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&lt;&lt;</a:t>
            </a:r>
            <a:r>
              <a:rPr lang="en-US" altLang="ko-KR" sz="2000" b="1" dirty="0">
                <a:latin typeface="HY견고딕"/>
                <a:ea typeface="HY견고딕"/>
              </a:rPr>
              <a:t> "Hello\n" </a:t>
            </a: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&lt;&lt;</a:t>
            </a:r>
            <a:r>
              <a:rPr lang="en-US" altLang="ko-KR" sz="2000" b="1" dirty="0">
                <a:latin typeface="HY견고딕"/>
                <a:ea typeface="HY견고딕"/>
              </a:rPr>
              <a:t> "</a:t>
            </a:r>
            <a:r>
              <a:rPr lang="ko-KR" altLang="en-US" sz="2000" b="1" dirty="0">
                <a:latin typeface="HY견고딕"/>
                <a:ea typeface="HY견고딕"/>
              </a:rPr>
              <a:t>첫 번째 맛보기입니다</a:t>
            </a:r>
            <a:r>
              <a:rPr lang="en-US" altLang="ko-KR" sz="2000" b="1" dirty="0">
                <a:latin typeface="HY견고딕"/>
                <a:ea typeface="HY견고딕"/>
              </a:rPr>
              <a:t>.";</a:t>
            </a:r>
          </a:p>
          <a:p>
            <a:pPr latinLnBrk="0">
              <a:defRPr/>
            </a:pPr>
            <a:endParaRPr lang="ko-KR" altLang="en-US" sz="2000" b="1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76144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539750" y="0"/>
            <a:ext cx="6335713" cy="11791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3600" b="1">
                <a:latin typeface="HY헤드라인M"/>
                <a:ea typeface="HY헤드라인M"/>
              </a:rPr>
              <a:t>객체지향 프로그래밍</a:t>
            </a:r>
            <a:r>
              <a:rPr lang="en-US" altLang="ko-KR" sz="3600" b="1">
                <a:latin typeface="HY헤드라인M"/>
                <a:ea typeface="HY헤드라인M"/>
              </a:rPr>
              <a:t>(</a:t>
            </a:r>
            <a:r>
              <a:rPr lang="ko-KR" altLang="en-US" sz="3600" b="1">
                <a:latin typeface="HY헤드라인M"/>
                <a:ea typeface="HY헤드라인M"/>
              </a:rPr>
              <a:t>개념</a:t>
            </a:r>
            <a:r>
              <a:rPr lang="en-US" altLang="ko-KR" sz="3600" b="1">
                <a:latin typeface="HY헤드라인M"/>
                <a:ea typeface="HY헤드라인M"/>
              </a:rPr>
              <a:t>)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  <p:pic>
        <p:nvPicPr>
          <p:cNvPr id="21512" name="그림 21511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865909" y="2078181"/>
            <a:ext cx="7024854" cy="3896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539750" y="0"/>
            <a:ext cx="6335713" cy="11791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3600" b="1" dirty="0">
                <a:latin typeface="HY헤드라인M"/>
                <a:ea typeface="HY헤드라인M"/>
              </a:rPr>
              <a:t>객체지향 프로그래밍</a:t>
            </a:r>
            <a:r>
              <a:rPr lang="en-US" altLang="ko-KR" sz="3600" b="1" dirty="0">
                <a:latin typeface="HY헤드라인M"/>
                <a:ea typeface="HY헤드라인M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HY헤드라인M"/>
                <a:ea typeface="HY헤드라인M"/>
              </a:rPr>
              <a:t>(Object)</a:t>
            </a:r>
            <a:br>
              <a:rPr lang="en-US" altLang="ko-KR" b="1" dirty="0">
                <a:latin typeface="HY헤드라인M"/>
                <a:ea typeface="HY헤드라인M"/>
              </a:rPr>
            </a:br>
            <a:endParaRPr lang="en-US" altLang="ko-KR" b="1" dirty="0">
              <a:latin typeface="HY헤드라인M"/>
              <a:ea typeface="HY헤드라인M"/>
            </a:endParaRPr>
          </a:p>
        </p:txBody>
      </p:sp>
      <p:sp>
        <p:nvSpPr>
          <p:cNvPr id="21516" name="TextBox 21515"/>
          <p:cNvSpPr txBox="1"/>
          <p:nvPr/>
        </p:nvSpPr>
        <p:spPr>
          <a:xfrm>
            <a:off x="872132" y="2389822"/>
            <a:ext cx="7518798" cy="2827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762098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/>
              <a:buChar char="•"/>
              <a:defRPr/>
            </a:pPr>
            <a:r>
              <a:rPr kumimoji="1" lang="ko-KR" altLang="en-US" sz="2000" b="1" i="0" baseline="0">
                <a:solidFill>
                  <a:schemeClr val="tx1"/>
                </a:solidFill>
                <a:latin typeface="굴림체"/>
                <a:ea typeface="굴림체"/>
              </a:rPr>
              <a:t> </a:t>
            </a:r>
            <a:r>
              <a:rPr kumimoji="1" lang="ko-KR" altLang="en-US" sz="2400" b="1" i="0" baseline="0">
                <a:solidFill>
                  <a:schemeClr val="tx1"/>
                </a:solidFill>
                <a:latin typeface="HY견고딕"/>
                <a:ea typeface="HY견고딕"/>
              </a:rPr>
              <a:t>사람들이 의미를 부여하고 분류하는 개념적 단위</a:t>
            </a:r>
          </a:p>
          <a:p>
            <a:pPr marL="0" lvl="0" indent="0" algn="l" defTabSz="762098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/>
              <a:buNone/>
              <a:defRPr/>
            </a:pPr>
            <a:r>
              <a:rPr kumimoji="1" lang="ko-KR" altLang="en-US" sz="2400" b="1" i="0" baseline="0">
                <a:solidFill>
                  <a:schemeClr val="tx1"/>
                </a:solidFill>
                <a:latin typeface="HY견고딕"/>
                <a:ea typeface="HY견고딕"/>
              </a:rPr>
              <a:t> </a:t>
            </a:r>
          </a:p>
          <a:p>
            <a:pPr marL="0" lvl="0" indent="0" algn="l" defTabSz="762098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/>
              <a:buChar char="•"/>
              <a:defRPr/>
            </a:pPr>
            <a:r>
              <a:rPr kumimoji="1" lang="ko-KR" altLang="en-US" sz="2400" b="1" i="0" baseline="0">
                <a:solidFill>
                  <a:schemeClr val="tx1"/>
                </a:solidFill>
                <a:latin typeface="HY견고딕"/>
                <a:ea typeface="HY견고딕"/>
              </a:rPr>
              <a:t> 특정 대상을 표현하는 정보들의 종합적인 집합체</a:t>
            </a:r>
          </a:p>
          <a:p>
            <a:pPr marL="0" lvl="0" indent="0" algn="l" defTabSz="762098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/>
              <a:buChar char="•"/>
              <a:defRPr/>
            </a:pPr>
            <a:endParaRPr kumimoji="1" lang="ko-KR" altLang="en-US" sz="2400" b="1" i="0" baseline="0">
              <a:solidFill>
                <a:schemeClr val="tx1"/>
              </a:solidFill>
              <a:latin typeface="HY견고딕"/>
              <a:ea typeface="HY견고딕"/>
            </a:endParaRPr>
          </a:p>
          <a:p>
            <a:pPr marL="0" lvl="0" indent="0" algn="l" defTabSz="762098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/>
              <a:buChar char="•"/>
              <a:defRPr/>
            </a:pPr>
            <a:r>
              <a:rPr kumimoji="1" lang="ko-KR" altLang="en-US" sz="2400" b="1" i="0" baseline="0">
                <a:solidFill>
                  <a:schemeClr val="tx1"/>
                </a:solidFill>
                <a:latin typeface="HY견고딕"/>
                <a:ea typeface="HY견고딕"/>
              </a:rPr>
              <a:t> 현실에 존재하거나 추상적인 개념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7" name="직사각형 1"/>
          <p:cNvSpPr>
            <a:spLocks noChangeArrowheads="1"/>
          </p:cNvSpPr>
          <p:nvPr/>
        </p:nvSpPr>
        <p:spPr>
          <a:xfrm>
            <a:off x="539750" y="0"/>
            <a:ext cx="6335713" cy="18774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3600" b="1" i="0" u="none" strike="noStrike" kern="1200" cap="none" spc="0" normalizeH="0" baseline="0" dirty="0">
                <a:solidFill>
                  <a:srgbClr val="000000"/>
                </a:solidFill>
                <a:latin typeface="HY헤드라인M"/>
                <a:ea typeface="HY헤드라인M"/>
              </a:rPr>
              <a:t>객체지향 프로그래밍</a:t>
            </a:r>
            <a:r>
              <a:rPr lang="en-US" altLang="ko-KR" sz="3200" b="1" dirty="0">
                <a:solidFill>
                  <a:srgbClr val="FF0000"/>
                </a:solidFill>
                <a:latin typeface="HY헤드라인M"/>
                <a:ea typeface="HY헤드라인M"/>
              </a:rPr>
              <a:t>(Object)</a:t>
            </a:r>
            <a:br>
              <a:rPr lang="en-US" altLang="ko-KR" sz="3200" b="1" dirty="0">
                <a:latin typeface="HY헤드라인M"/>
                <a:ea typeface="HY헤드라인M"/>
              </a:rPr>
            </a:br>
            <a:endParaRPr lang="en-US" altLang="ko-KR" sz="3200" b="1" dirty="0">
              <a:latin typeface="HY헤드라인M"/>
              <a:ea typeface="HY헤드라인M"/>
            </a:endParaRP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br>
              <a: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HY헤드라인M"/>
                <a:ea typeface="HY헤드라인M"/>
              </a:rPr>
            </a:br>
            <a:endParaRPr kumimoji="0" lang="en-US" altLang="ko-KR" sz="2400" b="1" i="0" u="none" strike="noStrike" kern="1200" cap="none" spc="0" normalizeH="0" baseline="0" dirty="0">
              <a:solidFill>
                <a:srgbClr val="000000"/>
              </a:solidFill>
              <a:latin typeface="HY헤드라인M"/>
              <a:ea typeface="HY헤드라인M"/>
            </a:endParaRPr>
          </a:p>
        </p:txBody>
      </p:sp>
      <p:sp>
        <p:nvSpPr>
          <p:cNvPr id="21574" name="TextBox 21573"/>
          <p:cNvSpPr txBox="1"/>
          <p:nvPr/>
        </p:nvSpPr>
        <p:spPr>
          <a:xfrm>
            <a:off x="1024784" y="2666108"/>
            <a:ext cx="7611216" cy="27520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2075" tIns="46038" rIns="92075" bIns="46038" anchor="t">
            <a:spAutoFit/>
          </a:bodyPr>
          <a:lstStyle/>
          <a:p>
            <a:pPr marL="0" lvl="0" indent="0" algn="l" defTabSz="762098" rtl="0" eaLnBrk="1" latinLnBrk="0" hangingPunct="1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/>
              <a:buChar char="•"/>
              <a:defRPr/>
            </a:pPr>
            <a:r>
              <a:rPr kumimoji="1" lang="ko-KR" altLang="en-US" sz="2000" b="1" i="0" baseline="0">
                <a:solidFill>
                  <a:schemeClr val="tx1"/>
                </a:solidFill>
                <a:latin typeface="Arial"/>
                <a:ea typeface="돋움"/>
              </a:rPr>
              <a:t>  </a:t>
            </a:r>
            <a:r>
              <a:rPr kumimoji="1" lang="ko-KR" altLang="en-US" sz="2400" b="1" i="0" baseline="0">
                <a:solidFill>
                  <a:schemeClr val="tx1"/>
                </a:solidFill>
                <a:latin typeface="HY견고딕"/>
                <a:ea typeface="HY견고딕"/>
              </a:rPr>
              <a:t>객체 =  프로그램을 구성하는 단위(building block)</a:t>
            </a:r>
          </a:p>
          <a:p>
            <a:pPr marL="0" lvl="0" indent="0" algn="l" defTabSz="762098" rtl="0" eaLnBrk="1" latinLnBrk="0" hangingPunct="1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/>
              <a:buChar char="•"/>
              <a:defRPr/>
            </a:pPr>
            <a:r>
              <a:rPr kumimoji="1" lang="ko-KR" altLang="en-US" sz="2400" b="1" i="0" baseline="0">
                <a:solidFill>
                  <a:schemeClr val="tx1"/>
                </a:solidFill>
                <a:latin typeface="HY견고딕"/>
                <a:ea typeface="HY견고딕"/>
              </a:rPr>
              <a:t>  프로그램은 독립적으로 존재하는 객체들의 집합임</a:t>
            </a:r>
          </a:p>
          <a:p>
            <a:pPr marL="0" lvl="0" indent="0" algn="l" defTabSz="762098" rtl="0" eaLnBrk="1" latinLnBrk="0" hangingPunct="1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/>
              <a:buChar char="•"/>
              <a:defRPr/>
            </a:pPr>
            <a:r>
              <a:rPr kumimoji="1" lang="ko-KR" altLang="en-US" sz="2400" b="1" i="0" baseline="0">
                <a:solidFill>
                  <a:schemeClr val="tx1"/>
                </a:solidFill>
                <a:latin typeface="HY견고딕"/>
                <a:ea typeface="HY견고딕"/>
              </a:rPr>
              <a:t>  객체는 전체 프로그램의 일부 기능을 맡아서 수행함</a:t>
            </a:r>
            <a:r>
              <a:rPr kumimoji="1" lang="en-US" altLang="ko-KR" sz="2400" b="1" i="0" baseline="0">
                <a:solidFill>
                  <a:schemeClr val="tx1"/>
                </a:solidFill>
                <a:latin typeface="HY견고딕"/>
                <a:ea typeface="HY견고딕"/>
              </a:rPr>
              <a:t>.</a:t>
            </a:r>
          </a:p>
          <a:p>
            <a:pPr marL="0" lvl="0" indent="0" algn="l" defTabSz="762098" rtl="0" eaLnBrk="1" latinLnBrk="0" hangingPunct="1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/>
              <a:buNone/>
              <a:defRPr/>
            </a:pPr>
            <a:endParaRPr kumimoji="1" lang="ko-KR" altLang="en-US" sz="2000" b="1" i="0" baseline="0">
              <a:solidFill>
                <a:schemeClr val="tx1"/>
              </a:solidFill>
              <a:latin typeface="Arial"/>
              <a:ea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7702</TotalTime>
  <Words>2760</Words>
  <Application>Microsoft Office PowerPoint</Application>
  <PresentationFormat>화면 슬라이드 쇼(4:3)</PresentationFormat>
  <Paragraphs>728</Paragraphs>
  <Slides>65</Slides>
  <Notes>40</Notes>
  <HiddenSlides>0</HiddenSlides>
  <MMClips>0</MMClips>
  <ScaleCrop>false</ScaleCrop>
  <HeadingPairs>
    <vt:vector size="8" baseType="variant">
      <vt:variant>
        <vt:lpstr>사용한 글꼴</vt:lpstr>
      </vt:variant>
      <vt:variant>
        <vt:i4>19</vt:i4>
      </vt:variant>
      <vt:variant>
        <vt:lpstr>테마</vt:lpstr>
      </vt:variant>
      <vt:variant>
        <vt:i4>3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65</vt:i4>
      </vt:variant>
    </vt:vector>
  </HeadingPairs>
  <TitlesOfParts>
    <vt:vector size="87" baseType="lpstr">
      <vt:lpstr>HY견고딕</vt:lpstr>
      <vt:lpstr>HY얕은샘물M</vt:lpstr>
      <vt:lpstr>HY헤드라인M</vt:lpstr>
      <vt:lpstr>굴림</vt:lpstr>
      <vt:lpstr>굴림체</vt:lpstr>
      <vt:lpstr>궁서</vt:lpstr>
      <vt:lpstr>맑은 고딕</vt:lpstr>
      <vt:lpstr>한양견고딕</vt:lpstr>
      <vt:lpstr>함초롬바탕</vt:lpstr>
      <vt:lpstr>휴먼둥근헤드라인</vt:lpstr>
      <vt:lpstr>휴먼편지체</vt:lpstr>
      <vt:lpstr>Arial</vt:lpstr>
      <vt:lpstr>Comic Sans MS</vt:lpstr>
      <vt:lpstr>Symbol</vt:lpstr>
      <vt:lpstr>Times New Roman</vt:lpstr>
      <vt:lpstr>Trebuchet MS</vt:lpstr>
      <vt:lpstr>Tw Cen MT</vt:lpstr>
      <vt:lpstr>Wingdings</vt:lpstr>
      <vt:lpstr>Wingdings 2</vt:lpstr>
      <vt:lpstr>가을</vt:lpstr>
      <vt:lpstr>3_Crayons</vt:lpstr>
      <vt:lpstr>1_가을</vt:lpstr>
      <vt:lpstr>PowerPoint 프레젠테이션</vt:lpstr>
      <vt:lpstr>절차 지향 프로그래밍과 객체 지향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C++ 객체 지향 특성 - 캡슐화</vt:lpstr>
      <vt:lpstr>C++ 객체 지향 특성 - 캡슐화</vt:lpstr>
      <vt:lpstr>PowerPoint 프레젠테이션</vt:lpstr>
      <vt:lpstr>PowerPoint 프레젠테이션</vt:lpstr>
      <vt:lpstr>PowerPoint 프레젠테이션</vt:lpstr>
      <vt:lpstr>C++ 객체 지향 특성 - 상속성</vt:lpstr>
      <vt:lpstr>C++ 객체 지향 특성 - 상속성</vt:lpstr>
      <vt:lpstr>PowerPoint 프레젠테이션</vt:lpstr>
      <vt:lpstr>PowerPoint 프레젠테이션</vt:lpstr>
      <vt:lpstr>PowerPoint 프레젠테이션</vt:lpstr>
      <vt:lpstr>C++ 객체 지향 특성 - 다형성</vt:lpstr>
      <vt:lpstr>C++ 객체 지향 특성 - 다형성</vt:lpstr>
      <vt:lpstr>C++ 객체 지향 특성 - 다형성</vt:lpstr>
      <vt:lpstr>PowerPoint 프레젠테이션</vt:lpstr>
      <vt:lpstr>표준/비표준 C++ 프로그램의 비교</vt:lpstr>
      <vt:lpstr>C++ 언어의 주요한 설계 목적</vt:lpstr>
      <vt:lpstr>C++ 언어의 주요한 설계 목적</vt:lpstr>
      <vt:lpstr>C ++ 언어에서 객체 지향을 도입한 목적</vt:lpstr>
      <vt:lpstr>C 언어에 추가한 기능</vt:lpstr>
      <vt:lpstr>C 언어에 추가한 기능</vt:lpstr>
      <vt:lpstr>C++ 언어의 아킬레스</vt:lpstr>
      <vt:lpstr>PowerPoint 프레젠테이션</vt:lpstr>
      <vt:lpstr>링킹</vt:lpstr>
      <vt:lpstr>C++ 프로그램 개발 과정</vt:lpstr>
      <vt:lpstr>C++ 표준 라이브러리</vt:lpstr>
      <vt:lpstr>C++ 표준 라이브러리</vt:lpstr>
      <vt:lpstr>PowerPoint 프레젠테이션</vt:lpstr>
      <vt:lpstr>표준 C++ 헤더 파일은 확장자가 없다</vt:lpstr>
      <vt:lpstr>PowerPoint 프레젠테이션</vt:lpstr>
      <vt:lpstr>PowerPoint 프레젠테이션</vt:lpstr>
      <vt:lpstr>PowerPoint 프레젠테이션</vt:lpstr>
      <vt:lpstr>PowerPoint 프레젠테이션</vt:lpstr>
      <vt:lpstr>cin과 cout은 어디에 선언되어 있는가?</vt:lpstr>
      <vt:lpstr>화면 출력</vt:lpstr>
      <vt:lpstr>화면 출력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user</cp:lastModifiedBy>
  <cp:revision>426</cp:revision>
  <dcterms:created xsi:type="dcterms:W3CDTF">2007-06-29T06:43:39Z</dcterms:created>
  <dcterms:modified xsi:type="dcterms:W3CDTF">2020-10-08T11:55:32Z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