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45"/>
  </p:notesMasterIdLst>
  <p:handoutMasterIdLst>
    <p:handoutMasterId r:id="rId46"/>
  </p:handoutMasterIdLst>
  <p:sldIdLst>
    <p:sldId id="315" r:id="rId4"/>
    <p:sldId id="781" r:id="rId5"/>
    <p:sldId id="744" r:id="rId6"/>
    <p:sldId id="746" r:id="rId7"/>
    <p:sldId id="747" r:id="rId8"/>
    <p:sldId id="748" r:id="rId9"/>
    <p:sldId id="749" r:id="rId10"/>
    <p:sldId id="750" r:id="rId11"/>
    <p:sldId id="751" r:id="rId12"/>
    <p:sldId id="752" r:id="rId13"/>
    <p:sldId id="753" r:id="rId14"/>
    <p:sldId id="755" r:id="rId15"/>
    <p:sldId id="756" r:id="rId16"/>
    <p:sldId id="757" r:id="rId17"/>
    <p:sldId id="759" r:id="rId18"/>
    <p:sldId id="760" r:id="rId19"/>
    <p:sldId id="290" r:id="rId20"/>
    <p:sldId id="754" r:id="rId21"/>
    <p:sldId id="763" r:id="rId22"/>
    <p:sldId id="761" r:id="rId23"/>
    <p:sldId id="762" r:id="rId24"/>
    <p:sldId id="768" r:id="rId25"/>
    <p:sldId id="769" r:id="rId26"/>
    <p:sldId id="770" r:id="rId27"/>
    <p:sldId id="771" r:id="rId28"/>
    <p:sldId id="772" r:id="rId29"/>
    <p:sldId id="774" r:id="rId30"/>
    <p:sldId id="777" r:id="rId31"/>
    <p:sldId id="256" r:id="rId32"/>
    <p:sldId id="259" r:id="rId33"/>
    <p:sldId id="263" r:id="rId34"/>
    <p:sldId id="265" r:id="rId35"/>
    <p:sldId id="269" r:id="rId36"/>
    <p:sldId id="270" r:id="rId37"/>
    <p:sldId id="271" r:id="rId38"/>
    <p:sldId id="784" r:id="rId39"/>
    <p:sldId id="785" r:id="rId40"/>
    <p:sldId id="272" r:id="rId41"/>
    <p:sldId id="273" r:id="rId42"/>
    <p:sldId id="274" r:id="rId43"/>
    <p:sldId id="275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9D5998-0004-4101-B21E-5DC3E4140D98}">
          <p14:sldIdLst>
            <p14:sldId id="315"/>
            <p14:sldId id="781"/>
            <p14:sldId id="744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5"/>
            <p14:sldId id="756"/>
            <p14:sldId id="757"/>
            <p14:sldId id="759"/>
            <p14:sldId id="760"/>
            <p14:sldId id="290"/>
            <p14:sldId id="754"/>
            <p14:sldId id="763"/>
            <p14:sldId id="761"/>
            <p14:sldId id="762"/>
            <p14:sldId id="768"/>
            <p14:sldId id="769"/>
            <p14:sldId id="770"/>
            <p14:sldId id="771"/>
            <p14:sldId id="772"/>
            <p14:sldId id="774"/>
            <p14:sldId id="777"/>
            <p14:sldId id="256"/>
            <p14:sldId id="259"/>
            <p14:sldId id="263"/>
            <p14:sldId id="265"/>
            <p14:sldId id="269"/>
            <p14:sldId id="270"/>
            <p14:sldId id="271"/>
            <p14:sldId id="784"/>
            <p14:sldId id="785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00"/>
    <a:srgbClr val="0000FF"/>
    <a:srgbClr val="006600"/>
    <a:srgbClr val="333399"/>
    <a:srgbClr val="FF9933"/>
    <a:srgbClr val="FF9999"/>
    <a:srgbClr val="FF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4473" autoAdjust="0"/>
  </p:normalViewPr>
  <p:slideViewPr>
    <p:cSldViewPr snapToGrid="0">
      <p:cViewPr varScale="1">
        <p:scale>
          <a:sx n="78" d="100"/>
          <a:sy n="78" d="100"/>
        </p:scale>
        <p:origin x="1885" y="73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451" y="42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42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22668" y="4960937"/>
            <a:ext cx="5888863" cy="2672842"/>
          </a:xfrm>
          <a:prstGeom prst="rect">
            <a:avLst/>
          </a:prstGeom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C7AADCE-4523-43FE-B0A8-90B87F2F6B62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C7AADCE-4523-43FE-B0A8-90B87F2F6B62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654ECE-C50B-46B2-BF9E-74AE9C25609E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0245C-F5BA-4272-B44F-E6E28980EAC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3CE155-835A-49E6-A973-87EF249CA7B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505F9A-B05B-42C5-85E8-82C6A4A007B8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FE16E6-2F45-4594-92F6-2D97325DF105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5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7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62" r:id="rId6"/>
    <p:sldLayoutId id="214748376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6" r:id="rId15"/>
    <p:sldLayoutId id="2147483767" r:id="rId16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1135062" y="193476"/>
            <a:ext cx="8404426" cy="11857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sz="3600" b="1">
                <a:latin typeface="HY헤드라인M"/>
                <a:ea typeface="HY헤드라인M"/>
              </a:rPr>
              <a:t>C++ </a:t>
            </a:r>
            <a:r>
              <a:rPr lang="ko-KR" altLang="en-US" sz="3600" b="1">
                <a:latin typeface="HY헤드라인M"/>
                <a:ea typeface="HY헤드라인M"/>
              </a:rPr>
              <a:t>스트림 입출력 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sp>
        <p:nvSpPr>
          <p:cNvPr id="21510" name="TextBox 21509"/>
          <p:cNvSpPr txBox="1"/>
          <p:nvPr/>
        </p:nvSpPr>
        <p:spPr>
          <a:xfrm>
            <a:off x="199430" y="1867136"/>
            <a:ext cx="8745140" cy="472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#include &lt;iostream&gt;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0" i="0" u="none" strike="noStrike" spc="-30">
                <a:solidFill>
                  <a:schemeClr val="accent2"/>
                </a:solidFill>
                <a:latin typeface="HY견고딕"/>
                <a:ea typeface="HY견고딕"/>
              </a:rPr>
              <a:t>//using namespace std;</a:t>
            </a:r>
            <a:endParaRPr lang="en-US" altLang="ko-KR" sz="2600" b="0" i="0" u="none" strike="noStrike" spc="-30">
              <a:solidFill>
                <a:srgbClr val="000000"/>
              </a:solidFill>
              <a:latin typeface="HY견고딕"/>
              <a:ea typeface="HY견고딕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int</a:t>
            </a:r>
            <a:r>
              <a:rPr 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main(</a:t>
            </a:r>
            <a:r>
              <a:rPr lang="en-US" altLang="ko-KR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</a:t>
            </a:r>
            <a:r>
              <a:rPr 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{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 </a:t>
            </a:r>
            <a:r>
              <a:rPr lang="en-US" altLang="ko-KR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std::</a:t>
            </a:r>
            <a:r>
              <a:rPr 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cout &lt;&lt; "Hello C Programmers.\n";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 </a:t>
            </a:r>
            <a:r>
              <a:rPr lang="en-US" altLang="ko-KR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std::</a:t>
            </a:r>
            <a:r>
              <a:rPr 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cout &lt;&lt; "</a:t>
            </a:r>
            <a:r>
              <a:rPr lang="en-US" altLang="ko-KR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T</a:t>
            </a:r>
            <a:r>
              <a:rPr 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he world of C++!" &lt;&lt; endl;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  return 0;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0" i="0" u="none" strike="noStrike" spc="-30">
                <a:solidFill>
                  <a:srgbClr val="000000"/>
                </a:solidFill>
                <a:latin typeface="HY견고딕"/>
                <a:ea typeface="HY견고딕"/>
              </a:rPr>
              <a:t>}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60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std:: </a:t>
            </a:r>
            <a:r>
              <a:rPr lang="ko-KR" altLang="en-US" b="1">
                <a:latin typeface="HY견고딕"/>
                <a:ea typeface="HY견고딕"/>
              </a:rPr>
              <a:t>란</a:t>
            </a:r>
            <a:r>
              <a:rPr lang="en-US" altLang="ko-KR" b="1">
                <a:latin typeface="HY견고딕"/>
                <a:ea typeface="HY견고딕"/>
              </a:rPr>
              <a:t>?</a:t>
            </a: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u"/>
              <a:defRPr/>
            </a:pPr>
            <a:r>
              <a:rPr lang="en-US" altLang="ko-KR" dirty="0">
                <a:latin typeface="HY견고딕"/>
                <a:ea typeface="HY견고딕"/>
              </a:rPr>
              <a:t>std:: </a:t>
            </a:r>
            <a:r>
              <a:rPr lang="ko-KR" altLang="en-US" dirty="0">
                <a:latin typeface="HY견고딕"/>
                <a:ea typeface="HY견고딕"/>
              </a:rPr>
              <a:t>생략</a:t>
            </a:r>
          </a:p>
          <a:p>
            <a:pPr lvl="1">
              <a:defRPr/>
            </a:pPr>
            <a:r>
              <a:rPr lang="en-US" altLang="ko-KR" dirty="0">
                <a:latin typeface="HY견고딕"/>
                <a:ea typeface="HY견고딕"/>
              </a:rPr>
              <a:t>using </a:t>
            </a:r>
            <a:r>
              <a:rPr lang="ko-KR" altLang="en-US" dirty="0">
                <a:latin typeface="HY견고딕"/>
                <a:ea typeface="HY견고딕"/>
              </a:rPr>
              <a:t>지시어 사용</a:t>
            </a:r>
            <a:endParaRPr lang="en-US" altLang="ko-KR" dirty="0">
              <a:latin typeface="HY견고딕"/>
              <a:ea typeface="HY견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76369"/>
            <a:ext cx="8244408" cy="100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using std::cout; </a:t>
            </a:r>
            <a:r>
              <a:rPr lang="en-US" altLang="ko-KR" sz="2000">
                <a:solidFill>
                  <a:srgbClr val="289B6E"/>
                </a:solidFill>
                <a:latin typeface="HY견고딕"/>
                <a:ea typeface="HY견고딕"/>
              </a:rPr>
              <a:t>// cout</a:t>
            </a:r>
            <a:r>
              <a:rPr lang="ko-KR" altLang="en-US" sz="2000">
                <a:solidFill>
                  <a:srgbClr val="289B6E"/>
                </a:solidFill>
                <a:latin typeface="HY견고딕"/>
                <a:ea typeface="HY견고딕"/>
              </a:rPr>
              <a:t>에 대해서만 </a:t>
            </a:r>
            <a:r>
              <a:rPr lang="en-US" altLang="ko-KR" sz="2000">
                <a:solidFill>
                  <a:srgbClr val="289B6E"/>
                </a:solidFill>
                <a:latin typeface="HY견고딕"/>
                <a:ea typeface="HY견고딕"/>
              </a:rPr>
              <a:t>std:: </a:t>
            </a:r>
            <a:r>
              <a:rPr lang="ko-KR" altLang="en-US" sz="2000">
                <a:solidFill>
                  <a:srgbClr val="289B6E"/>
                </a:solidFill>
                <a:latin typeface="HY견고딕"/>
                <a:ea typeface="HY견고딕"/>
              </a:rPr>
              <a:t>생략</a:t>
            </a:r>
            <a:endParaRPr lang="ko-KR" altLang="en-US" sz="2000">
              <a:solidFill>
                <a:srgbClr val="FF0000"/>
              </a:solidFill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en-US" altLang="ko-KR" sz="2000">
                <a:solidFill>
                  <a:srgbClr val="FF0000"/>
                </a:solidFill>
                <a:latin typeface="HY견고딕"/>
                <a:ea typeface="HY견고딕"/>
              </a:rPr>
              <a:t>...................................</a:t>
            </a:r>
          </a:p>
          <a:p>
            <a:pPr latinLnBrk="0">
              <a:defRPr/>
            </a:pPr>
            <a:r>
              <a:rPr lang="en-US" altLang="ko-KR" sz="2000" b="1">
                <a:solidFill>
                  <a:schemeClr val="dk1"/>
                </a:solidFill>
                <a:latin typeface="HY견고딕"/>
                <a:ea typeface="HY견고딕"/>
              </a:rPr>
              <a:t>cout</a:t>
            </a:r>
            <a:r>
              <a:rPr lang="en-US" altLang="ko-KR" sz="2000">
                <a:solidFill>
                  <a:schemeClr val="dk1"/>
                </a:solidFill>
                <a:latin typeface="HY견고딕"/>
                <a:ea typeface="HY견고딕"/>
              </a:rPr>
              <a:t> &lt;&lt; "Hello" &lt;&lt; </a:t>
            </a:r>
            <a:r>
              <a:rPr lang="en-US" altLang="ko-KR" sz="2000" b="1">
                <a:solidFill>
                  <a:schemeClr val="dk1"/>
                </a:solidFill>
                <a:latin typeface="HY견고딕"/>
                <a:ea typeface="HY견고딕"/>
              </a:rPr>
              <a:t>std::endl</a:t>
            </a:r>
            <a:r>
              <a:rPr lang="en-US" altLang="ko-KR" sz="2000">
                <a:solidFill>
                  <a:schemeClr val="dk1"/>
                </a:solidFill>
                <a:latin typeface="HY견고딕"/>
                <a:ea typeface="HY견고딕"/>
              </a:rPr>
              <a:t>;</a:t>
            </a:r>
            <a:r>
              <a:rPr lang="en-US" altLang="ko-KR" sz="2000">
                <a:solidFill>
                  <a:srgbClr val="289B6E"/>
                </a:solidFill>
                <a:latin typeface="HY견고딕"/>
                <a:ea typeface="HY견고딕"/>
              </a:rPr>
              <a:t> // std::cout</a:t>
            </a:r>
            <a:r>
              <a:rPr lang="ko-KR" altLang="en-US" sz="2000">
                <a:solidFill>
                  <a:srgbClr val="289B6E"/>
                </a:solidFill>
                <a:latin typeface="HY견고딕"/>
                <a:ea typeface="HY견고딕"/>
              </a:rPr>
              <a:t>에서 </a:t>
            </a:r>
            <a:r>
              <a:rPr lang="en-US" altLang="ko-KR" sz="2000">
                <a:solidFill>
                  <a:srgbClr val="289B6E"/>
                </a:solidFill>
                <a:latin typeface="HY견고딕"/>
                <a:ea typeface="HY견고딕"/>
              </a:rPr>
              <a:t>std:: </a:t>
            </a:r>
            <a:r>
              <a:rPr lang="ko-KR" altLang="en-US" sz="2000">
                <a:solidFill>
                  <a:srgbClr val="289B6E"/>
                </a:solidFill>
                <a:latin typeface="HY견고딕"/>
                <a:ea typeface="HY견고딕"/>
              </a:rPr>
              <a:t>생략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725144"/>
            <a:ext cx="9217024" cy="1001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using namespace std;  </a:t>
            </a:r>
            <a:r>
              <a:rPr lang="en-US" altLang="ko-KR" sz="2000" dirty="0">
                <a:solidFill>
                  <a:srgbClr val="289B6E"/>
                </a:solidFill>
                <a:latin typeface="HY견고딕"/>
                <a:ea typeface="HY견고딕"/>
              </a:rPr>
              <a:t>// std </a:t>
            </a:r>
            <a:r>
              <a:rPr lang="ko-KR" altLang="en-US" sz="2000" dirty="0">
                <a:solidFill>
                  <a:srgbClr val="289B6E"/>
                </a:solidFill>
                <a:latin typeface="HY견고딕"/>
                <a:ea typeface="HY견고딕"/>
              </a:rPr>
              <a:t>이름 공간에 선언된 모든 이름에 </a:t>
            </a:r>
            <a:r>
              <a:rPr lang="en-US" altLang="ko-KR" sz="2000" dirty="0">
                <a:solidFill>
                  <a:srgbClr val="289B6E"/>
                </a:solidFill>
                <a:latin typeface="HY견고딕"/>
                <a:ea typeface="HY견고딕"/>
              </a:rPr>
              <a:t>std:: </a:t>
            </a:r>
            <a:r>
              <a:rPr lang="ko-KR" altLang="en-US" sz="2000" dirty="0">
                <a:solidFill>
                  <a:srgbClr val="289B6E"/>
                </a:solidFill>
                <a:latin typeface="HY견고딕"/>
                <a:ea typeface="HY견고딕"/>
              </a:rPr>
              <a:t>생략</a:t>
            </a:r>
            <a:endParaRPr lang="ko-KR" altLang="en-US" sz="2000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en-US" altLang="ko-KR" sz="2000" dirty="0">
                <a:solidFill>
                  <a:srgbClr val="FF0000"/>
                </a:solidFill>
                <a:latin typeface="HY견고딕"/>
                <a:ea typeface="HY견고딕"/>
              </a:rPr>
              <a:t>...................................</a:t>
            </a:r>
          </a:p>
          <a:p>
            <a:pPr latinLnBrk="0">
              <a:defRPr/>
            </a:pPr>
            <a:r>
              <a:rPr lang="en-US" altLang="ko-KR" sz="2000" b="1" dirty="0" err="1">
                <a:solidFill>
                  <a:schemeClr val="dk1"/>
                </a:solidFill>
                <a:latin typeface="HY견고딕"/>
                <a:ea typeface="HY견고딕"/>
              </a:rPr>
              <a:t>cout</a:t>
            </a:r>
            <a:r>
              <a:rPr lang="en-US" altLang="ko-KR" sz="2000" dirty="0">
                <a:solidFill>
                  <a:schemeClr val="dk1"/>
                </a:solidFill>
                <a:latin typeface="HY견고딕"/>
                <a:ea typeface="HY견고딕"/>
              </a:rPr>
              <a:t> &lt;&lt; "Hello" &lt;&lt; </a:t>
            </a:r>
            <a:r>
              <a:rPr lang="en-US" altLang="ko-KR" sz="2000" b="1" dirty="0" err="1">
                <a:solidFill>
                  <a:schemeClr val="dk1"/>
                </a:solidFill>
                <a:latin typeface="HY견고딕"/>
                <a:ea typeface="HY견고딕"/>
              </a:rPr>
              <a:t>endl</a:t>
            </a:r>
            <a:r>
              <a:rPr lang="en-US" altLang="ko-KR" sz="2000" dirty="0">
                <a:solidFill>
                  <a:schemeClr val="dk1"/>
                </a:solidFill>
                <a:latin typeface="HY견고딕"/>
                <a:ea typeface="HY견고딕"/>
              </a:rPr>
              <a:t>; </a:t>
            </a:r>
            <a:endParaRPr lang="ko-KR" altLang="en-US" sz="2000" dirty="0">
              <a:solidFill>
                <a:schemeClr val="dk1"/>
              </a:solidFill>
              <a:latin typeface="HY견고딕"/>
              <a:ea typeface="HY견고딕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0" y="5923061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생략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83768" y="5805264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std::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생략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0" y="3834829"/>
            <a:ext cx="792088" cy="314251"/>
          </a:xfrm>
          <a:prstGeom prst="wedgeRoundRectCallout">
            <a:avLst>
              <a:gd name="adj1" fmla="val 88565"/>
              <a:gd name="adj2" fmla="val 7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std:: </a:t>
            </a:r>
            <a:r>
              <a:rPr lang="ko-KR" altLang="en-US" sz="10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#include &lt;iostream&gt;</a:t>
            </a:r>
            <a:r>
              <a:rPr lang="ko-KR" altLang="en-US">
                <a:latin typeface="HY견고딕"/>
                <a:ea typeface="HY견고딕"/>
              </a:rPr>
              <a:t>과 </a:t>
            </a:r>
            <a:r>
              <a:rPr lang="en-US" altLang="ko-KR">
                <a:latin typeface="HY견고딕"/>
                <a:ea typeface="HY견고딕"/>
              </a:rPr>
              <a:t>std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dirty="0">
                <a:latin typeface="HY견고딕"/>
                <a:ea typeface="HY견고딕"/>
              </a:rPr>
              <a:t>&lt;iostream&gt;</a:t>
            </a:r>
            <a:r>
              <a:rPr lang="ko-KR" altLang="en-US" dirty="0">
                <a:latin typeface="HY견고딕"/>
                <a:ea typeface="HY견고딕"/>
              </a:rPr>
              <a:t>이 통째로 </a:t>
            </a:r>
            <a:r>
              <a:rPr lang="en-US" altLang="ko-KR" dirty="0">
                <a:latin typeface="HY견고딕"/>
                <a:ea typeface="HY견고딕"/>
              </a:rPr>
              <a:t>std </a:t>
            </a:r>
            <a:r>
              <a:rPr lang="ko-KR" altLang="en-US" dirty="0">
                <a:latin typeface="HY견고딕"/>
                <a:ea typeface="HY견고딕"/>
              </a:rPr>
              <a:t>이름 공간 내에 선언</a:t>
            </a:r>
          </a:p>
          <a:p>
            <a:pPr lvl="1">
              <a:defRPr/>
            </a:pPr>
            <a:r>
              <a:rPr lang="en-US" altLang="ko-KR" dirty="0">
                <a:latin typeface="HY견고딕"/>
                <a:ea typeface="HY견고딕"/>
              </a:rPr>
              <a:t>&lt;iostream&gt; </a:t>
            </a:r>
            <a:r>
              <a:rPr lang="ko-KR" altLang="en-US" dirty="0">
                <a:latin typeface="HY견고딕"/>
                <a:ea typeface="HY견고딕"/>
              </a:rPr>
              <a:t>헤더 파일을 사용하려면 다음 코드 필요</a:t>
            </a:r>
          </a:p>
          <a:p>
            <a:pPr lvl="1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2854117"/>
            <a:ext cx="5832648" cy="944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>
                <a:solidFill>
                  <a:srgbClr val="FF0000"/>
                </a:solidFill>
                <a:latin typeface="HY견고딕"/>
                <a:ea typeface="HY견고딕"/>
              </a:rPr>
              <a:t>#include &lt;iostream&gt;</a:t>
            </a:r>
          </a:p>
          <a:p>
            <a:pPr latinLnBrk="0">
              <a:defRPr/>
            </a:pPr>
            <a:r>
              <a:rPr lang="en-US" altLang="ko-KR" sz="2800" b="1">
                <a:solidFill>
                  <a:srgbClr val="FF0000"/>
                </a:solidFill>
                <a:latin typeface="HY견고딕"/>
                <a:ea typeface="HY견고딕"/>
              </a:rPr>
              <a:t>using namespace std;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cin</a:t>
            </a:r>
            <a:r>
              <a:rPr lang="ko-KR" altLang="en-US" b="1">
                <a:latin typeface="HY견고딕"/>
                <a:ea typeface="HY견고딕"/>
              </a:rPr>
              <a:t>과 </a:t>
            </a:r>
            <a:r>
              <a:rPr lang="en-US" altLang="ko-KR" b="1">
                <a:latin typeface="HY견고딕"/>
                <a:ea typeface="HY견고딕"/>
              </a:rPr>
              <a:t>&gt;&gt; </a:t>
            </a:r>
            <a:r>
              <a:rPr lang="ko-KR" altLang="en-US" b="1">
                <a:latin typeface="HY견고딕"/>
                <a:ea typeface="HY견고딕"/>
              </a:rPr>
              <a:t>연산자를 이용한 키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1352" y="1706528"/>
            <a:ext cx="8153400" cy="403244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sz="2800" dirty="0" err="1">
                <a:latin typeface="HY견고딕"/>
                <a:ea typeface="HY견고딕"/>
              </a:rPr>
              <a:t>cin</a:t>
            </a: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표준 입력 장치인 키보드를 연결하는 </a:t>
            </a: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C++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입력 스트림 객체</a:t>
            </a:r>
            <a:endParaRPr lang="ko-KR" altLang="en-US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dirty="0">
                <a:latin typeface="HY견고딕"/>
                <a:ea typeface="HY견고딕"/>
              </a:rPr>
              <a:t>&gt;&gt; </a:t>
            </a:r>
            <a:r>
              <a:rPr lang="ko-KR" altLang="en-US" dirty="0">
                <a:latin typeface="HY견고딕"/>
                <a:ea typeface="HY견고딕"/>
              </a:rPr>
              <a:t>연산자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스트림 추출 연산자</a:t>
            </a:r>
            <a:r>
              <a:rPr lang="en-US" altLang="ko-KR" dirty="0">
                <a:latin typeface="HY견고딕"/>
                <a:ea typeface="HY견고딕"/>
              </a:rPr>
              <a:t>(stream extraction operator)</a:t>
            </a:r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C++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산술 시프트 연산자</a:t>
            </a: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(&gt;&gt;)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가 </a:t>
            </a: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&lt;iostream&gt;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헤더 파일에 </a:t>
            </a:r>
          </a:p>
          <a:p>
            <a:pPr marL="685800" lvl="2" indent="0"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스트림 추출  연산자로 재정의됨</a:t>
            </a:r>
          </a:p>
          <a:p>
            <a:pPr marL="685800" lvl="2" indent="0">
              <a:buNone/>
              <a:defRPr/>
            </a:pPr>
            <a:endParaRPr lang="ko-KR" altLang="en-US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입력 스트림에서 값을 읽어 변수에 저장</a:t>
            </a:r>
          </a:p>
          <a:p>
            <a:pPr lvl="1">
              <a:defRPr/>
            </a:pPr>
            <a:endParaRPr lang="ko-KR" altLang="en-US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cin</a:t>
            </a:r>
            <a:r>
              <a:rPr lang="ko-KR" altLang="en-US" b="1">
                <a:latin typeface="HY견고딕"/>
                <a:ea typeface="HY견고딕"/>
              </a:rPr>
              <a:t>과 </a:t>
            </a:r>
            <a:r>
              <a:rPr lang="en-US" altLang="ko-KR" b="1">
                <a:latin typeface="HY견고딕"/>
                <a:ea typeface="HY견고딕"/>
              </a:rPr>
              <a:t>&gt;&gt; </a:t>
            </a:r>
            <a:r>
              <a:rPr lang="ko-KR" altLang="en-US" b="1">
                <a:latin typeface="HY견고딕"/>
                <a:ea typeface="HY견고딕"/>
              </a:rPr>
              <a:t>연산자를 이용한 키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442520" cy="4032448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ko-KR" altLang="en-US" sz="2800" b="1" dirty="0">
                <a:latin typeface="HY견고딕"/>
                <a:ea typeface="HY견고딕"/>
              </a:rPr>
              <a:t>연속된 </a:t>
            </a:r>
            <a:r>
              <a:rPr lang="en-US" altLang="ko-KR" sz="2800" b="1" dirty="0">
                <a:latin typeface="HY견고딕"/>
                <a:ea typeface="HY견고딕"/>
              </a:rPr>
              <a:t>&gt;&gt; </a:t>
            </a:r>
            <a:r>
              <a:rPr lang="ko-KR" altLang="en-US" sz="2800" b="1" dirty="0">
                <a:latin typeface="HY견고딕"/>
                <a:ea typeface="HY견고딕"/>
              </a:rPr>
              <a:t>연산자를 사용하여 여러 값 입력 가능</a:t>
            </a: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2700625"/>
            <a:ext cx="7128792" cy="1183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>
                <a:latin typeface="HY견고딕"/>
                <a:ea typeface="HY견고딕"/>
              </a:rPr>
              <a:t>cout &lt;&lt; "</a:t>
            </a:r>
            <a:r>
              <a:rPr lang="ko-KR" altLang="en-US" sz="2400">
                <a:latin typeface="HY견고딕"/>
                <a:ea typeface="HY견고딕"/>
              </a:rPr>
              <a:t>너비와 높이를 입력하세요</a:t>
            </a:r>
            <a:r>
              <a:rPr lang="en-US" altLang="ko-KR" sz="2400">
                <a:latin typeface="HY견고딕"/>
                <a:ea typeface="HY견고딕"/>
              </a:rPr>
              <a:t>&gt;&gt;";</a:t>
            </a:r>
          </a:p>
          <a:p>
            <a:pPr latinLnBrk="0">
              <a:defRPr/>
            </a:pPr>
            <a:r>
              <a:rPr lang="en-US" altLang="ko-KR" sz="2400" b="1">
                <a:latin typeface="HY견고딕"/>
                <a:ea typeface="HY견고딕"/>
              </a:rPr>
              <a:t>cin &gt;&gt; width &gt;&gt; height;</a:t>
            </a:r>
          </a:p>
          <a:p>
            <a:pPr latinLnBrk="0">
              <a:defRPr/>
            </a:pPr>
            <a:r>
              <a:rPr lang="en-US" altLang="ko-KR" sz="2400">
                <a:latin typeface="HY견고딕"/>
                <a:ea typeface="HY견고딕"/>
              </a:rPr>
              <a:t>cout &lt;&lt; width &lt;&lt; '\n' &lt;&lt; height &lt;&lt; '\n';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47664" y="4490536"/>
            <a:ext cx="4320480" cy="100348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너비와 높이를 입력하세요</a:t>
            </a:r>
            <a:r>
              <a:rPr lang="en-US" altLang="ko-KR" sz="2000" b="1"/>
              <a:t>&gt;&gt;</a:t>
            </a:r>
            <a:r>
              <a:rPr lang="en-US" altLang="ko-KR" sz="2000" b="1">
                <a:solidFill>
                  <a:srgbClr val="00B050"/>
                </a:solidFill>
              </a:rPr>
              <a:t>23 36</a:t>
            </a:r>
          </a:p>
          <a:p>
            <a:pPr lvl="0">
              <a:defRPr/>
            </a:pPr>
            <a:r>
              <a:rPr lang="en-US" altLang="ko-KR" sz="2000" b="1"/>
              <a:t>23</a:t>
            </a:r>
          </a:p>
          <a:p>
            <a:pPr lvl="0">
              <a:defRPr/>
            </a:pPr>
            <a:r>
              <a:rPr lang="en-US" altLang="ko-KR" sz="2000" b="1"/>
              <a:t>36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dirty="0">
                <a:latin typeface="HY견고딕"/>
                <a:ea typeface="HY견고딕"/>
              </a:rPr>
              <a:t>&lt;Enter&gt; </a:t>
            </a:r>
            <a:r>
              <a:rPr lang="ko-KR" altLang="en-US" sz="3600" b="1" dirty="0">
                <a:latin typeface="HY견고딕"/>
                <a:ea typeface="HY견고딕"/>
              </a:rPr>
              <a:t>키를 칠 때 변수에 값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dirty="0" err="1">
                <a:latin typeface="HY견고딕"/>
                <a:ea typeface="HY견고딕"/>
              </a:rPr>
              <a:t>cin</a:t>
            </a:r>
            <a:r>
              <a:rPr lang="ko-KR" altLang="en-US" dirty="0">
                <a:latin typeface="HY견고딕"/>
                <a:ea typeface="HY견고딕"/>
              </a:rPr>
              <a:t>의 특징</a:t>
            </a:r>
          </a:p>
          <a:p>
            <a:pPr lvl="1">
              <a:defRPr/>
            </a:pP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입력 버퍼를 내장하고 있음</a:t>
            </a:r>
          </a:p>
          <a:p>
            <a:pPr lvl="1"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&lt;Enter&gt;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키가 입력될 때까지 입력된 키를 입력 버퍼에 저장</a:t>
            </a:r>
          </a:p>
          <a:p>
            <a:pPr marL="685800" lvl="2" indent="0"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-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도중에 </a:t>
            </a: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&lt;Backspace&gt;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키를 입력하면 입력된 키 삭제</a:t>
            </a:r>
            <a:endParaRPr lang="ko-KR" altLang="en-US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dirty="0">
                <a:latin typeface="HY견고딕"/>
                <a:ea typeface="HY견고딕"/>
              </a:rPr>
              <a:t>&gt;&gt; </a:t>
            </a:r>
            <a:r>
              <a:rPr lang="ko-KR" altLang="en-US" dirty="0">
                <a:latin typeface="HY견고딕"/>
                <a:ea typeface="HY견고딕"/>
              </a:rPr>
              <a:t>연산자</a:t>
            </a: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&lt;Enter&gt;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키가 입력되면</a:t>
            </a: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비로소 </a:t>
            </a:r>
            <a:r>
              <a:rPr lang="en-US" altLang="ko-KR" dirty="0" err="1">
                <a:solidFill>
                  <a:srgbClr val="0000FF"/>
                </a:solidFill>
                <a:latin typeface="HY견고딕"/>
                <a:ea typeface="HY견고딕"/>
              </a:rPr>
              <a:t>cin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의 입력 버퍼에서 </a:t>
            </a:r>
          </a:p>
          <a:p>
            <a:pPr marL="365760" lvl="1" indent="0"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   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키 값을 읽어 변수에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실행문 중간에 변수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75893" y="1588840"/>
            <a:ext cx="8711880" cy="504056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latin typeface="HY견고딕"/>
                <a:ea typeface="HY견고딕"/>
              </a:rPr>
              <a:t>C++</a:t>
            </a:r>
            <a:r>
              <a:rPr lang="ko-KR" altLang="en-US" b="1" dirty="0">
                <a:latin typeface="HY견고딕"/>
                <a:ea typeface="HY견고딕"/>
              </a:rPr>
              <a:t>의 변수 선언</a:t>
            </a: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변수 선언은 아무 곳이나 가능</a:t>
            </a: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597790" y="2627749"/>
            <a:ext cx="5948419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int width;</a:t>
            </a:r>
          </a:p>
          <a:p>
            <a:pPr defTabSz="179999" latinLnBrk="0">
              <a:defRPr/>
            </a:pPr>
            <a:r>
              <a:rPr lang="en-US" altLang="ko-KR" sz="2000" dirty="0" err="1">
                <a:latin typeface="HY견고딕"/>
                <a:ea typeface="HY견고딕"/>
              </a:rPr>
              <a:t>cin</a:t>
            </a:r>
            <a:r>
              <a:rPr lang="en-US" altLang="ko-KR" sz="2000" dirty="0">
                <a:latin typeface="HY견고딕"/>
                <a:ea typeface="HY견고딕"/>
              </a:rPr>
              <a:t> &gt;&gt; width; </a:t>
            </a:r>
          </a:p>
          <a:p>
            <a:pPr defTabSz="179999" latinLnBrk="0">
              <a:defRPr/>
            </a:pPr>
            <a:endParaRPr lang="ko-KR" altLang="en-US" sz="2000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</a:t>
            </a:r>
            <a:r>
              <a:rPr lang="ko-KR" altLang="en-US" sz="2000" dirty="0">
                <a:latin typeface="HY견고딕"/>
                <a:ea typeface="HY견고딕"/>
              </a:rPr>
              <a:t>높이를 입력하세요</a:t>
            </a:r>
            <a:r>
              <a:rPr lang="en-US" altLang="ko-KR" sz="2000" dirty="0">
                <a:latin typeface="HY견고딕"/>
                <a:ea typeface="HY견고딕"/>
              </a:rPr>
              <a:t>&gt;&gt;";</a:t>
            </a:r>
          </a:p>
          <a:p>
            <a:pPr defTabSz="179999" latinLnBrk="0">
              <a:defRPr/>
            </a:pPr>
            <a:endParaRPr lang="ko-KR" altLang="en-US" sz="2000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int height;</a:t>
            </a:r>
          </a:p>
          <a:p>
            <a:pPr defTabSz="179999" latinLnBrk="0">
              <a:defRPr/>
            </a:pPr>
            <a:r>
              <a:rPr lang="en-US" altLang="ko-KR" sz="2000" dirty="0" err="1">
                <a:latin typeface="HY견고딕"/>
                <a:ea typeface="HY견고딕"/>
              </a:rPr>
              <a:t>cin</a:t>
            </a:r>
            <a:r>
              <a:rPr lang="en-US" altLang="ko-KR" sz="2000" dirty="0">
                <a:latin typeface="HY견고딕"/>
                <a:ea typeface="HY견고딕"/>
              </a:rPr>
              <a:t> &gt;&gt; height;</a:t>
            </a:r>
          </a:p>
          <a:p>
            <a:pPr defTabSz="179999" latinLnBrk="0">
              <a:defRPr/>
            </a:pPr>
            <a:endParaRPr lang="ko-KR" altLang="en-US" sz="2000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endParaRPr lang="en-US" altLang="ko-KR" sz="2000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int area = width*height;</a:t>
            </a:r>
          </a:p>
          <a:p>
            <a:pPr defTabSz="179999" latinLnBrk="0">
              <a:defRPr/>
            </a:pP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</a:t>
            </a:r>
            <a:r>
              <a:rPr lang="ko-KR" altLang="en-US" sz="2000" dirty="0">
                <a:latin typeface="HY견고딕"/>
                <a:ea typeface="HY견고딕"/>
              </a:rPr>
              <a:t>면적은 </a:t>
            </a:r>
            <a:r>
              <a:rPr lang="en-US" altLang="ko-KR" sz="2000" dirty="0">
                <a:latin typeface="HY견고딕"/>
                <a:ea typeface="HY견고딕"/>
              </a:rPr>
              <a:t>" &lt;&lt; area &lt;&lt; "\n"; 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66700" y="4109120"/>
            <a:ext cx="107675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실행문</a:t>
            </a:r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중간에 변수 선언</a:t>
            </a: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4A9ED80A-EBF5-4C5F-9EEA-228230ADC084}"/>
              </a:ext>
            </a:extLst>
          </p:cNvPr>
          <p:cNvSpPr/>
          <p:nvPr/>
        </p:nvSpPr>
        <p:spPr>
          <a:xfrm>
            <a:off x="366442" y="5352354"/>
            <a:ext cx="107675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실행문</a:t>
            </a:r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중간에 변수 선언</a:t>
            </a:r>
          </a:p>
        </p:txBody>
      </p:sp>
    </p:spTree>
    <p:extLst>
      <p:ext uri="{BB962C8B-B14F-4D97-AF65-F5344CB8AC3E}">
        <p14:creationId xmlns:p14="http://schemas.microsoft.com/office/powerpoint/2010/main" val="26875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실행문 중간에 변수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711880" cy="5040560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en-US" altLang="ko-KR" b="1" dirty="0">
                <a:latin typeface="HY견고딕"/>
                <a:ea typeface="HY견고딕"/>
              </a:rPr>
              <a:t>C++ </a:t>
            </a:r>
            <a:r>
              <a:rPr lang="ko-KR" altLang="en-US" b="1" dirty="0">
                <a:latin typeface="HY견고딕"/>
                <a:ea typeface="HY견고딕"/>
              </a:rPr>
              <a:t>변수 선언 방식의 장점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변수를 사용하기 직전 선언함으로써 </a:t>
            </a:r>
            <a:endParaRPr lang="en-US" altLang="ko-KR" b="1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marL="685800" lvl="2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변수 이름에 대한 타이핑 오류 줄임</a:t>
            </a:r>
            <a:endParaRPr lang="ko-KR" altLang="en-US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en-US" altLang="ko-KR" b="1" dirty="0">
                <a:latin typeface="HY견고딕"/>
                <a:ea typeface="HY견고딕"/>
              </a:rPr>
              <a:t>C++ </a:t>
            </a:r>
            <a:r>
              <a:rPr lang="ko-KR" altLang="en-US" b="1" dirty="0">
                <a:latin typeface="HY견고딕"/>
                <a:ea typeface="HY견고딕"/>
              </a:rPr>
              <a:t>변수 선언 방식의 단점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선언된 변수를 일괄적으로 보기 힘듦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코드 사이에 있는 변수 찾기 어려움</a:t>
            </a:r>
          </a:p>
          <a:p>
            <a:pPr lvl="1">
              <a:defRPr/>
            </a:pPr>
            <a:endParaRPr lang="ko-KR" altLang="en-US" b="1" dirty="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14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타이핑 오류 가능성 해소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94460"/>
            <a:ext cx="8153400" cy="4495800"/>
          </a:xfrm>
        </p:spPr>
        <p:txBody>
          <a:bodyPr/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선언부에 모든 변수를 선언하는 경우</a:t>
            </a:r>
            <a:r>
              <a:rPr lang="en-US" altLang="ko-KR" b="1" dirty="0">
                <a:latin typeface="HY견고딕"/>
                <a:ea typeface="HY견고딕"/>
              </a:rPr>
              <a:t>,</a:t>
            </a:r>
            <a:r>
              <a:rPr lang="ko-KR" altLang="en-US" b="1" dirty="0">
                <a:latin typeface="HY견고딕"/>
                <a:ea typeface="HY견고딕"/>
              </a:rPr>
              <a:t> 타이핑 오류 가능</a:t>
            </a: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변수 사용 전에 변수를 선언하면</a:t>
            </a:r>
            <a:r>
              <a:rPr lang="en-US" altLang="ko-KR" b="1" dirty="0">
                <a:latin typeface="HY견고딕"/>
                <a:ea typeface="HY견고딕"/>
              </a:rPr>
              <a:t>,</a:t>
            </a:r>
            <a:r>
              <a:rPr lang="ko-KR" altLang="en-US" b="1" dirty="0">
                <a:latin typeface="HY견고딕"/>
                <a:ea typeface="HY견고딕"/>
              </a:rPr>
              <a:t> 타이핑 오류 사전 발견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916832"/>
            <a:ext cx="6984776" cy="2015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time, timer;</a:t>
            </a:r>
          </a:p>
          <a:p>
            <a:pPr latinLnBrk="0">
              <a:defRPr/>
            </a:pPr>
            <a:r>
              <a:rPr lang="en-US" altLang="ko-KR" b="1" dirty="0">
                <a:latin typeface="HY견고딕"/>
                <a:ea typeface="HY견고딕"/>
              </a:rPr>
              <a:t>...</a:t>
            </a:r>
          </a:p>
          <a:p>
            <a:pPr latinLnBrk="0"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timer = 5;</a:t>
            </a:r>
            <a:r>
              <a:rPr lang="en-US" altLang="ko-KR" b="1" dirty="0">
                <a:latin typeface="HY견고딕"/>
                <a:ea typeface="HY견고딕"/>
              </a:rPr>
              <a:t>   </a:t>
            </a:r>
            <a:r>
              <a:rPr lang="en-US" altLang="ko-KR" b="1" dirty="0">
                <a:solidFill>
                  <a:srgbClr val="008000"/>
                </a:solidFill>
                <a:latin typeface="HY견고딕"/>
                <a:ea typeface="HY견고딕"/>
              </a:rPr>
              <a:t> //</a:t>
            </a:r>
            <a:r>
              <a:rPr lang="ko-KR" altLang="en-US" b="1" dirty="0">
                <a:solidFill>
                  <a:srgbClr val="008000"/>
                </a:solidFill>
                <a:latin typeface="HY견고딕"/>
                <a:ea typeface="HY견고딕"/>
              </a:rPr>
              <a:t>타이핑 오류 발생</a:t>
            </a:r>
          </a:p>
          <a:p>
            <a:pPr latinLnBrk="0"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....</a:t>
            </a:r>
            <a:endParaRPr lang="en-US" altLang="ko-KR" b="1" dirty="0"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en-US" altLang="ko-KR" b="1" dirty="0">
                <a:ea typeface="HY견고딕"/>
              </a:rPr>
              <a:t>	</a:t>
            </a:r>
            <a:endParaRPr lang="en-US" altLang="ko-KR" b="1" dirty="0"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en-US" altLang="ko-KR" b="1" dirty="0">
                <a:latin typeface="HY견고딕"/>
                <a:ea typeface="HY견고딕"/>
              </a:rPr>
              <a:t>....</a:t>
            </a:r>
          </a:p>
          <a:p>
            <a:pPr latinLnBrk="0">
              <a:defRPr/>
            </a:pPr>
            <a:r>
              <a:rPr lang="en-US" altLang="ko-KR" b="1" dirty="0">
                <a:latin typeface="HY견고딕"/>
                <a:ea typeface="HY견고딕"/>
              </a:rPr>
              <a:t>timer = 3;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4797152"/>
            <a:ext cx="76328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 time;</a:t>
            </a:r>
          </a:p>
          <a:p>
            <a:pPr latinLnBrk="0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timer = 5; </a:t>
            </a:r>
            <a:r>
              <a:rPr lang="en-US" altLang="ko-KR" sz="2000" b="1" dirty="0">
                <a:solidFill>
                  <a:srgbClr val="008000"/>
                </a:solidFill>
                <a:latin typeface="HY견고딕"/>
                <a:ea typeface="HY견고딕"/>
              </a:rPr>
              <a:t>// time</a:t>
            </a:r>
            <a:r>
              <a:rPr lang="ko-KR" altLang="en-US" sz="2000" b="1" dirty="0">
                <a:solidFill>
                  <a:srgbClr val="008000"/>
                </a:solidFill>
                <a:latin typeface="HY견고딕"/>
                <a:ea typeface="HY견고딕"/>
              </a:rPr>
              <a:t>에 </a:t>
            </a:r>
            <a:r>
              <a:rPr lang="en-US" altLang="ko-KR" sz="2000" b="1" dirty="0">
                <a:solidFill>
                  <a:srgbClr val="008000"/>
                </a:solidFill>
                <a:latin typeface="HY견고딕"/>
                <a:ea typeface="HY견고딕"/>
              </a:rPr>
              <a:t>5</a:t>
            </a:r>
            <a:r>
              <a:rPr lang="ko-KR" altLang="en-US" sz="2000" b="1" dirty="0">
                <a:solidFill>
                  <a:srgbClr val="008000"/>
                </a:solidFill>
                <a:latin typeface="HY견고딕"/>
                <a:ea typeface="HY견고딕"/>
              </a:rPr>
              <a:t>을 </a:t>
            </a:r>
            <a:r>
              <a:rPr lang="ko-KR" altLang="en-US" sz="2000" b="1" dirty="0" err="1">
                <a:solidFill>
                  <a:srgbClr val="008000"/>
                </a:solidFill>
                <a:latin typeface="HY견고딕"/>
                <a:ea typeface="HY견고딕"/>
              </a:rPr>
              <a:t>저장하려다</a:t>
            </a:r>
            <a:r>
              <a:rPr lang="ko-KR" altLang="en-US" sz="2000" b="1" dirty="0">
                <a:solidFill>
                  <a:srgbClr val="008000"/>
                </a:solidFill>
                <a:latin typeface="HY견고딕"/>
                <a:ea typeface="HY견고딕"/>
              </a:rPr>
              <a:t> </a:t>
            </a:r>
            <a:r>
              <a:rPr lang="en-US" altLang="ko-KR" sz="2000" b="1" dirty="0">
                <a:solidFill>
                  <a:srgbClr val="008000"/>
                </a:solidFill>
                <a:latin typeface="HY견고딕"/>
                <a:ea typeface="HY견고딕"/>
              </a:rPr>
              <a:t>timer</a:t>
            </a:r>
            <a:r>
              <a:rPr lang="ko-KR" altLang="en-US" sz="2000" b="1" dirty="0">
                <a:solidFill>
                  <a:srgbClr val="008000"/>
                </a:solidFill>
                <a:latin typeface="HY견고딕"/>
                <a:ea typeface="HY견고딕"/>
              </a:rPr>
              <a:t>로 잘못 입력</a:t>
            </a:r>
            <a:r>
              <a:rPr lang="en-US" altLang="ko-KR" sz="2000" b="1" dirty="0">
                <a:solidFill>
                  <a:srgbClr val="008000"/>
                </a:solidFill>
                <a:latin typeface="HY견고딕"/>
                <a:ea typeface="HY견고딕"/>
              </a:rPr>
              <a:t>.</a:t>
            </a:r>
            <a:endParaRPr lang="ko-KR" altLang="en-US" sz="2000" b="1" dirty="0">
              <a:solidFill>
                <a:srgbClr val="008000"/>
              </a:solidFill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en-US" altLang="ko-KR" sz="2000" b="1" dirty="0">
                <a:solidFill>
                  <a:srgbClr val="008000"/>
                </a:solidFill>
                <a:latin typeface="HY견고딕"/>
                <a:ea typeface="HY견고딕"/>
              </a:rPr>
              <a:t>                 //</a:t>
            </a:r>
            <a:r>
              <a:rPr lang="ko-KR" altLang="en-US" sz="2000" b="1" dirty="0">
                <a:solidFill>
                  <a:srgbClr val="008000"/>
                </a:solidFill>
                <a:latin typeface="HY견고딕"/>
                <a:ea typeface="HY견고딕"/>
              </a:rPr>
              <a:t>컴파일 오류 발생</a:t>
            </a:r>
            <a:endParaRPr lang="ko-KR" altLang="en-US" sz="2000" b="1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....</a:t>
            </a:r>
          </a:p>
          <a:p>
            <a:pPr latinLnBrk="0">
              <a:defRPr/>
            </a:pPr>
            <a:r>
              <a:rPr lang="en-US" altLang="ko-KR" sz="2000" b="1" dirty="0" err="1">
                <a:solidFill>
                  <a:srgbClr val="0070C0"/>
                </a:solidFill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HY견고딕"/>
                <a:ea typeface="HY견고딕"/>
              </a:rPr>
              <a:t> timer; </a:t>
            </a:r>
          </a:p>
          <a:p>
            <a:pPr latinLnBrk="0"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HY견고딕"/>
                <a:ea typeface="HY견고딕"/>
              </a:rPr>
              <a:t>timer = 3;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0" y="4875002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72443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예제 </a:t>
            </a:r>
            <a:r>
              <a:rPr lang="en-US" altLang="ko-KR" b="1" dirty="0">
                <a:latin typeface="HY견고딕"/>
                <a:ea typeface="HY견고딕"/>
              </a:rPr>
              <a:t>2-3 </a:t>
            </a:r>
            <a:br>
              <a:rPr lang="en-US" altLang="ko-KR" b="1" dirty="0">
                <a:latin typeface="HY견고딕"/>
                <a:ea typeface="HY견고딕"/>
              </a:rPr>
            </a:br>
            <a:r>
              <a:rPr lang="en-US" altLang="ko-KR" b="1" dirty="0">
                <a:latin typeface="HY견고딕"/>
                <a:ea typeface="HY견고딕"/>
              </a:rPr>
              <a:t> C++ </a:t>
            </a:r>
            <a:r>
              <a:rPr lang="ko-KR" altLang="en-US" b="1" dirty="0">
                <a:latin typeface="HY견고딕"/>
                <a:ea typeface="HY견고딕"/>
              </a:rPr>
              <a:t>프로그램에서 키 입력 받기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1556792"/>
            <a:ext cx="7920880" cy="5280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#include &lt;iostream&gt; </a:t>
            </a:r>
          </a:p>
          <a:p>
            <a:pPr defTabSz="179999" latinLnBrk="0">
              <a:defRPr/>
            </a:pP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using namespace std;</a:t>
            </a:r>
            <a:endParaRPr lang="en-US" altLang="ko-KR" sz="2000" b="1">
              <a:latin typeface="HY견고딕"/>
              <a:ea typeface="HY견고딕"/>
            </a:endParaRPr>
          </a:p>
          <a:p>
            <a:pPr defTabSz="179999" latinLnBrk="0">
              <a:defRPr/>
            </a:pPr>
            <a:endParaRPr lang="en-US" altLang="ko-KR" sz="200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>
                <a:latin typeface="HY견고딕"/>
                <a:ea typeface="HY견고딕"/>
              </a:rPr>
              <a:t>int main() {</a:t>
            </a:r>
          </a:p>
          <a:p>
            <a:pPr defTabSz="179999" latinLnBrk="0">
              <a:defRPr/>
            </a:pPr>
            <a:r>
              <a:rPr lang="en-US" altLang="ko-KR" sz="2000">
                <a:ea typeface="HY견고딕"/>
              </a:rPr>
              <a:t>	</a:t>
            </a:r>
            <a:r>
              <a:rPr lang="en-US" altLang="ko-KR" sz="2000">
                <a:latin typeface="HY견고딕"/>
                <a:ea typeface="HY견고딕"/>
              </a:rPr>
              <a:t>cout &lt;&lt; "</a:t>
            </a:r>
            <a:r>
              <a:rPr lang="ko-KR" altLang="en-US" sz="2000">
                <a:latin typeface="HY견고딕"/>
                <a:ea typeface="HY견고딕"/>
              </a:rPr>
              <a:t>너비를 입력하세요</a:t>
            </a:r>
            <a:r>
              <a:rPr lang="en-US" altLang="ko-KR" sz="2000">
                <a:latin typeface="HY견고딕"/>
                <a:ea typeface="HY견고딕"/>
              </a:rPr>
              <a:t>&gt;&gt;";</a:t>
            </a:r>
          </a:p>
          <a:p>
            <a:pPr defTabSz="179999" latinLnBrk="0">
              <a:defRPr/>
            </a:pPr>
            <a:r>
              <a:rPr lang="ko-KR" altLang="en-US" sz="2000">
                <a:ea typeface="HY견고딕"/>
              </a:rPr>
              <a:t>	</a:t>
            </a:r>
            <a:endParaRPr lang="ko-KR" altLang="en-US" sz="200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>
                <a:ea typeface="HY견고딕"/>
              </a:rPr>
              <a:t>	</a:t>
            </a:r>
            <a:r>
              <a:rPr lang="en-US" altLang="ko-KR" sz="2000">
                <a:latin typeface="HY견고딕"/>
                <a:ea typeface="HY견고딕"/>
              </a:rPr>
              <a:t>int width;</a:t>
            </a:r>
          </a:p>
          <a:p>
            <a:pPr defTabSz="179999" latinLnBrk="0">
              <a:defRPr/>
            </a:pPr>
            <a:r>
              <a:rPr lang="ko-KR" altLang="en-US" sz="2000" b="1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cin &gt;&gt; width; </a:t>
            </a:r>
            <a:endParaRPr lang="en-US" altLang="ko-KR" sz="2000">
              <a:latin typeface="HY견고딕"/>
              <a:ea typeface="HY견고딕"/>
            </a:endParaRPr>
          </a:p>
          <a:p>
            <a:pPr defTabSz="179999" latinLnBrk="0">
              <a:defRPr/>
            </a:pPr>
            <a:endParaRPr lang="ko-KR" altLang="en-US" sz="200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>
                <a:ea typeface="HY견고딕"/>
              </a:rPr>
              <a:t>	</a:t>
            </a:r>
            <a:r>
              <a:rPr lang="en-US" altLang="ko-KR" sz="2000">
                <a:latin typeface="HY견고딕"/>
                <a:ea typeface="HY견고딕"/>
              </a:rPr>
              <a:t>cout &lt;&lt; "</a:t>
            </a:r>
            <a:r>
              <a:rPr lang="ko-KR" altLang="en-US" sz="2000">
                <a:latin typeface="HY견고딕"/>
                <a:ea typeface="HY견고딕"/>
              </a:rPr>
              <a:t>높이를 입력하세요</a:t>
            </a:r>
            <a:r>
              <a:rPr lang="en-US" altLang="ko-KR" sz="2000">
                <a:latin typeface="HY견고딕"/>
                <a:ea typeface="HY견고딕"/>
              </a:rPr>
              <a:t>&gt;&gt;";</a:t>
            </a:r>
          </a:p>
          <a:p>
            <a:pPr defTabSz="179999" latinLnBrk="0">
              <a:defRPr/>
            </a:pPr>
            <a:endParaRPr lang="ko-KR" altLang="en-US" sz="200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>
                <a:ea typeface="HY견고딕"/>
              </a:rPr>
              <a:t>	</a:t>
            </a:r>
            <a:r>
              <a:rPr lang="en-US" altLang="ko-KR" sz="2000">
                <a:latin typeface="HY견고딕"/>
                <a:ea typeface="HY견고딕"/>
              </a:rPr>
              <a:t>int height;</a:t>
            </a:r>
          </a:p>
          <a:p>
            <a:pPr defTabSz="179999" latinLnBrk="0">
              <a:defRPr/>
            </a:pPr>
            <a:r>
              <a:rPr lang="ko-KR" altLang="en-US" sz="2000">
                <a:ea typeface="HY견고딕"/>
              </a:rPr>
              <a:t>	</a:t>
            </a:r>
            <a:r>
              <a:rPr lang="en-US" altLang="ko-KR" sz="2000" b="1">
                <a:latin typeface="HY견고딕"/>
                <a:ea typeface="HY견고딕"/>
              </a:rPr>
              <a:t>cin &gt;&gt; height; </a:t>
            </a:r>
            <a:endParaRPr lang="en-US" altLang="ko-KR" sz="2000">
              <a:latin typeface="HY견고딕"/>
              <a:ea typeface="HY견고딕"/>
            </a:endParaRPr>
          </a:p>
          <a:p>
            <a:pPr defTabSz="179999" latinLnBrk="0">
              <a:defRPr/>
            </a:pPr>
            <a:endParaRPr lang="ko-KR" altLang="en-US" sz="200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>
                <a:ea typeface="HY견고딕"/>
              </a:rPr>
              <a:t>	</a:t>
            </a:r>
            <a:r>
              <a:rPr lang="en-US" altLang="ko-KR" sz="2000">
                <a:latin typeface="HY견고딕"/>
                <a:ea typeface="HY견고딕"/>
              </a:rPr>
              <a:t>int area = width*height;</a:t>
            </a:r>
            <a:r>
              <a:rPr lang="ko-KR" altLang="en-US" sz="2000">
                <a:ea typeface="HY견고딕"/>
              </a:rPr>
              <a:t>	</a:t>
            </a:r>
            <a:endParaRPr lang="ko-KR" altLang="en-US" sz="200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>
                <a:ea typeface="HY견고딕"/>
              </a:rPr>
              <a:t>	</a:t>
            </a:r>
            <a:r>
              <a:rPr lang="en-US" altLang="ko-KR" sz="2000">
                <a:latin typeface="HY견고딕"/>
                <a:ea typeface="HY견고딕"/>
              </a:rPr>
              <a:t>cout &lt;&lt; "</a:t>
            </a:r>
            <a:r>
              <a:rPr lang="ko-KR" altLang="en-US" sz="2000">
                <a:latin typeface="HY견고딕"/>
                <a:ea typeface="HY견고딕"/>
              </a:rPr>
              <a:t>면적은 </a:t>
            </a:r>
            <a:r>
              <a:rPr lang="en-US" altLang="ko-KR" sz="2000">
                <a:latin typeface="HY견고딕"/>
                <a:ea typeface="HY견고딕"/>
              </a:rPr>
              <a:t>" &lt;&lt; area &lt;&lt; "\n"; </a:t>
            </a:r>
          </a:p>
          <a:p>
            <a:pPr defTabSz="179999" latinLnBrk="0">
              <a:defRPr/>
            </a:pPr>
            <a:r>
              <a:rPr lang="en-US" altLang="ko-KR" sz="2000">
                <a:latin typeface="HY견고딕"/>
                <a:ea typeface="HY견고딕"/>
              </a:rPr>
              <a:t>} 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2120" y="3783280"/>
            <a:ext cx="2808312" cy="90111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너비를 입력하세요</a:t>
            </a:r>
            <a:r>
              <a:rPr lang="en-US" altLang="ko-KR">
                <a:latin typeface="HY견고딕"/>
                <a:ea typeface="HY견고딕"/>
              </a:rPr>
              <a:t>&gt;&gt;</a:t>
            </a:r>
            <a:r>
              <a:rPr lang="en-US" altLang="ko-KR">
                <a:solidFill>
                  <a:srgbClr val="00B050"/>
                </a:solidFill>
                <a:latin typeface="HY견고딕"/>
                <a:ea typeface="HY견고딕"/>
              </a:rPr>
              <a:t>3</a:t>
            </a:r>
          </a:p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높이를 입력하세요</a:t>
            </a:r>
            <a:r>
              <a:rPr lang="en-US" altLang="ko-KR">
                <a:latin typeface="HY견고딕"/>
                <a:ea typeface="HY견고딕"/>
              </a:rPr>
              <a:t>&gt;&gt;</a:t>
            </a:r>
            <a:r>
              <a:rPr lang="en-US" altLang="ko-KR">
                <a:solidFill>
                  <a:srgbClr val="00B050"/>
                </a:solidFill>
                <a:latin typeface="HY견고딕"/>
                <a:ea typeface="HY견고딕"/>
              </a:rPr>
              <a:t>5</a:t>
            </a:r>
          </a:p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면적은 </a:t>
            </a:r>
            <a:r>
              <a:rPr lang="en-US" altLang="ko-KR">
                <a:latin typeface="HY견고딕"/>
                <a:ea typeface="HY견고딕"/>
              </a:rPr>
              <a:t>15</a:t>
            </a:r>
            <a:endParaRPr lang="ko-KR" altLang="en-US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57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cin</a:t>
            </a:r>
            <a:r>
              <a:rPr lang="ko-KR" altLang="en-US" b="1">
                <a:latin typeface="HY견고딕"/>
                <a:ea typeface="HY견고딕"/>
              </a:rPr>
              <a:t>을 이용한 문자열 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u"/>
              <a:defRPr/>
            </a:pPr>
            <a:r>
              <a:rPr lang="ko-KR" altLang="en-US" b="1" dirty="0">
                <a:latin typeface="HY견고딕"/>
                <a:ea typeface="HY견고딕"/>
              </a:rPr>
              <a:t>문자열 입력 </a:t>
            </a:r>
          </a:p>
          <a:p>
            <a:pPr lvl="1">
              <a:defRPr/>
            </a:pPr>
            <a:endParaRPr lang="ko-KR" altLang="en-US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347864" y="4735779"/>
          <a:ext cx="4824534" cy="493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34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G</a:t>
                      </a: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r</a:t>
                      </a: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a</a:t>
                      </a: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c</a:t>
                      </a: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e</a:t>
                      </a: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\0</a:t>
                      </a:r>
                      <a:r>
                        <a:rPr lang="en-US" altLang="ko-KR" sz="2000" b="1">
                          <a:latin typeface="HY견고딕"/>
                          <a:ea typeface="HY견고딕"/>
                        </a:rPr>
                        <a:t>'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5690993" y="3467873"/>
            <a:ext cx="306034" cy="4224732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130149" y="4314051"/>
            <a:ext cx="5028965" cy="3893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70C0"/>
                </a:solidFill>
                <a:latin typeface="HY견고딕"/>
                <a:ea typeface="HY견고딕"/>
              </a:rPr>
              <a:t>name [0]    [1]    [2]    [3]    [4]    [5]</a:t>
            </a:r>
            <a:endParaRPr lang="ko-KR" altLang="en-US" sz="2000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5898758"/>
            <a:ext cx="1548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/>
              <a:t>“Grace” </a:t>
            </a:r>
            <a:r>
              <a:rPr lang="ko-KR" altLang="en-US" sz="1600"/>
              <a:t>문자열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2434" y="1981435"/>
            <a:ext cx="7981566" cy="693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char name[6]; </a:t>
            </a:r>
          </a:p>
          <a:p>
            <a:pPr latinLnBrk="0">
              <a:defRPr/>
            </a:pPr>
            <a:r>
              <a:rPr lang="en-US" altLang="ko-KR" sz="2000" b="1">
                <a:latin typeface="HY견고딕"/>
                <a:ea typeface="HY견고딕"/>
              </a:rPr>
              <a:t>cin &gt;&gt; name; </a:t>
            </a:r>
            <a:r>
              <a:rPr lang="ko-KR" altLang="en-US" sz="2000" b="1">
                <a:latin typeface="HY견고딕"/>
                <a:ea typeface="HY견고딕"/>
              </a:rPr>
              <a:t>  </a:t>
            </a:r>
            <a:r>
              <a:rPr lang="en-US" altLang="ko-KR" sz="2000" b="1">
                <a:latin typeface="HY견고딕"/>
                <a:ea typeface="HY견고딕"/>
              </a:rPr>
              <a:t>// </a:t>
            </a:r>
            <a:r>
              <a:rPr lang="ko-KR" altLang="en-US" sz="2000" b="1">
                <a:latin typeface="HY견고딕"/>
                <a:ea typeface="HY견고딕"/>
              </a:rPr>
              <a:t>키보드로부터 문자열을 읽어 </a:t>
            </a:r>
            <a:r>
              <a:rPr lang="en-US" altLang="ko-KR" sz="2000" b="1">
                <a:latin typeface="HY견고딕"/>
                <a:ea typeface="HY견고딕"/>
              </a:rPr>
              <a:t>name </a:t>
            </a:r>
            <a:r>
              <a:rPr lang="ko-KR" altLang="en-US" sz="2000" b="1">
                <a:latin typeface="HY견고딕"/>
                <a:ea typeface="HY견고딕"/>
              </a:rPr>
              <a:t>배열에 저장</a:t>
            </a:r>
            <a:r>
              <a:rPr lang="en-US" altLang="ko-KR" sz="2000" b="1">
                <a:latin typeface="HY견고딕"/>
                <a:ea typeface="HY견고딕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62434" y="2887697"/>
            <a:ext cx="700996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00B050"/>
                </a:solidFill>
              </a:rPr>
              <a:t>Grace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63345" y="3353947"/>
            <a:ext cx="795882" cy="288032"/>
          </a:xfrm>
          <a:prstGeom prst="wedgeRoundRectCallout">
            <a:avLst>
              <a:gd name="adj1" fmla="val -33833"/>
              <a:gd name="adj2" fmla="val -1147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키 입력</a:t>
            </a:r>
          </a:p>
        </p:txBody>
      </p:sp>
      <p:sp>
        <p:nvSpPr>
          <p:cNvPr id="12" name="오른쪽 화살표 11"/>
          <p:cNvSpPr/>
          <p:nvPr/>
        </p:nvSpPr>
        <p:spPr>
          <a:xfrm rot="1841237">
            <a:off x="2372882" y="3759311"/>
            <a:ext cx="1080120" cy="144016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cin</a:t>
            </a:r>
            <a:r>
              <a:rPr lang="ko-KR" altLang="en-US" b="1">
                <a:latin typeface="HY견고딕"/>
                <a:ea typeface="HY견고딕"/>
              </a:rPr>
              <a:t>과 </a:t>
            </a:r>
            <a:r>
              <a:rPr lang="en-US" altLang="ko-KR" b="1">
                <a:latin typeface="HY견고딕"/>
                <a:ea typeface="HY견고딕"/>
              </a:rPr>
              <a:t>&gt;&gt; </a:t>
            </a:r>
            <a:r>
              <a:rPr lang="ko-KR" altLang="en-US" b="1">
                <a:latin typeface="HY견고딕"/>
                <a:ea typeface="HY견고딕"/>
              </a:rPr>
              <a:t>연산자를 이용한 키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1352" y="1706528"/>
            <a:ext cx="8153400" cy="403244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sz="2800" dirty="0" err="1">
                <a:latin typeface="HY견고딕"/>
                <a:ea typeface="HY견고딕"/>
              </a:rPr>
              <a:t>cin</a:t>
            </a: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표준 입력 장치인 키보드를 연결하는 </a:t>
            </a: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C++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입력 스트림 객체</a:t>
            </a:r>
            <a:endParaRPr lang="ko-KR" altLang="en-US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l"/>
              <a:defRPr/>
            </a:pPr>
            <a:r>
              <a:rPr lang="en-US" altLang="ko-KR" dirty="0">
                <a:latin typeface="HY견고딕"/>
                <a:ea typeface="HY견고딕"/>
              </a:rPr>
              <a:t>&gt;&gt; </a:t>
            </a:r>
            <a:r>
              <a:rPr lang="ko-KR" altLang="en-US" dirty="0">
                <a:latin typeface="HY견고딕"/>
                <a:ea typeface="HY견고딕"/>
              </a:rPr>
              <a:t>연산자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스트림 추출 연산자</a:t>
            </a:r>
            <a:r>
              <a:rPr lang="en-US" altLang="ko-KR" dirty="0">
                <a:latin typeface="HY견고딕"/>
                <a:ea typeface="HY견고딕"/>
              </a:rPr>
              <a:t>(stream extraction operator)</a:t>
            </a:r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C++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산술 시프트 연산자</a:t>
            </a: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(&gt;&gt;)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가 </a:t>
            </a: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&lt;iostream&gt;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헤더 파일에 </a:t>
            </a:r>
          </a:p>
          <a:p>
            <a:pPr marL="685800" lvl="2" indent="0"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스트림 추출  연산자로 재정의됨</a:t>
            </a:r>
          </a:p>
          <a:p>
            <a:pPr marL="685800" lvl="2" indent="0">
              <a:buNone/>
              <a:defRPr/>
            </a:pPr>
            <a:endParaRPr lang="ko-KR" altLang="en-US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입력 스트림에서 값을 읽어 변수에 저장</a:t>
            </a:r>
          </a:p>
          <a:p>
            <a:pPr lvl="1">
              <a:defRPr/>
            </a:pPr>
            <a:endParaRPr lang="ko-KR" altLang="en-US" dirty="0">
              <a:solidFill>
                <a:srgbClr val="0000FF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6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C++ </a:t>
            </a:r>
            <a:r>
              <a:rPr lang="ko-KR" altLang="en-US" b="1">
                <a:latin typeface="HY견고딕"/>
                <a:ea typeface="HY견고딕"/>
              </a:rPr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u"/>
              <a:defRPr/>
            </a:pPr>
            <a:r>
              <a:rPr lang="en-US" altLang="ko-KR" b="1" dirty="0">
                <a:latin typeface="HY견고딕"/>
                <a:ea typeface="HY견고딕"/>
              </a:rPr>
              <a:t>C++</a:t>
            </a:r>
            <a:r>
              <a:rPr lang="ko-KR" altLang="en-US" b="1" dirty="0">
                <a:latin typeface="HY견고딕"/>
                <a:ea typeface="HY견고딕"/>
              </a:rPr>
              <a:t>의 문자열 표현 방식 </a:t>
            </a:r>
            <a:r>
              <a:rPr lang="en-US" altLang="ko-KR" b="1" dirty="0">
                <a:latin typeface="HY견고딕"/>
                <a:ea typeface="HY견고딕"/>
              </a:rPr>
              <a:t>: 2</a:t>
            </a:r>
            <a:r>
              <a:rPr lang="ko-KR" altLang="en-US" b="1" dirty="0">
                <a:latin typeface="HY견고딕"/>
                <a:ea typeface="HY견고딕"/>
              </a:rPr>
              <a:t>가지 </a:t>
            </a:r>
          </a:p>
          <a:p>
            <a:pPr marL="365760" lvl="1" indent="0">
              <a:buNone/>
              <a:defRPr/>
            </a:pPr>
            <a:r>
              <a:rPr lang="en-US" altLang="ko-KR" b="1" dirty="0">
                <a:latin typeface="HY견고딕"/>
                <a:ea typeface="HY견고딕"/>
              </a:rPr>
              <a:t>1. C-</a:t>
            </a:r>
            <a:r>
              <a:rPr lang="ko-KR" altLang="en-US" b="1" dirty="0">
                <a:latin typeface="HY견고딕"/>
                <a:ea typeface="HY견고딕"/>
              </a:rPr>
              <a:t>스트링 방식 </a:t>
            </a:r>
            <a:r>
              <a:rPr lang="en-US" altLang="ko-KR" b="1" dirty="0">
                <a:ea typeface="HY견고딕"/>
              </a:rPr>
              <a:t>–</a:t>
            </a:r>
            <a:r>
              <a:rPr lang="en-US" altLang="ko-KR" b="1" dirty="0">
                <a:latin typeface="HY견고딕"/>
                <a:ea typeface="HY견고딕"/>
              </a:rPr>
              <a:t> ‘\0’</a:t>
            </a:r>
            <a:r>
              <a:rPr lang="ko-KR" altLang="en-US" b="1" dirty="0">
                <a:latin typeface="HY견고딕"/>
                <a:ea typeface="HY견고딕"/>
              </a:rPr>
              <a:t>로 끝나는 문자 배열</a:t>
            </a: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marL="365760" lvl="1" indent="0">
              <a:buNone/>
              <a:defRPr/>
            </a:pPr>
            <a:r>
              <a:rPr lang="en-US" altLang="ko-KR" b="1" dirty="0">
                <a:latin typeface="HY견고딕"/>
                <a:ea typeface="HY견고딕"/>
              </a:rPr>
              <a:t>2. string </a:t>
            </a:r>
            <a:r>
              <a:rPr lang="ko-KR" altLang="en-US" b="1" dirty="0">
                <a:latin typeface="HY견고딕"/>
                <a:ea typeface="HY견고딕"/>
              </a:rPr>
              <a:t>클래스 이용</a:t>
            </a:r>
          </a:p>
          <a:p>
            <a:pPr lvl="2">
              <a:defRPr/>
            </a:pPr>
            <a:r>
              <a:rPr lang="en-US" altLang="ko-KR" b="1" dirty="0">
                <a:latin typeface="HY견고딕"/>
                <a:ea typeface="HY견고딕"/>
              </a:rPr>
              <a:t>&lt;string&gt; </a:t>
            </a:r>
            <a:r>
              <a:rPr lang="ko-KR" altLang="en-US" b="1" dirty="0">
                <a:latin typeface="HY견고딕"/>
                <a:ea typeface="HY견고딕"/>
              </a:rPr>
              <a:t>헤더 파일에 선언됨</a:t>
            </a:r>
          </a:p>
          <a:p>
            <a:pPr lvl="2">
              <a:defRPr/>
            </a:pPr>
            <a:r>
              <a:rPr lang="ko-KR" altLang="en-US" b="1" dirty="0">
                <a:latin typeface="HY견고딕"/>
                <a:ea typeface="HY견고딕"/>
              </a:rPr>
              <a:t>다양한 멤버 함수 제공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ko-KR" altLang="en-US" b="1" dirty="0">
                <a:latin typeface="HY견고딕"/>
                <a:ea typeface="HY견고딕"/>
              </a:rPr>
              <a:t>문자열 비교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ko-KR" altLang="en-US" b="1" dirty="0">
                <a:latin typeface="HY견고딕"/>
                <a:ea typeface="HY견고딕"/>
              </a:rPr>
              <a:t>복사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ko-KR" altLang="en-US" b="1" dirty="0">
                <a:latin typeface="HY견고딕"/>
                <a:ea typeface="HY견고딕"/>
              </a:rPr>
              <a:t>수정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77391" y="4107402"/>
          <a:ext cx="465484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'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/>
                        <a:t>'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'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/>
                        <a:t>'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'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400"/>
                        <a:t>'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'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400"/>
                        <a:t>'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'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400"/>
                        <a:t>'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'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\0’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331560" y="3330167"/>
            <a:ext cx="277511" cy="2779433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516377" y="3691613"/>
            <a:ext cx="51042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name5[0]    [1]       [2]      [3]      [4]    [5]       [6]    [7]     [8]     [9]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>
            <a:off x="5679122" y="3762038"/>
            <a:ext cx="306035" cy="1800200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2987824" y="4797152"/>
            <a:ext cx="1385316" cy="296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“Grace” </a:t>
            </a:r>
            <a:r>
              <a:rPr lang="ko-KR" altLang="en-US" sz="1400"/>
              <a:t>문자열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58279" y="4869160"/>
            <a:ext cx="1285929" cy="29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‘\0’</a:t>
            </a:r>
            <a:r>
              <a:rPr lang="ko-KR" altLang="en-US" sz="1400"/>
              <a:t>로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47436" y="2337187"/>
            <a:ext cx="7573036" cy="1185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>
                <a:latin typeface="HY견고딕"/>
                <a:ea typeface="HY견고딕"/>
              </a:rPr>
              <a:t>char name1[6] = {'G', 'r', 'a', 'c', 'e', '\0'}; </a:t>
            </a:r>
          </a:p>
          <a:p>
            <a:pPr latinLnBrk="0">
              <a:defRPr/>
            </a:pPr>
            <a:r>
              <a:rPr lang="ko-KR" altLang="en-US" dirty="0">
                <a:latin typeface="HY견고딕"/>
                <a:ea typeface="HY견고딕"/>
              </a:rPr>
              <a:t>                                          </a:t>
            </a:r>
            <a:r>
              <a:rPr lang="en-US" altLang="ko-KR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en-US" altLang="ko-KR" b="1" dirty="0">
                <a:solidFill>
                  <a:srgbClr val="008000"/>
                </a:solidFill>
                <a:latin typeface="HY견고딕"/>
                <a:ea typeface="HY견고딕"/>
              </a:rPr>
              <a:t>name1</a:t>
            </a:r>
            <a:r>
              <a:rPr lang="ko-KR" altLang="en-US" b="1" dirty="0">
                <a:solidFill>
                  <a:srgbClr val="008000"/>
                </a:solidFill>
                <a:latin typeface="HY견고딕"/>
                <a:ea typeface="HY견고딕"/>
              </a:rPr>
              <a:t>은 문자열 </a:t>
            </a:r>
            <a:r>
              <a:rPr lang="ko-KR" altLang="en-US" dirty="0">
                <a:solidFill>
                  <a:srgbClr val="008000"/>
                </a:solidFill>
                <a:latin typeface="HY견고딕"/>
                <a:ea typeface="HY견고딕"/>
              </a:rPr>
              <a:t>“</a:t>
            </a:r>
            <a:r>
              <a:rPr lang="en-US" altLang="ko-KR" dirty="0">
                <a:solidFill>
                  <a:srgbClr val="008000"/>
                </a:solidFill>
                <a:latin typeface="HY견고딕"/>
                <a:ea typeface="HY견고딕"/>
              </a:rPr>
              <a:t>Grace”</a:t>
            </a:r>
            <a:endParaRPr lang="en-US" altLang="ko-KR" dirty="0"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char name2[5] = {'G', 'r', 'a', 'c', 'e'}; </a:t>
            </a:r>
            <a:endParaRPr lang="en-US" altLang="ko-KR" dirty="0">
              <a:latin typeface="HY견고딕"/>
              <a:ea typeface="HY견고딕"/>
            </a:endParaRPr>
          </a:p>
          <a:p>
            <a:pPr latinLnBrk="0">
              <a:defRPr/>
            </a:pPr>
            <a:r>
              <a:rPr lang="ko-KR" altLang="en-US" dirty="0">
                <a:latin typeface="HY견고딕"/>
                <a:ea typeface="HY견고딕"/>
              </a:rPr>
              <a:t>                                   </a:t>
            </a:r>
            <a:r>
              <a:rPr lang="ko-KR" altLang="en-US" dirty="0">
                <a:solidFill>
                  <a:srgbClr val="008000"/>
                </a:solidFill>
                <a:latin typeface="HY견고딕"/>
                <a:ea typeface="HY견고딕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HY견고딕"/>
                <a:ea typeface="HY견고딕"/>
              </a:rPr>
              <a:t>// name2</a:t>
            </a:r>
            <a:r>
              <a:rPr lang="ko-KR" altLang="en-US" dirty="0">
                <a:solidFill>
                  <a:srgbClr val="008000"/>
                </a:solidFill>
                <a:latin typeface="HY견고딕"/>
                <a:ea typeface="HY견고딕"/>
              </a:rPr>
              <a:t>는 문자열이 아니고 </a:t>
            </a:r>
            <a:r>
              <a:rPr lang="ko-KR" altLang="en-US" b="1" dirty="0">
                <a:solidFill>
                  <a:srgbClr val="008000"/>
                </a:solidFill>
                <a:latin typeface="HY견고딕"/>
                <a:ea typeface="HY견고딕"/>
              </a:rPr>
              <a:t>단순 문자 배열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9734" y="2276872"/>
            <a:ext cx="795882" cy="288032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C-</a:t>
            </a:r>
            <a:r>
              <a:rPr lang="ko-KR" altLang="en-US" sz="1000">
                <a:solidFill>
                  <a:schemeClr val="tx1"/>
                </a:solidFill>
              </a:rPr>
              <a:t>스트링 문자열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19734" y="3140968"/>
            <a:ext cx="795882" cy="288032"/>
          </a:xfrm>
          <a:prstGeom prst="wedgeRoundRectCallout">
            <a:avLst>
              <a:gd name="adj1" fmla="val 73926"/>
              <a:gd name="adj2" fmla="val -424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단순 문자 배열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80528" y="4201343"/>
            <a:ext cx="2329368" cy="2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400"/>
              <a:t>char name5[10] = “Grace”;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C-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스트링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방식으로 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 b="1" dirty="0">
                <a:latin typeface="HY견고딕"/>
                <a:ea typeface="HY견고딕"/>
              </a:rPr>
              <a:t>1. C-</a:t>
            </a:r>
            <a:r>
              <a:rPr lang="ko-KR" altLang="en-US" b="1" dirty="0">
                <a:latin typeface="HY견고딕"/>
                <a:ea typeface="HY견고딕"/>
              </a:rPr>
              <a:t>스트링으로 문자열 다루기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latin typeface="HY견고딕"/>
                <a:ea typeface="HY견고딕"/>
              </a:rPr>
              <a:t>C </a:t>
            </a:r>
            <a:r>
              <a:rPr lang="ko-KR" altLang="en-US" b="1" dirty="0">
                <a:latin typeface="HY견고딕"/>
                <a:ea typeface="HY견고딕"/>
              </a:rPr>
              <a:t>언어에서 사용한 함수 사용 가능</a:t>
            </a:r>
          </a:p>
          <a:p>
            <a:pPr marL="685800" lvl="2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-  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strcmp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(), 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strlen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(), </a:t>
            </a: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strcpy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()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등</a:t>
            </a:r>
            <a:endParaRPr lang="ko-KR" altLang="en-US" b="1" dirty="0">
              <a:latin typeface="HY견고딕"/>
              <a:ea typeface="HY견고딕"/>
            </a:endParaRPr>
          </a:p>
          <a:p>
            <a:pPr lvl="2">
              <a:buFont typeface="Wingdings" panose="05000000000000000000" pitchFamily="2" charset="2"/>
              <a:buChar char="l"/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latin typeface="HY견고딕"/>
                <a:ea typeface="HY견고딕"/>
              </a:rPr>
              <a:t>&lt;</a:t>
            </a:r>
            <a:r>
              <a:rPr lang="en-US" altLang="ko-KR" b="1" dirty="0" err="1">
                <a:latin typeface="HY견고딕"/>
                <a:ea typeface="HY견고딕"/>
              </a:rPr>
              <a:t>cstring</a:t>
            </a:r>
            <a:r>
              <a:rPr lang="en-US" altLang="ko-KR" b="1" dirty="0">
                <a:latin typeface="HY견고딕"/>
                <a:ea typeface="HY견고딕"/>
              </a:rPr>
              <a:t>&gt;</a:t>
            </a:r>
            <a:r>
              <a:rPr lang="ko-KR" altLang="en-US" b="1" dirty="0">
                <a:latin typeface="HY견고딕"/>
                <a:ea typeface="HY견고딕"/>
              </a:rPr>
              <a:t>이나 </a:t>
            </a:r>
            <a:r>
              <a:rPr lang="en-US" altLang="ko-KR" b="1" dirty="0">
                <a:latin typeface="HY견고딕"/>
                <a:ea typeface="HY견고딕"/>
              </a:rPr>
              <a:t>&lt;</a:t>
            </a:r>
            <a:r>
              <a:rPr lang="en-US" altLang="ko-KR" b="1" dirty="0" err="1">
                <a:latin typeface="HY견고딕"/>
                <a:ea typeface="HY견고딕"/>
              </a:rPr>
              <a:t>string.h</a:t>
            </a:r>
            <a:r>
              <a:rPr lang="en-US" altLang="ko-KR" b="1" dirty="0">
                <a:latin typeface="HY견고딕"/>
                <a:ea typeface="HY견고딕"/>
              </a:rPr>
              <a:t>&gt; </a:t>
            </a:r>
            <a:r>
              <a:rPr lang="ko-KR" altLang="en-US" b="1" dirty="0">
                <a:latin typeface="HY견고딕"/>
                <a:ea typeface="HY견고딕"/>
              </a:rPr>
              <a:t>헤더 파일 </a:t>
            </a:r>
            <a:r>
              <a:rPr lang="en-US" altLang="ko-KR" b="1" dirty="0">
                <a:latin typeface="HY견고딕"/>
                <a:ea typeface="HY견고딕"/>
              </a:rPr>
              <a:t>include</a:t>
            </a: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latin typeface="HY견고딕"/>
                <a:ea typeface="HY견고딕"/>
              </a:rPr>
              <a:t>&lt;</a:t>
            </a:r>
            <a:r>
              <a:rPr lang="en-US" altLang="ko-KR" b="1" dirty="0" err="1">
                <a:latin typeface="HY견고딕"/>
                <a:ea typeface="HY견고딕"/>
              </a:rPr>
              <a:t>cstring</a:t>
            </a:r>
            <a:r>
              <a:rPr lang="en-US" altLang="ko-KR" b="1" dirty="0">
                <a:latin typeface="HY견고딕"/>
                <a:ea typeface="HY견고딕"/>
              </a:rPr>
              <a:t>&gt; </a:t>
            </a:r>
            <a:r>
              <a:rPr lang="ko-KR" altLang="en-US" b="1" dirty="0">
                <a:latin typeface="HY견고딕"/>
                <a:ea typeface="HY견고딕"/>
              </a:rPr>
              <a:t>헤더 파일을 사용하는 것이 바람직함</a:t>
            </a:r>
          </a:p>
          <a:p>
            <a:pPr marL="685800" lvl="2" indent="0">
              <a:buNone/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- &lt;</a:t>
            </a: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cstring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&gt;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이 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C++ 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표준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3429000"/>
            <a:ext cx="554461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#include 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&lt;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cstring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&gt; </a:t>
            </a:r>
            <a:r>
              <a:rPr lang="ko-KR" altLang="en-US" sz="2000" b="1" dirty="0">
                <a:solidFill>
                  <a:srgbClr val="0000FF"/>
                </a:solidFill>
                <a:latin typeface="HY견고딕"/>
                <a:ea typeface="HY견고딕"/>
              </a:rPr>
              <a:t>또는</a:t>
            </a:r>
          </a:p>
          <a:p>
            <a:pPr latinLnBrk="0"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#include &lt;</a:t>
            </a:r>
            <a:r>
              <a:rPr lang="en-US" altLang="ko-KR" sz="2000" b="1" dirty="0" err="1">
                <a:solidFill>
                  <a:srgbClr val="0000FF"/>
                </a:solidFill>
                <a:latin typeface="HY견고딕"/>
                <a:ea typeface="HY견고딕"/>
              </a:rPr>
              <a:t>string.h</a:t>
            </a: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&gt;</a:t>
            </a:r>
          </a:p>
          <a:p>
            <a:pPr latinLnBrk="0"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...</a:t>
            </a:r>
          </a:p>
          <a:p>
            <a:pPr latinLnBrk="0"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 n = </a:t>
            </a:r>
            <a:r>
              <a:rPr lang="en-US" altLang="ko-KR" sz="2000" b="1" dirty="0" err="1">
                <a:solidFill>
                  <a:srgbClr val="0000FF"/>
                </a:solidFill>
                <a:latin typeface="HY견고딕"/>
                <a:ea typeface="HY견고딕"/>
              </a:rPr>
              <a:t>strlen</a:t>
            </a: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("hello");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3200" b="1" dirty="0">
                <a:latin typeface="HY견고딕"/>
                <a:ea typeface="HY견고딕"/>
              </a:rPr>
              <a:t>예제 </a:t>
            </a:r>
            <a:r>
              <a:rPr lang="en-US" altLang="ko-KR" sz="3200" b="1" dirty="0">
                <a:latin typeface="HY견고딕"/>
                <a:ea typeface="HY견고딕"/>
              </a:rPr>
              <a:t>2</a:t>
            </a:r>
            <a:r>
              <a:rPr lang="en-US" altLang="ko-KR" sz="3200" b="1" dirty="0">
                <a:ea typeface="HY견고딕"/>
              </a:rPr>
              <a:t>–</a:t>
            </a:r>
            <a:r>
              <a:rPr lang="en-US" altLang="ko-KR" sz="3200" b="1" dirty="0">
                <a:latin typeface="HY견고딕"/>
                <a:ea typeface="HY견고딕"/>
              </a:rPr>
              <a:t>4 </a:t>
            </a:r>
            <a:r>
              <a:rPr lang="ko-KR" altLang="en-US" sz="3200" b="1" dirty="0">
                <a:latin typeface="HY견고딕"/>
                <a:ea typeface="HY견고딕"/>
              </a:rPr>
              <a:t>키보드에서 문자열 입력 받고 출력</a:t>
            </a:r>
            <a:r>
              <a:rPr lang="en-US" altLang="ko-KR" sz="3200" b="1" dirty="0">
                <a:latin typeface="HY견고딕"/>
                <a:ea typeface="HY견고딕"/>
              </a:rPr>
              <a:t> </a:t>
            </a:r>
            <a:endParaRPr lang="ko-KR" altLang="en-US" sz="3200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1693220"/>
            <a:ext cx="810039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#include &lt;</a:t>
            </a:r>
            <a:r>
              <a:rPr lang="en-US" altLang="ko-KR" sz="2000" b="1" dirty="0" err="1">
                <a:latin typeface="HY견고딕"/>
                <a:ea typeface="HY견고딕"/>
              </a:rPr>
              <a:t>iostream</a:t>
            </a:r>
            <a:r>
              <a:rPr lang="en-US" altLang="ko-KR" sz="2000" b="1" dirty="0">
                <a:latin typeface="HY견고딕"/>
                <a:ea typeface="HY견고딕"/>
              </a:rPr>
              <a:t>&gt;</a:t>
            </a:r>
          </a:p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using namespace </a:t>
            </a:r>
            <a:r>
              <a:rPr lang="en-US" altLang="ko-KR" sz="2000" b="1" dirty="0" err="1">
                <a:latin typeface="HY견고딕"/>
                <a:ea typeface="HY견고딕"/>
              </a:rPr>
              <a:t>std</a:t>
            </a:r>
            <a:r>
              <a:rPr lang="en-US" altLang="ko-KR" sz="2000" b="1" dirty="0">
                <a:latin typeface="HY견고딕"/>
                <a:ea typeface="HY견고딕"/>
              </a:rPr>
              <a:t>;</a:t>
            </a:r>
          </a:p>
          <a:p>
            <a:pPr defTabSz="179999" latinLnBrk="0">
              <a:defRPr/>
            </a:pPr>
            <a:endParaRPr lang="ko-KR" altLang="en-US" sz="2000" b="1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b="1" dirty="0" err="1">
                <a:latin typeface="HY견고딕"/>
                <a:ea typeface="HY견고딕"/>
              </a:rPr>
              <a:t>int</a:t>
            </a:r>
            <a:r>
              <a:rPr lang="en-US" altLang="ko-KR" sz="2000" b="1" dirty="0">
                <a:latin typeface="HY견고딕"/>
                <a:ea typeface="HY견고딕"/>
              </a:rPr>
              <a:t> main() {</a:t>
            </a:r>
          </a:p>
          <a:p>
            <a:pPr defTabSz="179999" latinLnBrk="0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&lt;&lt; "</a:t>
            </a:r>
            <a:r>
              <a:rPr lang="ko-KR" altLang="en-US" sz="2000" b="1" dirty="0">
                <a:latin typeface="HY견고딕"/>
                <a:ea typeface="HY견고딕"/>
              </a:rPr>
              <a:t>이름을 입력하세요</a:t>
            </a:r>
            <a:r>
              <a:rPr lang="en-US" altLang="ko-KR" sz="2000" b="1" dirty="0">
                <a:latin typeface="HY견고딕"/>
                <a:ea typeface="HY견고딕"/>
              </a:rPr>
              <a:t>&gt;&gt;";</a:t>
            </a:r>
          </a:p>
          <a:p>
            <a:pPr defTabSz="179999" latinLnBrk="0">
              <a:defRPr/>
            </a:pPr>
            <a:endParaRPr lang="ko-KR" altLang="en-US" sz="2000" b="1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char name[11]; </a:t>
            </a:r>
          </a:p>
          <a:p>
            <a:pPr defTabSz="179999" latinLnBrk="0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cin</a:t>
            </a:r>
            <a:r>
              <a:rPr lang="en-US" altLang="ko-KR" sz="2000" b="1" dirty="0">
                <a:latin typeface="HY견고딕"/>
                <a:ea typeface="HY견고딕"/>
              </a:rPr>
              <a:t> &gt;&gt; name; </a:t>
            </a:r>
          </a:p>
          <a:p>
            <a:pPr defTabSz="179999" latinLnBrk="0">
              <a:defRPr/>
            </a:pPr>
            <a:endParaRPr lang="ko-KR" altLang="en-US" sz="2000" b="1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&lt;&lt; "</a:t>
            </a:r>
            <a:r>
              <a:rPr lang="ko-KR" altLang="en-US" sz="2000" b="1" dirty="0">
                <a:latin typeface="HY견고딕"/>
                <a:ea typeface="HY견고딕"/>
              </a:rPr>
              <a:t>이름은 </a:t>
            </a:r>
            <a:r>
              <a:rPr lang="en-US" altLang="ko-KR" sz="2000" b="1" dirty="0">
                <a:latin typeface="HY견고딕"/>
                <a:ea typeface="HY견고딕"/>
              </a:rPr>
              <a:t>" &lt;&lt; name &lt;&lt; "</a:t>
            </a:r>
            <a:r>
              <a:rPr lang="ko-KR" altLang="en-US" sz="2000" b="1" dirty="0">
                <a:latin typeface="HY견고딕"/>
                <a:ea typeface="HY견고딕"/>
              </a:rPr>
              <a:t>입니다</a:t>
            </a:r>
            <a:r>
              <a:rPr lang="en-US" altLang="ko-KR" sz="2000" b="1" dirty="0">
                <a:latin typeface="HY견고딕"/>
                <a:ea typeface="HY견고딕"/>
              </a:rPr>
              <a:t>\n"; </a:t>
            </a:r>
            <a:r>
              <a:rPr lang="en-US" altLang="ko-KR" sz="2000" b="1" dirty="0">
                <a:solidFill>
                  <a:srgbClr val="92D05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/>
                <a:ea typeface="HY견고딕"/>
              </a:rPr>
              <a:t>이름을 출력한다</a:t>
            </a:r>
            <a:r>
              <a:rPr lang="en-US" altLang="ko-KR" sz="2000" b="1" dirty="0">
                <a:solidFill>
                  <a:srgbClr val="92D050"/>
                </a:solidFill>
                <a:latin typeface="HY견고딕"/>
                <a:ea typeface="HY견고딕"/>
              </a:rPr>
              <a:t>.</a:t>
            </a:r>
          </a:p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0747" y="5229200"/>
            <a:ext cx="7062504" cy="69877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HY견고딕"/>
                <a:ea typeface="HY견고딕"/>
              </a:rPr>
              <a:t>이름을 입력하세요</a:t>
            </a:r>
            <a:r>
              <a:rPr lang="en-US" altLang="ko-KR" sz="2000">
                <a:latin typeface="HY견고딕"/>
                <a:ea typeface="HY견고딕"/>
              </a:rPr>
              <a:t>&gt;&gt;</a:t>
            </a:r>
            <a:r>
              <a:rPr lang="ko-KR" altLang="en-US" sz="2000">
                <a:solidFill>
                  <a:srgbClr val="00B050"/>
                </a:solidFill>
                <a:latin typeface="HY견고딕"/>
                <a:ea typeface="HY견고딕"/>
              </a:rPr>
              <a:t>마이클</a:t>
            </a:r>
          </a:p>
          <a:p>
            <a:pPr lvl="0">
              <a:defRPr/>
            </a:pPr>
            <a:r>
              <a:rPr lang="ko-KR" altLang="en-US" sz="2000">
                <a:latin typeface="HY견고딕"/>
                <a:ea typeface="HY견고딕"/>
              </a:rPr>
              <a:t>이름은 마이클입니다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0747" y="6021288"/>
            <a:ext cx="7062504" cy="6428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이름을 입력하세요</a:t>
            </a:r>
            <a:r>
              <a:rPr lang="en-US" altLang="ko-KR" b="1">
                <a:latin typeface="HY견고딕"/>
                <a:ea typeface="HY견고딕"/>
              </a:rPr>
              <a:t>&gt;&gt;</a:t>
            </a:r>
            <a:r>
              <a:rPr lang="ko-KR" altLang="en-US" b="1">
                <a:solidFill>
                  <a:srgbClr val="00B050"/>
                </a:solidFill>
                <a:latin typeface="HY견고딕"/>
                <a:ea typeface="HY견고딕"/>
              </a:rPr>
              <a:t>마 이 클</a:t>
            </a:r>
          </a:p>
          <a:p>
            <a:pPr lvl="0">
              <a:defRPr/>
            </a:pPr>
            <a:r>
              <a:rPr lang="ko-KR" altLang="en-US" b="1">
                <a:latin typeface="HY견고딕"/>
                <a:ea typeface="HY견고딕"/>
              </a:rPr>
              <a:t>이름은 마입니다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656439" y="4005063"/>
            <a:ext cx="1831122" cy="288032"/>
          </a:xfrm>
          <a:prstGeom prst="wedgeRoundRectCallout">
            <a:avLst>
              <a:gd name="adj1" fmla="val -83335"/>
              <a:gd name="adj2" fmla="val -339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빈 칸 없이 키 입력해야 함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88854" y="6677980"/>
            <a:ext cx="1427162" cy="360040"/>
          </a:xfrm>
          <a:prstGeom prst="wedgeRoundRectCallout">
            <a:avLst>
              <a:gd name="adj1" fmla="val -32249"/>
              <a:gd name="adj2" fmla="val -176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빈 칸을 만나면 문자열 입력 종료</a:t>
            </a:r>
          </a:p>
        </p:txBody>
      </p:sp>
      <p:sp>
        <p:nvSpPr>
          <p:cNvPr id="3" name="타원 2"/>
          <p:cNvSpPr/>
          <p:nvPr/>
        </p:nvSpPr>
        <p:spPr>
          <a:xfrm>
            <a:off x="1835696" y="6335742"/>
            <a:ext cx="288032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3200" b="1" dirty="0">
                <a:latin typeface="HY견고딕"/>
                <a:ea typeface="HY견고딕"/>
              </a:rPr>
              <a:t>예제 </a:t>
            </a:r>
            <a:r>
              <a:rPr lang="en-US" altLang="ko-KR" sz="3200" b="1" dirty="0">
                <a:latin typeface="HY견고딕"/>
                <a:ea typeface="HY견고딕"/>
              </a:rPr>
              <a:t>2-5 C-</a:t>
            </a:r>
            <a:r>
              <a:rPr lang="ko-KR" altLang="en-US" sz="3200" b="1" dirty="0">
                <a:latin typeface="HY견고딕"/>
                <a:ea typeface="HY견고딕"/>
              </a:rPr>
              <a:t>스트링을 이용하여 암호가 </a:t>
            </a:r>
            <a:br>
              <a:rPr lang="en-US" altLang="ko-KR" sz="3200" b="1" dirty="0">
                <a:latin typeface="HY견고딕"/>
                <a:ea typeface="HY견고딕"/>
              </a:rPr>
            </a:br>
            <a:r>
              <a:rPr lang="en-US" altLang="ko-KR" sz="3200" b="1" dirty="0">
                <a:latin typeface="HY견고딕"/>
                <a:ea typeface="HY견고딕"/>
              </a:rPr>
              <a:t>        </a:t>
            </a:r>
            <a:r>
              <a:rPr lang="ko-KR" altLang="en-US" sz="3200" b="1" dirty="0">
                <a:latin typeface="HY견고딕"/>
                <a:ea typeface="HY견고딕"/>
              </a:rPr>
              <a:t>입력되면 프로그램을 종료하는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377952" y="902634"/>
            <a:ext cx="8028893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#include &lt;</a:t>
            </a:r>
            <a:r>
              <a:rPr lang="en-US" altLang="ko-KR" sz="2000" dirty="0" err="1">
                <a:latin typeface="HY견고딕"/>
                <a:ea typeface="HY견고딕"/>
              </a:rPr>
              <a:t>iostream</a:t>
            </a:r>
            <a:r>
              <a:rPr lang="en-US" altLang="ko-KR" sz="2000" dirty="0">
                <a:latin typeface="HY견고딕"/>
                <a:ea typeface="HY견고딕"/>
              </a:rPr>
              <a:t>&gt;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#include 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&lt;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cstring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&gt;</a:t>
            </a: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using namespace </a:t>
            </a:r>
            <a:r>
              <a:rPr lang="en-US" altLang="ko-KR" sz="2000" dirty="0" err="1">
                <a:latin typeface="HY견고딕"/>
                <a:ea typeface="HY견고딕"/>
              </a:rPr>
              <a:t>std</a:t>
            </a:r>
            <a:r>
              <a:rPr lang="en-US" altLang="ko-KR" sz="2000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dirty="0" err="1">
                <a:latin typeface="HY견고딕"/>
                <a:ea typeface="HY견고딕"/>
              </a:rPr>
              <a:t>int</a:t>
            </a:r>
            <a:r>
              <a:rPr lang="en-US" altLang="ko-KR" sz="2000" dirty="0">
                <a:latin typeface="HY견고딕"/>
                <a:ea typeface="HY견고딕"/>
              </a:rPr>
              <a:t> main() {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char password[11];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</a:t>
            </a:r>
            <a:r>
              <a:rPr lang="ko-KR" altLang="en-US" sz="2000" dirty="0">
                <a:latin typeface="HY견고딕"/>
                <a:ea typeface="HY견고딕"/>
              </a:rPr>
              <a:t>프로그램을 종료하려면 암호를 입력하세요</a:t>
            </a:r>
            <a:r>
              <a:rPr lang="en-US" altLang="ko-KR" sz="2000" dirty="0">
                <a:latin typeface="HY견고딕"/>
                <a:ea typeface="HY견고딕"/>
              </a:rPr>
              <a:t>." &lt;&lt; </a:t>
            </a:r>
            <a:r>
              <a:rPr lang="en-US" altLang="ko-KR" sz="2000" dirty="0" err="1">
                <a:latin typeface="HY견고딕"/>
                <a:ea typeface="HY견고딕"/>
              </a:rPr>
              <a:t>endl</a:t>
            </a:r>
            <a:r>
              <a:rPr lang="en-US" altLang="ko-KR" sz="2000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while(true) {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</a:t>
            </a:r>
            <a:r>
              <a:rPr lang="ko-KR" altLang="en-US" sz="2000" dirty="0">
                <a:latin typeface="HY견고딕"/>
                <a:ea typeface="HY견고딕"/>
              </a:rPr>
              <a:t>암호</a:t>
            </a:r>
            <a:r>
              <a:rPr lang="en-US" altLang="ko-KR" sz="2000" dirty="0">
                <a:latin typeface="HY견고딕"/>
                <a:ea typeface="HY견고딕"/>
              </a:rPr>
              <a:t>&gt;&gt;";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cin</a:t>
            </a:r>
            <a:r>
              <a:rPr lang="en-US" altLang="ko-KR" sz="2000" b="1" dirty="0">
                <a:latin typeface="HY견고딕"/>
                <a:ea typeface="HY견고딕"/>
              </a:rPr>
              <a:t> &gt;&gt; password;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if(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strcmp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(password, "C++") </a:t>
            </a:r>
            <a:r>
              <a:rPr lang="en-US" altLang="ko-KR" sz="2000" b="1" dirty="0">
                <a:latin typeface="HY견고딕"/>
                <a:ea typeface="HY견고딕"/>
              </a:rPr>
              <a:t>== 0) {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	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</a:t>
            </a:r>
            <a:r>
              <a:rPr lang="ko-KR" altLang="en-US" sz="2000" dirty="0">
                <a:latin typeface="HY견고딕"/>
                <a:ea typeface="HY견고딕"/>
              </a:rPr>
              <a:t>프로그램을 정상 종료합니다</a:t>
            </a:r>
            <a:r>
              <a:rPr lang="en-US" altLang="ko-KR" sz="2000" dirty="0">
                <a:latin typeface="HY견고딕"/>
                <a:ea typeface="HY견고딕"/>
              </a:rPr>
              <a:t>." &lt;&lt; </a:t>
            </a:r>
            <a:r>
              <a:rPr lang="en-US" altLang="ko-KR" sz="2000" dirty="0" err="1">
                <a:latin typeface="HY견고딕"/>
                <a:ea typeface="HY견고딕"/>
              </a:rPr>
              <a:t>endl</a:t>
            </a:r>
            <a:r>
              <a:rPr lang="en-US" altLang="ko-KR" sz="2000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		</a:t>
            </a:r>
            <a:r>
              <a:rPr lang="en-US" altLang="ko-KR" sz="2000" dirty="0">
                <a:latin typeface="HY견고딕"/>
                <a:ea typeface="HY견고딕"/>
              </a:rPr>
              <a:t>break;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	</a:t>
            </a:r>
            <a:r>
              <a:rPr lang="en-US" altLang="ko-KR" sz="2000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	</a:t>
            </a:r>
            <a:r>
              <a:rPr lang="en-US" altLang="ko-KR" sz="2000" dirty="0">
                <a:latin typeface="HY견고딕"/>
                <a:ea typeface="HY견고딕"/>
              </a:rPr>
              <a:t>else 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	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</a:t>
            </a:r>
            <a:r>
              <a:rPr lang="ko-KR" altLang="en-US" sz="2000" dirty="0">
                <a:latin typeface="HY견고딕"/>
                <a:ea typeface="HY견고딕"/>
              </a:rPr>
              <a:t>암호가 틀립니다</a:t>
            </a:r>
            <a:r>
              <a:rPr lang="en-US" altLang="ko-KR" sz="2000" dirty="0">
                <a:latin typeface="HY견고딕"/>
                <a:ea typeface="HY견고딕"/>
              </a:rPr>
              <a:t>~~" &lt;&lt; </a:t>
            </a:r>
            <a:r>
              <a:rPr lang="en-US" altLang="ko-KR" sz="2000" dirty="0" err="1">
                <a:latin typeface="HY견고딕"/>
                <a:ea typeface="HY견고딕"/>
              </a:rPr>
              <a:t>endl</a:t>
            </a:r>
            <a:r>
              <a:rPr lang="en-US" altLang="ko-KR" sz="2000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}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50724" y="902634"/>
            <a:ext cx="3744416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프로그램을 종료하려면 암호를 입력하세요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>
              <a:defRPr/>
            </a:pP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r>
              <a:rPr lang="en-US" altLang="ko-KR" sz="1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</a:p>
          <a:p>
            <a:pPr lvl="0">
              <a:defRPr/>
            </a:pP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암호가 틀립니다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~~</a:t>
            </a:r>
          </a:p>
          <a:p>
            <a:pPr lvl="0">
              <a:defRPr/>
            </a:pP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r>
              <a:rPr lang="en-US" altLang="ko-KR" sz="1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</a:p>
          <a:p>
            <a:pPr lvl="0">
              <a:defRPr/>
            </a:pP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암호가 틀립니다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~~</a:t>
            </a:r>
          </a:p>
          <a:p>
            <a:pPr lvl="0">
              <a:defRPr/>
            </a:pP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암호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&gt;&gt;</a:t>
            </a:r>
            <a:r>
              <a:rPr lang="en-US" altLang="ko-KR" sz="1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</a:p>
          <a:p>
            <a:pPr lvl="0">
              <a:defRPr/>
            </a:pP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프로그램을 정상 종료합니다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 b="1" dirty="0" err="1">
                <a:latin typeface="HY견고딕"/>
                <a:ea typeface="HY견고딕"/>
              </a:rPr>
              <a:t>cin.getline</a:t>
            </a:r>
            <a:r>
              <a:rPr lang="en-US" altLang="ko-KR" sz="3200" b="1" dirty="0">
                <a:latin typeface="HY견고딕"/>
                <a:ea typeface="HY견고딕"/>
              </a:rPr>
              <a:t>()</a:t>
            </a:r>
            <a:r>
              <a:rPr lang="ko-KR" altLang="en-US" sz="3200" b="1" dirty="0">
                <a:latin typeface="HY견고딕"/>
                <a:ea typeface="HY견고딕"/>
              </a:rPr>
              <a:t>으로 공백이 낀 문자열 입력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531352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HY견고딕"/>
                <a:ea typeface="HY견고딕"/>
              </a:rPr>
              <a:t>공백이 낀 문자열을 입력 받는 방법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ko-KR" b="1" dirty="0" err="1">
                <a:latin typeface="HY견고딕"/>
                <a:ea typeface="HY견고딕"/>
              </a:rPr>
              <a:t>cin.getline</a:t>
            </a:r>
            <a:r>
              <a:rPr lang="en-US" altLang="ko-KR" b="1" dirty="0">
                <a:latin typeface="HY견고딕"/>
                <a:ea typeface="HY견고딕"/>
              </a:rPr>
              <a:t>(char </a:t>
            </a:r>
            <a:r>
              <a:rPr lang="en-US" altLang="ko-KR" b="1" dirty="0" err="1">
                <a:latin typeface="HY견고딕"/>
                <a:ea typeface="HY견고딕"/>
              </a:rPr>
              <a:t>buf</a:t>
            </a:r>
            <a:r>
              <a:rPr lang="en-US" altLang="ko-KR" b="1" dirty="0">
                <a:latin typeface="HY견고딕"/>
                <a:ea typeface="HY견고딕"/>
              </a:rPr>
              <a:t>[], </a:t>
            </a:r>
            <a:r>
              <a:rPr lang="en-US" altLang="ko-KR" b="1" dirty="0" err="1">
                <a:latin typeface="HY견고딕"/>
                <a:ea typeface="HY견고딕"/>
              </a:rPr>
              <a:t>int</a:t>
            </a:r>
            <a:r>
              <a:rPr lang="en-US" altLang="ko-KR" b="1" dirty="0">
                <a:latin typeface="HY견고딕"/>
                <a:ea typeface="HY견고딕"/>
              </a:rPr>
              <a:t> size, char </a:t>
            </a:r>
            <a:r>
              <a:rPr lang="en-US" altLang="ko-KR" b="1" dirty="0" err="1">
                <a:latin typeface="HY견고딕"/>
                <a:ea typeface="HY견고딕"/>
              </a:rPr>
              <a:t>delimitChar</a:t>
            </a:r>
            <a:r>
              <a:rPr lang="en-US" altLang="ko-KR" b="1" dirty="0">
                <a:latin typeface="HY견고딕"/>
                <a:ea typeface="HY견고딕"/>
              </a:rPr>
              <a:t>)</a:t>
            </a:r>
          </a:p>
          <a:p>
            <a:pPr lvl="1">
              <a:defRPr/>
            </a:pP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buf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에 최대 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size-1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개의 문자 입력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.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끝에 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‘\0’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붙임</a:t>
            </a:r>
          </a:p>
          <a:p>
            <a:pPr lvl="1">
              <a:defRPr/>
            </a:pPr>
            <a:r>
              <a:rPr lang="en-US" altLang="ko-KR" b="1" dirty="0" err="1">
                <a:solidFill>
                  <a:srgbClr val="0000FF"/>
                </a:solidFill>
                <a:latin typeface="HY견고딕"/>
                <a:ea typeface="HY견고딕"/>
              </a:rPr>
              <a:t>delimitChar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를 만나면 입력 중단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.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끝에 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‘\0’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붙임</a:t>
            </a:r>
          </a:p>
          <a:p>
            <a:pPr marL="685800" lvl="2" indent="0">
              <a:buNone/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- </a:t>
            </a:r>
            <a:r>
              <a:rPr lang="en-US" altLang="ko-KR" b="1" dirty="0" err="1">
                <a:solidFill>
                  <a:srgbClr val="FF0000"/>
                </a:solidFill>
                <a:latin typeface="HY견고딕"/>
                <a:ea typeface="HY견고딕"/>
              </a:rPr>
              <a:t>delimitChar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의 디폴트 값은 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‘\n’(&lt;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Enter&gt;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키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)</a:t>
            </a:r>
            <a:endParaRPr lang="en-US" altLang="ko-KR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841884"/>
            <a:ext cx="4427984" cy="699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char address[100]; </a:t>
            </a:r>
          </a:p>
          <a:p>
            <a:pPr defTabSz="179999" latinLnBrk="0">
              <a:defRPr/>
            </a:pP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cin.getline(address, 100, '\n');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19672" y="5377399"/>
          <a:ext cx="7128788" cy="910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0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0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0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43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3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91058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‘S’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‘e’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‘o’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‘u’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‘l’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 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‘K’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‘o’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‘r’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‘e’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‘a’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solidFill>
                            <a:schemeClr val="tx1"/>
                          </a:solidFill>
                          <a:latin typeface="HY견고딕"/>
                          <a:ea typeface="HY견고딕"/>
                        </a:rPr>
                        <a:t>‘\0’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>
                          <a:solidFill>
                            <a:srgbClr val="7030A0"/>
                          </a:solidFill>
                          <a:latin typeface="HY견고딕"/>
                          <a:ea typeface="HY견고딕"/>
                        </a:rPr>
                        <a:t>...</a:t>
                      </a:r>
                      <a:endParaRPr lang="ko-KR" altLang="en-US" sz="1800" b="1">
                        <a:solidFill>
                          <a:srgbClr val="7030A0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>
                          <a:solidFill>
                            <a:srgbClr val="7030A0"/>
                          </a:solidFill>
                          <a:latin typeface="HY견고딕"/>
                          <a:ea typeface="HY견고딕"/>
                        </a:rPr>
                        <a:t>...</a:t>
                      </a:r>
                      <a:endParaRPr lang="ko-KR" altLang="en-US" sz="1800" b="1">
                        <a:solidFill>
                          <a:srgbClr val="7030A0"/>
                        </a:solidFill>
                        <a:latin typeface="HY견고딕"/>
                        <a:ea typeface="HY견고딕"/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4986239" y="3238201"/>
            <a:ext cx="290199" cy="6522378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118674" y="5034097"/>
            <a:ext cx="8025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0070C0"/>
                </a:solidFill>
              </a:rPr>
              <a:t>address[0]    [1]     [2]     [3]        [4]       [5]      [6]     [7]        [8]      [9]     [10]    [11]     ..........................     [99]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0154" y="6453336"/>
            <a:ext cx="1644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"Seoul Korea" </a:t>
            </a:r>
            <a:r>
              <a:rPr lang="ko-KR" altLang="en-US" sz="1200"/>
              <a:t>문자열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1232" y="6506696"/>
            <a:ext cx="3894173" cy="29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사용자가 </a:t>
            </a:r>
            <a:r>
              <a:rPr lang="en-US" altLang="ko-KR" sz="1400" b="1"/>
              <a:t>‘Seoul Korea&lt;Enter&gt;’</a:t>
            </a:r>
            <a:r>
              <a:rPr lang="ko-KR" altLang="en-US" sz="1400" b="1"/>
              <a:t>를 입력할 때</a:t>
            </a:r>
            <a:r>
              <a:rPr lang="en-US" altLang="ko-KR" sz="1400" b="1"/>
              <a:t>, 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436095" y="4005064"/>
            <a:ext cx="3095257" cy="523220"/>
          </a:xfrm>
          <a:prstGeom prst="wedgeRoundRectCallout">
            <a:avLst>
              <a:gd name="adj1" fmla="val -89933"/>
              <a:gd name="adj2" fmla="val 246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 </a:t>
            </a:r>
            <a:r>
              <a:rPr lang="en-US" altLang="ko-KR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99</a:t>
            </a:r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문자를 읽어 </a:t>
            </a:r>
            <a:r>
              <a:rPr lang="en-US" altLang="ko-KR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address </a:t>
            </a:r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배열에 저장</a:t>
            </a:r>
            <a:r>
              <a:rPr lang="en-US" altLang="ko-KR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도중에 </a:t>
            </a:r>
            <a:r>
              <a:rPr lang="en-US" altLang="ko-KR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&lt;Enter&gt; </a:t>
            </a:r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키를 만나면 입력 중단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767" y="120808"/>
            <a:ext cx="8628171" cy="9906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3200" b="1" dirty="0">
                <a:latin typeface="HY견고딕"/>
                <a:ea typeface="HY견고딕"/>
              </a:rPr>
              <a:t>예제 </a:t>
            </a:r>
            <a:r>
              <a:rPr lang="en-US" altLang="ko-KR" sz="3200" b="1" dirty="0">
                <a:latin typeface="HY견고딕"/>
                <a:ea typeface="HY견고딕"/>
              </a:rPr>
              <a:t>2</a:t>
            </a:r>
            <a:r>
              <a:rPr lang="en-US" altLang="ko-KR" sz="3200" b="1" dirty="0">
                <a:ea typeface="HY견고딕"/>
              </a:rPr>
              <a:t>–</a:t>
            </a:r>
            <a:r>
              <a:rPr lang="en-US" altLang="ko-KR" sz="3200" b="1" dirty="0">
                <a:latin typeface="HY견고딕"/>
                <a:ea typeface="HY견고딕"/>
              </a:rPr>
              <a:t>6 </a:t>
            </a:r>
            <a:r>
              <a:rPr lang="en-US" altLang="ko-KR" sz="3200" b="1" dirty="0" err="1">
                <a:latin typeface="HY견고딕"/>
                <a:ea typeface="HY견고딕"/>
              </a:rPr>
              <a:t>cin.getline</a:t>
            </a:r>
            <a:r>
              <a:rPr lang="en-US" altLang="ko-KR" sz="3200" b="1" dirty="0">
                <a:latin typeface="HY견고딕"/>
                <a:ea typeface="HY견고딕"/>
              </a:rPr>
              <a:t>()</a:t>
            </a:r>
            <a:r>
              <a:rPr lang="ko-KR" altLang="en-US" sz="3200" b="1" dirty="0">
                <a:latin typeface="HY견고딕"/>
                <a:ea typeface="HY견고딕"/>
              </a:rPr>
              <a:t>을 이용한 문자열 입력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956257" y="5426359"/>
            <a:ext cx="63903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주소를 입력하세요</a:t>
            </a:r>
            <a:r>
              <a:rPr lang="en-US" altLang="ko-KR" sz="1400" b="1" dirty="0">
                <a:solidFill>
                  <a:srgbClr val="FF0000"/>
                </a:solidFill>
                <a:latin typeface="HY견고딕"/>
                <a:ea typeface="HY견고딕"/>
              </a:rPr>
              <a:t>&gt;&gt;</a:t>
            </a:r>
            <a:r>
              <a:rPr lang="ko-KR" altLang="en-US" sz="1400" b="1" dirty="0" err="1">
                <a:solidFill>
                  <a:srgbClr val="FF0000"/>
                </a:solidFill>
                <a:latin typeface="HY견고딕"/>
                <a:ea typeface="HY견고딕"/>
              </a:rPr>
              <a:t>컴퓨터시</a:t>
            </a: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HY견고딕"/>
                <a:ea typeface="HY견고딕"/>
              </a:rPr>
              <a:t>프로그램구</a:t>
            </a: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HY견고딕"/>
                <a:ea typeface="HY견고딕"/>
              </a:rPr>
              <a:t>C++</a:t>
            </a: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동 스트링 </a:t>
            </a:r>
            <a:r>
              <a:rPr lang="en-US" altLang="ko-KR" sz="1400" b="1" dirty="0">
                <a:solidFill>
                  <a:srgbClr val="FF0000"/>
                </a:solidFill>
                <a:latin typeface="HY견고딕"/>
                <a:ea typeface="HY견고딕"/>
              </a:rPr>
              <a:t>1-1</a:t>
            </a:r>
          </a:p>
          <a:p>
            <a:pPr lvl="0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주소는 </a:t>
            </a:r>
            <a:r>
              <a:rPr lang="ko-KR" altLang="en-US" sz="1400" b="1" dirty="0" err="1">
                <a:solidFill>
                  <a:srgbClr val="FF0000"/>
                </a:solidFill>
                <a:latin typeface="HY견고딕"/>
                <a:ea typeface="HY견고딕"/>
              </a:rPr>
              <a:t>컴퓨터시</a:t>
            </a: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HY견고딕"/>
                <a:ea typeface="HY견고딕"/>
              </a:rPr>
              <a:t>프로그램구</a:t>
            </a: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HY견고딕"/>
                <a:ea typeface="HY견고딕"/>
              </a:rPr>
              <a:t>C++</a:t>
            </a: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동 스트링 </a:t>
            </a:r>
            <a:r>
              <a:rPr lang="en-US" altLang="ko-KR" sz="1400" b="1" dirty="0">
                <a:solidFill>
                  <a:srgbClr val="FF0000"/>
                </a:solidFill>
                <a:latin typeface="HY견고딕"/>
                <a:ea typeface="HY견고딕"/>
              </a:rPr>
              <a:t>1-1</a:t>
            </a:r>
            <a:r>
              <a:rPr lang="ko-KR" altLang="en-US" sz="1400" b="1" dirty="0">
                <a:solidFill>
                  <a:srgbClr val="FF0000"/>
                </a:solidFill>
                <a:latin typeface="HY견고딕"/>
                <a:ea typeface="HY견고딕"/>
              </a:rPr>
              <a:t>입니다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1628800"/>
            <a:ext cx="8172400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#include &lt;iostream&gt;</a:t>
            </a:r>
          </a:p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using namespace std;</a:t>
            </a:r>
          </a:p>
          <a:p>
            <a:pPr defTabSz="179999" latinLnBrk="0">
              <a:defRPr/>
            </a:pPr>
            <a:endParaRPr lang="ko-KR" altLang="en-US" sz="2000" b="1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int main() {</a:t>
            </a:r>
          </a:p>
          <a:p>
            <a:pPr defTabSz="179999" latinLnBrk="0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&lt;&lt; "</a:t>
            </a:r>
            <a:r>
              <a:rPr lang="ko-KR" altLang="en-US" sz="2000" b="1" dirty="0">
                <a:latin typeface="HY견고딕"/>
                <a:ea typeface="HY견고딕"/>
              </a:rPr>
              <a:t>주소를 입력하세요</a:t>
            </a:r>
            <a:r>
              <a:rPr lang="en-US" altLang="ko-KR" sz="2000" b="1" dirty="0">
                <a:latin typeface="HY견고딕"/>
                <a:ea typeface="HY견고딕"/>
              </a:rPr>
              <a:t>&gt;&gt;";</a:t>
            </a:r>
          </a:p>
          <a:p>
            <a:pPr defTabSz="179999" latinLnBrk="0">
              <a:defRPr/>
            </a:pPr>
            <a:endParaRPr lang="ko-KR" altLang="en-US" sz="2000" b="1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char address[100]; </a:t>
            </a:r>
          </a:p>
          <a:p>
            <a:pPr defTabSz="179999" latinLnBrk="0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cin.getline</a:t>
            </a:r>
            <a:r>
              <a:rPr lang="en-US" altLang="ko-KR" sz="2000" b="1" dirty="0">
                <a:latin typeface="HY견고딕"/>
                <a:ea typeface="HY견고딕"/>
              </a:rPr>
              <a:t>(address, 100, '\n');</a:t>
            </a:r>
            <a:r>
              <a:rPr lang="en-US" altLang="ko-KR" sz="2000" b="1" dirty="0">
                <a:solidFill>
                  <a:srgbClr val="008000"/>
                </a:solidFill>
                <a:latin typeface="HY견고딕"/>
                <a:ea typeface="HY견고딕"/>
              </a:rPr>
              <a:t> // </a:t>
            </a:r>
            <a:r>
              <a:rPr lang="ko-KR" altLang="en-US" sz="2000" b="1" dirty="0">
                <a:solidFill>
                  <a:srgbClr val="008000"/>
                </a:solidFill>
                <a:latin typeface="HY견고딕"/>
                <a:ea typeface="HY견고딕"/>
              </a:rPr>
              <a:t>키보드로부터 주소 읽기</a:t>
            </a:r>
            <a:endParaRPr lang="ko-KR" altLang="en-US" sz="2000" b="1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endParaRPr lang="ko-KR" altLang="en-US" sz="2000" b="1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ko-KR" altLang="en-US" sz="2000" b="1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cout</a:t>
            </a:r>
            <a:r>
              <a:rPr lang="en-US" altLang="ko-KR" sz="2000" b="1" dirty="0">
                <a:latin typeface="HY견고딕"/>
                <a:ea typeface="HY견고딕"/>
              </a:rPr>
              <a:t> &lt;&lt; "</a:t>
            </a:r>
            <a:r>
              <a:rPr lang="ko-KR" altLang="en-US" sz="2000" b="1" dirty="0">
                <a:latin typeface="HY견고딕"/>
                <a:ea typeface="HY견고딕"/>
              </a:rPr>
              <a:t>주소는 </a:t>
            </a:r>
            <a:r>
              <a:rPr lang="en-US" altLang="ko-KR" sz="2000" b="1" dirty="0">
                <a:latin typeface="HY견고딕"/>
                <a:ea typeface="HY견고딕"/>
              </a:rPr>
              <a:t>" &lt;&lt; address &lt;&lt; "</a:t>
            </a:r>
            <a:r>
              <a:rPr lang="ko-KR" altLang="en-US" sz="2000" b="1" dirty="0">
                <a:latin typeface="HY견고딕"/>
                <a:ea typeface="HY견고딕"/>
              </a:rPr>
              <a:t>입니다</a:t>
            </a:r>
            <a:r>
              <a:rPr lang="en-US" altLang="ko-KR" sz="2000" b="1" dirty="0">
                <a:latin typeface="HY견고딕"/>
                <a:ea typeface="HY견고딕"/>
              </a:rPr>
              <a:t>\n"; </a:t>
            </a:r>
            <a:r>
              <a:rPr lang="en-US" altLang="ko-KR" sz="2000" b="1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b="1" dirty="0">
                <a:solidFill>
                  <a:srgbClr val="008000"/>
                </a:solidFill>
                <a:latin typeface="HY견고딕"/>
                <a:ea typeface="HY견고딕"/>
              </a:rPr>
              <a:t>주소 출력</a:t>
            </a:r>
            <a:endParaRPr lang="ko-KR" altLang="en-US" sz="2000" b="1" dirty="0">
              <a:latin typeface="HY견고딕"/>
              <a:ea typeface="HY견고딕"/>
            </a:endParaRPr>
          </a:p>
          <a:p>
            <a:pPr defTabSz="179999" latinLnBrk="0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27319" y="5582787"/>
            <a:ext cx="2730619" cy="523220"/>
          </a:xfrm>
          <a:prstGeom prst="wedgeRoundRectCallout">
            <a:avLst>
              <a:gd name="adj1" fmla="val -61063"/>
              <a:gd name="adj2" fmla="val -249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빈칸이 있어도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&lt;Enter&gt;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키가 입력될 때까지 하나의 문자열로 인식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07904" y="926900"/>
            <a:ext cx="442798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2000" b="1" dirty="0" err="1">
                <a:solidFill>
                  <a:srgbClr val="0070C0"/>
                </a:solidFill>
                <a:latin typeface="HY견고딕"/>
                <a:ea typeface="HY견고딕"/>
              </a:rPr>
              <a:t>delimitChar</a:t>
            </a:r>
            <a:r>
              <a:rPr lang="en-US" altLang="ko-KR" sz="2000" b="1" dirty="0">
                <a:solidFill>
                  <a:srgbClr val="0070C0"/>
                </a:solidFill>
                <a:latin typeface="HY견고딕"/>
                <a:ea typeface="HY견고딕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HY견고딕"/>
                <a:ea typeface="HY견고딕"/>
              </a:rPr>
              <a:t>디폴트 값 </a:t>
            </a:r>
            <a:r>
              <a:rPr lang="en-US" altLang="ko-KR" sz="2000" b="1" dirty="0">
                <a:solidFill>
                  <a:srgbClr val="0070C0"/>
                </a:solidFill>
                <a:latin typeface="HY견고딕"/>
                <a:ea typeface="HY견고딕"/>
              </a:rPr>
              <a:t>= ‘\n’ </a:t>
            </a:r>
          </a:p>
          <a:p>
            <a:pPr defTabSz="179999" latinLnBrk="0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  '\n’ </a:t>
            </a:r>
            <a:r>
              <a:rPr lang="ko-KR" altLang="en-US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생략가능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9906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 </a:t>
            </a:r>
            <a:r>
              <a:rPr lang="ko-KR" altLang="en-US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방식으로 문자열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r>
              <a:rPr lang="en-US" altLang="ko-KR" sz="2600" b="1" dirty="0">
                <a:latin typeface="HY견고딕"/>
                <a:ea typeface="HY견고딕"/>
              </a:rPr>
              <a:t>2. </a:t>
            </a:r>
            <a:r>
              <a:rPr lang="en-US" altLang="ko-KR" sz="3000" b="1" dirty="0">
                <a:latin typeface="HY견고딕"/>
                <a:ea typeface="HY견고딕"/>
              </a:rPr>
              <a:t>string </a:t>
            </a:r>
            <a:r>
              <a:rPr lang="ko-KR" altLang="en-US" sz="3000" b="1" dirty="0">
                <a:latin typeface="HY견고딕"/>
                <a:ea typeface="HY견고딕"/>
              </a:rPr>
              <a:t>클래스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C++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에서 강력 추천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latin typeface="HY견고딕"/>
                <a:ea typeface="HY견고딕"/>
              </a:rPr>
              <a:t>C++ </a:t>
            </a:r>
            <a:r>
              <a:rPr lang="ko-KR" altLang="en-US" b="1" dirty="0">
                <a:latin typeface="HY견고딕"/>
                <a:ea typeface="HY견고딕"/>
              </a:rPr>
              <a:t>표준 클래스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HY견고딕"/>
                <a:ea typeface="HY견고딕"/>
              </a:rPr>
              <a:t>문자열의 크기에 따른 제약 없음</a:t>
            </a:r>
          </a:p>
          <a:p>
            <a:pPr lvl="2"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string 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클래스가 스스로 문자열 크기에 맞게 내부 버퍼 조절</a:t>
            </a:r>
            <a:endParaRPr lang="ko-KR" altLang="en-US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HY견고딕"/>
                <a:ea typeface="HY견고딕"/>
              </a:rPr>
              <a:t>문자열 복사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ko-KR" altLang="en-US" b="1" dirty="0">
                <a:latin typeface="HY견고딕"/>
                <a:ea typeface="HY견고딕"/>
              </a:rPr>
              <a:t>비교</a:t>
            </a:r>
            <a:r>
              <a:rPr lang="en-US" altLang="ko-KR" b="1" dirty="0">
                <a:latin typeface="HY견고딕"/>
                <a:ea typeface="HY견고딕"/>
              </a:rPr>
              <a:t>, </a:t>
            </a:r>
            <a:r>
              <a:rPr lang="ko-KR" altLang="en-US" b="1" dirty="0">
                <a:latin typeface="HY견고딕"/>
                <a:ea typeface="HY견고딕"/>
              </a:rPr>
              <a:t>수정 등을 위한 다양한 함수와 연산자 제공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latin typeface="HY견고딕"/>
                <a:ea typeface="HY견고딕"/>
              </a:rPr>
              <a:t>객체 지향적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latin typeface="HY견고딕"/>
                <a:ea typeface="HY견고딕"/>
              </a:rPr>
              <a:t>&lt;string&gt; </a:t>
            </a:r>
            <a:r>
              <a:rPr lang="ko-KR" altLang="en-US" b="1" dirty="0">
                <a:latin typeface="HY견고딕"/>
                <a:ea typeface="HY견고딕"/>
              </a:rPr>
              <a:t>헤더 파일에 선언</a:t>
            </a:r>
          </a:p>
          <a:p>
            <a:pPr lvl="2">
              <a:defRPr/>
            </a:pP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#include &lt;string&gt; 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필요</a:t>
            </a:r>
            <a:endParaRPr lang="en-US" altLang="ko-KR" b="1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latin typeface="HY견고딕"/>
                <a:ea typeface="HY견고딕"/>
              </a:rPr>
              <a:t>C-</a:t>
            </a:r>
            <a:r>
              <a:rPr lang="ko-KR" altLang="en-US" b="1" dirty="0">
                <a:latin typeface="HY견고딕"/>
                <a:ea typeface="HY견고딕"/>
              </a:rPr>
              <a:t>스트링보다 다루기 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3200" b="1" dirty="0">
                <a:latin typeface="HY견고딕"/>
                <a:ea typeface="HY견고딕"/>
              </a:rPr>
              <a:t>예제 </a:t>
            </a:r>
            <a:r>
              <a:rPr lang="en-US" altLang="ko-KR" sz="3200" b="1" dirty="0">
                <a:latin typeface="HY견고딕"/>
                <a:ea typeface="HY견고딕"/>
              </a:rPr>
              <a:t>2-7 string </a:t>
            </a:r>
            <a:r>
              <a:rPr lang="ko-KR" altLang="en-US" sz="3200" b="1" dirty="0">
                <a:latin typeface="HY견고딕"/>
                <a:ea typeface="HY견고딕"/>
              </a:rPr>
              <a:t>클래스를 이용한 </a:t>
            </a:r>
            <a:br>
              <a:rPr lang="en-US" altLang="ko-KR" sz="3200" b="1" dirty="0">
                <a:latin typeface="HY견고딕"/>
                <a:ea typeface="HY견고딕"/>
              </a:rPr>
            </a:br>
            <a:r>
              <a:rPr lang="en-US" altLang="ko-KR" sz="3200" b="1" dirty="0">
                <a:latin typeface="HY견고딕"/>
                <a:ea typeface="HY견고딕"/>
              </a:rPr>
              <a:t>              </a:t>
            </a:r>
            <a:r>
              <a:rPr lang="ko-KR" altLang="en-US" sz="3200" b="1" dirty="0">
                <a:latin typeface="HY견고딕"/>
                <a:ea typeface="HY견고딕"/>
              </a:rPr>
              <a:t>문자열 입력 및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27084" y="5503122"/>
            <a:ext cx="9116916" cy="132343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Falling in love with you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부른 가수는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힌트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첫글자는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E)?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Elvis Pride</a:t>
            </a:r>
          </a:p>
          <a:p>
            <a:pPr lvl="0">
              <a:defRPr/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틀렸습니다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Elvis Presley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>
              <a:defRPr/>
            </a:pP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/>
            </a:pP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84" y="0"/>
            <a:ext cx="9324528" cy="5274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#include &lt;iostream&gt;</a:t>
            </a:r>
          </a:p>
          <a:p>
            <a:pPr defTabSz="179999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#include &lt;string&gt;</a:t>
            </a:r>
            <a:r>
              <a:rPr lang="en-US" altLang="ko-KR" sz="2000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using namespace std;</a:t>
            </a:r>
          </a:p>
          <a:p>
            <a:pPr defTabSz="179999">
              <a:defRPr/>
            </a:pP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string song</a:t>
            </a:r>
            <a:r>
              <a:rPr lang="en-US" altLang="ko-KR" sz="2000" b="1" dirty="0">
                <a:latin typeface="HY견고딕"/>
                <a:ea typeface="HY견고딕"/>
              </a:rPr>
              <a:t>("Falling in love with you"); 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latin typeface="HY견고딕"/>
                <a:ea typeface="HY견고딕"/>
              </a:rPr>
              <a:t>문자열 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song</a:t>
            </a: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HY견고딕"/>
                <a:ea typeface="HY견고딕"/>
              </a:rPr>
              <a:t>string </a:t>
            </a:r>
            <a:r>
              <a:rPr lang="en-US" altLang="ko-KR" sz="2000" dirty="0" err="1">
                <a:solidFill>
                  <a:srgbClr val="FF0000"/>
                </a:solidFill>
                <a:latin typeface="HY견고딕"/>
                <a:ea typeface="HY견고딕"/>
              </a:rPr>
              <a:t>elvis</a:t>
            </a:r>
            <a:r>
              <a:rPr lang="en-US" altLang="ko-KR" sz="2000" dirty="0">
                <a:latin typeface="HY견고딕"/>
                <a:ea typeface="HY견고딕"/>
              </a:rPr>
              <a:t>("Elvis Presley");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 // </a:t>
            </a:r>
            <a:r>
              <a:rPr lang="ko-KR" altLang="en-US" sz="2000" dirty="0">
                <a:solidFill>
                  <a:srgbClr val="008000"/>
                </a:solidFill>
                <a:latin typeface="HY견고딕"/>
                <a:ea typeface="HY견고딕"/>
              </a:rPr>
              <a:t>문자열 </a:t>
            </a:r>
            <a:r>
              <a:rPr lang="en-US" altLang="ko-KR" sz="2000" dirty="0" err="1">
                <a:solidFill>
                  <a:srgbClr val="008000"/>
                </a:solidFill>
                <a:latin typeface="HY견고딕"/>
                <a:ea typeface="HY견고딕"/>
              </a:rPr>
              <a:t>elvis</a:t>
            </a: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HY견고딕"/>
                <a:ea typeface="HY견고딕"/>
              </a:rPr>
              <a:t>string singer</a:t>
            </a:r>
            <a:r>
              <a:rPr lang="en-US" altLang="ko-KR" sz="2000" dirty="0">
                <a:latin typeface="HY견고딕"/>
                <a:ea typeface="HY견고딕"/>
              </a:rPr>
              <a:t>;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 // </a:t>
            </a:r>
            <a:r>
              <a:rPr lang="ko-KR" altLang="en-US" sz="2000" dirty="0">
                <a:solidFill>
                  <a:srgbClr val="008000"/>
                </a:solidFill>
                <a:latin typeface="HY견고딕"/>
                <a:ea typeface="HY견고딕"/>
              </a:rPr>
              <a:t>문자열 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singer</a:t>
            </a: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</a:t>
            </a:r>
            <a:r>
              <a:rPr lang="en-US" altLang="ko-KR" sz="2000" b="1" dirty="0">
                <a:latin typeface="HY견고딕"/>
                <a:ea typeface="HY견고딕"/>
              </a:rPr>
              <a:t>song + "</a:t>
            </a:r>
            <a:r>
              <a:rPr lang="ko-KR" altLang="en-US" sz="2000" b="1" dirty="0">
                <a:latin typeface="HY견고딕"/>
                <a:ea typeface="HY견고딕"/>
              </a:rPr>
              <a:t>를 부른 가수는</a:t>
            </a:r>
            <a:r>
              <a:rPr lang="en-US" altLang="ko-KR" sz="2000" b="1" dirty="0">
                <a:latin typeface="HY견고딕"/>
                <a:ea typeface="HY견고딕"/>
              </a:rPr>
              <a:t>"</a:t>
            </a:r>
            <a:r>
              <a:rPr lang="en-US" altLang="ko-KR" sz="2000" dirty="0">
                <a:latin typeface="HY견고딕"/>
                <a:ea typeface="HY견고딕"/>
              </a:rPr>
              <a:t>; 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"(</a:t>
            </a:r>
            <a:r>
              <a:rPr lang="ko-KR" altLang="en-US" sz="2000" dirty="0">
                <a:latin typeface="HY견고딕"/>
                <a:ea typeface="HY견고딕"/>
              </a:rPr>
              <a:t>힌트 </a:t>
            </a:r>
            <a:r>
              <a:rPr lang="en-US" altLang="ko-KR" sz="2000" dirty="0">
                <a:latin typeface="HY견고딕"/>
                <a:ea typeface="HY견고딕"/>
              </a:rPr>
              <a:t>: </a:t>
            </a:r>
            <a:r>
              <a:rPr lang="ko-KR" altLang="en-US" sz="2000" dirty="0" err="1">
                <a:latin typeface="HY견고딕"/>
                <a:ea typeface="HY견고딕"/>
              </a:rPr>
              <a:t>첫글자는</a:t>
            </a:r>
            <a:r>
              <a:rPr lang="ko-KR" altLang="en-US" sz="2000" dirty="0">
                <a:latin typeface="HY견고딕"/>
                <a:ea typeface="HY견고딕"/>
              </a:rPr>
              <a:t> </a:t>
            </a:r>
            <a:r>
              <a:rPr lang="en-US" altLang="ko-KR" sz="2000" dirty="0">
                <a:latin typeface="HY견고딕"/>
                <a:ea typeface="HY견고딕"/>
              </a:rPr>
              <a:t>" &lt;&lt; </a:t>
            </a:r>
            <a:r>
              <a:rPr lang="en-US" altLang="ko-KR" sz="2000" b="1" dirty="0" err="1">
                <a:latin typeface="HY견고딕"/>
                <a:ea typeface="HY견고딕"/>
              </a:rPr>
              <a:t>elvis</a:t>
            </a:r>
            <a:r>
              <a:rPr lang="en-US" altLang="ko-KR" sz="2000" b="1" dirty="0">
                <a:latin typeface="HY견고딕"/>
                <a:ea typeface="HY견고딕"/>
              </a:rPr>
              <a:t>[0]</a:t>
            </a:r>
            <a:r>
              <a:rPr lang="en-US" altLang="ko-KR" sz="2000" dirty="0">
                <a:latin typeface="HY견고딕"/>
                <a:ea typeface="HY견고딕"/>
              </a:rPr>
              <a:t> &lt;&lt; ")?";  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b="1" dirty="0" err="1">
                <a:solidFill>
                  <a:srgbClr val="0000FF"/>
                </a:solidFill>
                <a:latin typeface="HY견고딕"/>
                <a:ea typeface="HY견고딕"/>
              </a:rPr>
              <a:t>getline</a:t>
            </a: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(</a:t>
            </a:r>
            <a:r>
              <a:rPr lang="en-US" altLang="ko-KR" sz="2000" b="1" dirty="0" err="1">
                <a:solidFill>
                  <a:srgbClr val="0000FF"/>
                </a:solidFill>
                <a:latin typeface="HY견고딕"/>
                <a:ea typeface="HY견고딕"/>
              </a:rPr>
              <a:t>cin</a:t>
            </a:r>
            <a:r>
              <a:rPr lang="en-US" altLang="ko-KR" sz="2000" b="1" dirty="0">
                <a:solidFill>
                  <a:srgbClr val="0000FF"/>
                </a:solidFill>
                <a:latin typeface="HY견고딕"/>
                <a:ea typeface="HY견고딕"/>
              </a:rPr>
              <a:t>, singer);    </a:t>
            </a:r>
            <a:r>
              <a:rPr lang="en-US" altLang="ko-KR" sz="2000" dirty="0">
                <a:solidFill>
                  <a:srgbClr val="00B05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HY견고딕"/>
                <a:ea typeface="HY견고딕"/>
              </a:rPr>
              <a:t>문자열 입력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if(</a:t>
            </a:r>
            <a:r>
              <a:rPr lang="en-US" altLang="ko-KR" sz="2000" b="1" dirty="0">
                <a:latin typeface="HY견고딕"/>
                <a:ea typeface="HY견고딕"/>
              </a:rPr>
              <a:t>singer == </a:t>
            </a:r>
            <a:r>
              <a:rPr lang="en-US" altLang="ko-KR" sz="2000" b="1" dirty="0" err="1">
                <a:latin typeface="HY견고딕"/>
                <a:ea typeface="HY견고딕"/>
              </a:rPr>
              <a:t>elvis</a:t>
            </a:r>
            <a:r>
              <a:rPr lang="en-US" altLang="ko-KR" sz="2000" dirty="0">
                <a:latin typeface="HY견고딕"/>
                <a:ea typeface="HY견고딕"/>
              </a:rPr>
              <a:t>)       </a:t>
            </a:r>
            <a:r>
              <a:rPr lang="en-US" altLang="ko-KR" sz="2000" dirty="0">
                <a:solidFill>
                  <a:srgbClr val="00B050"/>
                </a:solidFill>
                <a:latin typeface="HY견고딕"/>
                <a:ea typeface="HY견고딕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HY견고딕"/>
                <a:ea typeface="HY견고딕"/>
              </a:rPr>
              <a:t>문자열 비교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	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</a:t>
            </a:r>
            <a:r>
              <a:rPr lang="ko-KR" altLang="en-US" sz="2000" dirty="0">
                <a:latin typeface="HY견고딕"/>
                <a:ea typeface="HY견고딕"/>
              </a:rPr>
              <a:t>맞았습니다</a:t>
            </a:r>
            <a:r>
              <a:rPr lang="en-US" altLang="ko-KR" sz="2000" dirty="0">
                <a:latin typeface="HY견고딕"/>
                <a:ea typeface="HY견고딕"/>
              </a:rPr>
              <a:t>.";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else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	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</a:t>
            </a:r>
            <a:r>
              <a:rPr lang="en-US" altLang="ko-KR" sz="2000" b="1" dirty="0">
                <a:latin typeface="HY견고딕"/>
                <a:ea typeface="HY견고딕"/>
              </a:rPr>
              <a:t>"</a:t>
            </a:r>
            <a:r>
              <a:rPr lang="ko-KR" altLang="en-US" sz="2000" b="1" dirty="0">
                <a:latin typeface="HY견고딕"/>
                <a:ea typeface="HY견고딕"/>
              </a:rPr>
              <a:t>틀렸습니다</a:t>
            </a:r>
            <a:r>
              <a:rPr lang="en-US" altLang="ko-KR" sz="2000" b="1" dirty="0">
                <a:latin typeface="HY견고딕"/>
                <a:ea typeface="HY견고딕"/>
              </a:rPr>
              <a:t>. "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+</a:t>
            </a:r>
            <a:r>
              <a:rPr lang="en-US" altLang="ko-KR" sz="2000" b="1" dirty="0">
                <a:latin typeface="HY견고딕"/>
                <a:ea typeface="HY견고딕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/>
                <a:ea typeface="HY견고딕"/>
              </a:rPr>
              <a:t>elvis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 + </a:t>
            </a:r>
            <a:r>
              <a:rPr lang="en-US" altLang="ko-KR" sz="2000" b="1" dirty="0">
                <a:latin typeface="HY견고딕"/>
                <a:ea typeface="HY견고딕"/>
              </a:rPr>
              <a:t>"</a:t>
            </a:r>
            <a:r>
              <a:rPr lang="ko-KR" altLang="en-US" sz="2000" b="1" dirty="0">
                <a:latin typeface="HY견고딕"/>
                <a:ea typeface="HY견고딕"/>
              </a:rPr>
              <a:t>입니다</a:t>
            </a:r>
            <a:r>
              <a:rPr lang="en-US" altLang="ko-KR" sz="2000" b="1" dirty="0">
                <a:latin typeface="HY견고딕"/>
                <a:ea typeface="HY견고딕"/>
              </a:rPr>
              <a:t>." </a:t>
            </a:r>
            <a:r>
              <a:rPr lang="en-US" altLang="ko-KR" sz="2000" dirty="0">
                <a:latin typeface="HY견고딕"/>
                <a:ea typeface="HY견고딕"/>
              </a:rPr>
              <a:t>&lt;&lt; </a:t>
            </a:r>
            <a:r>
              <a:rPr lang="en-US" altLang="ko-KR" sz="2000" dirty="0" err="1">
                <a:latin typeface="HY견고딕"/>
                <a:ea typeface="HY견고딕"/>
              </a:rPr>
              <a:t>endl</a:t>
            </a:r>
            <a:r>
              <a:rPr lang="en-US" altLang="ko-KR" sz="2000" dirty="0">
                <a:latin typeface="HY견고딕"/>
                <a:ea typeface="HY견고딕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// +</a:t>
            </a:r>
            <a:r>
              <a:rPr lang="ko-KR" altLang="en-US" sz="2000" dirty="0">
                <a:solidFill>
                  <a:srgbClr val="008000"/>
                </a:solidFill>
                <a:latin typeface="HY견고딕"/>
                <a:ea typeface="HY견고딕"/>
              </a:rPr>
              <a:t>로 문자열 연결</a:t>
            </a:r>
            <a:endParaRPr lang="ko-KR" altLang="en-US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}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527343" y="1092202"/>
            <a:ext cx="2803242" cy="360040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클래스를 사용하기 위한 헤더 파일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013460" y="6018916"/>
            <a:ext cx="864096" cy="360040"/>
          </a:xfrm>
          <a:prstGeom prst="wedgeRoundRectCallout">
            <a:avLst>
              <a:gd name="adj1" fmla="val -39731"/>
              <a:gd name="adj2" fmla="val -110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빈칸 포함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#include &lt;</a:t>
            </a:r>
            <a:r>
              <a:rPr lang="ko-KR" altLang="en-US" b="1">
                <a:latin typeface="HY견고딕"/>
                <a:ea typeface="HY견고딕"/>
              </a:rPr>
              <a:t>헤더파일</a:t>
            </a:r>
            <a:r>
              <a:rPr lang="en-US" altLang="ko-KR" b="1">
                <a:latin typeface="HY견고딕"/>
                <a:ea typeface="HY견고딕"/>
              </a:rPr>
              <a:t>&gt;</a:t>
            </a:r>
            <a:r>
              <a:rPr lang="ko-KR" altLang="en-US" b="1">
                <a:latin typeface="HY견고딕"/>
                <a:ea typeface="HY견고딕"/>
              </a:rPr>
              <a:t>와 </a:t>
            </a:r>
            <a:r>
              <a:rPr lang="en-US" altLang="ko-KR" b="1">
                <a:latin typeface="HY견고딕"/>
                <a:ea typeface="HY견고딕"/>
              </a:rPr>
              <a:t>#include "</a:t>
            </a:r>
            <a:r>
              <a:rPr lang="ko-KR" altLang="en-US" b="1">
                <a:latin typeface="HY견고딕"/>
                <a:ea typeface="HY견고딕"/>
              </a:rPr>
              <a:t>헤더파일</a:t>
            </a:r>
            <a:r>
              <a:rPr lang="en-US" altLang="ko-KR" b="1">
                <a:latin typeface="HY견고딕"/>
                <a:ea typeface="HY견고딕"/>
              </a:rPr>
              <a:t>"</a:t>
            </a: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66700" y="1772322"/>
            <a:ext cx="8694420" cy="44958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  <a:defRPr/>
            </a:pPr>
            <a:r>
              <a:rPr lang="en-US" altLang="ko-KR" b="1" dirty="0">
                <a:latin typeface="HY견고딕"/>
                <a:ea typeface="HY견고딕"/>
              </a:rPr>
              <a:t>#include &lt;</a:t>
            </a:r>
            <a:r>
              <a:rPr lang="ko-KR" altLang="en-US" b="1" dirty="0">
                <a:latin typeface="HY견고딕"/>
                <a:ea typeface="HY견고딕"/>
              </a:rPr>
              <a:t>헤더파일</a:t>
            </a:r>
            <a:r>
              <a:rPr lang="en-US" altLang="ko-KR" b="1" dirty="0">
                <a:latin typeface="HY견고딕"/>
                <a:ea typeface="HY견고딕"/>
              </a:rPr>
              <a:t>&gt;</a:t>
            </a: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‘</a:t>
            </a:r>
            <a:r>
              <a:rPr lang="ko-KR" altLang="en-US" b="1" dirty="0" err="1">
                <a:latin typeface="HY견고딕"/>
                <a:ea typeface="HY견고딕"/>
              </a:rPr>
              <a:t>헤더파일’을</a:t>
            </a:r>
            <a:r>
              <a:rPr lang="ko-KR" altLang="en-US" b="1" dirty="0">
                <a:latin typeface="HY견고딕"/>
                <a:ea typeface="HY견고딕"/>
              </a:rPr>
              <a:t> 찾는 위치</a:t>
            </a:r>
          </a:p>
          <a:p>
            <a:pPr lvl="2">
              <a:defRPr/>
            </a:pPr>
            <a:r>
              <a:rPr lang="ko-KR" altLang="en-US" b="1" dirty="0">
                <a:latin typeface="HY견고딕"/>
                <a:ea typeface="HY견고딕"/>
              </a:rPr>
              <a:t>컴파일러가 설치된 폴더에서 찾으라는 지시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예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) #include &lt;iostream&gt;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iostream 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파일을 컴파일러가 설치된 폴더에서 찾도록 지시</a:t>
            </a:r>
            <a:endParaRPr lang="ko-KR" altLang="en-US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b="1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u"/>
              <a:defRPr/>
            </a:pPr>
            <a:r>
              <a:rPr lang="en-US" altLang="ko-KR" b="1" dirty="0">
                <a:latin typeface="HY견고딕"/>
                <a:ea typeface="HY견고딕"/>
              </a:rPr>
              <a:t>#include “</a:t>
            </a:r>
            <a:r>
              <a:rPr lang="ko-KR" altLang="en-US" b="1" dirty="0">
                <a:latin typeface="HY견고딕"/>
                <a:ea typeface="HY견고딕"/>
              </a:rPr>
              <a:t>헤더파일</a:t>
            </a:r>
            <a:r>
              <a:rPr lang="en-US" altLang="ko-KR" b="1" dirty="0">
                <a:latin typeface="HY견고딕"/>
                <a:ea typeface="HY견고딕"/>
              </a:rPr>
              <a:t>”</a:t>
            </a: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‘</a:t>
            </a:r>
            <a:r>
              <a:rPr lang="ko-KR" altLang="en-US" b="1" dirty="0" err="1">
                <a:latin typeface="HY견고딕"/>
                <a:ea typeface="HY견고딕"/>
              </a:rPr>
              <a:t>헤더파일’을</a:t>
            </a:r>
            <a:r>
              <a:rPr lang="ko-KR" altLang="en-US" b="1" dirty="0">
                <a:latin typeface="HY견고딕"/>
                <a:ea typeface="HY견고딕"/>
              </a:rPr>
              <a:t> 찾는 위치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개발자의 프로젝트 폴더나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개발자가 컴파일 옵션으로 지정한 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include </a:t>
            </a: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폴더에서 찾도록  지시</a:t>
            </a:r>
          </a:p>
          <a:p>
            <a:pPr lvl="1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28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비트 이동 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38175" y="1399794"/>
          <a:ext cx="8470328" cy="1482458"/>
        </p:xfrm>
        <a:graphic>
          <a:graphicData uri="http://schemas.openxmlformats.org/drawingml/2006/table">
            <a:tbl>
              <a:tblPr/>
              <a:tblGrid>
                <a:gridCol w="184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연산자</a:t>
                      </a:r>
                      <a:endParaRPr lang="ko-KR" altLang="en-US" sz="1600" i="1" kern="0" spc="10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기호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/>
                        </a:rPr>
                        <a:t>설명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왼쪽 비트 이동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10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&lt;&lt;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10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 &lt;&lt; y    </a:t>
                      </a:r>
                      <a:r>
                        <a:rPr lang="en-US" altLang="ko-KR" sz="1600" i="1" kern="0" spc="1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</a:t>
                      </a:r>
                      <a:r>
                        <a:rPr lang="ko-KR" altLang="en-US" sz="1600" i="1" kern="0" spc="1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비트들을 </a:t>
                      </a:r>
                      <a:r>
                        <a:rPr lang="en-US" altLang="ko-KR" sz="1600" i="1" kern="0" spc="1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 </a:t>
                      </a:r>
                      <a:r>
                        <a:rPr lang="ko-KR" altLang="en-US" sz="1600" i="1" kern="0" spc="1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칸만큼 왼쪽으로 이동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4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오른쪽 비트 이동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10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&gt;&gt;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10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 &gt;&gt; y    </a:t>
                      </a:r>
                      <a:r>
                        <a:rPr lang="en-US" altLang="ko-KR" sz="1600" i="1" kern="0" spc="1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</a:t>
                      </a:r>
                      <a:r>
                        <a:rPr lang="ko-KR" altLang="en-US" sz="1600" i="1" kern="0" spc="1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비트들을 </a:t>
                      </a:r>
                      <a:r>
                        <a:rPr lang="en-US" altLang="ko-KR" sz="1600" i="1" kern="0" spc="1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y </a:t>
                      </a:r>
                      <a:r>
                        <a:rPr lang="ko-KR" altLang="en-US" sz="1600" i="1" kern="0" spc="1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칸만큼 오른쪽으로 이동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624263"/>
            <a:ext cx="6581775" cy="194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7715250" y="4381500"/>
            <a:ext cx="342900" cy="7905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 flipH="1">
            <a:off x="676275" y="4305300"/>
            <a:ext cx="457200" cy="7905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809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TextBox 21512"/>
          <p:cNvSpPr txBox="1"/>
          <p:nvPr/>
        </p:nvSpPr>
        <p:spPr>
          <a:xfrm>
            <a:off x="424294" y="2222182"/>
            <a:ext cx="8719706" cy="146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객체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(Object)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상태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(state,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데이터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변수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</a:p>
          <a:p>
            <a:pPr marL="0" indent="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 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       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행위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(behave,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함수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,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 메쏘드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</a:p>
        </p:txBody>
      </p:sp>
      <p:pic>
        <p:nvPicPr>
          <p:cNvPr id="21514" name="그림 21513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577577" y="4226719"/>
            <a:ext cx="4169354" cy="2350230"/>
          </a:xfrm>
          <a:prstGeom prst="rect">
            <a:avLst/>
          </a:prstGeom>
        </p:spPr>
      </p:pic>
      <p:sp>
        <p:nvSpPr>
          <p:cNvPr id="5" name="직사각형 1"/>
          <p:cNvSpPr>
            <a:spLocks noChangeArrowheads="1"/>
          </p:cNvSpPr>
          <p:nvPr/>
        </p:nvSpPr>
        <p:spPr>
          <a:xfrm>
            <a:off x="539750" y="0"/>
            <a:ext cx="6335713" cy="10156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 dirty="0">
                <a:latin typeface="HY헤드라인M"/>
                <a:ea typeface="HY헤드라인M"/>
              </a:rPr>
              <a:t>객체</a:t>
            </a:r>
            <a:r>
              <a:rPr lang="en-US" altLang="ko-KR" sz="3600" b="1" dirty="0">
                <a:latin typeface="HY헤드라인M"/>
                <a:ea typeface="HY헤드라인M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HY헤드라인M"/>
                <a:ea typeface="HY헤드라인M"/>
              </a:rPr>
              <a:t>(Object)</a:t>
            </a:r>
            <a:br>
              <a:rPr lang="en-US" altLang="ko-KR" b="1" dirty="0">
                <a:latin typeface="HY헤드라인M"/>
                <a:ea typeface="HY헤드라인M"/>
              </a:rPr>
            </a:br>
            <a:endParaRPr lang="en-US" altLang="ko-KR" b="1" dirty="0"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323002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객체의 일부 요소는 공개된다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객체의 일부분 공개</a:t>
            </a:r>
          </a:p>
          <a:p>
            <a:pPr lvl="1">
              <a:defRPr/>
            </a:pPr>
            <a:r>
              <a:rPr lang="ko-KR" altLang="en-US" b="1" dirty="0"/>
              <a:t>외부와의 인터페이스</a:t>
            </a:r>
            <a:r>
              <a:rPr lang="en-US" altLang="ko-KR" b="1" dirty="0"/>
              <a:t>(</a:t>
            </a:r>
            <a:r>
              <a:rPr lang="ko-KR" altLang="en-US" b="1" dirty="0"/>
              <a:t>정보 교환 및 통신</a:t>
            </a:r>
            <a:r>
              <a:rPr lang="en-US" altLang="ko-KR" b="1" dirty="0"/>
              <a:t>)</a:t>
            </a:r>
            <a:r>
              <a:rPr lang="ko-KR" altLang="en-US" b="1" dirty="0"/>
              <a:t>를 위해 </a:t>
            </a:r>
          </a:p>
          <a:p>
            <a:pPr marL="365760" lvl="1" indent="0">
              <a:buNone/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   객체의 일부분 공개</a:t>
            </a:r>
          </a:p>
          <a:p>
            <a:pPr marL="365760" lvl="1" indent="0">
              <a:buNone/>
              <a:defRPr/>
            </a:pPr>
            <a:endParaRPr lang="ko-KR" altLang="en-US" b="1" dirty="0"/>
          </a:p>
          <a:p>
            <a:pPr lvl="1">
              <a:defRPr/>
            </a:pPr>
            <a:r>
              <a:rPr lang="en-US" altLang="ko-KR" b="1" dirty="0"/>
              <a:t>TV </a:t>
            </a:r>
            <a:r>
              <a:rPr lang="ko-KR" altLang="en-US" b="1" dirty="0"/>
              <a:t>객체의 경우</a:t>
            </a:r>
            <a:r>
              <a:rPr lang="en-US" altLang="ko-KR" b="1" dirty="0"/>
              <a:t>, On/Off </a:t>
            </a:r>
            <a:r>
              <a:rPr lang="ko-KR" altLang="en-US" b="1" dirty="0"/>
              <a:t>버튼</a:t>
            </a:r>
            <a:r>
              <a:rPr lang="en-US" altLang="ko-KR" b="1" dirty="0"/>
              <a:t>, </a:t>
            </a:r>
            <a:r>
              <a:rPr lang="ko-KR" altLang="en-US" b="1" dirty="0"/>
              <a:t>밝기 조절</a:t>
            </a:r>
            <a:r>
              <a:rPr lang="en-US" altLang="ko-KR" b="1" dirty="0"/>
              <a:t>, </a:t>
            </a:r>
            <a:r>
              <a:rPr lang="ko-KR" altLang="en-US" b="1" dirty="0"/>
              <a:t>채널 조절</a:t>
            </a:r>
            <a:r>
              <a:rPr lang="en-US" altLang="ko-KR" b="1" dirty="0"/>
              <a:t>, </a:t>
            </a:r>
          </a:p>
          <a:p>
            <a:pPr marL="365760" lvl="1" indent="0">
              <a:buNone/>
              <a:defRPr/>
            </a:pPr>
            <a:r>
              <a:rPr lang="en-US" altLang="ko-KR" b="1" dirty="0"/>
              <a:t>   </a:t>
            </a:r>
            <a:r>
              <a:rPr lang="ko-KR" altLang="en-US" b="1" dirty="0"/>
              <a:t>음량 조절 버튼 노출</a:t>
            </a:r>
            <a:r>
              <a:rPr lang="en-US" altLang="ko-KR" b="1" dirty="0"/>
              <a:t>. </a:t>
            </a:r>
            <a:r>
              <a:rPr lang="ko-KR" altLang="en-US" b="1" dirty="0" err="1"/>
              <a:t>리모콘</a:t>
            </a:r>
            <a:r>
              <a:rPr lang="ko-KR" altLang="en-US" b="1" dirty="0"/>
              <a:t> 객체와 통신하기 위함</a:t>
            </a:r>
          </a:p>
          <a:p>
            <a:pPr lvl="0">
              <a:defRPr/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30766" y="4084066"/>
            <a:ext cx="4836355" cy="291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8264" y="3573016"/>
            <a:ext cx="1955233" cy="3015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TV</a:t>
            </a:r>
            <a:r>
              <a:rPr lang="ko-KR" altLang="en-US" b="1"/>
              <a:t>와 </a:t>
            </a:r>
            <a:r>
              <a:rPr lang="en-US" altLang="ko-KR" b="1"/>
              <a:t>C++</a:t>
            </a:r>
            <a:r>
              <a:rPr lang="ko-KR" altLang="en-US" b="1"/>
              <a:t>로 설계된 </a:t>
            </a:r>
            <a:r>
              <a:rPr lang="en-US" altLang="ko-KR" b="1"/>
              <a:t>TV </a:t>
            </a:r>
            <a:r>
              <a:rPr lang="ko-KR" altLang="en-US" b="1"/>
              <a:t>객체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1628800"/>
            <a:ext cx="8378924" cy="437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HY견고딕"/>
                <a:ea typeface="HY견고딕"/>
              </a:rPr>
              <a:t>C++</a:t>
            </a:r>
            <a:r>
              <a:rPr lang="ko-KR" altLang="en-US" dirty="0">
                <a:latin typeface="HY견고딕"/>
                <a:ea typeface="HY견고딕"/>
              </a:rPr>
              <a:t>클래스와 </a:t>
            </a:r>
            <a:r>
              <a:rPr lang="en-US" altLang="ko-KR" dirty="0">
                <a:latin typeface="HY견고딕"/>
                <a:ea typeface="HY견고딕"/>
              </a:rPr>
              <a:t>C++</a:t>
            </a:r>
            <a:r>
              <a:rPr lang="ko-KR" altLang="en-US" dirty="0">
                <a:latin typeface="HY견고딕"/>
                <a:ea typeface="HY견고딕"/>
              </a:rPr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클래스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객체를 만들어내기 위해 정의된 설계도</a:t>
            </a:r>
            <a:r>
              <a:rPr lang="en-US" altLang="ko-KR" dirty="0">
                <a:latin typeface="HY견고딕"/>
                <a:ea typeface="HY견고딕"/>
              </a:rPr>
              <a:t>, </a:t>
            </a:r>
            <a:r>
              <a:rPr lang="ko-KR" altLang="en-US" dirty="0">
                <a:latin typeface="HY견고딕"/>
                <a:ea typeface="HY견고딕"/>
              </a:rPr>
              <a:t>틀 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클래스는 객체가 아님</a:t>
            </a:r>
            <a:r>
              <a:rPr lang="en-US" altLang="ko-KR" dirty="0">
                <a:latin typeface="HY견고딕"/>
                <a:ea typeface="HY견고딕"/>
              </a:rPr>
              <a:t>. </a:t>
            </a:r>
            <a:r>
              <a:rPr lang="ko-KR" altLang="en-US" dirty="0">
                <a:latin typeface="HY견고딕"/>
                <a:ea typeface="HY견고딕"/>
              </a:rPr>
              <a:t>실체도 아님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멤버 변수와 멤버 함수 선언</a:t>
            </a: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객체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객체는 생성될 때 클래스의 모양을 그대로 가지고 탄생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멤버 변수와 멤버 함수로 구성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메모리에 생성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실체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(instance)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라고도 부름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하나의 클래스 틀에서 찍어낸 여러 개의 객체 생성 가능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객체들은 상호 별도의 공간에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33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760" y="204914"/>
            <a:ext cx="5065515" cy="2028381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3608" y="2263771"/>
            <a:ext cx="7416824" cy="45942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34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0" y="283000"/>
            <a:ext cx="2627107" cy="93610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클래스와</a:t>
            </a:r>
            <a:br>
              <a:rPr lang="en-US" altLang="ko-KR" dirty="0">
                <a:ea typeface="HY견고딕"/>
              </a:rPr>
            </a:br>
            <a:r>
              <a:rPr lang="ko-KR" altLang="en-US" dirty="0">
                <a:latin typeface="HY견고딕"/>
                <a:ea typeface="HY견고딕"/>
              </a:rPr>
              <a:t>객체 관계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C++ </a:t>
            </a:r>
            <a:r>
              <a:rPr lang="ko-KR" altLang="en-US">
                <a:latin typeface="HY견고딕"/>
                <a:ea typeface="HY견고딕"/>
              </a:rPr>
              <a:t>클래스 만들기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ko-KR" altLang="en-US" dirty="0">
                <a:latin typeface="HY견고딕"/>
                <a:ea typeface="HY견고딕"/>
              </a:rPr>
              <a:t>클래스 작성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멤버 변수와 멤버 함수로 구성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클래스 </a:t>
            </a:r>
            <a:r>
              <a:rPr lang="ko-KR" altLang="en-US" dirty="0" err="1">
                <a:solidFill>
                  <a:srgbClr val="FF0000"/>
                </a:solidFill>
                <a:latin typeface="HY견고딕"/>
                <a:ea typeface="HY견고딕"/>
              </a:rPr>
              <a:t>선언부와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 클래스 </a:t>
            </a:r>
            <a:r>
              <a:rPr lang="ko-KR" altLang="en-US" dirty="0" err="1">
                <a:solidFill>
                  <a:srgbClr val="FF0000"/>
                </a:solidFill>
                <a:latin typeface="HY견고딕"/>
                <a:ea typeface="HY견고딕"/>
              </a:rPr>
              <a:t>구현부로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 구성</a:t>
            </a:r>
          </a:p>
          <a:p>
            <a:pPr lvl="1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0">
              <a:buFont typeface="Wingdings" panose="05000000000000000000" pitchFamily="2" charset="2"/>
              <a:buChar char="l"/>
              <a:defRPr/>
            </a:pPr>
            <a:r>
              <a:rPr lang="ko-KR" altLang="en-US" dirty="0">
                <a:latin typeface="HY견고딕"/>
                <a:ea typeface="HY견고딕"/>
              </a:rPr>
              <a:t>클래스 </a:t>
            </a:r>
            <a:r>
              <a:rPr lang="ko-KR" altLang="en-US" dirty="0" err="1">
                <a:latin typeface="HY견고딕"/>
                <a:ea typeface="HY견고딕"/>
              </a:rPr>
              <a:t>선언부</a:t>
            </a:r>
            <a:r>
              <a:rPr lang="en-US" altLang="ko-KR" dirty="0">
                <a:latin typeface="HY견고딕"/>
                <a:ea typeface="HY견고딕"/>
              </a:rPr>
              <a:t>(class declaration)</a:t>
            </a:r>
          </a:p>
          <a:p>
            <a:pPr lvl="1">
              <a:defRPr/>
            </a:pPr>
            <a:r>
              <a:rPr lang="en-US" altLang="ko-KR" sz="2100" dirty="0">
                <a:solidFill>
                  <a:srgbClr val="FF0000"/>
                </a:solidFill>
                <a:latin typeface="HY견고딕"/>
                <a:ea typeface="HY견고딕"/>
              </a:rPr>
              <a:t>class </a:t>
            </a:r>
            <a:r>
              <a:rPr lang="ko-KR" altLang="en-US" sz="2100" dirty="0">
                <a:solidFill>
                  <a:srgbClr val="FF0000"/>
                </a:solidFill>
                <a:latin typeface="HY견고딕"/>
                <a:ea typeface="HY견고딕"/>
              </a:rPr>
              <a:t>키워드를 </a:t>
            </a:r>
            <a:r>
              <a:rPr lang="ko-KR" altLang="en-US" dirty="0">
                <a:latin typeface="HY견고딕"/>
                <a:ea typeface="HY견고딕"/>
              </a:rPr>
              <a:t>이용하여 클래스 선언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멤버 변수와 멤버 함수 선언</a:t>
            </a:r>
          </a:p>
          <a:p>
            <a:pPr lvl="2">
              <a:defRPr/>
            </a:pP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멤버 변수는 클래스 선언 내에서 초기화할 수 없음</a:t>
            </a:r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멤버 함수는 원형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(prototype)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 형태로 선언</a:t>
            </a:r>
            <a:endParaRPr lang="en-US" altLang="ko-KR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dirty="0">
              <a:solidFill>
                <a:srgbClr val="FF0000"/>
              </a:solidFill>
              <a:latin typeface="HY견고딕"/>
              <a:ea typeface="HY견고딕"/>
            </a:endParaRPr>
          </a:p>
          <a:p>
            <a:pPr marL="365760" lvl="1" indent="0">
              <a:buNone/>
              <a:defRPr/>
            </a:pPr>
            <a:endParaRPr lang="ko-KR" altLang="en-US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35</a:t>
            </a:fld>
            <a:endParaRPr lang="en-US" altLang="en-US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C++ </a:t>
            </a:r>
            <a:r>
              <a:rPr lang="ko-KR" altLang="en-US">
                <a:latin typeface="HY견고딕"/>
                <a:ea typeface="HY견고딕"/>
              </a:rPr>
              <a:t>클래스 만들기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ko-KR" altLang="en-US" dirty="0">
                <a:latin typeface="HY견고딕"/>
                <a:ea typeface="HY견고딕"/>
              </a:rPr>
              <a:t>클래스 </a:t>
            </a:r>
            <a:r>
              <a:rPr lang="ko-KR" altLang="en-US" dirty="0" err="1">
                <a:latin typeface="HY견고딕"/>
                <a:ea typeface="HY견고딕"/>
              </a:rPr>
              <a:t>선언부</a:t>
            </a:r>
            <a:r>
              <a:rPr lang="en-US" altLang="ko-KR" dirty="0">
                <a:latin typeface="HY견고딕"/>
                <a:ea typeface="HY견고딕"/>
              </a:rPr>
              <a:t>(class declaration)</a:t>
            </a:r>
          </a:p>
          <a:p>
            <a:pPr lvl="2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멤버에 대한 접근 권한 지정</a:t>
            </a:r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private, public, protected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중의 하나</a:t>
            </a:r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디폴트는 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private</a:t>
            </a:r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public :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다른 모든 클래스나 객체에서 </a:t>
            </a:r>
            <a:endParaRPr lang="en-US" altLang="ko-KR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marL="685800" lvl="2" indent="0"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ko-KR" altLang="en-US" dirty="0">
                <a:solidFill>
                  <a:srgbClr val="0000FF"/>
                </a:solidFill>
                <a:latin typeface="HY견고딕"/>
                <a:ea typeface="HY견고딕"/>
              </a:rPr>
              <a:t>멤버 접근이 가능함을 표시</a:t>
            </a:r>
          </a:p>
          <a:p>
            <a:pPr lvl="2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클래스 </a:t>
            </a:r>
            <a:r>
              <a:rPr lang="ko-KR" altLang="en-US" dirty="0" err="1">
                <a:latin typeface="HY견고딕"/>
                <a:ea typeface="HY견고딕"/>
              </a:rPr>
              <a:t>구현부</a:t>
            </a:r>
            <a:r>
              <a:rPr lang="en-US" altLang="ko-KR" dirty="0">
                <a:latin typeface="HY견고딕"/>
                <a:ea typeface="HY견고딕"/>
              </a:rPr>
              <a:t>(class implementation)</a:t>
            </a:r>
          </a:p>
          <a:p>
            <a:pPr lvl="1">
              <a:defRPr/>
            </a:pPr>
            <a:r>
              <a:rPr lang="ko-KR" altLang="en-US" dirty="0">
                <a:latin typeface="HY견고딕"/>
                <a:ea typeface="HY견고딕"/>
              </a:rPr>
              <a:t>클래스에 정의된 모든 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멤버 함수 구현</a:t>
            </a:r>
          </a:p>
          <a:p>
            <a:pPr lvl="1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36</a:t>
            </a:fld>
            <a:endParaRPr lang="en-US" altLang="en-US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94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클래스 만들기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37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1052" y="2003349"/>
            <a:ext cx="6306941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class</a:t>
            </a:r>
            <a:r>
              <a:rPr lang="en-US" altLang="ko-KR" sz="2800" dirty="0">
                <a:latin typeface="HY견고딕"/>
                <a:ea typeface="HY견고딕"/>
              </a:rPr>
              <a:t> Circle </a:t>
            </a: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28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radius; </a:t>
            </a:r>
            <a:r>
              <a:rPr lang="en-US" altLang="ko-KR" sz="28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8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변수</a:t>
            </a:r>
          </a:p>
          <a:p>
            <a:pPr defTabSz="179999">
              <a:defRPr/>
            </a:pP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double </a:t>
            </a:r>
            <a:r>
              <a:rPr lang="en-US" altLang="ko-KR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{</a:t>
            </a:r>
            <a:r>
              <a:rPr lang="en-US" altLang="ko-KR" sz="28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8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함수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800" dirty="0">
                <a:latin typeface="HY견고딕"/>
                <a:ea typeface="HY견고딕"/>
              </a:rPr>
              <a:t>return 3.14*radius*radius;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/>
                <a:ea typeface="HY견고딕"/>
              </a:rPr>
              <a:t>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}</a:t>
            </a:r>
            <a:endParaRPr lang="ko-KR" altLang="en-US" sz="28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79999"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994367" y="5413704"/>
            <a:ext cx="1314754" cy="316932"/>
          </a:xfrm>
          <a:prstGeom prst="wedgeRoundRectCallout">
            <a:avLst>
              <a:gd name="adj1" fmla="val 60226"/>
              <a:gd name="adj2" fmla="val -1570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세미콜론으로 끝남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1849841" y="1281336"/>
            <a:ext cx="1411095" cy="405492"/>
          </a:xfrm>
          <a:prstGeom prst="wedgeRoundRectCallout">
            <a:avLst>
              <a:gd name="adj1" fmla="val 725"/>
              <a:gd name="adj2" fmla="val 97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클래스의 선언은 </a:t>
            </a:r>
            <a:r>
              <a:rPr lang="en-US" altLang="ko-KR" sz="1000">
                <a:solidFill>
                  <a:schemeClr val="tx1"/>
                </a:solidFill>
                <a:latin typeface="HY견고딕"/>
                <a:ea typeface="HY견고딕"/>
              </a:rPr>
              <a:t>class </a:t>
            </a: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키워드 이용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572546" y="1192056"/>
            <a:ext cx="1016307" cy="469418"/>
          </a:xfrm>
          <a:prstGeom prst="wedgeRoundRectCallout">
            <a:avLst>
              <a:gd name="adj1" fmla="val -79826"/>
              <a:gd name="adj2" fmla="val 939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클래스 이름</a:t>
            </a: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119815" y="2589640"/>
            <a:ext cx="1749104" cy="293158"/>
          </a:xfrm>
          <a:prstGeom prst="wedgeRoundRectCallout">
            <a:avLst>
              <a:gd name="adj1" fmla="val 59416"/>
              <a:gd name="adj2" fmla="val 7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멤버에 대한 접근 지정자</a:t>
            </a:r>
          </a:p>
        </p:txBody>
      </p:sp>
    </p:spTree>
    <p:extLst>
      <p:ext uri="{BB962C8B-B14F-4D97-AF65-F5344CB8AC3E}">
        <p14:creationId xmlns:p14="http://schemas.microsoft.com/office/powerpoint/2010/main" val="25147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클래스 만들기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38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1052" y="2003349"/>
            <a:ext cx="6306941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class</a:t>
            </a:r>
            <a:r>
              <a:rPr lang="en-US" altLang="ko-KR" sz="2800" dirty="0">
                <a:latin typeface="HY견고딕"/>
                <a:ea typeface="HY견고딕"/>
              </a:rPr>
              <a:t> Circle </a:t>
            </a: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28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defTabSz="179999">
              <a:defRPr/>
            </a:pP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radius; </a:t>
            </a:r>
            <a:r>
              <a:rPr lang="en-US" altLang="ko-KR" sz="28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8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변수</a:t>
            </a:r>
          </a:p>
          <a:p>
            <a:pPr defTabSz="179999">
              <a:defRPr/>
            </a:pP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double </a:t>
            </a:r>
            <a:r>
              <a:rPr lang="en-US" altLang="ko-KR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  <a:r>
              <a:rPr lang="en-US" altLang="ko-KR" sz="28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8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함수</a:t>
            </a:r>
          </a:p>
          <a:p>
            <a:pPr defTabSz="179999"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35087" y="3842326"/>
            <a:ext cx="1314754" cy="316932"/>
          </a:xfrm>
          <a:prstGeom prst="wedgeRoundRectCallout">
            <a:avLst>
              <a:gd name="adj1" fmla="val 62681"/>
              <a:gd name="adj2" fmla="val 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세미콜론으로 끝남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7152" y="4533454"/>
            <a:ext cx="3447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</a:t>
            </a:r>
            <a:r>
              <a:rPr lang="ko-KR" altLang="en-US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선언부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1849841" y="1281336"/>
            <a:ext cx="1411095" cy="405492"/>
          </a:xfrm>
          <a:prstGeom prst="wedgeRoundRectCallout">
            <a:avLst>
              <a:gd name="adj1" fmla="val 725"/>
              <a:gd name="adj2" fmla="val 97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클래스의 선언은 </a:t>
            </a:r>
            <a:r>
              <a:rPr lang="en-US" altLang="ko-KR" sz="1000">
                <a:solidFill>
                  <a:schemeClr val="tx1"/>
                </a:solidFill>
                <a:latin typeface="HY견고딕"/>
                <a:ea typeface="HY견고딕"/>
              </a:rPr>
              <a:t>class </a:t>
            </a: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키워드 이용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572546" y="1192056"/>
            <a:ext cx="1016307" cy="469418"/>
          </a:xfrm>
          <a:prstGeom prst="wedgeRoundRectCallout">
            <a:avLst>
              <a:gd name="adj1" fmla="val -79826"/>
              <a:gd name="adj2" fmla="val 939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클래스 이름</a:t>
            </a: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119815" y="2589640"/>
            <a:ext cx="1749104" cy="293158"/>
          </a:xfrm>
          <a:prstGeom prst="wedgeRoundRectCallout">
            <a:avLst>
              <a:gd name="adj1" fmla="val 59416"/>
              <a:gd name="adj2" fmla="val 7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멤버에 대한 접근 지정자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클래스 만들기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39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1111" y="2376462"/>
            <a:ext cx="61566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800" dirty="0">
                <a:latin typeface="HY견고딕"/>
                <a:ea typeface="HY견고딕"/>
              </a:rPr>
              <a:t>double </a:t>
            </a:r>
            <a:r>
              <a:rPr lang="en-US" altLang="ko-KR" sz="2800" b="1" dirty="0">
                <a:solidFill>
                  <a:srgbClr val="FF0000"/>
                </a:solidFill>
                <a:latin typeface="HY견고딕"/>
                <a:ea typeface="HY견고딕"/>
              </a:rPr>
              <a:t>Circle ::  </a:t>
            </a:r>
            <a:r>
              <a:rPr lang="en-US" altLang="ko-KR" sz="2800" dirty="0" err="1">
                <a:latin typeface="HY견고딕"/>
                <a:ea typeface="HY견고딕"/>
              </a:rPr>
              <a:t>getArea</a:t>
            </a:r>
            <a:r>
              <a:rPr lang="en-US" altLang="ko-KR" sz="2800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sz="2800" dirty="0">
                <a:ea typeface="HY견고딕"/>
              </a:rPr>
              <a:t>	</a:t>
            </a:r>
            <a:r>
              <a:rPr lang="en-US" altLang="ko-KR" sz="2800" dirty="0">
                <a:latin typeface="HY견고딕"/>
                <a:ea typeface="HY견고딕"/>
              </a:rPr>
              <a:t>return 3.14*radius*radius;</a:t>
            </a:r>
          </a:p>
          <a:p>
            <a:pPr defTabSz="179999">
              <a:defRPr/>
            </a:pPr>
            <a:r>
              <a:rPr lang="en-US" altLang="ko-KR" sz="2800" dirty="0">
                <a:latin typeface="HY견고딕"/>
                <a:ea typeface="HY견고딕"/>
              </a:rPr>
              <a:t>}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35129" y="1645832"/>
            <a:ext cx="1008112" cy="405492"/>
          </a:xfrm>
          <a:prstGeom prst="wedgeRoundRectCallout">
            <a:avLst>
              <a:gd name="adj1" fmla="val 29150"/>
              <a:gd name="adj2" fmla="val 1047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HY견고딕"/>
                <a:ea typeface="HY견고딕"/>
              </a:rPr>
              <a:t>함수의 리턴 타입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580957" y="1605655"/>
            <a:ext cx="636158" cy="405492"/>
          </a:xfrm>
          <a:prstGeom prst="wedgeRoundRectCallout">
            <a:avLst>
              <a:gd name="adj1" fmla="val -13979"/>
              <a:gd name="adj2" fmla="val 103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클래스</a:t>
            </a: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이름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056575" y="1645832"/>
            <a:ext cx="756084" cy="405492"/>
          </a:xfrm>
          <a:prstGeom prst="wedgeRoundRectCallout">
            <a:avLst>
              <a:gd name="adj1" fmla="val -37695"/>
              <a:gd name="adj2" fmla="val 921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HY견고딕"/>
                <a:ea typeface="HY견고딕"/>
              </a:rPr>
              <a:t>범위지정연산자</a:t>
            </a: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652120" y="1629396"/>
            <a:ext cx="1080120" cy="405492"/>
          </a:xfrm>
          <a:prstGeom prst="wedgeRoundRectCallout">
            <a:avLst>
              <a:gd name="adj1" fmla="val -67366"/>
              <a:gd name="adj2" fmla="val 1000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멤버 함수명과 매개변수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80957" y="4081185"/>
            <a:ext cx="2944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HY견고딕"/>
                <a:ea typeface="HY견고딕"/>
              </a:rPr>
              <a:t>클래스 </a:t>
            </a:r>
            <a:r>
              <a:rPr lang="ko-KR" altLang="en-US" sz="2800" dirty="0" err="1">
                <a:latin typeface="HY견고딕"/>
                <a:ea typeface="HY견고딕"/>
              </a:rPr>
              <a:t>구현부</a:t>
            </a:r>
            <a:endParaRPr lang="en-US" altLang="ko-KR" sz="2800" dirty="0">
              <a:latin typeface="HY견고딕"/>
              <a:ea typeface="HY견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3588" y="5445224"/>
            <a:ext cx="6257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B050"/>
                </a:solidFill>
                <a:latin typeface="HY견고딕"/>
                <a:ea typeface="HY견고딕"/>
              </a:rPr>
              <a:t>클래스 선언과 클래스 구현으로 분리하는 이유 </a:t>
            </a:r>
            <a:endParaRPr lang="en-US" altLang="ko-KR" dirty="0">
              <a:solidFill>
                <a:srgbClr val="00B050"/>
              </a:solidFill>
              <a:latin typeface="HY견고딕"/>
              <a:ea typeface="HY견고딕"/>
            </a:endParaRPr>
          </a:p>
          <a:p>
            <a:endParaRPr lang="en-US" altLang="ko-KR" dirty="0">
              <a:solidFill>
                <a:srgbClr val="00B050"/>
              </a:solidFill>
              <a:latin typeface="HY견고딕"/>
              <a:ea typeface="HY견고딕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HY견고딕"/>
                <a:ea typeface="HY견고딕"/>
              </a:rPr>
              <a:t>    -</a:t>
            </a:r>
            <a:r>
              <a:rPr lang="ko-KR" altLang="en-US" dirty="0">
                <a:solidFill>
                  <a:srgbClr val="00B050"/>
                </a:solidFill>
                <a:latin typeface="HY견고딕"/>
                <a:ea typeface="HY견고딕"/>
              </a:rPr>
              <a:t> 클래스를 다른 파일에서 활용하기</a:t>
            </a:r>
            <a:r>
              <a:rPr lang="en-US" altLang="ko-KR" dirty="0">
                <a:solidFill>
                  <a:srgbClr val="00B050"/>
                </a:solidFill>
                <a:latin typeface="HY견고딕"/>
                <a:ea typeface="HY견고딕"/>
              </a:rPr>
              <a:t>(</a:t>
            </a:r>
            <a:r>
              <a:rPr lang="ko-KR" altLang="en-US" dirty="0">
                <a:solidFill>
                  <a:srgbClr val="00B050"/>
                </a:solidFill>
                <a:latin typeface="HY견고딕"/>
                <a:ea typeface="HY견고딕"/>
              </a:rPr>
              <a:t>클래스 재사용</a:t>
            </a:r>
            <a:r>
              <a:rPr lang="en-US" altLang="ko-KR" dirty="0">
                <a:solidFill>
                  <a:srgbClr val="00B050"/>
                </a:solidFill>
                <a:latin typeface="HY견고딕"/>
                <a:ea typeface="HY견고딕"/>
              </a:rPr>
              <a:t>)</a:t>
            </a:r>
            <a:r>
              <a:rPr lang="ko-KR" altLang="en-US" dirty="0">
                <a:solidFill>
                  <a:srgbClr val="00B050"/>
                </a:solidFill>
                <a:latin typeface="HY견고딕"/>
                <a:ea typeface="HY견고딕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 animBg="1"/>
      <p:bldP spid="21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: </a:t>
            </a:r>
            <a:r>
              <a:rPr lang="ko-KR" altLang="en-US" b="1" dirty="0"/>
              <a:t>비트 이동 연산자 </a:t>
            </a:r>
            <a:r>
              <a:rPr lang="en-US" altLang="ko-KR" b="1" dirty="0"/>
              <a:t>&amp; </a:t>
            </a:r>
            <a:r>
              <a:rPr lang="ko-KR" altLang="en-US" b="1" dirty="0"/>
              <a:t>스트림 입출력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5226" y="980728"/>
            <a:ext cx="8728244" cy="55789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 &lt;iostream&gt;</a:t>
            </a:r>
          </a:p>
          <a:p>
            <a:pPr marL="0" indent="0">
              <a:buNone/>
            </a:pPr>
            <a:endParaRPr lang="ko-KR" altLang="en-US" sz="2400" b="1" dirty="0">
              <a:solidFill>
                <a:srgbClr val="A3151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x = 4;   			                     </a:t>
            </a:r>
            <a:r>
              <a:rPr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0100 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“x</a:t>
            </a:r>
            <a:r>
              <a:rPr lang="ko-KR" altLang="en-US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&lt;&lt; 1 = %d \n"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 x &lt;&lt; 1);	  </a:t>
            </a:r>
            <a:r>
              <a:rPr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1000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“x</a:t>
            </a:r>
            <a:r>
              <a:rPr lang="ko-KR" altLang="en-US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&gt;&gt; 1 = %d \n"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 x &gt;&gt; 1);	  </a:t>
            </a:r>
            <a:r>
              <a:rPr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0010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&lt;&lt;"x &lt;&lt; 2 = "&lt;&lt; x&lt;&lt;2;      </a:t>
            </a:r>
            <a:r>
              <a:rPr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1 0000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ea typeface="휴먼명조"/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ea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259701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497" y="181156"/>
            <a:ext cx="10124931" cy="6801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800" dirty="0">
                <a:latin typeface="HY견고딕"/>
                <a:ea typeface="HY견고딕"/>
              </a:rPr>
              <a:t>예제 </a:t>
            </a:r>
            <a:r>
              <a:rPr lang="en-US" altLang="ko-KR" sz="2800" dirty="0">
                <a:latin typeface="HY견고딕"/>
                <a:ea typeface="HY견고딕"/>
              </a:rPr>
              <a:t>3-1 Circle </a:t>
            </a:r>
            <a:r>
              <a:rPr lang="ko-KR" altLang="en-US" sz="2800" dirty="0">
                <a:latin typeface="HY견고딕"/>
                <a:ea typeface="HY견고딕"/>
              </a:rPr>
              <a:t>클래스의 객체 생성 및 활용</a:t>
            </a:r>
            <a:endParaRPr lang="en-US" altLang="ko-KR" sz="280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137703" y="1036860"/>
            <a:ext cx="662378" cy="244476"/>
          </a:xfrm>
        </p:spPr>
        <p:txBody>
          <a:bodyPr>
            <a:noAutofit/>
          </a:bodyPr>
          <a:lstStyle/>
          <a:p>
            <a:pPr lvl="0">
              <a:defRPr/>
            </a:pPr>
            <a:fld id="{01870596-DAFA-46D2-82A7-2B6B5F8E0EA4}" type="slidenum">
              <a:rPr lang="en-US" altLang="en-US" sz="2000">
                <a:latin typeface="HY견고딕"/>
                <a:ea typeface="HY견고딕"/>
              </a:rPr>
              <a:pPr lvl="0">
                <a:defRPr/>
              </a:pPr>
              <a:t>40</a:t>
            </a:fld>
            <a:endParaRPr lang="en-US" altLang="en-US" sz="2000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1410156"/>
            <a:ext cx="6118609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#include &lt;iostream&gt; </a:t>
            </a: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using namespace std; </a:t>
            </a:r>
          </a:p>
          <a:p>
            <a:pPr defTabSz="179999">
              <a:defRPr/>
            </a:pP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class Circle </a:t>
            </a:r>
            <a:r>
              <a:rPr lang="en-US" altLang="ko-KR" sz="2000" dirty="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public: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int radius; 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double </a:t>
            </a:r>
            <a:r>
              <a:rPr lang="en-US" altLang="ko-KR" sz="2000" dirty="0" err="1">
                <a:latin typeface="HY견고딕"/>
                <a:ea typeface="HY견고딕"/>
              </a:rPr>
              <a:t>getArea</a:t>
            </a:r>
            <a:r>
              <a:rPr lang="en-US" altLang="ko-KR" sz="2000" dirty="0">
                <a:latin typeface="HY견고딕"/>
                <a:ea typeface="HY견고딕"/>
              </a:rPr>
              <a:t>(); </a:t>
            </a:r>
          </a:p>
          <a:p>
            <a:pPr defTabSz="179999">
              <a:defRPr/>
            </a:pPr>
            <a:r>
              <a:rPr lang="en-US" altLang="ko-KR" sz="2000" b="1" dirty="0">
                <a:latin typeface="HY견고딕"/>
                <a:ea typeface="HY견고딕"/>
              </a:rPr>
              <a:t>}; </a:t>
            </a:r>
          </a:p>
          <a:p>
            <a:pPr defTabSz="179999">
              <a:defRPr/>
            </a:pP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double Circle::</a:t>
            </a:r>
            <a:r>
              <a:rPr lang="en-US" altLang="ko-KR" sz="2000" dirty="0" err="1">
                <a:latin typeface="HY견고딕"/>
                <a:ea typeface="HY견고딕"/>
              </a:rPr>
              <a:t>getArea</a:t>
            </a:r>
            <a:r>
              <a:rPr lang="en-US" altLang="ko-KR" sz="2000" dirty="0">
                <a:latin typeface="HY견고딕"/>
                <a:ea typeface="HY견고딕"/>
              </a:rPr>
              <a:t>() {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return 3.14*radius*radius;</a:t>
            </a: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2000" dirty="0">
              <a:latin typeface="HY견고딕"/>
              <a:ea typeface="HY견고딕"/>
            </a:endParaRPr>
          </a:p>
          <a:p>
            <a:pPr defTabSz="179999">
              <a:defRPr/>
            </a:pPr>
            <a:endParaRPr lang="en-US" altLang="ko-KR" sz="2000" dirty="0">
              <a:latin typeface="HY견고딕"/>
              <a:ea typeface="HY견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084168" y="2996952"/>
            <a:ext cx="1520137" cy="648072"/>
          </a:xfrm>
          <a:prstGeom prst="wedgeRoundRectCallout">
            <a:avLst>
              <a:gd name="adj1" fmla="val -100611"/>
              <a:gd name="adj2" fmla="val -4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견고딕"/>
                <a:ea typeface="HY견고딕"/>
              </a:rPr>
              <a:t>Circle 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HY견고딕"/>
                <a:ea typeface="HY견고딕"/>
              </a:rPr>
              <a:t>선언부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83122" y="4365104"/>
            <a:ext cx="1477309" cy="576064"/>
          </a:xfrm>
          <a:prstGeom prst="wedgeRoundRectCallout">
            <a:avLst>
              <a:gd name="adj1" fmla="val -105910"/>
              <a:gd name="adj2" fmla="val 10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HY견고딕"/>
                <a:ea typeface="HY견고딕"/>
              </a:rPr>
              <a:t>Circle 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  <a:latin typeface="HY견고딕"/>
                <a:ea typeface="HY견고딕"/>
              </a:rPr>
              <a:t>구현부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4572000" y="2492896"/>
            <a:ext cx="357679" cy="1296144"/>
          </a:xfrm>
          <a:prstGeom prst="rightBrace">
            <a:avLst>
              <a:gd name="adj1" fmla="val 3323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14" name="오른쪽 중괄호 13"/>
          <p:cNvSpPr/>
          <p:nvPr/>
        </p:nvSpPr>
        <p:spPr>
          <a:xfrm>
            <a:off x="5652120" y="4265807"/>
            <a:ext cx="429687" cy="675361"/>
          </a:xfrm>
          <a:prstGeom prst="rightBrace">
            <a:avLst>
              <a:gd name="adj1" fmla="val 3323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예제 </a:t>
            </a:r>
            <a:r>
              <a:rPr lang="en-US" altLang="ko-KR">
                <a:latin typeface="HY견고딕"/>
                <a:ea typeface="HY견고딕"/>
              </a:rPr>
              <a:t>3-1 Circle </a:t>
            </a:r>
            <a:r>
              <a:rPr lang="ko-KR" altLang="en-US">
                <a:latin typeface="HY견고딕"/>
                <a:ea typeface="HY견고딕"/>
              </a:rPr>
              <a:t>클래스의 객체 생성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>
                <a:latin typeface="HY견고딕"/>
                <a:ea typeface="HY견고딕"/>
              </a:rPr>
              <a:pPr lvl="0">
                <a:defRPr/>
              </a:pPr>
              <a:t>41</a:t>
            </a:fld>
            <a:endParaRPr lang="en-US" altLang="en-US">
              <a:latin typeface="HY견고딕"/>
              <a:ea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8604448" cy="363279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endParaRPr lang="en-US" altLang="ko-KR" sz="12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int main() {</a:t>
            </a:r>
          </a:p>
          <a:p>
            <a:pPr defTabSz="179999">
              <a:defRPr/>
            </a:pPr>
            <a:r>
              <a:rPr lang="en-US" altLang="ko-KR" sz="2000" dirty="0">
                <a:ea typeface="HY견고딕"/>
              </a:rPr>
              <a:t>	</a:t>
            </a:r>
            <a:r>
              <a:rPr lang="en-US" altLang="ko-KR" sz="2000" b="1" dirty="0">
                <a:solidFill>
                  <a:srgbClr val="FF0000"/>
                </a:solidFill>
                <a:latin typeface="HY견고딕"/>
                <a:ea typeface="HY견고딕"/>
              </a:rPr>
              <a:t>Circle donut; </a:t>
            </a:r>
            <a:endParaRPr lang="en-US" altLang="ko-KR" sz="2000" b="1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donut.radius</a:t>
            </a:r>
            <a:r>
              <a:rPr lang="en-US" altLang="ko-KR" sz="2000" b="1" dirty="0">
                <a:latin typeface="HY견고딕"/>
                <a:ea typeface="HY견고딕"/>
              </a:rPr>
              <a:t> = 1; 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double area = </a:t>
            </a:r>
            <a:r>
              <a:rPr lang="en-US" altLang="ko-KR" sz="2000" b="1" dirty="0" err="1">
                <a:latin typeface="HY견고딕"/>
                <a:ea typeface="HY견고딕"/>
              </a:rPr>
              <a:t>donut.getArea</a:t>
            </a:r>
            <a:r>
              <a:rPr lang="en-US" altLang="ko-KR" sz="2000" b="1" dirty="0">
                <a:latin typeface="HY견고딕"/>
                <a:ea typeface="HY견고딕"/>
              </a:rPr>
              <a:t>();</a:t>
            </a:r>
            <a:r>
              <a:rPr lang="en-US" altLang="ko-KR" sz="2000" dirty="0">
                <a:latin typeface="HY견고딕"/>
                <a:ea typeface="HY견고딕"/>
              </a:rPr>
              <a:t> 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// donut </a:t>
            </a:r>
            <a:r>
              <a:rPr lang="ko-KR" altLang="en-US" sz="2000" dirty="0">
                <a:solidFill>
                  <a:srgbClr val="008000"/>
                </a:solidFill>
                <a:latin typeface="HY견고딕"/>
                <a:ea typeface="HY견고딕"/>
              </a:rPr>
              <a:t>객체의 면적 알아내기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"donut </a:t>
            </a:r>
            <a:r>
              <a:rPr lang="ko-KR" altLang="en-US" sz="2000" dirty="0">
                <a:latin typeface="HY견고딕"/>
                <a:ea typeface="HY견고딕"/>
              </a:rPr>
              <a:t>면적은 </a:t>
            </a:r>
            <a:r>
              <a:rPr lang="en-US" altLang="ko-KR" sz="2000" dirty="0">
                <a:latin typeface="HY견고딕"/>
                <a:ea typeface="HY견고딕"/>
              </a:rPr>
              <a:t>" &lt;&lt; area &lt;&lt; </a:t>
            </a:r>
            <a:r>
              <a:rPr lang="en-US" altLang="ko-KR" sz="2000" dirty="0" err="1">
                <a:latin typeface="HY견고딕"/>
                <a:ea typeface="HY견고딕"/>
              </a:rPr>
              <a:t>endl</a:t>
            </a:r>
            <a:r>
              <a:rPr lang="en-US" altLang="ko-KR" sz="2000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endParaRPr lang="ko-KR" altLang="en-US" sz="2000" dirty="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b="1" dirty="0">
                <a:latin typeface="HY견고딕"/>
                <a:ea typeface="HY견고딕"/>
              </a:rPr>
              <a:t>Circle pizza; 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b="1" dirty="0" err="1">
                <a:latin typeface="HY견고딕"/>
                <a:ea typeface="HY견고딕"/>
              </a:rPr>
              <a:t>pizza.radius</a:t>
            </a:r>
            <a:r>
              <a:rPr lang="en-US" altLang="ko-KR" sz="2000" b="1" dirty="0">
                <a:latin typeface="HY견고딕"/>
                <a:ea typeface="HY견고딕"/>
              </a:rPr>
              <a:t> = 30; 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// pizza </a:t>
            </a:r>
            <a:r>
              <a:rPr lang="ko-KR" altLang="en-US" sz="2000" dirty="0">
                <a:solidFill>
                  <a:srgbClr val="008000"/>
                </a:solidFill>
                <a:latin typeface="HY견고딕"/>
                <a:ea typeface="HY견고딕"/>
              </a:rPr>
              <a:t>객체의 반지름을 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30</a:t>
            </a:r>
            <a:r>
              <a:rPr lang="ko-KR" altLang="en-US" sz="2000" dirty="0">
                <a:solidFill>
                  <a:srgbClr val="008000"/>
                </a:solidFill>
                <a:latin typeface="HY견고딕"/>
                <a:ea typeface="HY견고딕"/>
              </a:rPr>
              <a:t>으로 설정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dirty="0">
                <a:latin typeface="HY견고딕"/>
                <a:ea typeface="HY견고딕"/>
              </a:rPr>
              <a:t>area = </a:t>
            </a:r>
            <a:r>
              <a:rPr lang="en-US" altLang="ko-KR" sz="2000" b="1" dirty="0" err="1">
                <a:latin typeface="HY견고딕"/>
                <a:ea typeface="HY견고딕"/>
              </a:rPr>
              <a:t>pizza.getArea</a:t>
            </a:r>
            <a:r>
              <a:rPr lang="en-US" altLang="ko-KR" sz="2000" b="1" dirty="0">
                <a:latin typeface="HY견고딕"/>
                <a:ea typeface="HY견고딕"/>
              </a:rPr>
              <a:t>(); </a:t>
            </a:r>
            <a:r>
              <a:rPr lang="en-US" altLang="ko-KR" sz="2000" dirty="0">
                <a:solidFill>
                  <a:srgbClr val="008000"/>
                </a:solidFill>
                <a:latin typeface="HY견고딕"/>
                <a:ea typeface="HY견고딕"/>
              </a:rPr>
              <a:t>// pizza </a:t>
            </a:r>
            <a:r>
              <a:rPr lang="ko-KR" altLang="en-US" sz="2000" dirty="0">
                <a:solidFill>
                  <a:srgbClr val="008000"/>
                </a:solidFill>
                <a:latin typeface="HY견고딕"/>
                <a:ea typeface="HY견고딕"/>
              </a:rPr>
              <a:t>객체의 면적 알아내기</a:t>
            </a:r>
          </a:p>
          <a:p>
            <a:pPr defTabSz="179999">
              <a:defRPr/>
            </a:pPr>
            <a:r>
              <a:rPr lang="ko-KR" altLang="en-US" sz="2000" dirty="0">
                <a:ea typeface="HY견고딕"/>
              </a:rPr>
              <a:t>	</a:t>
            </a:r>
            <a:r>
              <a:rPr lang="en-US" altLang="ko-KR" sz="2000" dirty="0" err="1">
                <a:latin typeface="HY견고딕"/>
                <a:ea typeface="HY견고딕"/>
              </a:rPr>
              <a:t>cout</a:t>
            </a:r>
            <a:r>
              <a:rPr lang="en-US" altLang="ko-KR" sz="2000" dirty="0">
                <a:latin typeface="HY견고딕"/>
                <a:ea typeface="HY견고딕"/>
              </a:rPr>
              <a:t> &lt;&lt; "pizza </a:t>
            </a:r>
            <a:r>
              <a:rPr lang="ko-KR" altLang="en-US" sz="2000" dirty="0">
                <a:latin typeface="HY견고딕"/>
                <a:ea typeface="HY견고딕"/>
              </a:rPr>
              <a:t>면적은 </a:t>
            </a:r>
            <a:r>
              <a:rPr lang="en-US" altLang="ko-KR" sz="2000" dirty="0">
                <a:latin typeface="HY견고딕"/>
                <a:ea typeface="HY견고딕"/>
              </a:rPr>
              <a:t>" &lt;&lt; area &lt;&lt; </a:t>
            </a:r>
            <a:r>
              <a:rPr lang="en-US" altLang="ko-KR" sz="2000" dirty="0" err="1">
                <a:latin typeface="HY견고딕"/>
                <a:ea typeface="HY견고딕"/>
              </a:rPr>
              <a:t>endl</a:t>
            </a:r>
            <a:r>
              <a:rPr lang="en-US" altLang="ko-KR" sz="2000" dirty="0">
                <a:latin typeface="HY견고딕"/>
                <a:ea typeface="HY견고딕"/>
              </a:rPr>
              <a:t>;</a:t>
            </a:r>
          </a:p>
          <a:p>
            <a:pPr defTabSz="179999">
              <a:defRPr/>
            </a:pPr>
            <a:r>
              <a:rPr lang="en-US" altLang="ko-KR" sz="2000" dirty="0">
                <a:latin typeface="HY견고딕"/>
                <a:ea typeface="HY견고딕"/>
              </a:rPr>
              <a:t>}</a:t>
            </a:r>
            <a:endParaRPr lang="ko-KR" altLang="en-US" sz="2000" b="1" dirty="0">
              <a:latin typeface="HY견고딕"/>
              <a:ea typeface="HY견고딕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2729" y="1532428"/>
            <a:ext cx="1225255" cy="312396"/>
          </a:xfrm>
          <a:prstGeom prst="wedgeRoundRectCallout">
            <a:avLst>
              <a:gd name="adj1" fmla="val -90805"/>
              <a:gd name="adj2" fmla="val 533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객체 </a:t>
            </a:r>
            <a:r>
              <a:rPr lang="en-US" altLang="ko-KR" sz="1000">
                <a:solidFill>
                  <a:schemeClr val="tx1"/>
                </a:solidFill>
                <a:latin typeface="HY견고딕"/>
                <a:ea typeface="HY견고딕"/>
              </a:rPr>
              <a:t>donut </a:t>
            </a: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736520" y="1565468"/>
            <a:ext cx="1049472" cy="312396"/>
          </a:xfrm>
          <a:prstGeom prst="wedgeRoundRectCallout">
            <a:avLst>
              <a:gd name="adj1" fmla="val -284859"/>
              <a:gd name="adj2" fmla="val 1343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HY견고딕"/>
                <a:ea typeface="HY견고딕"/>
              </a:rPr>
              <a:t>donut</a:t>
            </a:r>
            <a:r>
              <a:rPr lang="ko-KR" altLang="en-US" sz="1000">
                <a:solidFill>
                  <a:schemeClr val="tx1"/>
                </a:solidFill>
                <a:latin typeface="HY견고딕"/>
                <a:ea typeface="HY견고딕"/>
              </a:rPr>
              <a:t>의 멤버 변수 접근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0561" y="5515224"/>
            <a:ext cx="3024336" cy="6986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HY견고딕"/>
                <a:ea typeface="HY견고딕"/>
              </a:rPr>
              <a:t>donut</a:t>
            </a:r>
            <a:r>
              <a:rPr lang="ko-KR" altLang="en-US" sz="2000">
                <a:latin typeface="HY견고딕"/>
                <a:ea typeface="HY견고딕"/>
              </a:rPr>
              <a:t> 면적은 </a:t>
            </a:r>
            <a:r>
              <a:rPr lang="en-US" altLang="ko-KR" sz="2000">
                <a:latin typeface="HY견고딕"/>
                <a:ea typeface="HY견고딕"/>
              </a:rPr>
              <a:t>3.14</a:t>
            </a:r>
          </a:p>
          <a:p>
            <a:pPr lvl="0">
              <a:defRPr/>
            </a:pPr>
            <a:r>
              <a:rPr lang="en-US" altLang="ko-KR" sz="2000">
                <a:latin typeface="HY견고딕"/>
                <a:ea typeface="HY견고딕"/>
              </a:rPr>
              <a:t>pizza</a:t>
            </a:r>
            <a:r>
              <a:rPr lang="ko-KR" altLang="en-US" sz="2000">
                <a:latin typeface="HY견고딕"/>
                <a:ea typeface="HY견고딕"/>
              </a:rPr>
              <a:t> 면적은 </a:t>
            </a:r>
            <a:r>
              <a:rPr lang="en-US" altLang="ko-KR" sz="2000">
                <a:latin typeface="HY견고딕"/>
                <a:ea typeface="HY견고딕"/>
              </a:rPr>
              <a:t>2826</a:t>
            </a:r>
            <a:endParaRPr lang="ko-KR" altLang="en-US" sz="200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이름 충돌 사례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9592" y="1484784"/>
            <a:ext cx="72771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941054" y="5560740"/>
            <a:ext cx="7519378" cy="82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FF0000"/>
                </a:solidFill>
                <a:latin typeface="HY견고딕"/>
                <a:ea typeface="HY견고딕"/>
              </a:rPr>
              <a:t>우리 아파트에 여러 명의 마이클이 산다</a:t>
            </a:r>
            <a:r>
              <a:rPr lang="en-US" altLang="ko-KR" sz="2400" b="1">
                <a:solidFill>
                  <a:srgbClr val="FF0000"/>
                </a:solidFill>
                <a:latin typeface="HY견고딕"/>
                <a:ea typeface="HY견고딕"/>
              </a:rPr>
              <a:t>.</a:t>
            </a:r>
          </a:p>
          <a:p>
            <a:pPr lvl="0">
              <a:defRPr/>
            </a:pPr>
            <a:r>
              <a:rPr lang="ko-KR" altLang="en-US" sz="2400" b="1">
                <a:solidFill>
                  <a:srgbClr val="FF0000"/>
                </a:solidFill>
                <a:latin typeface="HY견고딕"/>
                <a:ea typeface="HY견고딕"/>
              </a:rPr>
              <a:t>마이클을 부를 때</a:t>
            </a:r>
            <a:r>
              <a:rPr lang="en-US" altLang="ko-KR" sz="2400" b="1">
                <a:solidFill>
                  <a:srgbClr val="FF0000"/>
                </a:solidFill>
                <a:latin typeface="HY견고딕"/>
                <a:ea typeface="HY견고딕"/>
              </a:rPr>
              <a:t>, 1</a:t>
            </a:r>
            <a:r>
              <a:rPr lang="ko-KR" altLang="en-US" sz="2400" b="1">
                <a:solidFill>
                  <a:srgbClr val="FF0000"/>
                </a:solidFill>
                <a:latin typeface="HY견고딕"/>
                <a:ea typeface="HY견고딕"/>
              </a:rPr>
              <a:t>동</a:t>
            </a:r>
            <a:r>
              <a:rPr lang="en-US" altLang="ko-KR" sz="2400" b="1">
                <a:solidFill>
                  <a:srgbClr val="FF0000"/>
                </a:solidFill>
                <a:latin typeface="HY견고딕"/>
                <a:ea typeface="HY견고딕"/>
              </a:rPr>
              <a:t>::</a:t>
            </a:r>
            <a:r>
              <a:rPr lang="ko-KR" altLang="en-US" sz="2400" b="1">
                <a:solidFill>
                  <a:srgbClr val="FF0000"/>
                </a:solidFill>
                <a:latin typeface="HY견고딕"/>
                <a:ea typeface="HY견고딕"/>
              </a:rPr>
              <a:t>마이클</a:t>
            </a:r>
            <a:r>
              <a:rPr lang="en-US" altLang="ko-KR" sz="2400" b="1">
                <a:solidFill>
                  <a:srgbClr val="FF0000"/>
                </a:solidFill>
                <a:latin typeface="HY견고딕"/>
                <a:ea typeface="HY견고딕"/>
              </a:rPr>
              <a:t>, 2</a:t>
            </a:r>
            <a:r>
              <a:rPr lang="ko-KR" altLang="en-US" sz="2400" b="1">
                <a:solidFill>
                  <a:srgbClr val="FF0000"/>
                </a:solidFill>
                <a:latin typeface="HY견고딕"/>
                <a:ea typeface="HY견고딕"/>
              </a:rPr>
              <a:t>동</a:t>
            </a:r>
            <a:r>
              <a:rPr lang="en-US" altLang="ko-KR" sz="2400" b="1">
                <a:solidFill>
                  <a:srgbClr val="FF0000"/>
                </a:solidFill>
                <a:latin typeface="HY견고딕"/>
                <a:ea typeface="HY견고딕"/>
              </a:rPr>
              <a:t>::</a:t>
            </a:r>
            <a:r>
              <a:rPr lang="ko-KR" altLang="en-US" sz="2400" b="1">
                <a:solidFill>
                  <a:srgbClr val="FF0000"/>
                </a:solidFill>
                <a:latin typeface="HY견고딕"/>
                <a:ea typeface="HY견고딕"/>
              </a:rPr>
              <a:t>마이클로 부른다</a:t>
            </a:r>
            <a:r>
              <a:rPr lang="en-US" altLang="ko-KR" sz="2400" b="1">
                <a:solidFill>
                  <a:srgbClr val="FF0000"/>
                </a:solidFill>
                <a:latin typeface="HY견고딕"/>
                <a:ea typeface="HY견고딕"/>
              </a:rPr>
              <a:t>.</a:t>
            </a:r>
            <a:endParaRPr lang="ko-KR" altLang="en-US" sz="2400" b="1">
              <a:solidFill>
                <a:srgbClr val="FF0000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namespace </a:t>
            </a:r>
            <a:r>
              <a:rPr lang="ko-KR" altLang="en-US" b="1">
                <a:latin typeface="HY견고딕"/>
                <a:ea typeface="HY견고딕"/>
              </a:rPr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 b="1" dirty="0">
                <a:latin typeface="HY견고딕"/>
                <a:ea typeface="HY견고딕"/>
              </a:rPr>
              <a:t>이름</a:t>
            </a:r>
            <a:r>
              <a:rPr lang="en-US" altLang="ko-KR" b="1" dirty="0">
                <a:latin typeface="HY견고딕"/>
                <a:ea typeface="HY견고딕"/>
              </a:rPr>
              <a:t>(identifier)</a:t>
            </a:r>
            <a:r>
              <a:rPr lang="ko-KR" altLang="en-US" b="1" dirty="0">
                <a:latin typeface="HY견고딕"/>
                <a:ea typeface="HY견고딕"/>
              </a:rPr>
              <a:t> 충돌이 발생하는 경우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여러 명이 서로 나누어 프로젝트를 개발하는 경우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오픈 소스 혹은 다른 사람이 작성한 소스나 목적 파일을 가져와서 </a:t>
            </a:r>
          </a:p>
          <a:p>
            <a:pPr marL="685800" lvl="2" indent="0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  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컴파일 하거나 링크하는 경우</a:t>
            </a: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해결하는데 많은 시간과 노력이 필요</a:t>
            </a:r>
          </a:p>
          <a:p>
            <a:pPr marL="365760" lvl="1" indent="0">
              <a:buNone/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 b="1" dirty="0">
                <a:latin typeface="HY견고딕"/>
                <a:ea typeface="HY견고딕"/>
              </a:rPr>
              <a:t>namespace </a:t>
            </a:r>
            <a:r>
              <a:rPr lang="ko-KR" altLang="en-US" b="1" dirty="0">
                <a:latin typeface="HY견고딕"/>
                <a:ea typeface="HY견고딕"/>
              </a:rPr>
              <a:t>키워드</a:t>
            </a: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HY견고딕"/>
                <a:ea typeface="HY견고딕"/>
              </a:rPr>
              <a:t>이름 충돌 해결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</a:p>
          <a:p>
            <a:pPr lvl="2">
              <a:defRPr/>
            </a:pP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2003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년 새로운 </a:t>
            </a:r>
            <a:r>
              <a:rPr lang="en-US" altLang="ko-KR" b="1" dirty="0">
                <a:solidFill>
                  <a:srgbClr val="0000FF"/>
                </a:solidFill>
                <a:latin typeface="HY견고딕"/>
                <a:ea typeface="HY견고딕"/>
              </a:rPr>
              <a:t>C++ </a:t>
            </a: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표준에서 도입</a:t>
            </a:r>
            <a:endParaRPr lang="ko-KR" altLang="en-US" b="1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b="1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b="1" dirty="0">
                <a:latin typeface="HY견고딕"/>
                <a:ea typeface="HY견고딕"/>
              </a:rPr>
              <a:t>개발자가 자신만의 이름 공간을 생성할 수 있도록 함</a:t>
            </a:r>
          </a:p>
          <a:p>
            <a:pPr lvl="2">
              <a:defRPr/>
            </a:pPr>
            <a:r>
              <a:rPr lang="ko-KR" altLang="en-US" b="1" dirty="0">
                <a:solidFill>
                  <a:srgbClr val="0000FF"/>
                </a:solidFill>
                <a:latin typeface="HY견고딕"/>
                <a:ea typeface="HY견고딕"/>
              </a:rPr>
              <a:t>이름 공간 안에 선언된 이름은 다른 이름공간과 별도 구분</a:t>
            </a:r>
            <a:endParaRPr lang="ko-KR" altLang="en-US" b="1" dirty="0">
              <a:latin typeface="HY견고딕"/>
              <a:ea typeface="HY견고딕"/>
            </a:endParaRPr>
          </a:p>
          <a:p>
            <a:pPr lvl="0">
              <a:defRPr/>
            </a:pPr>
            <a:endParaRPr lang="ko-KR" altLang="en-US" b="1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namespace </a:t>
            </a:r>
            <a:r>
              <a:rPr lang="ko-KR" altLang="en-US" b="1">
                <a:latin typeface="HY견고딕"/>
                <a:ea typeface="HY견고딕"/>
              </a:rPr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이름 공간 생성 및 사용</a:t>
            </a:r>
            <a:r>
              <a:rPr lang="en-US" altLang="ko-KR" dirty="0">
                <a:solidFill>
                  <a:srgbClr val="00B0F0"/>
                </a:solidFill>
                <a:latin typeface="HY견고딕"/>
                <a:ea typeface="HY견고딕"/>
              </a:rPr>
              <a:t>(</a:t>
            </a:r>
            <a:r>
              <a:rPr lang="ko-KR" altLang="en-US" dirty="0">
                <a:solidFill>
                  <a:srgbClr val="00B0F0"/>
                </a:solidFill>
                <a:latin typeface="HY견고딕"/>
                <a:ea typeface="HY견고딕"/>
              </a:rPr>
              <a:t>자세한 것은 부록 </a:t>
            </a:r>
            <a:r>
              <a:rPr lang="en-US" altLang="ko-KR" dirty="0">
                <a:solidFill>
                  <a:srgbClr val="00B0F0"/>
                </a:solidFill>
                <a:latin typeface="HY견고딕"/>
                <a:ea typeface="HY견고딕"/>
              </a:rPr>
              <a:t>B </a:t>
            </a:r>
            <a:r>
              <a:rPr lang="ko-KR" altLang="en-US" dirty="0">
                <a:solidFill>
                  <a:srgbClr val="00B0F0"/>
                </a:solidFill>
                <a:latin typeface="HY견고딕"/>
                <a:ea typeface="HY견고딕"/>
              </a:rPr>
              <a:t>참고</a:t>
            </a:r>
            <a:r>
              <a:rPr lang="en-US" altLang="ko-KR" dirty="0">
                <a:solidFill>
                  <a:srgbClr val="00B0F0"/>
                </a:solidFill>
                <a:latin typeface="HY견고딕"/>
                <a:ea typeface="HY견고딕"/>
              </a:rPr>
              <a:t>)</a:t>
            </a:r>
          </a:p>
          <a:p>
            <a:pPr lvl="1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lvl="1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1">
              <a:defRPr/>
            </a:pPr>
            <a:r>
              <a:rPr lang="ko-KR" altLang="en-US" sz="2800" dirty="0">
                <a:latin typeface="HY견고딕"/>
                <a:ea typeface="HY견고딕"/>
              </a:rPr>
              <a:t>이름 공간 사용 </a:t>
            </a:r>
          </a:p>
          <a:p>
            <a:pPr lvl="1">
              <a:defRPr/>
            </a:pPr>
            <a:endParaRPr lang="ko-KR" altLang="en-US" sz="2800" dirty="0">
              <a:latin typeface="HY견고딕"/>
              <a:ea typeface="HY견고딕"/>
            </a:endParaRPr>
          </a:p>
          <a:p>
            <a:pPr lvl="2">
              <a:defRPr/>
            </a:pPr>
            <a:r>
              <a:rPr lang="ko-KR" altLang="en-US" sz="2800" dirty="0">
                <a:solidFill>
                  <a:srgbClr val="FF0000"/>
                </a:solidFill>
                <a:latin typeface="HY견고딕"/>
                <a:ea typeface="HY견고딕"/>
              </a:rPr>
              <a:t>이름 공간 </a:t>
            </a:r>
            <a:r>
              <a:rPr lang="en-US" altLang="ko-KR" sz="2800" dirty="0">
                <a:solidFill>
                  <a:srgbClr val="FF0000"/>
                </a:solidFill>
                <a:latin typeface="HY견고딕"/>
                <a:ea typeface="HY견고딕"/>
              </a:rPr>
              <a:t>:: </a:t>
            </a:r>
            <a:r>
              <a:rPr lang="ko-KR" altLang="en-US" sz="2800" dirty="0">
                <a:solidFill>
                  <a:srgbClr val="FF0000"/>
                </a:solidFill>
                <a:latin typeface="HY견고딕"/>
                <a:ea typeface="HY견고딕"/>
              </a:rPr>
              <a:t>이름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2453987"/>
            <a:ext cx="8676456" cy="1001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namespace kitae { 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// kitae </a:t>
            </a:r>
            <a:r>
              <a:rPr lang="ko-KR" altLang="en-US" sz="2000" b="1">
                <a:solidFill>
                  <a:srgbClr val="FF0000"/>
                </a:solidFill>
                <a:latin typeface="HY견고딕"/>
                <a:ea typeface="HY견고딕"/>
              </a:rPr>
              <a:t>라는 이름 공간 생성</a:t>
            </a:r>
          </a:p>
          <a:p>
            <a:pPr defTabSz="179999">
              <a:defRPr/>
            </a:pPr>
            <a:r>
              <a:rPr lang="en-US" altLang="ko-KR" sz="2000" b="1">
                <a:solidFill>
                  <a:srgbClr val="FF0000"/>
                </a:solidFill>
                <a:ea typeface="HY견고딕"/>
              </a:rPr>
              <a:t>	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....... // </a:t>
            </a:r>
            <a:r>
              <a:rPr lang="ko-KR" altLang="en-US" sz="2000" b="1">
                <a:solidFill>
                  <a:srgbClr val="FF0000"/>
                </a:solidFill>
                <a:latin typeface="HY견고딕"/>
                <a:ea typeface="HY견고딕"/>
              </a:rPr>
              <a:t>이 곳에 선언된 모든 이름은 </a:t>
            </a:r>
            <a:r>
              <a:rPr lang="en-US" altLang="ko-KR" sz="2000" b="1">
                <a:solidFill>
                  <a:srgbClr val="FF0000"/>
                </a:solidFill>
                <a:latin typeface="HY견고딕"/>
                <a:ea typeface="HY견고딕"/>
              </a:rPr>
              <a:t>kitae </a:t>
            </a:r>
            <a:r>
              <a:rPr lang="ko-KR" altLang="en-US" sz="2000" b="1">
                <a:solidFill>
                  <a:srgbClr val="FF0000"/>
                </a:solidFill>
                <a:latin typeface="HY견고딕"/>
                <a:ea typeface="HY견고딕"/>
              </a:rPr>
              <a:t>이름 공간에 생성된 이름</a:t>
            </a:r>
            <a:endParaRPr lang="ko-KR" altLang="en-US" sz="2000" b="1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2000" b="1">
                <a:latin typeface="HY견고딕"/>
                <a:ea typeface="HY견고딕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499992" y="764705"/>
            <a:ext cx="4032448" cy="4588860"/>
          </a:xfrm>
          <a:prstGeom prst="roundRect">
            <a:avLst>
              <a:gd name="adj" fmla="val 487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463279"/>
            <a:ext cx="2880320" cy="2867102"/>
          </a:xfrm>
          <a:prstGeom prst="roundRect">
            <a:avLst>
              <a:gd name="adj" fmla="val 118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1870596-DAFA-46D2-82A7-2B6B5F8E0EA4}" type="slidenum">
              <a:rPr lang="en-US" altLang="en-US" sz="1600">
                <a:latin typeface="HY견고딕"/>
                <a:ea typeface="HY견고딕"/>
              </a:rPr>
              <a:pPr lvl="0">
                <a:defRPr/>
              </a:pPr>
              <a:t>8</a:t>
            </a:fld>
            <a:endParaRPr lang="en-US" altLang="en-US" sz="1600">
              <a:latin typeface="HY견고딕"/>
              <a:ea typeface="HY견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923888"/>
            <a:ext cx="1105721" cy="252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void </a:t>
            </a:r>
            <a:r>
              <a:rPr lang="en-US" altLang="ko-KR" sz="1600" b="1">
                <a:latin typeface="HY견고딕"/>
                <a:ea typeface="HY견고딕"/>
              </a:rPr>
              <a:t>f() </a:t>
            </a:r>
            <a:r>
              <a:rPr lang="en-US" altLang="ko-KR" sz="160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....</a:t>
            </a: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void m() 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...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 b="1">
                <a:latin typeface="HY견고딕"/>
                <a:ea typeface="HY견고딕"/>
              </a:rPr>
              <a:t>f();</a:t>
            </a: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}</a:t>
            </a: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470114"/>
            <a:ext cx="1208097" cy="3382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00B050"/>
                </a:solidFill>
                <a:latin typeface="HY견고딕"/>
                <a:ea typeface="HY견고딕"/>
              </a:rPr>
              <a:t>kitae.cpp</a:t>
            </a:r>
            <a:endParaRPr lang="ko-KR" altLang="en-US" sz="1600" dirty="0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05" y="2923888"/>
            <a:ext cx="1146935" cy="2036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void </a:t>
            </a:r>
            <a:r>
              <a:rPr lang="en-US" altLang="ko-KR" sz="1600" b="1">
                <a:latin typeface="HY견고딕"/>
                <a:ea typeface="HY견고딕"/>
              </a:rPr>
              <a:t>f() </a:t>
            </a:r>
            <a:r>
              <a:rPr lang="en-US" altLang="ko-KR" sz="160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....</a:t>
            </a: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int g() 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...</a:t>
            </a: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9766" y="5357356"/>
            <a:ext cx="12009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00B050"/>
                </a:solidFill>
                <a:latin typeface="HY견고딕"/>
                <a:ea typeface="HY견고딕"/>
              </a:rPr>
              <a:t>mike.cpp</a:t>
            </a:r>
            <a:endParaRPr lang="ko-KR" altLang="en-US" sz="1600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187624" y="3159411"/>
            <a:ext cx="427734" cy="1781757"/>
          </a:xfrm>
          <a:custGeom>
            <a:avLst/>
            <a:gdLst>
              <a:gd name="connsiteX0" fmla="*/ 0 w 863319"/>
              <a:gd name="connsiteY0" fmla="*/ 1219200 h 1219200"/>
              <a:gd name="connsiteX1" fmla="*/ 862148 w 863319"/>
              <a:gd name="connsiteY1" fmla="*/ 740228 h 1219200"/>
              <a:gd name="connsiteX2" fmla="*/ 148045 w 863319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319" h="1219200">
                <a:moveTo>
                  <a:pt x="0" y="1219200"/>
                </a:moveTo>
                <a:cubicBezTo>
                  <a:pt x="418737" y="1081314"/>
                  <a:pt x="837474" y="943428"/>
                  <a:pt x="862148" y="740228"/>
                </a:cubicBezTo>
                <a:cubicBezTo>
                  <a:pt x="886822" y="537028"/>
                  <a:pt x="517433" y="268514"/>
                  <a:pt x="1480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331640" y="3150702"/>
            <a:ext cx="720079" cy="1790466"/>
          </a:xfrm>
          <a:custGeom>
            <a:avLst/>
            <a:gdLst>
              <a:gd name="connsiteX0" fmla="*/ 0 w 1776548"/>
              <a:gd name="connsiteY0" fmla="*/ 1245326 h 1245326"/>
              <a:gd name="connsiteX1" fmla="*/ 1314994 w 1776548"/>
              <a:gd name="connsiteY1" fmla="*/ 827314 h 1245326"/>
              <a:gd name="connsiteX2" fmla="*/ 1776548 w 1776548"/>
              <a:gd name="connsiteY2" fmla="*/ 0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8" h="1245326">
                <a:moveTo>
                  <a:pt x="0" y="1245326"/>
                </a:moveTo>
                <a:cubicBezTo>
                  <a:pt x="509451" y="1140097"/>
                  <a:pt x="1018903" y="1034868"/>
                  <a:pt x="1314994" y="827314"/>
                </a:cubicBezTo>
                <a:cubicBezTo>
                  <a:pt x="1611085" y="619760"/>
                  <a:pt x="1693816" y="309880"/>
                  <a:pt x="1776548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551" y="3934363"/>
            <a:ext cx="328664" cy="330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HY견고딕"/>
                <a:ea typeface="HY견고딕"/>
              </a:rPr>
              <a:t>?</a:t>
            </a:r>
            <a:endParaRPr lang="ko-KR" altLang="en-US" sz="160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14842" y="2204864"/>
            <a:ext cx="896918" cy="428014"/>
          </a:xfrm>
          <a:prstGeom prst="wedgeRoundRectCallout">
            <a:avLst>
              <a:gd name="adj1" fmla="val 83812"/>
              <a:gd name="adj2" fmla="val 154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HY견고딕"/>
                <a:ea typeface="HY견고딕"/>
              </a:rPr>
              <a:t>이름 충돌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7" y="2318627"/>
            <a:ext cx="1740109" cy="3508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>
                <a:solidFill>
                  <a:srgbClr val="FF0000"/>
                </a:solidFill>
                <a:latin typeface="HY견고딕"/>
                <a:ea typeface="HY견고딕"/>
              </a:rPr>
              <a:t>#include “mike.h”</a:t>
            </a:r>
          </a:p>
          <a:p>
            <a:pPr defTabSz="179999">
              <a:defRPr/>
            </a:pPr>
            <a:endParaRPr lang="en-US" altLang="ko-KR" sz="1600">
              <a:solidFill>
                <a:srgbClr val="FF0000"/>
              </a:solidFill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namespace kitae </a:t>
            </a:r>
            <a:r>
              <a:rPr lang="en-US" altLang="ko-KR" sz="160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int </a:t>
            </a:r>
            <a:r>
              <a:rPr lang="en-US" altLang="ko-KR" sz="1600" b="1">
                <a:latin typeface="HY견고딕"/>
                <a:ea typeface="HY견고딕"/>
              </a:rPr>
              <a:t>f() </a:t>
            </a:r>
            <a:r>
              <a:rPr lang="en-US" altLang="ko-KR" sz="160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	</a:t>
            </a:r>
            <a:r>
              <a:rPr lang="en-US" altLang="ko-KR" sz="1600">
                <a:latin typeface="HY견고딕"/>
                <a:ea typeface="HY견고딕"/>
              </a:rPr>
              <a:t>return 1;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endParaRPr lang="en-US" altLang="ko-KR" sz="160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void m() 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	</a:t>
            </a:r>
            <a:r>
              <a:rPr lang="en-US" altLang="ko-KR" sz="1600" b="1">
                <a:latin typeface="HY견고딕"/>
                <a:ea typeface="HY견고딕"/>
              </a:rPr>
              <a:t>f();</a:t>
            </a:r>
          </a:p>
          <a:p>
            <a:pPr defTabSz="179999">
              <a:defRPr/>
            </a:pPr>
            <a:r>
              <a:rPr lang="en-US" altLang="ko-KR" sz="1600" b="1">
                <a:ea typeface="HY견고딕"/>
              </a:rPr>
              <a:t>		</a:t>
            </a:r>
            <a:r>
              <a:rPr lang="en-US" altLang="ko-KR" sz="1600" b="1">
                <a:latin typeface="HY견고딕"/>
                <a:ea typeface="HY견고딕"/>
              </a:rPr>
              <a:t>mike::f();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}</a:t>
            </a: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5805264"/>
            <a:ext cx="1209187" cy="3375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79999">
              <a:defRPr/>
            </a:pPr>
            <a:r>
              <a:rPr lang="en-US" altLang="ko-KR" sz="1600" dirty="0">
                <a:solidFill>
                  <a:srgbClr val="00B050"/>
                </a:solidFill>
                <a:latin typeface="HY견고딕"/>
                <a:ea typeface="HY견고딕"/>
              </a:rPr>
              <a:t>kitae.cpp</a:t>
            </a:r>
            <a:endParaRPr lang="ko-KR" altLang="en-US" sz="1600" dirty="0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8224" y="2318627"/>
            <a:ext cx="1800200" cy="25276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 b="1">
                <a:latin typeface="HY견고딕"/>
                <a:ea typeface="HY견고딕"/>
              </a:rPr>
              <a:t>namespace mike </a:t>
            </a:r>
            <a:r>
              <a:rPr lang="en-US" altLang="ko-KR" sz="160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int </a:t>
            </a:r>
            <a:r>
              <a:rPr lang="en-US" altLang="ko-KR" sz="1600" b="1">
                <a:latin typeface="HY견고딕"/>
                <a:ea typeface="HY견고딕"/>
              </a:rPr>
              <a:t>f() </a:t>
            </a:r>
            <a:r>
              <a:rPr lang="en-US" altLang="ko-KR" sz="1600">
                <a:latin typeface="HY견고딕"/>
                <a:ea typeface="HY견고딕"/>
              </a:rPr>
              <a:t>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	</a:t>
            </a:r>
            <a:r>
              <a:rPr lang="en-US" altLang="ko-KR" sz="1600">
                <a:latin typeface="HY견고딕"/>
                <a:ea typeface="HY견고딕"/>
              </a:rPr>
              <a:t>return -1;</a:t>
            </a: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 </a:t>
            </a: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endParaRPr lang="en-US" altLang="ko-KR" sz="1600">
              <a:latin typeface="HY견고딕"/>
              <a:ea typeface="HY견고딕"/>
            </a:endParaRP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int g() 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	</a:t>
            </a:r>
            <a:r>
              <a:rPr lang="en-US" altLang="ko-KR" sz="1600">
                <a:latin typeface="HY견고딕"/>
                <a:ea typeface="HY견고딕"/>
              </a:rPr>
              <a:t>return 0;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}</a:t>
            </a: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03" y="5446395"/>
            <a:ext cx="12009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79999">
              <a:defRPr/>
            </a:pPr>
            <a:r>
              <a:rPr lang="en-US" altLang="ko-KR" sz="1600" dirty="0">
                <a:solidFill>
                  <a:srgbClr val="00B050"/>
                </a:solidFill>
                <a:latin typeface="HY견고딕"/>
                <a:ea typeface="HY견고딕"/>
              </a:rPr>
              <a:t>mike.cpp</a:t>
            </a:r>
            <a:endParaRPr lang="ko-KR" altLang="en-US" sz="1600" dirty="0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156176" y="2708921"/>
            <a:ext cx="720079" cy="2304255"/>
          </a:xfrm>
          <a:custGeom>
            <a:avLst/>
            <a:gdLst>
              <a:gd name="connsiteX0" fmla="*/ 0 w 1245326"/>
              <a:gd name="connsiteY0" fmla="*/ 1436914 h 1436914"/>
              <a:gd name="connsiteX1" fmla="*/ 714103 w 1245326"/>
              <a:gd name="connsiteY1" fmla="*/ 818606 h 1436914"/>
              <a:gd name="connsiteX2" fmla="*/ 1245326 w 1245326"/>
              <a:gd name="connsiteY2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26" h="1436914">
                <a:moveTo>
                  <a:pt x="0" y="1436914"/>
                </a:moveTo>
                <a:cubicBezTo>
                  <a:pt x="253274" y="1247503"/>
                  <a:pt x="506549" y="1058092"/>
                  <a:pt x="714103" y="818606"/>
                </a:cubicBezTo>
                <a:cubicBezTo>
                  <a:pt x="921657" y="579120"/>
                  <a:pt x="1083491" y="289560"/>
                  <a:pt x="124532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540" y="5805264"/>
            <a:ext cx="3420380" cy="822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HY견고딕"/>
                <a:ea typeface="HY견고딕"/>
              </a:rPr>
              <a:t>(a) kitae</a:t>
            </a:r>
            <a:r>
              <a:rPr lang="ko-KR" altLang="en-US" sz="1600">
                <a:latin typeface="HY견고딕"/>
                <a:ea typeface="HY견고딕"/>
              </a:rPr>
              <a:t>와 </a:t>
            </a:r>
            <a:r>
              <a:rPr lang="en-US" altLang="ko-KR" sz="1600">
                <a:latin typeface="HY견고딕"/>
                <a:ea typeface="HY견고딕"/>
              </a:rPr>
              <a:t>mike</a:t>
            </a:r>
            <a:r>
              <a:rPr lang="ko-KR" altLang="en-US" sz="1600">
                <a:latin typeface="HY견고딕"/>
                <a:ea typeface="HY견고딕"/>
              </a:rPr>
              <a:t>에 의해 작성된 소스를 합치면 </a:t>
            </a:r>
            <a:r>
              <a:rPr lang="en-US" altLang="ko-KR" sz="1600">
                <a:latin typeface="HY견고딕"/>
                <a:ea typeface="HY견고딕"/>
              </a:rPr>
              <a:t>f() </a:t>
            </a:r>
            <a:r>
              <a:rPr lang="ko-KR" altLang="en-US" sz="1600">
                <a:latin typeface="HY견고딕"/>
                <a:ea typeface="HY견고딕"/>
              </a:rPr>
              <a:t>함수의 이름 </a:t>
            </a:r>
          </a:p>
          <a:p>
            <a:pPr lvl="0">
              <a:defRPr/>
            </a:pPr>
            <a:r>
              <a:rPr lang="en-US" altLang="ko-KR" sz="1600">
                <a:latin typeface="HY견고딕"/>
                <a:ea typeface="HY견고딕"/>
              </a:rPr>
              <a:t> </a:t>
            </a:r>
            <a:r>
              <a:rPr lang="ko-KR" altLang="en-US" sz="1600">
                <a:latin typeface="HY견고딕"/>
                <a:ea typeface="HY견고딕"/>
              </a:rPr>
              <a:t>충돌</a:t>
            </a:r>
            <a:r>
              <a:rPr lang="en-US" altLang="ko-KR" sz="1600">
                <a:latin typeface="HY견고딕"/>
                <a:ea typeface="HY견고딕"/>
              </a:rPr>
              <a:t>. </a:t>
            </a:r>
            <a:r>
              <a:rPr lang="ko-KR" altLang="en-US" sz="1600">
                <a:latin typeface="HY견고딕"/>
                <a:ea typeface="HY견고딕"/>
              </a:rPr>
              <a:t>컴파일 오류 발생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6165304"/>
            <a:ext cx="4176464" cy="57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HY견고딕"/>
                <a:ea typeface="HY견고딕"/>
              </a:rPr>
              <a:t>(b) </a:t>
            </a:r>
            <a:r>
              <a:rPr lang="ko-KR" altLang="en-US" sz="1600">
                <a:latin typeface="HY견고딕"/>
                <a:ea typeface="HY견고딕"/>
              </a:rPr>
              <a:t>이름 공간을 사용하여 </a:t>
            </a:r>
            <a:r>
              <a:rPr lang="en-US" altLang="ko-KR" sz="1600">
                <a:latin typeface="HY견고딕"/>
                <a:ea typeface="HY견고딕"/>
              </a:rPr>
              <a:t>f() </a:t>
            </a:r>
            <a:r>
              <a:rPr lang="ko-KR" altLang="en-US" sz="1600">
                <a:latin typeface="HY견고딕"/>
                <a:ea typeface="HY견고딕"/>
              </a:rPr>
              <a:t>함수 이름의 충돌 문제 해결</a:t>
            </a:r>
            <a:endParaRPr lang="en-US" altLang="ko-KR" sz="1600">
              <a:latin typeface="HY견고딕"/>
              <a:ea typeface="HY견고딕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3563888" y="3724107"/>
            <a:ext cx="648072" cy="4969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9359" y="908720"/>
            <a:ext cx="1764758" cy="130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>
                <a:solidFill>
                  <a:srgbClr val="FF0000"/>
                </a:solidFill>
                <a:latin typeface="HY견고딕"/>
                <a:ea typeface="HY견고딕"/>
              </a:rPr>
              <a:t>namespace kitae 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int f();</a:t>
            </a:r>
          </a:p>
          <a:p>
            <a:pPr defTabSz="179999">
              <a:defRPr/>
            </a:pPr>
            <a:r>
              <a:rPr lang="en-US" altLang="ko-KR" sz="1600">
                <a:latin typeface="HY견고딕"/>
                <a:ea typeface="HY견고딕"/>
              </a:rPr>
              <a:t> </a:t>
            </a: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void m();</a:t>
            </a:r>
          </a:p>
          <a:p>
            <a:pPr defTabSz="179999">
              <a:defRPr/>
            </a:pPr>
            <a:r>
              <a:rPr lang="en-US" altLang="ko-KR" sz="1600">
                <a:solidFill>
                  <a:srgbClr val="FF0000"/>
                </a:solidFill>
                <a:latin typeface="HY견고딕"/>
                <a:ea typeface="HY견고딕"/>
              </a:rPr>
              <a:t>}</a:t>
            </a:r>
            <a:endParaRPr lang="ko-KR" altLang="en-US" sz="1600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7980" y="908720"/>
            <a:ext cx="1810444" cy="130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600">
                <a:solidFill>
                  <a:srgbClr val="FF0000"/>
                </a:solidFill>
                <a:latin typeface="HY견고딕"/>
                <a:ea typeface="HY견고딕"/>
              </a:rPr>
              <a:t>namespace mike {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int f();</a:t>
            </a:r>
          </a:p>
          <a:p>
            <a:pPr defTabSz="179999">
              <a:defRPr/>
            </a:pPr>
            <a:r>
              <a:rPr lang="en-US" altLang="ko-KR" sz="1600">
                <a:ea typeface="HY견고딕"/>
              </a:rPr>
              <a:t>	</a:t>
            </a:r>
            <a:r>
              <a:rPr lang="en-US" altLang="ko-KR" sz="1600">
                <a:latin typeface="HY견고딕"/>
                <a:ea typeface="HY견고딕"/>
              </a:rPr>
              <a:t>int g();</a:t>
            </a:r>
          </a:p>
          <a:p>
            <a:pPr defTabSz="179999">
              <a:defRPr/>
            </a:pPr>
            <a:r>
              <a:rPr lang="en-US" altLang="ko-KR" sz="1600">
                <a:solidFill>
                  <a:srgbClr val="FF0000"/>
                </a:solidFill>
                <a:latin typeface="HY견고딕"/>
                <a:ea typeface="HY견고딕"/>
              </a:rPr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35365" y="1862827"/>
            <a:ext cx="947275" cy="3355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79999">
              <a:defRPr/>
            </a:pPr>
            <a:r>
              <a:rPr lang="en-US" altLang="ko-KR" sz="1600" dirty="0" err="1">
                <a:solidFill>
                  <a:srgbClr val="00B050"/>
                </a:solidFill>
                <a:latin typeface="HY견고딕"/>
                <a:ea typeface="HY견고딕"/>
              </a:rPr>
              <a:t>kitae.h</a:t>
            </a:r>
            <a:endParaRPr lang="ko-KR" altLang="en-US" sz="1600" dirty="0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7958" y="1862827"/>
            <a:ext cx="933982" cy="3355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79999">
              <a:defRPr/>
            </a:pPr>
            <a:r>
              <a:rPr lang="en-US" altLang="ko-KR" sz="1600" dirty="0" err="1">
                <a:solidFill>
                  <a:srgbClr val="00B050"/>
                </a:solidFill>
                <a:latin typeface="HY견고딕"/>
                <a:ea typeface="HY견고딕"/>
              </a:rPr>
              <a:t>mike.h</a:t>
            </a:r>
            <a:endParaRPr lang="ko-KR" altLang="en-US" sz="1600" dirty="0">
              <a:solidFill>
                <a:srgbClr val="00B050"/>
              </a:solidFill>
              <a:latin typeface="HY견고딕"/>
              <a:ea typeface="HY견고딕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44007" y="188640"/>
            <a:ext cx="1476923" cy="530275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HY견고딕"/>
                <a:ea typeface="HY견고딕"/>
              </a:rPr>
              <a:t>이름 공간 </a:t>
            </a:r>
            <a:r>
              <a:rPr lang="en-US" altLang="ko-KR" sz="1600">
                <a:solidFill>
                  <a:schemeClr val="tx1"/>
                </a:solidFill>
                <a:latin typeface="HY견고딕"/>
                <a:ea typeface="HY견고딕"/>
              </a:rPr>
              <a:t>kitae </a:t>
            </a:r>
            <a:r>
              <a:rPr lang="ko-KR" altLang="en-US" sz="1600">
                <a:solidFill>
                  <a:schemeClr val="tx1"/>
                </a:solidFill>
                <a:latin typeface="HY견고딕"/>
                <a:ea typeface="HY견고딕"/>
              </a:rPr>
              <a:t>생성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88224" y="188640"/>
            <a:ext cx="1475690" cy="530275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HY견고딕"/>
                <a:ea typeface="HY견고딕"/>
              </a:rPr>
              <a:t>이름 공간 </a:t>
            </a:r>
            <a:r>
              <a:rPr lang="en-US" altLang="ko-KR" sz="1600">
                <a:solidFill>
                  <a:schemeClr val="tx1"/>
                </a:solidFill>
                <a:latin typeface="HY견고딕"/>
                <a:ea typeface="HY견고딕"/>
              </a:rPr>
              <a:t>mike </a:t>
            </a:r>
            <a:r>
              <a:rPr lang="ko-KR" altLang="en-US" sz="1600">
                <a:solidFill>
                  <a:schemeClr val="tx1"/>
                </a:solidFill>
                <a:latin typeface="HY견고딕"/>
                <a:ea typeface="HY견고딕"/>
              </a:rPr>
              <a:t>생성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436096" y="3660137"/>
            <a:ext cx="864095" cy="1281031"/>
          </a:xfrm>
          <a:custGeom>
            <a:avLst/>
            <a:gdLst>
              <a:gd name="connsiteX0" fmla="*/ 0 w 835737"/>
              <a:gd name="connsiteY0" fmla="*/ 1065007 h 1065007"/>
              <a:gd name="connsiteX1" fmla="*/ 484094 w 835737"/>
              <a:gd name="connsiteY1" fmla="*/ 925158 h 1065007"/>
              <a:gd name="connsiteX2" fmla="*/ 796066 w 835737"/>
              <a:gd name="connsiteY2" fmla="*/ 656216 h 1065007"/>
              <a:gd name="connsiteX3" fmla="*/ 796066 w 835737"/>
              <a:gd name="connsiteY3" fmla="*/ 247426 h 1065007"/>
              <a:gd name="connsiteX4" fmla="*/ 473337 w 835737"/>
              <a:gd name="connsiteY4" fmla="*/ 53788 h 1065007"/>
              <a:gd name="connsiteX5" fmla="*/ 75304 w 835737"/>
              <a:gd name="connsiteY5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737" h="1065007">
                <a:moveTo>
                  <a:pt x="0" y="1065007"/>
                </a:moveTo>
                <a:cubicBezTo>
                  <a:pt x="175708" y="1029148"/>
                  <a:pt x="351416" y="993290"/>
                  <a:pt x="484094" y="925158"/>
                </a:cubicBezTo>
                <a:cubicBezTo>
                  <a:pt x="616772" y="857026"/>
                  <a:pt x="744071" y="769171"/>
                  <a:pt x="796066" y="656216"/>
                </a:cubicBezTo>
                <a:cubicBezTo>
                  <a:pt x="848061" y="543261"/>
                  <a:pt x="849854" y="347830"/>
                  <a:pt x="796066" y="247426"/>
                </a:cubicBezTo>
                <a:cubicBezTo>
                  <a:pt x="742278" y="147022"/>
                  <a:pt x="593464" y="95026"/>
                  <a:pt x="473337" y="53788"/>
                </a:cubicBezTo>
                <a:cubicBezTo>
                  <a:pt x="353210" y="12550"/>
                  <a:pt x="214257" y="6275"/>
                  <a:pt x="7530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HY견고딕"/>
              <a:ea typeface="HY견고딕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187624" y="2618624"/>
            <a:ext cx="739092" cy="348354"/>
          </a:xfrm>
          <a:custGeom>
            <a:avLst/>
            <a:gdLst>
              <a:gd name="connsiteX0" fmla="*/ 725221 w 942936"/>
              <a:gd name="connsiteY0" fmla="*/ 8708 h 296101"/>
              <a:gd name="connsiteX1" fmla="*/ 2410 w 942936"/>
              <a:gd name="connsiteY1" fmla="*/ 296091 h 296101"/>
              <a:gd name="connsiteX2" fmla="*/ 942936 w 942936"/>
              <a:gd name="connsiteY2" fmla="*/ 0 h 2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36" h="296101">
                <a:moveTo>
                  <a:pt x="725221" y="8708"/>
                </a:moveTo>
                <a:cubicBezTo>
                  <a:pt x="345672" y="153125"/>
                  <a:pt x="-33876" y="297542"/>
                  <a:pt x="2410" y="296091"/>
                </a:cubicBezTo>
                <a:cubicBezTo>
                  <a:pt x="38696" y="294640"/>
                  <a:pt x="942936" y="0"/>
                  <a:pt x="94293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2" grpId="0" animBg="1"/>
      <p:bldP spid="13" grpId="0"/>
      <p:bldP spid="14" grpId="0" animBg="1"/>
      <p:bldP spid="15" grpId="0"/>
      <p:bldP spid="22" grpId="0" animBg="1"/>
      <p:bldP spid="24" grpId="0" animBg="1"/>
      <p:bldP spid="29" grpId="0" animBg="1"/>
      <p:bldP spid="30" grpId="0" animBg="1"/>
      <p:bldP spid="31" grpId="0" animBg="1"/>
      <p:bldP spid="32" grpId="0"/>
      <p:bldP spid="33" grpId="0"/>
      <p:bldP spid="27" grpId="0" animBg="1"/>
      <p:bldP spid="28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HY견고딕"/>
                <a:ea typeface="HY견고딕"/>
              </a:rPr>
              <a:t>std:: </a:t>
            </a:r>
            <a:r>
              <a:rPr lang="ko-KR" altLang="en-US" b="1">
                <a:latin typeface="HY견고딕"/>
                <a:ea typeface="HY견고딕"/>
              </a:rPr>
              <a:t>란</a:t>
            </a:r>
            <a:r>
              <a:rPr lang="en-US" altLang="ko-KR" b="1">
                <a:latin typeface="HY견고딕"/>
                <a:ea typeface="HY견고딕"/>
              </a:rPr>
              <a:t>?</a:t>
            </a:r>
            <a:endParaRPr lang="ko-KR" altLang="en-US" b="1">
              <a:latin typeface="HY견고딕"/>
              <a:ea typeface="HY견고딕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14736" y="1695771"/>
            <a:ext cx="8514528" cy="504056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  <a:defRPr/>
            </a:pPr>
            <a:r>
              <a:rPr lang="en-US" altLang="ko-KR" dirty="0">
                <a:latin typeface="HY견고딕"/>
                <a:ea typeface="HY견고딕"/>
              </a:rPr>
              <a:t>std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dirty="0">
                <a:latin typeface="HY견고딕"/>
                <a:ea typeface="HY견고딕"/>
              </a:rPr>
              <a:t>C++ </a:t>
            </a:r>
            <a:r>
              <a:rPr lang="ko-KR" altLang="en-US" dirty="0">
                <a:latin typeface="HY견고딕"/>
                <a:ea typeface="HY견고딕"/>
              </a:rPr>
              <a:t>표준에서 정의한 </a:t>
            </a:r>
            <a:r>
              <a:rPr lang="ko-KR" altLang="en-US" b="1" dirty="0">
                <a:latin typeface="HY견고딕"/>
                <a:ea typeface="HY견고딕"/>
              </a:rPr>
              <a:t>이름 공간</a:t>
            </a:r>
            <a:r>
              <a:rPr lang="en-US" altLang="ko-KR" b="1" dirty="0">
                <a:latin typeface="HY견고딕"/>
                <a:ea typeface="HY견고딕"/>
              </a:rPr>
              <a:t>(namespace)</a:t>
            </a:r>
            <a:r>
              <a:rPr lang="ko-KR" altLang="en-US" b="1" dirty="0">
                <a:latin typeface="HY견고딕"/>
                <a:ea typeface="HY견고딕"/>
              </a:rPr>
              <a:t> </a:t>
            </a:r>
            <a:r>
              <a:rPr lang="ko-KR" altLang="en-US" dirty="0">
                <a:latin typeface="HY견고딕"/>
                <a:ea typeface="HY견고딕"/>
              </a:rPr>
              <a:t>중 하나</a:t>
            </a: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&lt;iostream&gt; 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헤더 파일에 선언된 모든 이름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: </a:t>
            </a:r>
          </a:p>
          <a:p>
            <a:pPr marL="685800" lvl="2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                    std 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이름 공간 안에 있음</a:t>
            </a:r>
          </a:p>
          <a:p>
            <a:pPr lvl="2">
              <a:defRPr/>
            </a:pPr>
            <a:r>
              <a:rPr lang="en-US" altLang="ko-KR" dirty="0" err="1">
                <a:solidFill>
                  <a:srgbClr val="FF0000"/>
                </a:solidFill>
                <a:latin typeface="HY견고딕"/>
                <a:ea typeface="HY견고딕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HY견고딕"/>
                <a:ea typeface="HY견고딕"/>
              </a:rPr>
              <a:t>cin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HY견고딕"/>
                <a:ea typeface="HY견고딕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견고딕"/>
                <a:ea typeface="HY견고딕"/>
              </a:rPr>
              <a:t>등</a:t>
            </a:r>
          </a:p>
          <a:p>
            <a:pPr lvl="2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2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ko-KR" dirty="0">
                <a:latin typeface="HY견고딕"/>
                <a:ea typeface="HY견고딕"/>
              </a:rPr>
              <a:t>std </a:t>
            </a:r>
            <a:r>
              <a:rPr lang="ko-KR" altLang="en-US" dirty="0">
                <a:latin typeface="HY견고딕"/>
                <a:ea typeface="HY견고딕"/>
              </a:rPr>
              <a:t>이름 공간에 선언된 이름을 접근하기 위해 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std:: </a:t>
            </a:r>
            <a:r>
              <a:rPr lang="ko-KR" altLang="en-US" dirty="0">
                <a:latin typeface="HY견고딕"/>
                <a:ea typeface="HY견고딕"/>
              </a:rPr>
              <a:t>접두어 사용</a:t>
            </a:r>
          </a:p>
          <a:p>
            <a:pPr marL="365760" lvl="1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    - std::</a:t>
            </a:r>
            <a:r>
              <a:rPr lang="en-US" altLang="ko-KR" dirty="0" err="1">
                <a:solidFill>
                  <a:srgbClr val="0000FF"/>
                </a:solidFill>
                <a:latin typeface="HY견고딕"/>
                <a:ea typeface="HY견고딕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</a:p>
          <a:p>
            <a:pPr marL="365760" lvl="1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    -  std::</a:t>
            </a:r>
            <a:r>
              <a:rPr lang="en-US" altLang="ko-KR" dirty="0" err="1">
                <a:solidFill>
                  <a:srgbClr val="0000FF"/>
                </a:solidFill>
                <a:latin typeface="HY견고딕"/>
                <a:ea typeface="HY견고딕"/>
              </a:rPr>
              <a:t>cin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</a:t>
            </a:r>
          </a:p>
          <a:p>
            <a:pPr marL="365760" lvl="1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     - s</a:t>
            </a:r>
            <a:r>
              <a:rPr lang="en-US" altLang="ko-KR" b="1" dirty="0">
                <a:solidFill>
                  <a:srgbClr val="FF0000"/>
                </a:solidFill>
                <a:latin typeface="HY견고딕"/>
                <a:ea typeface="HY견고딕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HY견고딕"/>
                <a:ea typeface="HY견고딕"/>
              </a:rPr>
              <a:t>d::</a:t>
            </a:r>
            <a:r>
              <a:rPr lang="en-US" altLang="ko-KR" dirty="0" err="1">
                <a:solidFill>
                  <a:srgbClr val="0000FF"/>
                </a:solidFill>
                <a:latin typeface="HY견고딕"/>
                <a:ea typeface="HY견고딕"/>
              </a:rPr>
              <a:t>endl</a:t>
            </a:r>
            <a:endParaRPr lang="en-US" altLang="ko-KR" dirty="0">
              <a:solidFill>
                <a:srgbClr val="0000FF"/>
              </a:solidFill>
              <a:latin typeface="HY견고딕"/>
              <a:ea typeface="HY견고딕"/>
            </a:endParaRPr>
          </a:p>
          <a:p>
            <a:pPr lvl="0">
              <a:defRPr/>
            </a:pPr>
            <a:endParaRPr lang="en-US" altLang="ko-KR" dirty="0">
              <a:latin typeface="HY견고딕"/>
              <a:ea typeface="HY견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8379</TotalTime>
  <Words>2854</Words>
  <Application>Microsoft Office PowerPoint</Application>
  <PresentationFormat>화면 슬라이드 쇼(4:3)</PresentationFormat>
  <Paragraphs>624</Paragraphs>
  <Slides>41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57" baseType="lpstr">
      <vt:lpstr>HY견고딕</vt:lpstr>
      <vt:lpstr>HY얕은샘물M</vt:lpstr>
      <vt:lpstr>HY헤드라인M</vt:lpstr>
      <vt:lpstr>굴림</vt:lpstr>
      <vt:lpstr>맑은 고딕</vt:lpstr>
      <vt:lpstr>휴먼둥근헤드라인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PowerPoint 프레젠테이션</vt:lpstr>
      <vt:lpstr>cin과 &gt;&gt; 연산자를 이용한 키 입력</vt:lpstr>
      <vt:lpstr>비트 이동 연산자</vt:lpstr>
      <vt:lpstr>예제: 비트 이동 연산자 &amp; 스트림 입출력</vt:lpstr>
      <vt:lpstr>이름 충돌 사례</vt:lpstr>
      <vt:lpstr>namespace 개념</vt:lpstr>
      <vt:lpstr>namespace 개념</vt:lpstr>
      <vt:lpstr>PowerPoint 프레젠테이션</vt:lpstr>
      <vt:lpstr>std:: 란?</vt:lpstr>
      <vt:lpstr>std:: 란?</vt:lpstr>
      <vt:lpstr>#include &lt;iostream&gt;과 std</vt:lpstr>
      <vt:lpstr>cin과 &gt;&gt; 연산자를 이용한 키 입력</vt:lpstr>
      <vt:lpstr>cin과 &gt;&gt; 연산자를 이용한 키 입력</vt:lpstr>
      <vt:lpstr>&lt;Enter&gt; 키를 칠 때 변수에 값 전달</vt:lpstr>
      <vt:lpstr>실행문 중간에 변수 선언</vt:lpstr>
      <vt:lpstr>실행문 중간에 변수 선언</vt:lpstr>
      <vt:lpstr>타이핑 오류 가능성 해소</vt:lpstr>
      <vt:lpstr>예제 2-3   C++ 프로그램에서 키 입력 받기</vt:lpstr>
      <vt:lpstr>cin을 이용한 문자열 입력</vt:lpstr>
      <vt:lpstr>C++ 문자열</vt:lpstr>
      <vt:lpstr>C-스트링 방식으로 문자열 다루기</vt:lpstr>
      <vt:lpstr>예제 2–4 키보드에서 문자열 입력 받고 출력 </vt:lpstr>
      <vt:lpstr>예제 2-5 C-스트링을 이용하여 암호가          입력되면 프로그램을 종료하는 예</vt:lpstr>
      <vt:lpstr>cin.getline()으로 공백이 낀 문자열 입력</vt:lpstr>
      <vt:lpstr>예제 2–6 cin.getline()을 이용한 문자열 입력 </vt:lpstr>
      <vt:lpstr> string 클래스 방식으로 문자열 다루기</vt:lpstr>
      <vt:lpstr>예제 2-7 string 클래스를 이용한                문자열 입력 및 다루기</vt:lpstr>
      <vt:lpstr>#include &lt;헤더파일&gt;와 #include "헤더파일"</vt:lpstr>
      <vt:lpstr>PowerPoint 프레젠테이션</vt:lpstr>
      <vt:lpstr>PowerPoint 프레젠테이션</vt:lpstr>
      <vt:lpstr>객체의 일부 요소는 공개된다.</vt:lpstr>
      <vt:lpstr>TV와 C++로 설계된 TV 객체</vt:lpstr>
      <vt:lpstr>C++클래스와 C++객체</vt:lpstr>
      <vt:lpstr>클래스와 객체 관계</vt:lpstr>
      <vt:lpstr>C++ 클래스 만들기</vt:lpstr>
      <vt:lpstr>C++ 클래스 만들기</vt:lpstr>
      <vt:lpstr>클래스 만들기 설명</vt:lpstr>
      <vt:lpstr>클래스 만들기 설명</vt:lpstr>
      <vt:lpstr>클래스 만들기 설명</vt:lpstr>
      <vt:lpstr>예제 3-1 Circle 클래스의 객체 생성 및 활용</vt:lpstr>
      <vt:lpstr>예제 3-1 Circle 클래스의 객체 생성 및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441</cp:revision>
  <dcterms:created xsi:type="dcterms:W3CDTF">2007-06-29T06:43:39Z</dcterms:created>
  <dcterms:modified xsi:type="dcterms:W3CDTF">2020-10-18T14:41:48Z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