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82" r:id="rId7"/>
    <p:sldId id="283" r:id="rId8"/>
    <p:sldId id="297" r:id="rId9"/>
    <p:sldId id="261" r:id="rId10"/>
    <p:sldId id="285" r:id="rId11"/>
    <p:sldId id="291" r:id="rId12"/>
    <p:sldId id="284" r:id="rId13"/>
    <p:sldId id="292" r:id="rId14"/>
    <p:sldId id="286" r:id="rId15"/>
    <p:sldId id="293" r:id="rId16"/>
    <p:sldId id="287" r:id="rId17"/>
    <p:sldId id="294" r:id="rId18"/>
    <p:sldId id="288" r:id="rId19"/>
    <p:sldId id="295" r:id="rId20"/>
    <p:sldId id="289" r:id="rId21"/>
    <p:sldId id="296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62" r:id="rId36"/>
    <p:sldId id="267" r:id="rId37"/>
    <p:sldId id="263" r:id="rId38"/>
    <p:sldId id="26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FC1"/>
    <a:srgbClr val="FF6699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09352">
            <a:off x="254766" y="1236029"/>
            <a:ext cx="8540033" cy="185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F4054"/>
                </a:solidFill>
              </a:rPr>
              <a:t>업종 인식과 매출의 연관성을 </a:t>
            </a:r>
            <a:endParaRPr lang="en-US" altLang="ko-KR" sz="3200" b="1" i="1" kern="0" dirty="0">
              <a:solidFill>
                <a:srgbClr val="2F4054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F4054"/>
                </a:solidFill>
              </a:rPr>
              <a:t>이용한 판매량 예측</a:t>
            </a:r>
            <a:endParaRPr lang="en-US" altLang="ko-KR" sz="3200" b="1" i="1" kern="0" dirty="0">
              <a:solidFill>
                <a:srgbClr val="2F4054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prstClr val="white">
                    <a:lumMod val="75000"/>
                  </a:prstClr>
                </a:solidFill>
              </a:rPr>
              <a:t>전염병 상황에서 업종에 대한 긍정부정 인식이 매출에 미치는 영향을 중심으로 </a:t>
            </a:r>
            <a:endParaRPr lang="en-US" altLang="ko-KR" sz="1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105728">
            <a:off x="8549579" y="4168053"/>
            <a:ext cx="2631170" cy="2035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코끼리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김채은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kce0531@naver.com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김예찬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mrchan9@naver.com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황솔희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thfgml18@naver.com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/>
                </a:solidFill>
              </a:rPr>
              <a:t>이대정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leedj1995@naver.com 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AEF70B-3DD9-4DCC-B830-5C3346E36CD6}"/>
              </a:ext>
            </a:extLst>
          </p:cNvPr>
          <p:cNvGrpSpPr/>
          <p:nvPr/>
        </p:nvGrpSpPr>
        <p:grpSpPr>
          <a:xfrm>
            <a:off x="1257520" y="1890291"/>
            <a:ext cx="9294056" cy="4823997"/>
            <a:chOff x="1257520" y="1890291"/>
            <a:chExt cx="9294056" cy="482399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D28C534-3DB7-4C07-A9F0-E3278D282489}"/>
                </a:ext>
              </a:extLst>
            </p:cNvPr>
            <p:cNvGrpSpPr/>
            <p:nvPr/>
          </p:nvGrpSpPr>
          <p:grpSpPr>
            <a:xfrm>
              <a:off x="1257520" y="1890291"/>
              <a:ext cx="9294056" cy="3679200"/>
              <a:chOff x="1804783" y="1743963"/>
              <a:chExt cx="13223945" cy="4054186"/>
            </a:xfrm>
          </p:grpSpPr>
          <p:pic>
            <p:nvPicPr>
              <p:cNvPr id="17" name="그림 16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2F1E90DF-235C-4CFF-B397-115BD2B6552A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1086" y="1743963"/>
                <a:ext cx="6187642" cy="4054186"/>
              </a:xfrm>
              <a:prstGeom prst="rect">
                <a:avLst/>
              </a:prstGeom>
            </p:spPr>
          </p:pic>
          <p:pic>
            <p:nvPicPr>
              <p:cNvPr id="19" name="그림 1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6850050-09F4-496E-88AD-27A7C5A85A4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4783" y="1743963"/>
                <a:ext cx="6186717" cy="4053518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7180A6-A828-4E1D-AF84-E90B920D819B}"/>
                </a:ext>
              </a:extLst>
            </p:cNvPr>
            <p:cNvSpPr txBox="1"/>
            <p:nvPr/>
          </p:nvSpPr>
          <p:spPr>
            <a:xfrm>
              <a:off x="4019963" y="5706768"/>
              <a:ext cx="4527689" cy="1007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&lt;2019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의료기관 관련 기사 수집 및 토큰화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2020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년 의료기관도 같은 방식으로 수집</a:t>
              </a:r>
              <a:endPara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긍정 부정 상관없이 모든 단어 수집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4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180A6-A828-4E1D-AF84-E90B920D819B}"/>
              </a:ext>
            </a:extLst>
          </p:cNvPr>
          <p:cNvSpPr txBox="1"/>
          <p:nvPr/>
        </p:nvSpPr>
        <p:spPr>
          <a:xfrm>
            <a:off x="4019963" y="5706768"/>
            <a:ext cx="4527689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의료기관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의료기관도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긍정 부정 상관없이 모든 단어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 descr="비, 자연이(가) 표시된 사진&#10;&#10;자동 생성된 설명">
            <a:extLst>
              <a:ext uri="{FF2B5EF4-FFF2-40B4-BE49-F238E27FC236}">
                <a16:creationId xmlns:a16="http://schemas.microsoft.com/office/drawing/2014/main" id="{4F444021-05A3-4F09-9C2D-C2F71B7D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72" y="1595877"/>
            <a:ext cx="8918716" cy="39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39B5E0-D432-474F-BEBD-259E89E0649F}"/>
              </a:ext>
            </a:extLst>
          </p:cNvPr>
          <p:cNvGrpSpPr/>
          <p:nvPr/>
        </p:nvGrpSpPr>
        <p:grpSpPr>
          <a:xfrm>
            <a:off x="1108510" y="1976169"/>
            <a:ext cx="9417375" cy="3710721"/>
            <a:chOff x="929061" y="1996047"/>
            <a:chExt cx="9417375" cy="3710721"/>
          </a:xfrm>
        </p:grpSpPr>
        <p:pic>
          <p:nvPicPr>
            <p:cNvPr id="15" name="그림 14" descr="텍스트, 테이블이(가) 표시된 사진&#10;&#10;자동 생성된 설명">
              <a:extLst>
                <a:ext uri="{FF2B5EF4-FFF2-40B4-BE49-F238E27FC236}">
                  <a16:creationId xmlns:a16="http://schemas.microsoft.com/office/drawing/2014/main" id="{A2E8BBDD-DDDD-46C5-8917-E629558FFE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636" y="1996047"/>
              <a:ext cx="4348800" cy="3679200"/>
            </a:xfrm>
            <a:prstGeom prst="rect">
              <a:avLst/>
            </a:prstGeom>
          </p:spPr>
        </p:pic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F3E1D38F-DA84-44A1-99D7-FDCE2AFD6F2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61" y="2027568"/>
              <a:ext cx="4348800" cy="36792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9C73F8-49D9-4632-9CE4-A3901CD04DD7}"/>
              </a:ext>
            </a:extLst>
          </p:cNvPr>
          <p:cNvSpPr txBox="1"/>
          <p:nvPr/>
        </p:nvSpPr>
        <p:spPr>
          <a:xfrm>
            <a:off x="4019963" y="5706768"/>
            <a:ext cx="4527689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문화취미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</a:t>
            </a:r>
            <a:r>
              <a:rPr lang="ko-KR" altLang="en-US" sz="14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문화취미도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긍정 부정 상관없이 모든 단어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8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C73F8-49D9-4632-9CE4-A3901CD04DD7}"/>
              </a:ext>
            </a:extLst>
          </p:cNvPr>
          <p:cNvSpPr txBox="1"/>
          <p:nvPr/>
        </p:nvSpPr>
        <p:spPr>
          <a:xfrm>
            <a:off x="4019963" y="5706768"/>
            <a:ext cx="4517750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문화취미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</a:t>
            </a:r>
            <a:r>
              <a:rPr lang="ko-KR" altLang="en-US" sz="14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문화취미도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긍정 부정 상관없이 모든 단어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비, 사람들이(가) 표시된 사진&#10;&#10;자동 생성된 설명">
            <a:extLst>
              <a:ext uri="{FF2B5EF4-FFF2-40B4-BE49-F238E27FC236}">
                <a16:creationId xmlns:a16="http://schemas.microsoft.com/office/drawing/2014/main" id="{1F199972-DFAC-427F-8DE2-22EEDC83D06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64" y="1608132"/>
            <a:ext cx="89172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ED5796-1A77-4D19-8657-042EC2EF2CAB}"/>
              </a:ext>
            </a:extLst>
          </p:cNvPr>
          <p:cNvGrpSpPr/>
          <p:nvPr/>
        </p:nvGrpSpPr>
        <p:grpSpPr>
          <a:xfrm>
            <a:off x="1502360" y="1542523"/>
            <a:ext cx="9187280" cy="5181916"/>
            <a:chOff x="1257519" y="1865475"/>
            <a:chExt cx="9187280" cy="518191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0CBC078-CADA-4200-8B80-20749EC415B0}"/>
                </a:ext>
              </a:extLst>
            </p:cNvPr>
            <p:cNvGrpSpPr/>
            <p:nvPr/>
          </p:nvGrpSpPr>
          <p:grpSpPr>
            <a:xfrm>
              <a:off x="1257520" y="1890291"/>
              <a:ext cx="7323587" cy="5157100"/>
              <a:chOff x="1257520" y="1890291"/>
              <a:chExt cx="7323587" cy="5157100"/>
            </a:xfrm>
          </p:grpSpPr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F01BE8A-0381-4F09-B4E3-C72CD571FF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7520" y="1890291"/>
                <a:ext cx="4348150" cy="367859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CE022B-0798-4268-9300-FCC0B665825D}"/>
                  </a:ext>
                </a:extLst>
              </p:cNvPr>
              <p:cNvSpPr txBox="1"/>
              <p:nvPr/>
            </p:nvSpPr>
            <p:spPr>
              <a:xfrm>
                <a:off x="4019963" y="5706768"/>
                <a:ext cx="4561144" cy="13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kumimoji="0" lang="en-US" altLang="ko-KR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&lt;2019 </a:t>
                </a:r>
                <a:r>
                  <a:rPr kumimoji="0" lang="ko-KR" altLang="en-US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보건위생 관련 기사 수집 및 토큰화</a:t>
                </a:r>
                <a:r>
                  <a:rPr kumimoji="0" lang="en-US" altLang="ko-KR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&gt;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* R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언어와 </a:t>
                </a:r>
                <a:r>
                  <a:rPr lang="en-US" altLang="ko-KR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PYTHON 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활용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* 2020</a:t>
                </a:r>
                <a:r>
                  <a:rPr lang="ko-KR" altLang="en-US" sz="1400" kern="100" dirty="0">
                    <a:solidFill>
                      <a:prstClr val="black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년 보건위생도 같은 방식으로 수집</a:t>
                </a:r>
                <a:endPara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kumimoji="0" lang="ko-KR" altLang="en-US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  <a:cs typeface="Times New Roman" panose="02020603050405020304" pitchFamily="18" charset="0"/>
                  </a:rPr>
                  <a:t>* 긍정 부정 상관없이 모든 단어 수집</a:t>
                </a: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795604D6-F4A2-4137-9B39-4BA9DF422A4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7"/>
            <a:stretch/>
          </p:blipFill>
          <p:spPr>
            <a:xfrm>
              <a:off x="6095999" y="1865475"/>
              <a:ext cx="4348800" cy="367920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4E00DE89-DD20-4DC3-9BE3-1EF66E2812A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519" y="1865475"/>
              <a:ext cx="4348800" cy="36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60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E022B-0798-4268-9300-FCC0B665825D}"/>
              </a:ext>
            </a:extLst>
          </p:cNvPr>
          <p:cNvSpPr txBox="1"/>
          <p:nvPr/>
        </p:nvSpPr>
        <p:spPr>
          <a:xfrm>
            <a:off x="4264804" y="5592536"/>
            <a:ext cx="4511448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보건위생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R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언어와 </a:t>
            </a: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PYTHON 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활용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보건위생도 같은 방식으로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 descr="비이(가) 표시된 사진&#10;&#10;자동 생성된 설명">
            <a:extLst>
              <a:ext uri="{FF2B5EF4-FFF2-40B4-BE49-F238E27FC236}">
                <a16:creationId xmlns:a16="http://schemas.microsoft.com/office/drawing/2014/main" id="{2B61B3C2-8908-4AC8-B23D-A1646B55AC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8" y="1595877"/>
            <a:ext cx="89172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1472DE-5B51-4C5D-AEB9-6C1DCB183CCC}"/>
              </a:ext>
            </a:extLst>
          </p:cNvPr>
          <p:cNvGrpSpPr/>
          <p:nvPr/>
        </p:nvGrpSpPr>
        <p:grpSpPr>
          <a:xfrm>
            <a:off x="1502359" y="1585689"/>
            <a:ext cx="9187281" cy="5102404"/>
            <a:chOff x="1257518" y="1865475"/>
            <a:chExt cx="9187281" cy="5102404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4E00DE89-DD20-4DC3-9BE3-1EF66E2812A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519" y="1865475"/>
              <a:ext cx="4348800" cy="36792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B7EAD5-C1DA-4B37-895E-A8114856BBF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518" y="1914500"/>
              <a:ext cx="4348800" cy="3679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E022B-0798-4268-9300-FCC0B665825D}"/>
                </a:ext>
              </a:extLst>
            </p:cNvPr>
            <p:cNvSpPr txBox="1"/>
            <p:nvPr/>
          </p:nvSpPr>
          <p:spPr>
            <a:xfrm>
              <a:off x="4019963" y="5627256"/>
              <a:ext cx="4571083" cy="1340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&lt;2019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요식업소 관련 기사 수집 및 토큰화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R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언어와 </a:t>
              </a: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PYTHON 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활용</a:t>
              </a:r>
              <a:endPara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2020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년 요식업소도 같은 방식으로 수집</a:t>
              </a:r>
              <a:endPara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긍정 부정 상관없이 모든 단어 수집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1A7E1BDB-FBF8-41F2-A40C-2464825E6D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865475"/>
              <a:ext cx="4348800" cy="36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71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E022B-0798-4268-9300-FCC0B665825D}"/>
              </a:ext>
            </a:extLst>
          </p:cNvPr>
          <p:cNvSpPr txBox="1"/>
          <p:nvPr/>
        </p:nvSpPr>
        <p:spPr>
          <a:xfrm>
            <a:off x="4264804" y="5586006"/>
            <a:ext cx="4511448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요식업소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R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언어와 </a:t>
            </a: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PYTHON 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활용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요식업소도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B38C588-B74D-47E2-8880-0B7D2A1B54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52" y="1595877"/>
            <a:ext cx="89172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C13046-7EC3-4EC8-873E-1B601A69D4DA}"/>
              </a:ext>
            </a:extLst>
          </p:cNvPr>
          <p:cNvGrpSpPr/>
          <p:nvPr/>
        </p:nvGrpSpPr>
        <p:grpSpPr>
          <a:xfrm>
            <a:off x="1292473" y="1838494"/>
            <a:ext cx="9607056" cy="4824605"/>
            <a:chOff x="1292473" y="1838494"/>
            <a:chExt cx="9607056" cy="48246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E022B-0798-4268-9300-FCC0B665825D}"/>
                </a:ext>
              </a:extLst>
            </p:cNvPr>
            <p:cNvSpPr txBox="1"/>
            <p:nvPr/>
          </p:nvSpPr>
          <p:spPr>
            <a:xfrm>
              <a:off x="4264804" y="5655579"/>
              <a:ext cx="4152073" cy="1007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&lt;2019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레저 관련 기사 수집 및 토큰화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2020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년 레저도 같은 방식으로 수집</a:t>
              </a:r>
              <a:endPara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긍정 부정 상관없이 모든 단어 수집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8612DDCD-C50F-4505-A036-3F4D84C4E97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29" y="1838494"/>
              <a:ext cx="4348800" cy="3654991"/>
            </a:xfrm>
            <a:prstGeom prst="rect">
              <a:avLst/>
            </a:prstGeom>
          </p:spPr>
        </p:pic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64CB4976-1577-48F6-B056-8548666A4D8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473" y="1838495"/>
              <a:ext cx="4348799" cy="36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05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E022B-0798-4268-9300-FCC0B665825D}"/>
              </a:ext>
            </a:extLst>
          </p:cNvPr>
          <p:cNvSpPr txBox="1"/>
          <p:nvPr/>
        </p:nvSpPr>
        <p:spPr>
          <a:xfrm>
            <a:off x="4264804" y="5655579"/>
            <a:ext cx="4152073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레저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레저도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긍정 부정 상관없이 모든 단어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E900A25-5F71-4DD5-9D56-8E0CCA74D4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31" y="1611695"/>
            <a:ext cx="89172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8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C13046-7EC3-4EC8-873E-1B601A69D4DA}"/>
              </a:ext>
            </a:extLst>
          </p:cNvPr>
          <p:cNvGrpSpPr/>
          <p:nvPr/>
        </p:nvGrpSpPr>
        <p:grpSpPr>
          <a:xfrm>
            <a:off x="1292471" y="1838494"/>
            <a:ext cx="9607058" cy="4824605"/>
            <a:chOff x="1292471" y="1838494"/>
            <a:chExt cx="9607058" cy="48246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E022B-0798-4268-9300-FCC0B665825D}"/>
                </a:ext>
              </a:extLst>
            </p:cNvPr>
            <p:cNvSpPr txBox="1"/>
            <p:nvPr/>
          </p:nvSpPr>
          <p:spPr>
            <a:xfrm>
              <a:off x="4264804" y="5655579"/>
              <a:ext cx="4152073" cy="1007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&lt;2019 </a:t>
              </a:r>
              <a:r>
                <a:rPr lang="ko-KR" altLang="en-US" sz="16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숙박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 관련 기사 수집 및 토큰화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&gt;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2020</a:t>
              </a: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년 숙박도 같은 방식으로 수집</a:t>
              </a:r>
              <a:endPara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* 긍정 부정 상관없이 모든 단어 수집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8612DDCD-C50F-4505-A036-3F4D84C4E97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29" y="1838494"/>
              <a:ext cx="4348800" cy="3654991"/>
            </a:xfrm>
            <a:prstGeom prst="rect">
              <a:avLst/>
            </a:prstGeom>
          </p:spPr>
        </p:pic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64CB4976-1577-48F6-B056-8548666A4D8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471" y="1838494"/>
              <a:ext cx="4348799" cy="3679200"/>
            </a:xfrm>
            <a:prstGeom prst="rect">
              <a:avLst/>
            </a:prstGeom>
          </p:spPr>
        </p:pic>
      </p:grpSp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7F0AF265-8B36-42D1-819D-1B0F1E7422F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2" y="1803775"/>
            <a:ext cx="4348800" cy="36792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59E1263-F1DD-49A3-99AA-65340CA01BA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4" y="1839152"/>
            <a:ext cx="4348800" cy="36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1. </a:t>
            </a:r>
            <a:r>
              <a:rPr lang="ko-KR" altLang="en-US" b="1" dirty="0">
                <a:solidFill>
                  <a:srgbClr val="3A3A3A"/>
                </a:solidFill>
              </a:rPr>
              <a:t>업종별 긍정부정 인식 확인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3979D-75E9-47E6-B6D8-980E6D9F84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E022B-0798-4268-9300-FCC0B665825D}"/>
              </a:ext>
            </a:extLst>
          </p:cNvPr>
          <p:cNvSpPr txBox="1"/>
          <p:nvPr/>
        </p:nvSpPr>
        <p:spPr>
          <a:xfrm>
            <a:off x="4264804" y="5655579"/>
            <a:ext cx="4152073" cy="10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&lt;2019 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숙박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관련 기사 수집 및 토큰화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2020</a:t>
            </a:r>
            <a:r>
              <a:rPr lang="ko-KR" altLang="en-US" sz="14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년 숙박도 같은 방식으로 수집</a:t>
            </a:r>
            <a:endParaRPr lang="en-US" altLang="ko-KR" sz="1400" kern="100" dirty="0">
              <a:solidFill>
                <a:prstClr val="black"/>
              </a:solidFill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* 긍정 부정 상관없이 모든 단어 수집</a:t>
            </a: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AE61129-D22E-44E0-9719-A8BB140005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08" y="1595877"/>
            <a:ext cx="89172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2. </a:t>
            </a:r>
            <a:r>
              <a:rPr lang="ko-KR" altLang="en-US" b="1" dirty="0">
                <a:solidFill>
                  <a:srgbClr val="3A3A3A"/>
                </a:solidFill>
              </a:rPr>
              <a:t>감정사전 구축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581E0-BD41-4891-AAB4-4C2622706831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6699"/>
                </a:solidFill>
              </a:rPr>
              <a:t>솔희</a:t>
            </a:r>
            <a:endParaRPr lang="ko-KR" altLang="en-US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0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3. </a:t>
            </a:r>
            <a:r>
              <a:rPr lang="ko-KR" altLang="en-US" b="1" dirty="0">
                <a:solidFill>
                  <a:srgbClr val="3A3A3A"/>
                </a:solidFill>
              </a:rPr>
              <a:t>업종별 </a:t>
            </a:r>
            <a:r>
              <a:rPr lang="en-US" altLang="ko-KR" b="1" dirty="0">
                <a:solidFill>
                  <a:srgbClr val="3A3A3A"/>
                </a:solidFill>
              </a:rPr>
              <a:t>PN </a:t>
            </a:r>
            <a:r>
              <a:rPr lang="ko-KR" altLang="en-US" b="1" dirty="0">
                <a:solidFill>
                  <a:srgbClr val="3A3A3A"/>
                </a:solidFill>
              </a:rPr>
              <a:t>변수 추가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C4158-F7C6-4F94-AB20-95FED437A378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5C51-8150-41C8-B6E1-945558777849}"/>
              </a:ext>
            </a:extLst>
          </p:cNvPr>
          <p:cNvSpPr txBox="1"/>
          <p:nvPr/>
        </p:nvSpPr>
        <p:spPr>
          <a:xfrm>
            <a:off x="657912" y="1734760"/>
            <a:ext cx="6535101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PN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변수 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업종에 대한 긍정부정정보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업종에 대한 긍정부정 키워드 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벡터값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토큰화된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특정 단어에 </a:t>
            </a:r>
            <a:r>
              <a:rPr kumimoji="0" lang="ko-KR" altLang="en-US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벡터값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지정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, (+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긍정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, - </a:t>
            </a:r>
            <a:r>
              <a:rPr kumimoji="0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부정</a:t>
            </a:r>
            <a:r>
              <a: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A701E1-380E-4144-9B17-85FA8A61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49427"/>
              </p:ext>
            </p:extLst>
          </p:nvPr>
        </p:nvGraphicFramePr>
        <p:xfrm>
          <a:off x="657912" y="2511211"/>
          <a:ext cx="5751798" cy="3435666"/>
        </p:xfrm>
        <a:graphic>
          <a:graphicData uri="http://schemas.openxmlformats.org/drawingml/2006/table">
            <a:tbl>
              <a:tblPr/>
              <a:tblGrid>
                <a:gridCol w="958633">
                  <a:extLst>
                    <a:ext uri="{9D8B030D-6E8A-4147-A177-3AD203B41FA5}">
                      <a16:colId xmlns:a16="http://schemas.microsoft.com/office/drawing/2014/main" val="1561981347"/>
                    </a:ext>
                  </a:extLst>
                </a:gridCol>
                <a:gridCol w="958633">
                  <a:extLst>
                    <a:ext uri="{9D8B030D-6E8A-4147-A177-3AD203B41FA5}">
                      <a16:colId xmlns:a16="http://schemas.microsoft.com/office/drawing/2014/main" val="1005017990"/>
                    </a:ext>
                  </a:extLst>
                </a:gridCol>
                <a:gridCol w="958633">
                  <a:extLst>
                    <a:ext uri="{9D8B030D-6E8A-4147-A177-3AD203B41FA5}">
                      <a16:colId xmlns:a16="http://schemas.microsoft.com/office/drawing/2014/main" val="778010260"/>
                    </a:ext>
                  </a:extLst>
                </a:gridCol>
                <a:gridCol w="958633">
                  <a:extLst>
                    <a:ext uri="{9D8B030D-6E8A-4147-A177-3AD203B41FA5}">
                      <a16:colId xmlns:a16="http://schemas.microsoft.com/office/drawing/2014/main" val="4224835881"/>
                    </a:ext>
                  </a:extLst>
                </a:gridCol>
                <a:gridCol w="958633">
                  <a:extLst>
                    <a:ext uri="{9D8B030D-6E8A-4147-A177-3AD203B41FA5}">
                      <a16:colId xmlns:a16="http://schemas.microsoft.com/office/drawing/2014/main" val="1115392447"/>
                    </a:ext>
                  </a:extLst>
                </a:gridCol>
                <a:gridCol w="958633">
                  <a:extLst>
                    <a:ext uri="{9D8B030D-6E8A-4147-A177-3AD203B41FA5}">
                      <a16:colId xmlns:a16="http://schemas.microsoft.com/office/drawing/2014/main" val="3037933769"/>
                    </a:ext>
                  </a:extLst>
                </a:gridCol>
              </a:tblGrid>
              <a:tr h="3486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오프라인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52082"/>
                  </a:ext>
                </a:extLst>
              </a:tr>
              <a:tr h="348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숙박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문화 취미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식품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레저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의료기관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보건위생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2710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+0.02429199219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-0.4480699698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+0.4884227812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+0.2960041336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+0.04101347923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-0.1298816885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35054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-0.2546436531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+0.1945506235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+0.4787071645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-0.03604235252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-0.01637631655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-0.2452360817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8507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-0.2556056976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-0.02406144142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-0.06888024675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+0.342801077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+0.2669769287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-0.572653796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357810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+0.4311133996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-0.4979627848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-0.0178099215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+0.7659961326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+0.176811254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-0.5188040808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58138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-0.5093494654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-0.1274148226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-0.3132584223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+0.7704757793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-0.5462923571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-0.1018452168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35907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-0.4577632632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+0.1476357335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-0.06520995829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+0.723110497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-0.07592485348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+0.7370842894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87655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-0.4161640836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+0.4357945224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-0.001237014929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+0.3736261385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-0.1888627572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-0.5253404081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5067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-0.06528772116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+0.1421056151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+0.3527021706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-0.2930699229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-0.50760495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742046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79664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74863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5369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ACE763-E289-46E2-8410-318A4DBC1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521"/>
              </p:ext>
            </p:extLst>
          </p:nvPr>
        </p:nvGraphicFramePr>
        <p:xfrm>
          <a:off x="6439527" y="2509605"/>
          <a:ext cx="5121150" cy="3435666"/>
        </p:xfrm>
        <a:graphic>
          <a:graphicData uri="http://schemas.openxmlformats.org/drawingml/2006/table">
            <a:tbl>
              <a:tblPr/>
              <a:tblGrid>
                <a:gridCol w="1024230">
                  <a:extLst>
                    <a:ext uri="{9D8B030D-6E8A-4147-A177-3AD203B41FA5}">
                      <a16:colId xmlns:a16="http://schemas.microsoft.com/office/drawing/2014/main" val="1561981347"/>
                    </a:ext>
                  </a:extLst>
                </a:gridCol>
                <a:gridCol w="1024230">
                  <a:extLst>
                    <a:ext uri="{9D8B030D-6E8A-4147-A177-3AD203B41FA5}">
                      <a16:colId xmlns:a16="http://schemas.microsoft.com/office/drawing/2014/main" val="1005017990"/>
                    </a:ext>
                  </a:extLst>
                </a:gridCol>
                <a:gridCol w="1024230">
                  <a:extLst>
                    <a:ext uri="{9D8B030D-6E8A-4147-A177-3AD203B41FA5}">
                      <a16:colId xmlns:a16="http://schemas.microsoft.com/office/drawing/2014/main" val="778010260"/>
                    </a:ext>
                  </a:extLst>
                </a:gridCol>
                <a:gridCol w="1024230">
                  <a:extLst>
                    <a:ext uri="{9D8B030D-6E8A-4147-A177-3AD203B41FA5}">
                      <a16:colId xmlns:a16="http://schemas.microsoft.com/office/drawing/2014/main" val="4224835881"/>
                    </a:ext>
                  </a:extLst>
                </a:gridCol>
                <a:gridCol w="1024230">
                  <a:extLst>
                    <a:ext uri="{9D8B030D-6E8A-4147-A177-3AD203B41FA5}">
                      <a16:colId xmlns:a16="http://schemas.microsoft.com/office/drawing/2014/main" val="3037933769"/>
                    </a:ext>
                  </a:extLst>
                </a:gridCol>
              </a:tblGrid>
              <a:tr h="34863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온라인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52082"/>
                  </a:ext>
                </a:extLst>
              </a:tr>
              <a:tr h="3486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숙박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문화 취미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식품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레저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보건위생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2710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+0.02429199219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-0.4480699698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+0.4884227812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+0.2960041336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-0.50760495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35054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-0.2546436531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+0.1945506235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-0.001237014929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-0.03604235252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98507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-0.2556056976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-0.02406144142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+0.5413034345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+0.342801077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357810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+0.4311133996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-0.4979627848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-0.06888024675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+0.7659961326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58138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-0.5093494654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-0.1274148226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-0.0178099215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+0.7704757793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35907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-0.4577632632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+0.1476357335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-0.06520995829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+0.723110497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87655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-0.4161640836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+0.4357945224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-0.001237014929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+0.3736261385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50672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-0.06528772116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+0.1421056151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3A3A3A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+0.3527021706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742046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79664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74863"/>
                  </a:ext>
                </a:extLst>
              </a:tr>
              <a:tr h="248946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3A3A3A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CF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75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7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4. </a:t>
            </a:r>
            <a:r>
              <a:rPr lang="ko-KR" altLang="en-US" b="1" dirty="0">
                <a:solidFill>
                  <a:srgbClr val="3A3A3A"/>
                </a:solidFill>
              </a:rPr>
              <a:t>회귀분석 상관분석 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A0F36-9FE7-41FB-8A0D-1887BBAE9B8F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</p:spTree>
    <p:extLst>
      <p:ext uri="{BB962C8B-B14F-4D97-AF65-F5344CB8AC3E}">
        <p14:creationId xmlns:p14="http://schemas.microsoft.com/office/powerpoint/2010/main" val="3179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5. </a:t>
            </a:r>
            <a:r>
              <a:rPr lang="ko-KR" altLang="en-US" b="1" dirty="0">
                <a:solidFill>
                  <a:srgbClr val="3A3A3A"/>
                </a:solidFill>
              </a:rPr>
              <a:t>이산형 데이터 변환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42181-152C-4AF4-A673-80BCDACE1417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</p:spTree>
    <p:extLst>
      <p:ext uri="{BB962C8B-B14F-4D97-AF65-F5344CB8AC3E}">
        <p14:creationId xmlns:p14="http://schemas.microsoft.com/office/powerpoint/2010/main" val="156680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6. </a:t>
            </a:r>
            <a:r>
              <a:rPr lang="ko-KR" altLang="en-US" b="1" dirty="0">
                <a:solidFill>
                  <a:srgbClr val="3A3A3A"/>
                </a:solidFill>
              </a:rPr>
              <a:t>모델 적용</a:t>
            </a:r>
            <a:r>
              <a:rPr lang="en-US" altLang="ko-KR" b="1" dirty="0">
                <a:solidFill>
                  <a:srgbClr val="3A3A3A"/>
                </a:solidFill>
              </a:rPr>
              <a:t>_LASSO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976CB-B336-46E6-90CA-11174E0CEAC0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대정</a:t>
            </a:r>
          </a:p>
        </p:txBody>
      </p:sp>
    </p:spTree>
    <p:extLst>
      <p:ext uri="{BB962C8B-B14F-4D97-AF65-F5344CB8AC3E}">
        <p14:creationId xmlns:p14="http://schemas.microsoft.com/office/powerpoint/2010/main" val="274048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6. </a:t>
            </a:r>
            <a:r>
              <a:rPr lang="ko-KR" altLang="en-US" b="1" dirty="0">
                <a:solidFill>
                  <a:srgbClr val="3A3A3A"/>
                </a:solidFill>
              </a:rPr>
              <a:t>모델 적용</a:t>
            </a:r>
            <a:r>
              <a:rPr lang="en-US" altLang="ko-KR" b="1" dirty="0">
                <a:solidFill>
                  <a:srgbClr val="3A3A3A"/>
                </a:solidFill>
              </a:rPr>
              <a:t>_RIDGE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2690-29CB-4BF3-9374-2A7381728962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대정</a:t>
            </a:r>
          </a:p>
        </p:txBody>
      </p:sp>
    </p:spTree>
    <p:extLst>
      <p:ext uri="{BB962C8B-B14F-4D97-AF65-F5344CB8AC3E}">
        <p14:creationId xmlns:p14="http://schemas.microsoft.com/office/powerpoint/2010/main" val="125061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6. </a:t>
            </a:r>
            <a:r>
              <a:rPr lang="ko-KR" altLang="en-US" b="1" dirty="0">
                <a:solidFill>
                  <a:srgbClr val="3A3A3A"/>
                </a:solidFill>
              </a:rPr>
              <a:t>모델 적용</a:t>
            </a:r>
            <a:r>
              <a:rPr lang="en-US" altLang="ko-KR" b="1" dirty="0">
                <a:solidFill>
                  <a:srgbClr val="3A3A3A"/>
                </a:solidFill>
              </a:rPr>
              <a:t>_RANDOM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B78DC-BA15-48BE-957E-11A336798034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</p:spTree>
    <p:extLst>
      <p:ext uri="{BB962C8B-B14F-4D97-AF65-F5344CB8AC3E}">
        <p14:creationId xmlns:p14="http://schemas.microsoft.com/office/powerpoint/2010/main" val="2934178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6. </a:t>
            </a:r>
            <a:r>
              <a:rPr lang="ko-KR" altLang="en-US" b="1" dirty="0">
                <a:solidFill>
                  <a:srgbClr val="3A3A3A"/>
                </a:solidFill>
              </a:rPr>
              <a:t>모델 적용</a:t>
            </a:r>
            <a:r>
              <a:rPr lang="en-US" altLang="ko-KR" b="1" dirty="0">
                <a:solidFill>
                  <a:srgbClr val="3A3A3A"/>
                </a:solidFill>
              </a:rPr>
              <a:t>_DECISION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16ED0-4462-4590-9FA6-EF77092CBFEE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</p:spTree>
    <p:extLst>
      <p:ext uri="{BB962C8B-B14F-4D97-AF65-F5344CB8AC3E}">
        <p14:creationId xmlns:p14="http://schemas.microsoft.com/office/powerpoint/2010/main" val="34727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EA1B5A6-2AF9-455A-A552-D8700713D0B6}"/>
              </a:ext>
            </a:extLst>
          </p:cNvPr>
          <p:cNvSpPr/>
          <p:nvPr/>
        </p:nvSpPr>
        <p:spPr>
          <a:xfrm>
            <a:off x="2228967" y="203644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44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6. </a:t>
            </a:r>
            <a:r>
              <a:rPr lang="ko-KR" altLang="en-US" b="1" dirty="0">
                <a:solidFill>
                  <a:srgbClr val="3A3A3A"/>
                </a:solidFill>
              </a:rPr>
              <a:t>모델 적용</a:t>
            </a:r>
            <a:r>
              <a:rPr lang="en-US" altLang="ko-KR" b="1" dirty="0">
                <a:solidFill>
                  <a:srgbClr val="3A3A3A"/>
                </a:solidFill>
              </a:rPr>
              <a:t>_KNN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E825F-4C87-4B1F-A18A-2E4C94E80865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6699"/>
                </a:solidFill>
              </a:rPr>
              <a:t>솔희</a:t>
            </a:r>
            <a:endParaRPr lang="ko-KR" altLang="en-US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01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7. </a:t>
            </a:r>
            <a:r>
              <a:rPr lang="ko-KR" altLang="en-US" b="1" dirty="0">
                <a:solidFill>
                  <a:srgbClr val="3A3A3A"/>
                </a:solidFill>
              </a:rPr>
              <a:t>최종 모델 선택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0A8D-0644-4940-9B4C-5014EA312DE7}"/>
              </a:ext>
            </a:extLst>
          </p:cNvPr>
          <p:cNvSpPr txBox="1"/>
          <p:nvPr/>
        </p:nvSpPr>
        <p:spPr>
          <a:xfrm>
            <a:off x="766823" y="1828020"/>
            <a:ext cx="338848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정확도 비교</a:t>
            </a:r>
            <a:r>
              <a:rPr lang="en-US" altLang="ko-KR" sz="1600" dirty="0">
                <a:solidFill>
                  <a:srgbClr val="3A3A3A"/>
                </a:solidFill>
              </a:rPr>
              <a:t>-&gt; </a:t>
            </a:r>
            <a:r>
              <a:rPr lang="ko-KR" altLang="en-US" sz="1600" dirty="0">
                <a:solidFill>
                  <a:srgbClr val="3A3A3A"/>
                </a:solidFill>
              </a:rPr>
              <a:t>최종 모델 선택</a:t>
            </a:r>
            <a:endParaRPr lang="en-US" altLang="ko-KR" sz="1600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59962-092B-4774-819C-5F41F731D880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</p:spTree>
    <p:extLst>
      <p:ext uri="{BB962C8B-B14F-4D97-AF65-F5344CB8AC3E}">
        <p14:creationId xmlns:p14="http://schemas.microsoft.com/office/powerpoint/2010/main" val="3743751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8. </a:t>
            </a:r>
            <a:r>
              <a:rPr lang="ko-KR" altLang="en-US" b="1" dirty="0">
                <a:solidFill>
                  <a:srgbClr val="3A3A3A"/>
                </a:solidFill>
              </a:rPr>
              <a:t>판매량 예측</a:t>
            </a:r>
            <a:r>
              <a:rPr lang="en-US" altLang="ko-KR" b="1" dirty="0">
                <a:solidFill>
                  <a:srgbClr val="3A3A3A"/>
                </a:solidFill>
              </a:rPr>
              <a:t>_LSTM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0A8D-0644-4940-9B4C-5014EA312DE7}"/>
              </a:ext>
            </a:extLst>
          </p:cNvPr>
          <p:cNvSpPr txBox="1"/>
          <p:nvPr/>
        </p:nvSpPr>
        <p:spPr>
          <a:xfrm>
            <a:off x="917294" y="1920618"/>
            <a:ext cx="338848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코로나 </a:t>
            </a:r>
            <a:r>
              <a:rPr lang="en-US" altLang="ko-KR" sz="1600" dirty="0">
                <a:solidFill>
                  <a:srgbClr val="3A3A3A"/>
                </a:solidFill>
              </a:rPr>
              <a:t>(</a:t>
            </a:r>
            <a:r>
              <a:rPr lang="ko-KR" altLang="en-US" sz="1600" dirty="0">
                <a:solidFill>
                  <a:srgbClr val="3A3A3A"/>
                </a:solidFill>
              </a:rPr>
              <a:t>전염병</a:t>
            </a:r>
            <a:r>
              <a:rPr lang="en-US" altLang="ko-KR" sz="1600" dirty="0">
                <a:solidFill>
                  <a:srgbClr val="3A3A3A"/>
                </a:solidFill>
              </a:rPr>
              <a:t>) </a:t>
            </a:r>
            <a:r>
              <a:rPr lang="ko-KR" altLang="en-US" sz="1600" dirty="0">
                <a:solidFill>
                  <a:srgbClr val="3A3A3A"/>
                </a:solidFill>
              </a:rPr>
              <a:t>환경에서 업종별 긍정 부정 인식이 매출에 미치는 영향을 학습시켜</a:t>
            </a:r>
            <a:endParaRPr lang="en-US" altLang="ko-KR" sz="1600" dirty="0">
              <a:solidFill>
                <a:srgbClr val="3A3A3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예상 매출을 예측하기</a:t>
            </a:r>
            <a:endParaRPr lang="en-US" altLang="ko-KR" sz="1600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B658A-FB82-4DFA-A245-DC174563ACFB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6699"/>
                </a:solidFill>
              </a:rPr>
              <a:t>솔희</a:t>
            </a:r>
            <a:endParaRPr lang="ko-KR" altLang="en-US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7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8. </a:t>
            </a:r>
            <a:r>
              <a:rPr lang="ko-KR" altLang="en-US" b="1" dirty="0">
                <a:solidFill>
                  <a:srgbClr val="3A3A3A"/>
                </a:solidFill>
              </a:rPr>
              <a:t>판매량 예측</a:t>
            </a:r>
            <a:r>
              <a:rPr lang="en-US" altLang="ko-KR" b="1" dirty="0">
                <a:solidFill>
                  <a:srgbClr val="3A3A3A"/>
                </a:solidFill>
              </a:rPr>
              <a:t>_</a:t>
            </a:r>
            <a:r>
              <a:rPr lang="ko-KR" altLang="en-US" b="1" dirty="0">
                <a:solidFill>
                  <a:srgbClr val="3A3A3A"/>
                </a:solidFill>
              </a:rPr>
              <a:t>시계열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0A8D-0644-4940-9B4C-5014EA312DE7}"/>
              </a:ext>
            </a:extLst>
          </p:cNvPr>
          <p:cNvSpPr txBox="1"/>
          <p:nvPr/>
        </p:nvSpPr>
        <p:spPr>
          <a:xfrm>
            <a:off x="917294" y="1920618"/>
            <a:ext cx="338848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코로나 </a:t>
            </a:r>
            <a:r>
              <a:rPr lang="en-US" altLang="ko-KR" sz="1600" dirty="0">
                <a:solidFill>
                  <a:srgbClr val="3A3A3A"/>
                </a:solidFill>
              </a:rPr>
              <a:t>(</a:t>
            </a:r>
            <a:r>
              <a:rPr lang="ko-KR" altLang="en-US" sz="1600" dirty="0">
                <a:solidFill>
                  <a:srgbClr val="3A3A3A"/>
                </a:solidFill>
              </a:rPr>
              <a:t>전염병</a:t>
            </a:r>
            <a:r>
              <a:rPr lang="en-US" altLang="ko-KR" sz="1600" dirty="0">
                <a:solidFill>
                  <a:srgbClr val="3A3A3A"/>
                </a:solidFill>
              </a:rPr>
              <a:t>) </a:t>
            </a:r>
            <a:r>
              <a:rPr lang="ko-KR" altLang="en-US" sz="1600" dirty="0">
                <a:solidFill>
                  <a:srgbClr val="3A3A3A"/>
                </a:solidFill>
              </a:rPr>
              <a:t>환경에서 업종별 긍정 부정 인식이 매출에 미치는 영향을 학습시켜</a:t>
            </a:r>
            <a:endParaRPr lang="en-US" altLang="ko-KR" sz="1600" dirty="0">
              <a:solidFill>
                <a:srgbClr val="3A3A3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예상 매출을 예측하기</a:t>
            </a:r>
            <a:endParaRPr lang="en-US" altLang="ko-KR" sz="1600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EBDEA-AE32-4777-9850-04D79608AEDC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대정</a:t>
            </a:r>
          </a:p>
        </p:txBody>
      </p:sp>
    </p:spTree>
    <p:extLst>
      <p:ext uri="{BB962C8B-B14F-4D97-AF65-F5344CB8AC3E}">
        <p14:creationId xmlns:p14="http://schemas.microsoft.com/office/powerpoint/2010/main" val="3588059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3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방법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D631-F6FF-4D3E-AA93-57C46BE5534B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A3A3A"/>
                </a:solidFill>
              </a:rPr>
              <a:t>STEP</a:t>
            </a:r>
            <a:r>
              <a:rPr lang="ko-KR" altLang="en-US" b="1" dirty="0">
                <a:solidFill>
                  <a:srgbClr val="3A3A3A"/>
                </a:solidFill>
              </a:rPr>
              <a:t> </a:t>
            </a:r>
            <a:r>
              <a:rPr lang="en-US" altLang="ko-KR" b="1" dirty="0">
                <a:solidFill>
                  <a:srgbClr val="3A3A3A"/>
                </a:solidFill>
              </a:rPr>
              <a:t>9. </a:t>
            </a:r>
            <a:r>
              <a:rPr lang="ko-KR" altLang="en-US" b="1" dirty="0">
                <a:solidFill>
                  <a:srgbClr val="3A3A3A"/>
                </a:solidFill>
              </a:rPr>
              <a:t>최종 예측 모델 선택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0A8D-0644-4940-9B4C-5014EA312DE7}"/>
              </a:ext>
            </a:extLst>
          </p:cNvPr>
          <p:cNvSpPr txBox="1"/>
          <p:nvPr/>
        </p:nvSpPr>
        <p:spPr>
          <a:xfrm>
            <a:off x="917294" y="1920618"/>
            <a:ext cx="338848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3A3A3A"/>
                </a:solidFill>
              </a:rPr>
              <a:t>정확도 비교 </a:t>
            </a:r>
            <a:r>
              <a:rPr lang="en-US" altLang="ko-KR" sz="1600" dirty="0">
                <a:solidFill>
                  <a:srgbClr val="3A3A3A"/>
                </a:solidFill>
              </a:rPr>
              <a:t>-&gt; </a:t>
            </a:r>
            <a:r>
              <a:rPr lang="ko-KR" altLang="en-US" sz="1600" dirty="0">
                <a:solidFill>
                  <a:srgbClr val="3A3A3A"/>
                </a:solidFill>
              </a:rPr>
              <a:t>최종 모델 선택</a:t>
            </a:r>
            <a:endParaRPr lang="en-US" altLang="ko-KR" sz="1600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D00A-17E2-4D19-8CBD-A1D54BB5E73F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</p:spTree>
    <p:extLst>
      <p:ext uri="{BB962C8B-B14F-4D97-AF65-F5344CB8AC3E}">
        <p14:creationId xmlns:p14="http://schemas.microsoft.com/office/powerpoint/2010/main" val="421381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EA1B5A6-2AF9-455A-A552-D8700713D0B6}"/>
              </a:ext>
            </a:extLst>
          </p:cNvPr>
          <p:cNvSpPr/>
          <p:nvPr/>
        </p:nvSpPr>
        <p:spPr>
          <a:xfrm>
            <a:off x="8077845" y="203644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2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4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결과 활용</a:t>
            </a:r>
            <a:endParaRPr lang="en-US" altLang="ko-KR" sz="20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2D26F-E673-4344-BDFA-0A4EB1249B9C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업종별 예상 매출에 대한 대비책 제안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6D8E9-29C1-4122-988E-4D17B8AD696B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271-3FF7-401D-A0A0-7614BF35D927}"/>
              </a:ext>
            </a:extLst>
          </p:cNvPr>
          <p:cNvSpPr txBox="1"/>
          <p:nvPr/>
        </p:nvSpPr>
        <p:spPr>
          <a:xfrm>
            <a:off x="1649896" y="2455471"/>
            <a:ext cx="9372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오프라인 재고를 효율적으로 준비할 수 있도록 판매 예측량을 확인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정확도가 높은 모델 채택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오프라인 업종별 예측량에 대한 모델 결과를 설명하면서 이에 대한 대비책 설명 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ex)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온라인 식품 매출이 증가할 예정이므로 이에 대한 해당 물류 재고를 준비 제안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업종 별 외부 요인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코로나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19,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배송대란 등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선제적인 파악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sns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등 홍보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유통 경로 다양화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ko-KR" altLang="en-US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8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EA1B5A6-2AF9-455A-A552-D8700713D0B6}"/>
              </a:ext>
            </a:extLst>
          </p:cNvPr>
          <p:cNvSpPr/>
          <p:nvPr/>
        </p:nvSpPr>
        <p:spPr>
          <a:xfrm>
            <a:off x="9921738" y="203644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86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5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시사점과 한계점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D6A1-F078-490D-9B2F-22876AF44C08}"/>
              </a:ext>
            </a:extLst>
          </p:cNvPr>
          <p:cNvSpPr txBox="1"/>
          <p:nvPr/>
        </p:nvSpPr>
        <p:spPr>
          <a:xfrm>
            <a:off x="558479" y="1078542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시사점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E93C6-8CB7-402C-AC8B-EB446A2848B2}"/>
              </a:ext>
            </a:extLst>
          </p:cNvPr>
          <p:cNvSpPr txBox="1"/>
          <p:nvPr/>
        </p:nvSpPr>
        <p:spPr>
          <a:xfrm>
            <a:off x="558479" y="3865028"/>
            <a:ext cx="60940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A3A3A"/>
                </a:solidFill>
              </a:rPr>
              <a:t>한계점</a:t>
            </a:r>
            <a:endParaRPr lang="en-US" altLang="ko-KR" b="1" dirty="0">
              <a:solidFill>
                <a:srgbClr val="3A3A3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6B6BC-8EB0-4BFB-97BC-79BD4375E4D7}"/>
              </a:ext>
            </a:extLst>
          </p:cNvPr>
          <p:cNvSpPr txBox="1"/>
          <p:nvPr/>
        </p:nvSpPr>
        <p:spPr>
          <a:xfrm>
            <a:off x="778397" y="4501772"/>
            <a:ext cx="6976641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감성 사전 </a:t>
            </a:r>
            <a:r>
              <a:rPr lang="ko-KR" altLang="en-US" sz="1600" dirty="0" err="1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구축히</a:t>
            </a: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감성단어 학습이 임의로 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positive</a:t>
            </a: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을 설정하여 우리 팀의 주관이 들어갈 수 있다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데이터가 작아서 정확도는 낮을 수 있다 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-&gt; </a:t>
            </a: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다른 전염병 시기의 데이터를 추가적으로 학습시켜서 정확도를 개선할 수 있다</a:t>
            </a:r>
            <a:endParaRPr lang="en-US" altLang="ko-KR" sz="1600" dirty="0">
              <a:solidFill>
                <a:srgbClr val="3A3A3A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2FA0E-61D2-4BD6-9C90-6E44F793F1F7}"/>
              </a:ext>
            </a:extLst>
          </p:cNvPr>
          <p:cNvSpPr txBox="1"/>
          <p:nvPr/>
        </p:nvSpPr>
        <p:spPr>
          <a:xfrm>
            <a:off x="7093579" y="284646"/>
            <a:ext cx="168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 </a:t>
            </a:r>
            <a:r>
              <a:rPr lang="en-US" altLang="ko-KR" b="1" dirty="0">
                <a:solidFill>
                  <a:srgbClr val="FF6699"/>
                </a:solidFill>
              </a:rPr>
              <a:t>/ </a:t>
            </a:r>
            <a:r>
              <a:rPr lang="ko-KR" altLang="en-US" b="1" dirty="0">
                <a:solidFill>
                  <a:srgbClr val="FF6699"/>
                </a:solidFill>
              </a:rPr>
              <a:t>채은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14A5D-5442-43A2-B150-01258037747E}"/>
              </a:ext>
            </a:extLst>
          </p:cNvPr>
          <p:cNvSpPr txBox="1"/>
          <p:nvPr/>
        </p:nvSpPr>
        <p:spPr>
          <a:xfrm>
            <a:off x="778397" y="1347728"/>
            <a:ext cx="6976641" cy="2480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업종에 상관없이 외부 요인에 취약하다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업종의 차이보다는 온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오프라인 등 유통 수단의 차이가 크다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홍보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유통 경로가 다양할수록 안정적인 운영이 가능하다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업종별 시기별 다양하고 많은 데이터가 필요하다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여러 분석기법 중 정확도가 높은 분석기법을 선택해야 한다</a:t>
            </a:r>
            <a:r>
              <a:rPr lang="en-US" altLang="ko-KR" sz="1600" dirty="0">
                <a:solidFill>
                  <a:srgbClr val="3A3A3A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57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1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배경과 목적</a:t>
            </a:r>
            <a:endParaRPr lang="en-US" altLang="ko-KR" sz="20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</p:spTree>
    <p:extLst>
      <p:ext uri="{BB962C8B-B14F-4D97-AF65-F5344CB8AC3E}">
        <p14:creationId xmlns:p14="http://schemas.microsoft.com/office/powerpoint/2010/main" val="18498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EA1B5A6-2AF9-455A-A552-D8700713D0B6}"/>
              </a:ext>
            </a:extLst>
          </p:cNvPr>
          <p:cNvSpPr/>
          <p:nvPr/>
        </p:nvSpPr>
        <p:spPr>
          <a:xfrm>
            <a:off x="4256932" y="203644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5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 2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분석 내용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업종 인식과 매출의 연관성을 이용한 판매량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8DE32-C502-436D-B7EE-EE8760D6F361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6699"/>
                </a:solidFill>
              </a:rPr>
              <a:t>예찬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EF21-8471-4D78-9AAC-30E6D26FE847}"/>
              </a:ext>
            </a:extLst>
          </p:cNvPr>
          <p:cNvSpPr txBox="1"/>
          <p:nvPr/>
        </p:nvSpPr>
        <p:spPr>
          <a:xfrm>
            <a:off x="5920552" y="2732984"/>
            <a:ext cx="5657191" cy="253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카드매출의 경향은 비슷하나 폭의 차이가 크다</a:t>
            </a: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코로나가 전파되는 시기부터 매출 하락하기 시작한다</a:t>
            </a: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3. </a:t>
            </a:r>
            <a:r>
              <a:rPr lang="ko-KR" altLang="en-US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매출 흐름을 보면 코로나</a:t>
            </a: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19</a:t>
            </a:r>
            <a:r>
              <a:rPr lang="ko-KR" altLang="en-US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의 영향을 받고 있다</a:t>
            </a: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4. </a:t>
            </a:r>
            <a:r>
              <a:rPr lang="ko-KR" altLang="en-US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온라인보다 오프라인의 비중이 크다</a:t>
            </a:r>
            <a:r>
              <a:rPr lang="en-US" altLang="ko-KR" kern="100" dirty="0"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6ACD8E-EE5F-4D54-942A-1C384F5E9633}"/>
              </a:ext>
            </a:extLst>
          </p:cNvPr>
          <p:cNvGrpSpPr/>
          <p:nvPr/>
        </p:nvGrpSpPr>
        <p:grpSpPr>
          <a:xfrm>
            <a:off x="717047" y="2276061"/>
            <a:ext cx="5087464" cy="3138496"/>
            <a:chOff x="2954779" y="1299580"/>
            <a:chExt cx="5771777" cy="356065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0FDA83-D8EF-4DC9-B68B-27DD3C714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2" r="9502" b="11996"/>
            <a:stretch/>
          </p:blipFill>
          <p:spPr>
            <a:xfrm>
              <a:off x="2954779" y="1649410"/>
              <a:ext cx="5685451" cy="32108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81151-616E-40C6-8D2C-A8CF4C32AB63}"/>
                </a:ext>
              </a:extLst>
            </p:cNvPr>
            <p:cNvSpPr txBox="1"/>
            <p:nvPr/>
          </p:nvSpPr>
          <p:spPr>
            <a:xfrm>
              <a:off x="6606594" y="1299580"/>
              <a:ext cx="2119962" cy="349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신용카드 매출 데이터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8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 </a:t>
            </a: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업종 인식과 매출의 연관성을 이용한 판매량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8DE32-C502-436D-B7EE-EE8760D6F361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EF21-8471-4D78-9AAC-30E6D26FE847}"/>
              </a:ext>
            </a:extLst>
          </p:cNvPr>
          <p:cNvSpPr txBox="1"/>
          <p:nvPr/>
        </p:nvSpPr>
        <p:spPr>
          <a:xfrm>
            <a:off x="5879292" y="2769378"/>
            <a:ext cx="5913715" cy="253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전년도와 비교하면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송장 건수가 평균적으로 증가했다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2.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사회적 거리두기로 인하여 증가한 것이 원인이다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3. </a:t>
            </a:r>
            <a:r>
              <a:rPr lang="ko-KR" altLang="en-US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카드 결제 건수는 줄었으나 택배는 오히려 증가했다</a:t>
            </a:r>
            <a:r>
              <a:rPr lang="en-US" altLang="ko-KR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4.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오프라인보다 온라인의 비중이 크다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DB5FA9B-C050-4CAF-BDB4-0DA29030AA41}"/>
              </a:ext>
            </a:extLst>
          </p:cNvPr>
          <p:cNvGrpSpPr/>
          <p:nvPr/>
        </p:nvGrpSpPr>
        <p:grpSpPr>
          <a:xfrm>
            <a:off x="762588" y="2461024"/>
            <a:ext cx="5011200" cy="2863300"/>
            <a:chOff x="2875120" y="1302061"/>
            <a:chExt cx="5851091" cy="375872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B0F5D-1C46-4648-9839-C10F27109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76" r="9702" b="11957"/>
            <a:stretch/>
          </p:blipFill>
          <p:spPr>
            <a:xfrm>
              <a:off x="2875120" y="1671175"/>
              <a:ext cx="5771923" cy="338961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8ACE64-D7CE-4F26-BA3E-E7DF523BBD73}"/>
                </a:ext>
              </a:extLst>
            </p:cNvPr>
            <p:cNvSpPr txBox="1"/>
            <p:nvPr/>
          </p:nvSpPr>
          <p:spPr>
            <a:xfrm>
              <a:off x="7421174" y="1302061"/>
              <a:ext cx="1305037" cy="404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400" kern="100" dirty="0">
                  <a:solidFill>
                    <a:prstClr val="black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  <a:cs typeface="Times New Roman" panose="02020603050405020304" pitchFamily="18" charset="0"/>
                </a:rPr>
                <a:t>물류 데이터</a:t>
              </a:r>
              <a:endParaRPr kumimoji="0" lang="en-US" altLang="ko-K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1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 </a:t>
            </a:r>
            <a:r>
              <a:rPr kumimoji="0" lang="ko-KR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업종 인식과 매출의 연관성을 이용한 판매량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8DE32-C502-436D-B7EE-EE8760D6F361}"/>
              </a:ext>
            </a:extLst>
          </p:cNvPr>
          <p:cNvSpPr txBox="1"/>
          <p:nvPr/>
        </p:nvSpPr>
        <p:spPr>
          <a:xfrm>
            <a:off x="7093579" y="28464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EF21-8471-4D78-9AAC-30E6D26FE847}"/>
              </a:ext>
            </a:extLst>
          </p:cNvPr>
          <p:cNvSpPr txBox="1"/>
          <p:nvPr/>
        </p:nvSpPr>
        <p:spPr>
          <a:xfrm>
            <a:off x="454720" y="948751"/>
            <a:ext cx="7015162" cy="370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COVID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변수 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코로나</a:t>
            </a:r>
            <a:r>
              <a:rPr kumimoji="0" lang="en-US" altLang="ko-KR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19 </a:t>
            </a:r>
            <a:r>
              <a:rPr kumimoji="0" lang="ko-KR" altLang="en-US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공공데이터를 날짜 별 </a:t>
            </a:r>
            <a:r>
              <a:rPr lang="ko-KR" altLang="en-US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누적 </a:t>
            </a:r>
            <a:r>
              <a:rPr lang="ko-KR" altLang="en-US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확진자</a:t>
            </a:r>
            <a:r>
              <a:rPr lang="ko-KR" altLang="en-US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수로 정제</a:t>
            </a:r>
            <a:endParaRPr kumimoji="0" lang="en-US" altLang="ko-KR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02B126E-6FB4-424D-ACF9-19AA3CF6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0" y="1535329"/>
            <a:ext cx="4666250" cy="4509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9252B2-CFEC-4544-AEFB-E75432F7A350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" t="8276" r="7548" b="9272"/>
          <a:stretch/>
        </p:blipFill>
        <p:spPr>
          <a:xfrm>
            <a:off x="6481019" y="1414849"/>
            <a:ext cx="4665600" cy="4630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31D071-EE76-45CA-B642-486245BE03A1}"/>
              </a:ext>
            </a:extLst>
          </p:cNvPr>
          <p:cNvSpPr txBox="1"/>
          <p:nvPr/>
        </p:nvSpPr>
        <p:spPr>
          <a:xfrm>
            <a:off x="831450" y="6154278"/>
            <a:ext cx="5264550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공동데이터 </a:t>
            </a:r>
            <a:r>
              <a:rPr lang="en-US" altLang="ko-KR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api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를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파이썬을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통해서 일자와 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확진자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수 추출</a:t>
            </a: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57053-AB9C-4176-B914-B05F38B654A7}"/>
              </a:ext>
            </a:extLst>
          </p:cNvPr>
          <p:cNvSpPr txBox="1"/>
          <p:nvPr/>
        </p:nvSpPr>
        <p:spPr>
          <a:xfrm>
            <a:off x="7224983" y="6154278"/>
            <a:ext cx="3537610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~ 5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월까지 누적 </a:t>
            </a:r>
            <a:r>
              <a:rPr lang="ko-KR" altLang="en-US" sz="1600" kern="10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확진자</a:t>
            </a:r>
            <a:r>
              <a:rPr lang="ko-KR" altLang="en-US" sz="1600" kern="10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 수 그래프</a:t>
            </a: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9F1F3-0DFC-4F59-8283-CF5275D40DD2}"/>
              </a:ext>
            </a:extLst>
          </p:cNvPr>
          <p:cNvSpPr txBox="1"/>
          <p:nvPr/>
        </p:nvSpPr>
        <p:spPr>
          <a:xfrm>
            <a:off x="7469882" y="5260933"/>
            <a:ext cx="3537610" cy="27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z="1200" kern="100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  <a:cs typeface="Times New Roman" panose="02020603050405020304" pitchFamily="18" charset="0"/>
              </a:rPr>
              <a:t>월 대구 신천지 사태 이후로 급격하게 증가</a:t>
            </a:r>
            <a:endParaRPr kumimoji="0" lang="en-US" altLang="ko-KR" sz="12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8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업종 인식과 매출의 연관성을 이용한 판매량 예측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srgbClr val="AFAFAF"/>
                </a:solidFill>
              </a:rPr>
              <a:t>전염병 상황에서 업종에 대한 긍정부정 인식이 매출에 미치는 영향을 중심으로 </a:t>
            </a:r>
            <a:endParaRPr lang="en-US" altLang="ko-KR" sz="900" kern="0" dirty="0">
              <a:solidFill>
                <a:srgbClr val="AFAFAF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6F503-3D26-47A4-A67E-9F13FC6FA1BE}"/>
              </a:ext>
            </a:extLst>
          </p:cNvPr>
          <p:cNvSpPr/>
          <p:nvPr/>
        </p:nvSpPr>
        <p:spPr>
          <a:xfrm>
            <a:off x="1324013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3A3A3A"/>
                </a:solidFill>
              </a:rPr>
              <a:t>CONTENT 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3A3A3A"/>
                </a:solidFill>
              </a:rPr>
              <a:t>배경과 목적</a:t>
            </a:r>
            <a:endParaRPr lang="en-US" altLang="ko-KR" sz="1200" b="1" dirty="0">
              <a:solidFill>
                <a:srgbClr val="3A3A3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AA8B-ABFB-4F72-8ACD-424B007EF99F}"/>
              </a:ext>
            </a:extLst>
          </p:cNvPr>
          <p:cNvSpPr/>
          <p:nvPr/>
        </p:nvSpPr>
        <p:spPr>
          <a:xfrm>
            <a:off x="2933171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90C89A-E5E5-49BD-8CC9-088A4DA23D48}"/>
              </a:ext>
            </a:extLst>
          </p:cNvPr>
          <p:cNvSpPr/>
          <p:nvPr/>
        </p:nvSpPr>
        <p:spPr>
          <a:xfrm>
            <a:off x="3273639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내용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641B54-3105-414C-9802-A16D16547D81}"/>
              </a:ext>
            </a:extLst>
          </p:cNvPr>
          <p:cNvSpPr/>
          <p:nvPr/>
        </p:nvSpPr>
        <p:spPr>
          <a:xfrm>
            <a:off x="4882797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55D56E-4F41-4D91-B60E-BE6038E8DED3}"/>
              </a:ext>
            </a:extLst>
          </p:cNvPr>
          <p:cNvSpPr/>
          <p:nvPr/>
        </p:nvSpPr>
        <p:spPr>
          <a:xfrm>
            <a:off x="5223265" y="2456388"/>
            <a:ext cx="1503425" cy="1503428"/>
          </a:xfrm>
          <a:prstGeom prst="ellipse">
            <a:avLst/>
          </a:prstGeom>
          <a:solidFill>
            <a:srgbClr val="E6CFC1"/>
          </a:solidFill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3A3A3A"/>
                </a:solidFill>
                <a:latin typeface="맑은 고딕" panose="020F0502020204030204"/>
                <a:ea typeface="맑은 고딕" panose="020B0503020000020004" pitchFamily="50" charset="-127"/>
              </a:rPr>
              <a:t>분석 방법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8191C3-A995-4FB7-A443-EB973A7A02C6}"/>
              </a:ext>
            </a:extLst>
          </p:cNvPr>
          <p:cNvSpPr/>
          <p:nvPr/>
        </p:nvSpPr>
        <p:spPr>
          <a:xfrm>
            <a:off x="6832423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7E6D23-879A-4F7C-959D-91CCCC349B58}"/>
              </a:ext>
            </a:extLst>
          </p:cNvPr>
          <p:cNvSpPr/>
          <p:nvPr/>
        </p:nvSpPr>
        <p:spPr>
          <a:xfrm>
            <a:off x="7172891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활용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3371AA-984F-48E9-BDD9-20ABDCDD8937}"/>
              </a:ext>
            </a:extLst>
          </p:cNvPr>
          <p:cNvSpPr/>
          <p:nvPr/>
        </p:nvSpPr>
        <p:spPr>
          <a:xfrm>
            <a:off x="8782049" y="3123979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96CDE2-11ED-4F10-A2AE-4080F1BC6C4E}"/>
              </a:ext>
            </a:extLst>
          </p:cNvPr>
          <p:cNvSpPr/>
          <p:nvPr/>
        </p:nvSpPr>
        <p:spPr>
          <a:xfrm>
            <a:off x="9122517" y="2456388"/>
            <a:ext cx="1503425" cy="1503428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 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시사점과 한계점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EA1B5A6-2AF9-455A-A552-D8700713D0B6}"/>
              </a:ext>
            </a:extLst>
          </p:cNvPr>
          <p:cNvSpPr/>
          <p:nvPr/>
        </p:nvSpPr>
        <p:spPr>
          <a:xfrm>
            <a:off x="6152904" y="2036442"/>
            <a:ext cx="704204" cy="70420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point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4553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1640</Words>
  <Application>Microsoft Office PowerPoint</Application>
  <PresentationFormat>와이드스크린</PresentationFormat>
  <Paragraphs>404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a옛날사진관3</vt:lpstr>
      <vt:lpstr>나눔바른고딕</vt:lpstr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2649</cp:lastModifiedBy>
  <cp:revision>137</cp:revision>
  <dcterms:created xsi:type="dcterms:W3CDTF">2020-08-12T03:41:46Z</dcterms:created>
  <dcterms:modified xsi:type="dcterms:W3CDTF">2020-09-28T02:35:50Z</dcterms:modified>
</cp:coreProperties>
</file>