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0" r:id="rId6"/>
    <p:sldId id="274" r:id="rId7"/>
    <p:sldId id="259" r:id="rId8"/>
    <p:sldId id="272" r:id="rId9"/>
    <p:sldId id="265" r:id="rId10"/>
    <p:sldId id="275" r:id="rId11"/>
    <p:sldId id="276" r:id="rId12"/>
    <p:sldId id="269" r:id="rId13"/>
    <p:sldId id="271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73" autoAdjust="0"/>
  </p:normalViewPr>
  <p:slideViewPr>
    <p:cSldViewPr>
      <p:cViewPr varScale="1">
        <p:scale>
          <a:sx n="55" d="100"/>
          <a:sy n="55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32F9-03CE-4BE6-A363-C248AEB2E1AA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9075B-AFB1-4BBC-8E4D-AEBD645F1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위 내용 발표 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이번 시간이 학습내용 공유가 목적인 만큼 명세서 기반으로 프로젝트 중 제가 배운 것을 간단하게 설명하는 식으로 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다들 너무 설명을 잘 </a:t>
            </a:r>
            <a:r>
              <a:rPr lang="ko-KR" altLang="en-US" dirty="0" err="1"/>
              <a:t>해주셔서</a:t>
            </a:r>
            <a:r>
              <a:rPr lang="ko-KR" altLang="en-US" dirty="0"/>
              <a:t> 저도 복습을 잘 할 수 있었던 것 같아요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학습한 내용들을 이제 학습하지 않으신 분들도 직관적으로 알 수 있게 발표를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6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간단히 말하면 </a:t>
            </a:r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모든 참여자들이 블록체인의 데이터를 가지고 있어  누가 변경하려고 하면 나머지 </a:t>
            </a:r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모두의 </a:t>
            </a:r>
            <a:r>
              <a:rPr lang="ko-KR" altLang="en-US" sz="1200" b="1" kern="0" spc="-100" dirty="0">
                <a:solidFill>
                  <a:srgbClr val="FFFFFF"/>
                </a:solidFill>
                <a:latin typeface="S-Core Dream 2 ExtraLight" pitchFamily="34" charset="0"/>
              </a:rPr>
              <a:t>검증</a:t>
            </a:r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을 통해 사전 </a:t>
            </a:r>
            <a:r>
              <a:rPr lang="ko-KR" altLang="en-US" sz="1200" b="1" kern="0" spc="-100" dirty="0">
                <a:solidFill>
                  <a:srgbClr val="FFFFFF"/>
                </a:solidFill>
                <a:latin typeface="S-Core Dream 2 ExtraLight" pitchFamily="34" charset="0"/>
              </a:rPr>
              <a:t>합의</a:t>
            </a:r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된 조건에 맞아야 블록을 추가할 수 있게 하는</a:t>
            </a:r>
            <a:r>
              <a:rPr lang="en-US" altLang="ko-KR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 </a:t>
            </a:r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기술이다</a:t>
            </a:r>
            <a:r>
              <a:rPr lang="en-US" altLang="ko-KR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.</a:t>
            </a:r>
          </a:p>
          <a:p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즉</a:t>
            </a:r>
            <a:r>
              <a:rPr lang="en-US" altLang="ko-KR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, </a:t>
            </a:r>
            <a:r>
              <a:rPr lang="ko-KR" altLang="en-US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참여자 모두가 다 함께 가지고 있는 일종의 데이터베이스입니다</a:t>
            </a:r>
            <a:r>
              <a:rPr lang="en-US" altLang="ko-KR" sz="1200" kern="0" spc="-100" dirty="0">
                <a:solidFill>
                  <a:srgbClr val="FFFFFF"/>
                </a:solidFill>
                <a:latin typeface="S-Core Dream 2 ExtraLight" pitchFamily="34" charset="0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비트코인의</a:t>
            </a:r>
            <a:r>
              <a:rPr lang="ko-KR" altLang="en-US" dirty="0"/>
              <a:t> 블록 예시로 블록체인 구조를 알아보면 </a:t>
            </a:r>
            <a:r>
              <a:rPr lang="ko-KR" altLang="en-US" dirty="0" err="1"/>
              <a:t>이런식으로</a:t>
            </a:r>
            <a:r>
              <a:rPr lang="ko-KR" altLang="en-US" dirty="0"/>
              <a:t> 이루어져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블록을 보시면 대표적으로 버전과 예전 블록의 해시 트랜잭션들의 해시</a:t>
            </a:r>
            <a:r>
              <a:rPr lang="en-US" altLang="ko-KR" dirty="0"/>
              <a:t>, nonce,</a:t>
            </a:r>
            <a:r>
              <a:rPr lang="ko-KR" altLang="en-US" dirty="0"/>
              <a:t> 그리고 트랜잭션들이 기록되어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블록들의 기록을 모든 참여자가 동시에 가지고 있는 것이 </a:t>
            </a:r>
            <a:r>
              <a:rPr lang="ko-KR" altLang="en-US" dirty="0" err="1"/>
              <a:t>블록체인이고</a:t>
            </a:r>
            <a:r>
              <a:rPr lang="ko-KR" altLang="en-US" dirty="0"/>
              <a:t> 이 블록들의 기록을 가진 사람들을 간단히 노드라고 부르는데</a:t>
            </a:r>
            <a:endParaRPr lang="en-US" altLang="ko-KR" dirty="0"/>
          </a:p>
          <a:p>
            <a:r>
              <a:rPr lang="ko-KR" altLang="en-US" dirty="0"/>
              <a:t>이들이 상호 검증을 통해 탈중앙화를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7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그런데 이걸 어떻게 검증하지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이제 중간에 </a:t>
            </a:r>
            <a:r>
              <a:rPr lang="ko-KR" altLang="en-US" dirty="0" err="1"/>
              <a:t>블럭체인의</a:t>
            </a:r>
            <a:r>
              <a:rPr lang="ko-KR" altLang="en-US" dirty="0"/>
              <a:t> 내용을 바꾸려는 악의적인 참여자가 있을 수 있는데</a:t>
            </a:r>
            <a:endParaRPr lang="en-US" altLang="ko-KR" dirty="0"/>
          </a:p>
          <a:p>
            <a:r>
              <a:rPr lang="ko-KR" altLang="en-US" dirty="0"/>
              <a:t>이를 검증하는 방법을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0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대표적으로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SHA-256</a:t>
            </a:r>
            <a:r>
              <a:rPr lang="ko-KR" altLang="en-US" dirty="0"/>
              <a:t>이라는 해시 함수를 사용하는데 이 해시함수는 </a:t>
            </a:r>
            <a:r>
              <a:rPr lang="ko-KR" altLang="en-US" dirty="0" err="1"/>
              <a:t>입력값이</a:t>
            </a:r>
            <a:r>
              <a:rPr lang="ko-KR" altLang="en-US" dirty="0"/>
              <a:t> 하나만 달라도 전혀 다른 것을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</a:t>
            </a:r>
            <a:r>
              <a:rPr lang="ko-KR" altLang="en-US" dirty="0" err="1"/>
              <a:t>비트코인은</a:t>
            </a:r>
            <a:r>
              <a:rPr lang="ko-KR" altLang="en-US" dirty="0"/>
              <a:t> 이를 이용해서 블록을 추가할 때 추가할 블록의 모든 데이터를 입력으로 한 해시 함수 결과값의 </a:t>
            </a:r>
            <a:r>
              <a:rPr lang="ko-KR" altLang="en-US" dirty="0" err="1"/>
              <a:t>시작부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의 개수가 몇 개인지로 검증을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520,654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해시는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00000000000000000027d5cc71fb300b9d7c3b703da500a23a6a413297e7f8f4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개가 붙어있습니다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1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타입스크립트는 자바스크립트에 타입구분을 추가한 스크립트인데요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명세서에서 자바와 파이썬 또는 별개의 언어로 작성해도 된다고 해서 타입스크립트를 배우면서 작성했습니다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거의 자바스크립트와 동일하고</a:t>
            </a:r>
            <a:r>
              <a:rPr lang="en-US" altLang="ko-KR" dirty="0"/>
              <a:t> </a:t>
            </a:r>
            <a:r>
              <a:rPr lang="ko-KR" altLang="en-US" dirty="0"/>
              <a:t>핵심적인 코드만 설명을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채굴 </a:t>
            </a:r>
            <a:r>
              <a:rPr lang="ko-KR" altLang="en-US" dirty="0" err="1"/>
              <a:t>구현부이다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4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추가로 영속적인 성질을 가진다고 해서 가치가 계속 올라가는 것은 아니더라구요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9075B-AFB1-4BBC-8E4D-AEBD645F1B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9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2713" y="5592093"/>
            <a:ext cx="15155882" cy="4820220"/>
            <a:chOff x="1532713" y="5592093"/>
            <a:chExt cx="15155882" cy="4820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713" y="5592093"/>
              <a:ext cx="15155882" cy="48202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32712" y="982783"/>
            <a:ext cx="11954688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500" b="1" kern="0" spc="-3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블록체인 기본 개념 </a:t>
            </a:r>
            <a:endParaRPr lang="en-US" altLang="ko-KR" sz="7500" b="1" kern="0" spc="-3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S-Core Dream 9 Black" pitchFamily="34" charset="0"/>
            </a:endParaRPr>
          </a:p>
          <a:p>
            <a:r>
              <a:rPr lang="ko-KR" altLang="en-US" sz="7500" b="1" kern="0" spc="-3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및 </a:t>
            </a:r>
            <a:r>
              <a:rPr lang="ko-KR" altLang="en-US" sz="7500" b="1" kern="0" spc="-3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해쉬의</a:t>
            </a:r>
            <a:r>
              <a:rPr lang="ko-KR" altLang="en-US" sz="7500" b="1" kern="0" spc="-3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 이해</a:t>
            </a:r>
            <a:endParaRPr 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2713" y="4032380"/>
            <a:ext cx="1101865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/>
              <a:t>계절학기간 학습한 내용 발표</a:t>
            </a:r>
            <a:endParaRPr lang="en-US" altLang="ko-KR" sz="2800" dirty="0"/>
          </a:p>
          <a:p>
            <a:endParaRPr lang="en-US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부울경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반 장예찬</a:t>
            </a:r>
            <a:endParaRPr lang="en-US"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11576032" y="1065291"/>
            <a:ext cx="517924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For the </a:t>
            </a:r>
            <a:r>
              <a:rPr lang="en-US" sz="3500" kern="0" spc="-100" dirty="0" err="1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ssafy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2667" y="-41244"/>
            <a:ext cx="18455300" cy="2822544"/>
            <a:chOff x="-72667" y="-41244"/>
            <a:chExt cx="18455300" cy="4404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667" y="-41244"/>
              <a:ext cx="18455300" cy="440439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7C3E80C8-638A-4483-8C15-3A2D34F817BC}"/>
              </a:ext>
            </a:extLst>
          </p:cNvPr>
          <p:cNvSpPr txBox="1"/>
          <p:nvPr/>
        </p:nvSpPr>
        <p:spPr>
          <a:xfrm>
            <a:off x="1404273" y="1425470"/>
            <a:ext cx="916046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Object 28">
            <a:extLst>
              <a:ext uri="{FF2B5EF4-FFF2-40B4-BE49-F238E27FC236}">
                <a16:creationId xmlns:a16="http://schemas.microsoft.com/office/drawing/2014/main" id="{DFCA2960-219C-46D7-8FF6-CF7CC0457005}"/>
              </a:ext>
            </a:extLst>
          </p:cNvPr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5053F-A48E-4FE7-B235-063D06F99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4273" y="2793197"/>
            <a:ext cx="5591175" cy="4709040"/>
          </a:xfrm>
          <a:prstGeom prst="rect">
            <a:avLst/>
          </a:prstGeom>
        </p:spPr>
      </p:pic>
      <p:sp>
        <p:nvSpPr>
          <p:cNvPr id="47" name="Object 6">
            <a:extLst>
              <a:ext uri="{FF2B5EF4-FFF2-40B4-BE49-F238E27FC236}">
                <a16:creationId xmlns:a16="http://schemas.microsoft.com/office/drawing/2014/main" id="{4C3EA2FA-0A07-4664-8182-5D43605FB023}"/>
              </a:ext>
            </a:extLst>
          </p:cNvPr>
          <p:cNvSpPr txBox="1"/>
          <p:nvPr/>
        </p:nvSpPr>
        <p:spPr>
          <a:xfrm>
            <a:off x="1355826" y="8861530"/>
            <a:ext cx="559117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↑블록추가 함수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람다식으로 작성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)</a:t>
            </a: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nonce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와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data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를 입력 받아 블록을 추가함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!</a:t>
            </a: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검증 함수가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false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를 반환하면 블록추가 실패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491B3-7B69-4B6C-B7C7-E0971CA5F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1" y="3073880"/>
            <a:ext cx="6858000" cy="3123067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F362B76C-D07B-482F-9678-2A94F1ECC097}"/>
              </a:ext>
            </a:extLst>
          </p:cNvPr>
          <p:cNvSpPr txBox="1"/>
          <p:nvPr/>
        </p:nvSpPr>
        <p:spPr>
          <a:xfrm>
            <a:off x="8686800" y="6489527"/>
            <a:ext cx="7772399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↑ 추가된 블록이 조건이 맞는지 검증하는 함수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합의 알고리즘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추가할 블록의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index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가 이전 인덱스 다음인지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실제  마지막 블록의 </a:t>
            </a:r>
            <a:r>
              <a:rPr lang="ko-KR" altLang="en-US" sz="2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해시값과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추가할 블록 내 데이터인 </a:t>
            </a:r>
            <a:r>
              <a:rPr lang="en-US" altLang="ko-KR" sz="2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previousHash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가 일치하는지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명세서에 명시된 것처럼 해시의 시작이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00000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으로 시작하는지 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현재 블록으로 추출한 해시와 내부 데이터인 </a:t>
            </a:r>
            <a:r>
              <a:rPr lang="ko-KR" altLang="en-US" sz="2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해시값이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일치하는지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조작방지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상기 조건이 모두 </a:t>
            </a:r>
            <a:r>
              <a:rPr lang="ko-KR" altLang="en-US" sz="2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만족시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블록 추가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!!!</a:t>
            </a:r>
          </a:p>
          <a:p>
            <a:pPr marL="457200" indent="-457200">
              <a:buAutoNum type="arabicPeriod"/>
            </a:pP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A3D12-C1F7-452D-813E-6F15F92DC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535" y="7502237"/>
            <a:ext cx="4600970" cy="13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2667" y="-41244"/>
            <a:ext cx="18455300" cy="2822544"/>
            <a:chOff x="-72667" y="-41244"/>
            <a:chExt cx="18455300" cy="4404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667" y="-41244"/>
              <a:ext cx="18455300" cy="440439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7C3E80C8-638A-4483-8C15-3A2D34F817BC}"/>
              </a:ext>
            </a:extLst>
          </p:cNvPr>
          <p:cNvSpPr txBox="1"/>
          <p:nvPr/>
        </p:nvSpPr>
        <p:spPr>
          <a:xfrm>
            <a:off x="1404272" y="1425470"/>
            <a:ext cx="12845127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 </a:t>
            </a:r>
            <a:r>
              <a:rPr lang="en-US" altLang="ko-KR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(</a:t>
            </a:r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결과물</a:t>
            </a:r>
            <a:r>
              <a:rPr lang="en-US" altLang="ko-KR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)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Object 28">
            <a:extLst>
              <a:ext uri="{FF2B5EF4-FFF2-40B4-BE49-F238E27FC236}">
                <a16:creationId xmlns:a16="http://schemas.microsoft.com/office/drawing/2014/main" id="{DFCA2960-219C-46D7-8FF6-CF7CC0457005}"/>
              </a:ext>
            </a:extLst>
          </p:cNvPr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28CD5AE-EE09-4C53-A1A8-0CCD088CA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2" y="2934822"/>
            <a:ext cx="8763000" cy="7010400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8D93DCEF-EFA6-4B00-8B46-EA422FBA2630}"/>
              </a:ext>
            </a:extLst>
          </p:cNvPr>
          <p:cNvSpPr txBox="1"/>
          <p:nvPr/>
        </p:nvSpPr>
        <p:spPr>
          <a:xfrm>
            <a:off x="10363200" y="3038293"/>
            <a:ext cx="55911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8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배속 실행결과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GIF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입니다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블록추가 실패 결과를 받으면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nonce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를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1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씩 추가해서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블록추가를 시도하도록 작성했고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 추가가 성공하면 콘솔에 로그가 나옵니다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261EF-D0AA-4FB5-AC37-BF2CF8FAF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3624126"/>
            <a:ext cx="7492486" cy="15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355" y="-140092"/>
            <a:ext cx="18438095" cy="2134260"/>
            <a:chOff x="-74355" y="-140092"/>
            <a:chExt cx="18438095" cy="17966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355" y="-140092"/>
              <a:ext cx="18438095" cy="17966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02145" y="3113292"/>
            <a:ext cx="6289068" cy="6289068"/>
            <a:chOff x="9402145" y="3113292"/>
            <a:chExt cx="6289068" cy="6289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2145" y="3113292"/>
              <a:ext cx="6289068" cy="62890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62074" y="4154173"/>
            <a:ext cx="4169211" cy="4169211"/>
            <a:chOff x="10462074" y="4154173"/>
            <a:chExt cx="4169211" cy="41692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2074" y="4154173"/>
              <a:ext cx="4169211" cy="41692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74963" y="2248752"/>
            <a:ext cx="3343433" cy="3343433"/>
            <a:chOff x="10874963" y="2248752"/>
            <a:chExt cx="3343433" cy="33434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4963" y="2248752"/>
              <a:ext cx="3343433" cy="33434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53168" y="6215186"/>
            <a:ext cx="3343433" cy="3343433"/>
            <a:chOff x="8353168" y="6215186"/>
            <a:chExt cx="3343433" cy="33434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3168" y="6215186"/>
              <a:ext cx="3343433" cy="33434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13632" y="6215186"/>
            <a:ext cx="3343433" cy="3343433"/>
            <a:chOff x="13413632" y="6215186"/>
            <a:chExt cx="3343433" cy="33434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3632" y="6215186"/>
              <a:ext cx="3343433" cy="334343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715111" y="6117971"/>
            <a:ext cx="166313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블록체인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1046507" y="3255198"/>
            <a:ext cx="295386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FFFFFF"/>
                </a:solidFill>
                <a:latin typeface="S-Core Dream 5 Medium" pitchFamily="34" charset="0"/>
              </a:rPr>
              <a:t>합의</a:t>
            </a:r>
            <a:endParaRPr lang="en-US" altLang="ko-KR" sz="4400" kern="0" spc="-100" dirty="0">
              <a:solidFill>
                <a:srgbClr val="FFFFFF"/>
              </a:solidFill>
              <a:latin typeface="S-Core Dream 5 Medium" pitchFamily="34" charset="0"/>
            </a:endParaRPr>
          </a:p>
          <a:p>
            <a:pPr algn="ctr"/>
            <a:r>
              <a:rPr lang="ko-KR" altLang="en-US" sz="4400" kern="0" spc="-100" dirty="0">
                <a:solidFill>
                  <a:srgbClr val="FFFFFF"/>
                </a:solidFill>
                <a:latin typeface="S-Core Dream 5 Medium" pitchFamily="34" charset="0"/>
              </a:rPr>
              <a:t>알고리즘</a:t>
            </a:r>
            <a:endParaRPr lang="en-US"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13814182" y="7562370"/>
            <a:ext cx="251458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탈 중앙화</a:t>
            </a:r>
            <a:endParaRPr lang="en-US" sz="4400" dirty="0"/>
          </a:p>
        </p:txBody>
      </p:sp>
      <p:sp>
        <p:nvSpPr>
          <p:cNvPr id="24" name="Object 24"/>
          <p:cNvSpPr txBox="1"/>
          <p:nvPr/>
        </p:nvSpPr>
        <p:spPr>
          <a:xfrm>
            <a:off x="8586671" y="7250347"/>
            <a:ext cx="279981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6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해시함수</a:t>
            </a:r>
            <a:endParaRPr lang="en-US" altLang="ko-KR" sz="3600" kern="0" spc="-100" dirty="0">
              <a:solidFill>
                <a:srgbClr val="FFFFFF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pPr algn="ctr"/>
            <a:r>
              <a:rPr lang="en-US" altLang="ko-KR" sz="36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(SHA - 256</a:t>
            </a:r>
            <a:r>
              <a:rPr lang="ko-KR" altLang="en-US" sz="36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등</a:t>
            </a:r>
            <a:r>
              <a:rPr lang="en-US" altLang="ko-KR" sz="36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)</a:t>
            </a:r>
            <a:endParaRPr lang="en-US" sz="3600" kern="0" spc="-100" dirty="0">
              <a:solidFill>
                <a:srgbClr val="FFFFFF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5124899" y="4703554"/>
            <a:ext cx="547266" cy="547266"/>
            <a:chOff x="15124899" y="4703554"/>
            <a:chExt cx="547266" cy="5472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24899" y="4703554"/>
              <a:ext cx="547266" cy="5472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39312" y="4703554"/>
            <a:ext cx="547266" cy="547266"/>
            <a:chOff x="9439312" y="4703554"/>
            <a:chExt cx="547266" cy="5472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9312" y="4703554"/>
              <a:ext cx="547266" cy="5472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73046" y="9109679"/>
            <a:ext cx="547266" cy="547266"/>
            <a:chOff x="12273046" y="9109679"/>
            <a:chExt cx="547266" cy="5472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3046" y="9109679"/>
              <a:ext cx="547266" cy="54726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69441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04</a:t>
            </a:r>
            <a:endParaRPr lang="en-US" dirty="0"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6DD5C24D-923F-41E9-9C95-D0E987E3E30B}"/>
              </a:ext>
            </a:extLst>
          </p:cNvPr>
          <p:cNvSpPr txBox="1"/>
          <p:nvPr/>
        </p:nvSpPr>
        <p:spPr>
          <a:xfrm>
            <a:off x="2553405" y="507247"/>
            <a:ext cx="12845127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정리</a:t>
            </a:r>
            <a:endParaRPr 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7F4497CA-DF10-4CCB-8F7D-E09A14C2DBD0}"/>
              </a:ext>
            </a:extLst>
          </p:cNvPr>
          <p:cNvSpPr txBox="1"/>
          <p:nvPr/>
        </p:nvSpPr>
        <p:spPr>
          <a:xfrm>
            <a:off x="664521" y="2435767"/>
            <a:ext cx="7772399" cy="78483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블록체인은 탈중앙화 된 데이터베이스의 일종이다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</a:t>
            </a:r>
            <a:b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</a:b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해시를 통해 블록이 서로 연결됨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b="1" kern="0" spc="-100" dirty="0"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합의 알고리즘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en-US" altLang="ko-KR" sz="2400" b="1" kern="0" spc="-100" dirty="0" err="1">
                <a:latin typeface="S-Core Dream 2 ExtraLight" pitchFamily="34" charset="0"/>
                <a:cs typeface="S-Core Dream 2 ExtraLight" pitchFamily="34" charset="0"/>
              </a:rPr>
              <a:t>PoW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등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)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을 통해 블록을 추가할지 말지 결정한다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b="1" kern="0" spc="-100" dirty="0"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b="1" kern="0" spc="-100" dirty="0" err="1">
                <a:latin typeface="S-Core Dream 2 ExtraLight" pitchFamily="34" charset="0"/>
                <a:cs typeface="S-Core Dream 2 ExtraLight" pitchFamily="34" charset="0"/>
              </a:rPr>
              <a:t>PoW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의 합의 알고리즘에선 해시함수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(SHA-256 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등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)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을 통한 결과값을 이용해 조건을 지정한다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</a:t>
            </a:r>
          </a:p>
          <a:p>
            <a:endParaRPr lang="en-US" altLang="ko-KR" sz="2400" b="1" kern="0" spc="-100" dirty="0"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보너스</a:t>
            </a:r>
            <a:endParaRPr lang="en-US" altLang="ko-KR" sz="2400" b="1" kern="0" spc="-100" dirty="0"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참여자가 모두 별개의 개개인이라면 블록체인은 영속적인 성질을 가짐</a:t>
            </a:r>
            <a:endParaRPr lang="en-US" altLang="ko-KR" sz="2400" b="1" kern="0" spc="-100" dirty="0">
              <a:latin typeface="S-Core Dream 2 ExtraLight" pitchFamily="34" charset="0"/>
              <a:cs typeface="S-Core Dream 2 ExtraLight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합의 알고리즘을 어떻게 작성하는지에 따라 독특한 개발이 가능함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 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이를 통해 여러 서비스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ko-KR" altLang="en-US" sz="2400" b="1" kern="0" spc="-100" dirty="0" err="1">
                <a:latin typeface="S-Core Dream 2 ExtraLight" pitchFamily="34" charset="0"/>
                <a:cs typeface="S-Core Dream 2 ExtraLight" pitchFamily="34" charset="0"/>
              </a:rPr>
              <a:t>스테이킹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등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)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가 개발 가능하다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해시함수는 충돌이 발생할 수 있는데 </a:t>
            </a:r>
            <a:r>
              <a:rPr lang="ko-KR" altLang="en-US" sz="2400" b="1" kern="0" spc="-100" dirty="0" err="1">
                <a:latin typeface="S-Core Dream 2 ExtraLight" pitchFamily="34" charset="0"/>
                <a:cs typeface="S-Core Dream 2 ExtraLight" pitchFamily="34" charset="0"/>
              </a:rPr>
              <a:t>비트코인의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 경우 작업증명이 우주나이의 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20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배만큼 오래가면 </a:t>
            </a:r>
            <a:r>
              <a:rPr lang="ko-KR" altLang="en-US" sz="2400" b="1" kern="0" spc="-100" dirty="0" err="1">
                <a:latin typeface="S-Core Dream 2 ExtraLight" pitchFamily="34" charset="0"/>
                <a:cs typeface="S-Core Dream 2 ExtraLight" pitchFamily="34" charset="0"/>
              </a:rPr>
              <a:t>확률상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ko-KR" altLang="en-US" sz="2400" b="1" kern="0" spc="-100" dirty="0" err="1">
                <a:latin typeface="S-Core Dream 2 ExtraLight" pitchFamily="34" charset="0"/>
                <a:cs typeface="S-Core Dream 2 ExtraLight" pitchFamily="34" charset="0"/>
              </a:rPr>
              <a:t>충돌날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 수 있는 평균 시간이라고 합니다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 </a:t>
            </a:r>
            <a:r>
              <a:rPr lang="ko-KR" altLang="en-US" sz="2400" b="1" kern="0" spc="-100" dirty="0">
                <a:latin typeface="S-Core Dream 2 ExtraLight" pitchFamily="34" charset="0"/>
                <a:cs typeface="S-Core Dream 2 ExtraLight" pitchFamily="34" charset="0"/>
              </a:rPr>
              <a:t>하지만 양자컴퓨터가 상용화 되면 이것이 달라질 위험이 있습니다</a:t>
            </a:r>
            <a: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  <a:t>.</a:t>
            </a:r>
            <a:br>
              <a:rPr lang="en-US" altLang="ko-KR" sz="2400" b="1" kern="0" spc="-100" dirty="0">
                <a:latin typeface="S-Core Dream 2 ExtraLight" pitchFamily="34" charset="0"/>
                <a:cs typeface="S-Core Dream 2 ExtraLight" pitchFamily="34" charset="0"/>
              </a:rPr>
            </a:br>
            <a:endParaRPr lang="en-US" altLang="ko-KR" sz="2400" b="1" kern="0" spc="-100" dirty="0">
              <a:latin typeface="S-Core Dream 2 ExtraLight" pitchFamily="34" charset="0"/>
              <a:cs typeface="S-Core Dream 2 ExtraLigh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14286" y="-25906"/>
            <a:ext cx="6171429" cy="10336738"/>
            <a:chOff x="12114286" y="-25906"/>
            <a:chExt cx="6171429" cy="103367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4286" y="-25906"/>
              <a:ext cx="6171429" cy="103367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5029" y="-12373"/>
            <a:ext cx="7732743" cy="10310461"/>
            <a:chOff x="10685029" y="-12373"/>
            <a:chExt cx="7732743" cy="103104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5029" y="-12373"/>
              <a:ext cx="7732743" cy="103104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63518" y="2667378"/>
            <a:ext cx="4443022" cy="4443022"/>
            <a:chOff x="8463518" y="2667378"/>
            <a:chExt cx="4443022" cy="44430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518" y="2667378"/>
              <a:ext cx="4443022" cy="44430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84708" y="3626763"/>
            <a:ext cx="8037882" cy="3258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500" kern="0" spc="500" dirty="0">
                <a:solidFill>
                  <a:srgbClr val="FFFFFF"/>
                </a:solidFill>
                <a:latin typeface="S-Core Dream 9 Black" pitchFamily="34" charset="0"/>
                <a:cs typeface="S-Core Dream 9 Black" pitchFamily="34" charset="0"/>
              </a:rPr>
              <a:t>감사합니다</a:t>
            </a:r>
          </a:p>
          <a:p>
            <a:r>
              <a:rPr lang="en-US" sz="6500" kern="0" spc="500" dirty="0">
                <a:solidFill>
                  <a:srgbClr val="FFFFFF"/>
                </a:solidFill>
                <a:latin typeface="S-Core Dream 9 Black" pitchFamily="34" charset="0"/>
                <a:cs typeface="S-Core Dream 9 Black" pitchFamily="34" charset="0"/>
              </a:rPr>
              <a:t>Thank you!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403721" y="3979206"/>
            <a:ext cx="2622569" cy="1819367"/>
            <a:chOff x="9403721" y="3979206"/>
            <a:chExt cx="2622569" cy="18193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3721" y="3979206"/>
              <a:ext cx="2622569" cy="1819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5692" y="3081376"/>
            <a:ext cx="715984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6500" kern="0" spc="-3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목차 및 학습목표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0" y="5203237"/>
            <a:ext cx="9779877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2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학기에 하게 될 수도 있는 신기술 프로젝트를 위해 가장 관심 있는</a:t>
            </a:r>
            <a:endParaRPr lang="en-US" altLang="ko-KR" sz="2500" kern="0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2 ExtraLight" pitchFamily="34" charset="0"/>
            </a:endParaRPr>
          </a:p>
          <a:p>
            <a:pPr algn="r"/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 기술에 대한 자기주도 </a:t>
            </a:r>
            <a:r>
              <a:rPr lang="en-US" altLang="ko-KR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PJT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진행한다고 생각하고</a:t>
            </a:r>
            <a:endParaRPr lang="en-US" altLang="ko-KR" sz="2500" kern="0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블록체인에 대한 개념과</a:t>
            </a:r>
            <a:r>
              <a:rPr lang="en-US" altLang="ko-KR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구조를 알아보고</a:t>
            </a:r>
            <a:r>
              <a:rPr lang="en-US" altLang="ko-KR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명세서에 맞게</a:t>
            </a:r>
            <a:endParaRPr lang="en-US" altLang="ko-KR" sz="2500" kern="0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블록체인과 </a:t>
            </a:r>
            <a:r>
              <a:rPr lang="en-US" altLang="ko-KR" sz="2500" kern="0" spc="-1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</a:t>
            </a:r>
            <a:r>
              <a:rPr lang="en-US" altLang="ko-KR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합의 알고리즘을 이용한 실제 구현을 해보는 것을</a:t>
            </a:r>
            <a:endParaRPr lang="en-US" altLang="ko-KR" sz="2500" kern="0" spc="-1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목표로 삼았습니다</a:t>
            </a:r>
            <a:r>
              <a:rPr lang="en-US" altLang="ko-KR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769081" y="3031352"/>
            <a:ext cx="119784" cy="7446377"/>
            <a:chOff x="1769081" y="3031352"/>
            <a:chExt cx="119784" cy="74463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081" y="3031352"/>
              <a:ext cx="119784" cy="74463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0545" y="3014547"/>
            <a:ext cx="591356" cy="591356"/>
            <a:chOff x="1530545" y="3014547"/>
            <a:chExt cx="591356" cy="5913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545" y="3014547"/>
              <a:ext cx="591356" cy="5913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0545" y="4705876"/>
            <a:ext cx="591356" cy="591356"/>
            <a:chOff x="1530545" y="4705876"/>
            <a:chExt cx="591356" cy="5913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545" y="4705876"/>
              <a:ext cx="591356" cy="5913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0545" y="6397204"/>
            <a:ext cx="591356" cy="591356"/>
            <a:chOff x="1530545" y="6397204"/>
            <a:chExt cx="591356" cy="5913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545" y="6397204"/>
              <a:ext cx="591356" cy="5913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0545" y="8088532"/>
            <a:ext cx="591356" cy="591356"/>
            <a:chOff x="1530545" y="8088532"/>
            <a:chExt cx="591356" cy="59135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545" y="8088532"/>
              <a:ext cx="591356" cy="5913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796605" y="3064616"/>
            <a:ext cx="325637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01. </a:t>
            </a:r>
            <a:r>
              <a:rPr lang="ko-KR" altLang="en-US" sz="3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블록체인이란</a:t>
            </a:r>
            <a:r>
              <a:rPr lang="en-US" altLang="ko-KR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?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796605" y="4743057"/>
            <a:ext cx="37790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02. </a:t>
            </a:r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블록체인의 구조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2796605" y="6439743"/>
            <a:ext cx="444239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03. </a:t>
            </a:r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블록과 체인</a:t>
            </a:r>
            <a:r>
              <a:rPr lang="en-US" altLang="ko-KR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, </a:t>
            </a:r>
            <a:r>
              <a:rPr lang="en-US" altLang="ko-KR" sz="3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PoW</a:t>
            </a:r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구현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796605" y="8137232"/>
            <a:ext cx="322153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04. </a:t>
            </a:r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정리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69441" y="505144"/>
            <a:ext cx="424556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Index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1048" y="7734300"/>
            <a:ext cx="18819048" cy="2678953"/>
            <a:chOff x="-264831" y="5642627"/>
            <a:chExt cx="18819048" cy="46944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64831" y="5642627"/>
              <a:ext cx="18819048" cy="46944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9441" y="505144"/>
            <a:ext cx="1283230" cy="1466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9441" y="1784338"/>
            <a:ext cx="7493913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블록체인이란</a:t>
            </a:r>
            <a:r>
              <a:rPr lang="en-US" altLang="ko-KR" sz="6500" kern="0" spc="-3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69441" y="8619356"/>
            <a:ext cx="308625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10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간단히  말하면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5005807" y="8502662"/>
            <a:ext cx="12801600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모든 참여자들이 블록체인의 데이터를 가지고 있어  누가 변경하려고 하면 나머지 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모두의 </a:t>
            </a:r>
            <a:r>
              <a:rPr lang="ko-KR" altLang="en-US" sz="2500" b="1" kern="0" spc="-100" dirty="0">
                <a:solidFill>
                  <a:srgbClr val="FFFFFF"/>
                </a:solidFill>
                <a:latin typeface="S-Core Dream 2 ExtraLight" pitchFamily="34" charset="0"/>
              </a:rPr>
              <a:t>검증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을 통해 사전 </a:t>
            </a:r>
            <a:r>
              <a:rPr lang="ko-KR" altLang="en-US" sz="2500" b="1" kern="0" spc="-100" dirty="0">
                <a:solidFill>
                  <a:srgbClr val="FFFFFF"/>
                </a:solidFill>
                <a:latin typeface="S-Core Dream 2 ExtraLight" pitchFamily="34" charset="0"/>
              </a:rPr>
              <a:t>합의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된 조건에 맞아야 블록을 추가할 수 있게 하는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기술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!</a:t>
            </a:r>
          </a:p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즉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,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 참여자 모두가 다 함께 가지는 일종의 데이터베이스다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.</a:t>
            </a:r>
          </a:p>
        </p:txBody>
      </p:sp>
      <p:pic>
        <p:nvPicPr>
          <p:cNvPr id="1028" name="Picture 4" descr="Wikipedia 로고 - 무료 사회적인개 아이콘">
            <a:extLst>
              <a:ext uri="{FF2B5EF4-FFF2-40B4-BE49-F238E27FC236}">
                <a16:creationId xmlns:a16="http://schemas.microsoft.com/office/drawing/2014/main" id="{993862D1-1F4E-4111-8E02-93A40DB2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09" y="2925461"/>
            <a:ext cx="1224723" cy="122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6D417-ADF4-49B5-98FF-9938F7269B1C}"/>
              </a:ext>
            </a:extLst>
          </p:cNvPr>
          <p:cNvSpPr txBox="1"/>
          <p:nvPr/>
        </p:nvSpPr>
        <p:spPr>
          <a:xfrm>
            <a:off x="3962400" y="3183926"/>
            <a:ext cx="11906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(block chain)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관리 대상 </a:t>
            </a:r>
            <a:r>
              <a:rPr lang="ko-KR" altLang="en-US" sz="24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하는 소규모 데이터들이 </a:t>
            </a:r>
            <a:r>
              <a:rPr lang="en-US" altLang="ko-KR" sz="24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P2P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방식을 기반으로 생성된 체인 형태의 연결고리 기반 분산 데이터 저장 환경에 저장하여 누구라도 임의로 수정할 수 없고 누구나 변경의 결과를 열람할 수 있는 </a:t>
            </a:r>
            <a:r>
              <a:rPr lang="ko-KR" altLang="en-US" sz="24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분산 컴퓨팅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기술 기반의 원장 관리 기술이다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400" b="0" i="0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이는 근본적으로 분산 데이터 저장기술의 한 형태로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변경되는 데이터를 모든 </a:t>
            </a:r>
            <a:r>
              <a:rPr lang="ko-KR" altLang="en-US" sz="24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참여 </a:t>
            </a:r>
            <a:r>
              <a:rPr lang="ko-KR" altLang="en-US" sz="24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기록한 변경 리스트로서 분산 노드의 운영자에 의한 임의 조작이 불가능하도록 고안되었다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 기술은 </a:t>
            </a:r>
            <a:r>
              <a:rPr lang="ko-KR" altLang="en-US" sz="24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비트코인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비롯한 대부분의 암호화폐 거래에 사용된다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24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암호화폐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거래과정은 </a:t>
            </a:r>
            <a:r>
              <a:rPr lang="ko-KR" altLang="en-US" sz="2400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탈중앙화된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전자장부에 쓰이기 때문에 블록체인 소프트웨어를 실행하는 많은 사용자들의 각 컴퓨터에서 </a:t>
            </a:r>
            <a:r>
              <a:rPr lang="ko-KR" altLang="en-US" sz="2400" b="0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운영되어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중앙에 존재하는 은행 없이 개인 간의 자유로운 거래가 가능하다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2667" y="-95305"/>
            <a:ext cx="18433180" cy="2757786"/>
            <a:chOff x="-72667" y="-95305"/>
            <a:chExt cx="18433180" cy="27577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667" y="-95305"/>
              <a:ext cx="18433180" cy="275778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17060" y="1404941"/>
            <a:ext cx="1158934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블록체인의 구조</a:t>
            </a:r>
            <a:r>
              <a:rPr lang="en-US" altLang="ko-KR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(</a:t>
            </a:r>
            <a:r>
              <a:rPr lang="ko-KR" altLang="en-US" sz="6500" kern="0" spc="-3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비트코인</a:t>
            </a:r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 예시</a:t>
            </a:r>
            <a:r>
              <a:rPr lang="en-US" altLang="ko-KR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7060" y="505144"/>
            <a:ext cx="1283230" cy="1466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8F6D34-965C-4633-925B-89987C7722F8}"/>
              </a:ext>
            </a:extLst>
          </p:cNvPr>
          <p:cNvSpPr/>
          <p:nvPr/>
        </p:nvSpPr>
        <p:spPr>
          <a:xfrm>
            <a:off x="1015735" y="3020825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XXX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8971F4-2AA6-446E-A186-76161AA3AEEB}"/>
              </a:ext>
            </a:extLst>
          </p:cNvPr>
          <p:cNvSpPr/>
          <p:nvPr/>
        </p:nvSpPr>
        <p:spPr>
          <a:xfrm>
            <a:off x="1015735" y="369924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1076876-A80F-405A-974D-081A799BC8C0}"/>
              </a:ext>
            </a:extLst>
          </p:cNvPr>
          <p:cNvSpPr/>
          <p:nvPr/>
        </p:nvSpPr>
        <p:spPr>
          <a:xfrm>
            <a:off x="1015735" y="436022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version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Merkle</a:t>
            </a:r>
            <a:r>
              <a:rPr lang="en-US" altLang="ko-KR" dirty="0">
                <a:solidFill>
                  <a:schemeClr val="tx1"/>
                </a:solidFill>
              </a:rPr>
              <a:t> hash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563DA8-B664-457B-9435-7CC56C56D979}"/>
              </a:ext>
            </a:extLst>
          </p:cNvPr>
          <p:cNvSpPr/>
          <p:nvPr/>
        </p:nvSpPr>
        <p:spPr>
          <a:xfrm>
            <a:off x="1015735" y="6400380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Transactions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TX1. From : xxx To :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Amount 50 BTC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TX2. From : xxx To :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Amount 50 BTC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D655EDE-45CA-4F27-923F-42D2BCBD3413}"/>
              </a:ext>
            </a:extLst>
          </p:cNvPr>
          <p:cNvSpPr/>
          <p:nvPr/>
        </p:nvSpPr>
        <p:spPr>
          <a:xfrm>
            <a:off x="1015735" y="845258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 데이터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917E41-DF6E-430A-9C73-B82E77ED03E0}"/>
              </a:ext>
            </a:extLst>
          </p:cNvPr>
          <p:cNvSpPr txBox="1"/>
          <p:nvPr/>
        </p:nvSpPr>
        <p:spPr>
          <a:xfrm>
            <a:off x="14560258" y="5309130"/>
            <a:ext cx="18564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00" dirty="0"/>
              <a:t>…</a:t>
            </a:r>
            <a:endParaRPr lang="ko-KR" altLang="en-US" sz="8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DC25E2-8802-4F50-9DB9-BE66058BD710}"/>
              </a:ext>
            </a:extLst>
          </p:cNvPr>
          <p:cNvSpPr/>
          <p:nvPr/>
        </p:nvSpPr>
        <p:spPr>
          <a:xfrm>
            <a:off x="5786837" y="3020825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XXX + 1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C4F656-D3D2-422A-834C-B4F98906B96E}"/>
              </a:ext>
            </a:extLst>
          </p:cNvPr>
          <p:cNvSpPr/>
          <p:nvPr/>
        </p:nvSpPr>
        <p:spPr>
          <a:xfrm>
            <a:off x="5786837" y="369924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C35CCA-2036-4167-98ED-78EEFB7E9792}"/>
              </a:ext>
            </a:extLst>
          </p:cNvPr>
          <p:cNvSpPr/>
          <p:nvPr/>
        </p:nvSpPr>
        <p:spPr>
          <a:xfrm>
            <a:off x="5786837" y="436022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version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Merkle</a:t>
            </a:r>
            <a:r>
              <a:rPr lang="en-US" altLang="ko-KR" dirty="0">
                <a:solidFill>
                  <a:schemeClr val="tx1"/>
                </a:solidFill>
              </a:rPr>
              <a:t> hash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44F23C5-0071-4CC5-9303-B50713D2C216}"/>
              </a:ext>
            </a:extLst>
          </p:cNvPr>
          <p:cNvSpPr/>
          <p:nvPr/>
        </p:nvSpPr>
        <p:spPr>
          <a:xfrm>
            <a:off x="5786837" y="6400380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Transactions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TX1. From : xxx To :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Amount 50 BTC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TX2. From : xxx To :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Amount 50 BTC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E18866E-AB03-4FEA-A325-785A7A2E17BE}"/>
              </a:ext>
            </a:extLst>
          </p:cNvPr>
          <p:cNvSpPr/>
          <p:nvPr/>
        </p:nvSpPr>
        <p:spPr>
          <a:xfrm>
            <a:off x="5786837" y="845258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 데이터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23E165B-AA84-4A43-AF3B-69D12ED1CF3E}"/>
              </a:ext>
            </a:extLst>
          </p:cNvPr>
          <p:cNvSpPr/>
          <p:nvPr/>
        </p:nvSpPr>
        <p:spPr>
          <a:xfrm>
            <a:off x="10557940" y="3020825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XXX + 2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69C5A01-1006-4C19-B3C8-81422D0610E9}"/>
              </a:ext>
            </a:extLst>
          </p:cNvPr>
          <p:cNvSpPr/>
          <p:nvPr/>
        </p:nvSpPr>
        <p:spPr>
          <a:xfrm>
            <a:off x="10557940" y="369924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1EB951-7728-420A-BD78-E1BEBF9AFCEA}"/>
              </a:ext>
            </a:extLst>
          </p:cNvPr>
          <p:cNvSpPr/>
          <p:nvPr/>
        </p:nvSpPr>
        <p:spPr>
          <a:xfrm>
            <a:off x="10557940" y="436022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version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Merkle</a:t>
            </a:r>
            <a:r>
              <a:rPr lang="en-US" altLang="ko-KR" dirty="0">
                <a:solidFill>
                  <a:schemeClr val="tx1"/>
                </a:solidFill>
              </a:rPr>
              <a:t> hash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24D5CB9-3721-4FFE-B7A1-7241291CD35E}"/>
              </a:ext>
            </a:extLst>
          </p:cNvPr>
          <p:cNvSpPr/>
          <p:nvPr/>
        </p:nvSpPr>
        <p:spPr>
          <a:xfrm>
            <a:off x="10557940" y="6400380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Transactions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TX1. From : xxx To :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Amount 50 BTC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TX2. From : xxx To : </a:t>
            </a:r>
            <a:r>
              <a:rPr lang="en-US" altLang="ko-KR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Amount 50 BTC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B96BD7-97F9-4C28-ABE4-DBD665B450B5}"/>
              </a:ext>
            </a:extLst>
          </p:cNvPr>
          <p:cNvSpPr/>
          <p:nvPr/>
        </p:nvSpPr>
        <p:spPr>
          <a:xfrm>
            <a:off x="10557940" y="845258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 데이터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703423A-6A46-45A1-B5AE-F94894FA8AC2}"/>
              </a:ext>
            </a:extLst>
          </p:cNvPr>
          <p:cNvCxnSpPr>
            <a:stCxn id="79" idx="1"/>
          </p:cNvCxnSpPr>
          <p:nvPr/>
        </p:nvCxnSpPr>
        <p:spPr>
          <a:xfrm flipH="1" flipV="1">
            <a:off x="4584844" y="4171199"/>
            <a:ext cx="1201994" cy="120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1DF5397-45CB-414E-85CE-536EDB3A538F}"/>
              </a:ext>
            </a:extLst>
          </p:cNvPr>
          <p:cNvCxnSpPr/>
          <p:nvPr/>
        </p:nvCxnSpPr>
        <p:spPr>
          <a:xfrm flipH="1" flipV="1">
            <a:off x="9355947" y="4100027"/>
            <a:ext cx="1201994" cy="120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CB45376-B5ED-462E-BD1B-B91E32AB10F7}"/>
              </a:ext>
            </a:extLst>
          </p:cNvPr>
          <p:cNvSpPr txBox="1"/>
          <p:nvPr/>
        </p:nvSpPr>
        <p:spPr>
          <a:xfrm>
            <a:off x="1295400" y="9415661"/>
            <a:ext cx="1112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altLang="ko-KR" sz="2100" dirty="0"/>
              <a:t>sha256() </a:t>
            </a:r>
            <a:r>
              <a:rPr lang="ko-KR" altLang="en-US" sz="2100" dirty="0"/>
              <a:t>해시 함수 </a:t>
            </a:r>
            <a:r>
              <a:rPr lang="en-US" altLang="ko-KR" sz="2100" dirty="0">
                <a:sym typeface="Wingdings" panose="05000000000000000000" pitchFamily="2" charset="2"/>
              </a:rPr>
              <a:t> </a:t>
            </a:r>
            <a:r>
              <a:rPr lang="ko-KR" altLang="en-US" sz="2100" dirty="0">
                <a:sym typeface="Wingdings" panose="05000000000000000000" pitchFamily="2" charset="2"/>
              </a:rPr>
              <a:t>입력 길이와 상관 없이 </a:t>
            </a:r>
            <a:r>
              <a:rPr lang="en-US" altLang="ko-KR" sz="2100" dirty="0">
                <a:sym typeface="Wingdings" panose="05000000000000000000" pitchFamily="2" charset="2"/>
              </a:rPr>
              <a:t>256bit(32byte) </a:t>
            </a:r>
            <a:r>
              <a:rPr lang="ko-KR" altLang="en-US" sz="2100" dirty="0">
                <a:sym typeface="Wingdings" panose="05000000000000000000" pitchFamily="2" charset="2"/>
              </a:rPr>
              <a:t>출력</a:t>
            </a:r>
            <a:r>
              <a:rPr lang="en-US" altLang="ko-KR" sz="2100" dirty="0">
                <a:sym typeface="Wingdings" panose="05000000000000000000" pitchFamily="2" charset="2"/>
              </a:rPr>
              <a:t>, </a:t>
            </a:r>
            <a:r>
              <a:rPr lang="ko-KR" altLang="en-US" sz="2100" dirty="0">
                <a:sym typeface="Wingdings" panose="05000000000000000000" pitchFamily="2" charset="2"/>
              </a:rPr>
              <a:t>암호화에 자주 쓰임</a:t>
            </a:r>
            <a:endParaRPr lang="en-US" altLang="ko-KR" sz="2100" dirty="0">
              <a:sym typeface="Wingdings" panose="05000000000000000000" pitchFamily="2" charset="2"/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ko-KR" altLang="en-US" sz="2100" dirty="0">
                <a:sym typeface="Wingdings" panose="05000000000000000000" pitchFamily="2" charset="2"/>
              </a:rPr>
              <a:t>예</a:t>
            </a:r>
            <a:r>
              <a:rPr lang="en-US" altLang="ko-KR" sz="2100" dirty="0">
                <a:sym typeface="Wingdings" panose="05000000000000000000" pitchFamily="2" charset="2"/>
              </a:rPr>
              <a:t>: </a:t>
            </a:r>
            <a:r>
              <a:rPr lang="en-US" altLang="ko-KR" sz="2100" dirty="0"/>
              <a:t>657a7660495ac183dce1410d7496a3250497ac5983b12b1a1583cd57b4e73a8f</a:t>
            </a:r>
            <a:endParaRPr lang="ko-KR" altLang="en-US" sz="2100" dirty="0"/>
          </a:p>
        </p:txBody>
      </p:sp>
      <p:pic>
        <p:nvPicPr>
          <p:cNvPr id="4" name="그래픽 3" descr="사용자 단색으로 채워진">
            <a:extLst>
              <a:ext uri="{FF2B5EF4-FFF2-40B4-BE49-F238E27FC236}">
                <a16:creationId xmlns:a16="http://schemas.microsoft.com/office/drawing/2014/main" id="{72ED5981-98C3-4141-B274-50803EC05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20202" y="2991712"/>
            <a:ext cx="766163" cy="766163"/>
          </a:xfrm>
          <a:prstGeom prst="rect">
            <a:avLst/>
          </a:prstGeom>
        </p:spPr>
      </p:pic>
      <p:pic>
        <p:nvPicPr>
          <p:cNvPr id="99" name="그래픽 98" descr="사용자 단색으로 채워진">
            <a:extLst>
              <a:ext uri="{FF2B5EF4-FFF2-40B4-BE49-F238E27FC236}">
                <a16:creationId xmlns:a16="http://schemas.microsoft.com/office/drawing/2014/main" id="{994B2B4D-27B6-45F7-AE19-8FC21E45F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8427" y="2991712"/>
            <a:ext cx="766163" cy="766163"/>
          </a:xfrm>
          <a:prstGeom prst="rect">
            <a:avLst/>
          </a:prstGeom>
        </p:spPr>
      </p:pic>
      <p:pic>
        <p:nvPicPr>
          <p:cNvPr id="100" name="그래픽 99" descr="사용자 단색으로 채워진">
            <a:extLst>
              <a:ext uri="{FF2B5EF4-FFF2-40B4-BE49-F238E27FC236}">
                <a16:creationId xmlns:a16="http://schemas.microsoft.com/office/drawing/2014/main" id="{E91C206F-D023-424C-A598-F74AF7919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91394" y="3867611"/>
            <a:ext cx="766163" cy="766163"/>
          </a:xfrm>
          <a:prstGeom prst="rect">
            <a:avLst/>
          </a:prstGeom>
        </p:spPr>
      </p:pic>
      <p:pic>
        <p:nvPicPr>
          <p:cNvPr id="101" name="그래픽 100" descr="사용자 단색으로 채워진">
            <a:extLst>
              <a:ext uri="{FF2B5EF4-FFF2-40B4-BE49-F238E27FC236}">
                <a16:creationId xmlns:a16="http://schemas.microsoft.com/office/drawing/2014/main" id="{46A63D58-B24F-46BA-A3B6-C045B1C40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20202" y="4557577"/>
            <a:ext cx="766163" cy="766163"/>
          </a:xfrm>
          <a:prstGeom prst="rect">
            <a:avLst/>
          </a:prstGeom>
        </p:spPr>
      </p:pic>
      <p:pic>
        <p:nvPicPr>
          <p:cNvPr id="102" name="그래픽 101" descr="사용자 단색으로 채워진">
            <a:extLst>
              <a:ext uri="{FF2B5EF4-FFF2-40B4-BE49-F238E27FC236}">
                <a16:creationId xmlns:a16="http://schemas.microsoft.com/office/drawing/2014/main" id="{C5A5D372-5A5F-4F66-915F-BDF6DE61D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8427" y="4538307"/>
            <a:ext cx="766163" cy="766163"/>
          </a:xfrm>
          <a:prstGeom prst="rect">
            <a:avLst/>
          </a:prstGeom>
        </p:spPr>
      </p:pic>
      <p:pic>
        <p:nvPicPr>
          <p:cNvPr id="103" name="그래픽 102" descr="사용자 단색으로 채워진">
            <a:extLst>
              <a:ext uri="{FF2B5EF4-FFF2-40B4-BE49-F238E27FC236}">
                <a16:creationId xmlns:a16="http://schemas.microsoft.com/office/drawing/2014/main" id="{B42954CE-9874-4AF8-B33C-55099FC22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8044" y="3867611"/>
            <a:ext cx="766163" cy="766163"/>
          </a:xfrm>
          <a:prstGeom prst="rect">
            <a:avLst/>
          </a:prstGeom>
        </p:spPr>
      </p:pic>
      <p:cxnSp>
        <p:nvCxnSpPr>
          <p:cNvPr id="962" name="직선 연결선 961">
            <a:extLst>
              <a:ext uri="{FF2B5EF4-FFF2-40B4-BE49-F238E27FC236}">
                <a16:creationId xmlns:a16="http://schemas.microsoft.com/office/drawing/2014/main" id="{E77D342D-B9FC-4434-9735-08CB1A8ADEE0}"/>
              </a:ext>
            </a:extLst>
          </p:cNvPr>
          <p:cNvCxnSpPr/>
          <p:nvPr/>
        </p:nvCxnSpPr>
        <p:spPr>
          <a:xfrm>
            <a:off x="15650883" y="5078634"/>
            <a:ext cx="95199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D2C9B9D-FAB7-4BE6-B3CC-50DF284E8967}"/>
              </a:ext>
            </a:extLst>
          </p:cNvPr>
          <p:cNvCxnSpPr/>
          <p:nvPr/>
        </p:nvCxnSpPr>
        <p:spPr>
          <a:xfrm>
            <a:off x="15761720" y="3499217"/>
            <a:ext cx="95199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6AC6BF5-CB5B-40B4-B64F-4280AEA947E6}"/>
              </a:ext>
            </a:extLst>
          </p:cNvPr>
          <p:cNvCxnSpPr>
            <a:cxnSpLocks/>
          </p:cNvCxnSpPr>
          <p:nvPr/>
        </p:nvCxnSpPr>
        <p:spPr>
          <a:xfrm>
            <a:off x="15327284" y="4360224"/>
            <a:ext cx="202893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0F97B76-3AA5-4B9C-A8F9-E4FD01A36EC0}"/>
              </a:ext>
            </a:extLst>
          </p:cNvPr>
          <p:cNvCxnSpPr>
            <a:cxnSpLocks/>
          </p:cNvCxnSpPr>
          <p:nvPr/>
        </p:nvCxnSpPr>
        <p:spPr>
          <a:xfrm flipV="1">
            <a:off x="15274475" y="3499218"/>
            <a:ext cx="528808" cy="6134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EA0CF9B-69B9-4D1B-A2EB-178AF4784AE7}"/>
              </a:ext>
            </a:extLst>
          </p:cNvPr>
          <p:cNvCxnSpPr>
            <a:cxnSpLocks/>
          </p:cNvCxnSpPr>
          <p:nvPr/>
        </p:nvCxnSpPr>
        <p:spPr>
          <a:xfrm flipH="1" flipV="1">
            <a:off x="16666212" y="3494559"/>
            <a:ext cx="634913" cy="64846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0A8DAC1-203A-44E4-8B22-C99AAEE1D70B}"/>
              </a:ext>
            </a:extLst>
          </p:cNvPr>
          <p:cNvCxnSpPr>
            <a:cxnSpLocks/>
          </p:cNvCxnSpPr>
          <p:nvPr/>
        </p:nvCxnSpPr>
        <p:spPr>
          <a:xfrm flipH="1" flipV="1">
            <a:off x="15281190" y="4370417"/>
            <a:ext cx="452587" cy="64194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68CF2C7-9C05-4167-8FFE-5C0C1096A453}"/>
              </a:ext>
            </a:extLst>
          </p:cNvPr>
          <p:cNvCxnSpPr>
            <a:cxnSpLocks/>
          </p:cNvCxnSpPr>
          <p:nvPr/>
        </p:nvCxnSpPr>
        <p:spPr>
          <a:xfrm flipV="1">
            <a:off x="16688354" y="4422044"/>
            <a:ext cx="651134" cy="6767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CF04CA6-47DA-42D1-8A6F-B381CDC4C28C}"/>
              </a:ext>
            </a:extLst>
          </p:cNvPr>
          <p:cNvCxnSpPr>
            <a:cxnSpLocks/>
          </p:cNvCxnSpPr>
          <p:nvPr/>
        </p:nvCxnSpPr>
        <p:spPr>
          <a:xfrm flipV="1">
            <a:off x="15819251" y="3503877"/>
            <a:ext cx="962522" cy="15084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CE04E15-0355-46F1-BA25-1EDC14985F6E}"/>
              </a:ext>
            </a:extLst>
          </p:cNvPr>
          <p:cNvCxnSpPr>
            <a:cxnSpLocks/>
          </p:cNvCxnSpPr>
          <p:nvPr/>
        </p:nvCxnSpPr>
        <p:spPr>
          <a:xfrm flipH="1" flipV="1">
            <a:off x="15774725" y="3478986"/>
            <a:ext cx="971614" cy="160177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1183" y="6965189"/>
            <a:ext cx="18568055" cy="3428013"/>
            <a:chOff x="-141183" y="5830361"/>
            <a:chExt cx="18568055" cy="456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183" y="5830361"/>
              <a:ext cx="18568055" cy="456284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07536" y="7783168"/>
            <a:ext cx="2294266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구조체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객체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) 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값에 </a:t>
            </a:r>
            <a:r>
              <a:rPr lang="ko-KR" altLang="en-US" sz="25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링크드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리스트로 엮은 모습과 비슷하다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.</a:t>
            </a:r>
          </a:p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다만 참조가 포인터 참조가 아니라 </a:t>
            </a:r>
            <a:r>
              <a:rPr lang="ko-KR" altLang="en-US" sz="2500" kern="0" spc="-100" dirty="0" err="1">
                <a:solidFill>
                  <a:srgbClr val="FFFFFF"/>
                </a:solidFill>
                <a:latin typeface="S-Core Dream 2 ExtraLight" pitchFamily="34" charset="0"/>
              </a:rPr>
              <a:t>해시값을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 참조로 되어 있는 </a:t>
            </a:r>
            <a:r>
              <a:rPr lang="ko-KR" altLang="en-US" sz="2500" kern="0" spc="-100" dirty="0" err="1">
                <a:solidFill>
                  <a:srgbClr val="FFFFFF"/>
                </a:solidFill>
                <a:latin typeface="S-Core Dream 2 ExtraLight" pitchFamily="34" charset="0"/>
              </a:rPr>
              <a:t>링크드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 리스트라고 생각하면 됨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!</a:t>
            </a:r>
          </a:p>
          <a:p>
            <a:endParaRPr lang="en-US" sz="2500" kern="0" spc="-100" dirty="0">
              <a:solidFill>
                <a:srgbClr val="FFFFFF"/>
              </a:solidFill>
              <a:latin typeface="S-Core Dream 2 ExtraLight" pitchFamily="34" charset="0"/>
            </a:endParaRPr>
          </a:p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그런데 이걸 어떻게 검증하지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</a:rPr>
              <a:t>?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07536" y="3198870"/>
            <a:ext cx="10151064" cy="1061903"/>
            <a:chOff x="10437453" y="2487597"/>
            <a:chExt cx="6114666" cy="10619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7453" y="2487597"/>
              <a:ext cx="6114666" cy="10619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7536" y="4888833"/>
            <a:ext cx="10151064" cy="1061903"/>
            <a:chOff x="10437453" y="4177560"/>
            <a:chExt cx="6114666" cy="106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7453" y="4177560"/>
              <a:ext cx="6114666" cy="10619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099946" y="3438931"/>
            <a:ext cx="508767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블록</a:t>
            </a:r>
            <a:r>
              <a:rPr 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– </a:t>
            </a:r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관리 대상 데이터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2099946" y="5161647"/>
            <a:ext cx="6098125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체인 </a:t>
            </a:r>
            <a:r>
              <a:rPr lang="en-US" altLang="ko-KR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– </a:t>
            </a:r>
            <a:r>
              <a:rPr lang="ko-KR" altLang="en-US" sz="3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연결고리</a:t>
            </a:r>
            <a:endParaRPr lang="en-US" altLang="ko-KR" sz="3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0719067" y="4974986"/>
            <a:ext cx="762633" cy="759052"/>
            <a:chOff x="15442242" y="4334700"/>
            <a:chExt cx="762633" cy="7590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42242" y="4334700"/>
              <a:ext cx="762633" cy="7590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19243" y="3401640"/>
            <a:ext cx="725419" cy="524771"/>
            <a:chOff x="15442418" y="2761354"/>
            <a:chExt cx="725419" cy="5247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42418" y="2761354"/>
              <a:ext cx="725419" cy="524771"/>
            </a:xfrm>
            <a:prstGeom prst="rect">
              <a:avLst/>
            </a:prstGeom>
          </p:spPr>
        </p:pic>
      </p:grpSp>
      <p:sp>
        <p:nvSpPr>
          <p:cNvPr id="24" name="Object 5">
            <a:extLst>
              <a:ext uri="{FF2B5EF4-FFF2-40B4-BE49-F238E27FC236}">
                <a16:creationId xmlns:a16="http://schemas.microsoft.com/office/drawing/2014/main" id="{73338965-F17F-4978-9492-A64027D5B74F}"/>
              </a:ext>
            </a:extLst>
          </p:cNvPr>
          <p:cNvSpPr txBox="1"/>
          <p:nvPr/>
        </p:nvSpPr>
        <p:spPr>
          <a:xfrm>
            <a:off x="1404273" y="1425470"/>
            <a:ext cx="916046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DAF6B4F9-14C7-42B2-A579-CFC9043CBB9F}"/>
              </a:ext>
            </a:extLst>
          </p:cNvPr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grpSp>
        <p:nvGrpSpPr>
          <p:cNvPr id="27" name="그룹 1008">
            <a:extLst>
              <a:ext uri="{FF2B5EF4-FFF2-40B4-BE49-F238E27FC236}">
                <a16:creationId xmlns:a16="http://schemas.microsoft.com/office/drawing/2014/main" id="{490F632F-D147-4A50-B04A-289F0665B2A3}"/>
              </a:ext>
            </a:extLst>
          </p:cNvPr>
          <p:cNvGrpSpPr/>
          <p:nvPr/>
        </p:nvGrpSpPr>
        <p:grpSpPr>
          <a:xfrm>
            <a:off x="9946680" y="3293654"/>
            <a:ext cx="675958" cy="725419"/>
            <a:chOff x="15467148" y="974679"/>
            <a:chExt cx="675958" cy="725419"/>
          </a:xfrm>
        </p:grpSpPr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704BDEF9-D933-4F6D-BD38-50C1F055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7148" y="974679"/>
              <a:ext cx="675958" cy="725419"/>
            </a:xfrm>
            <a:prstGeom prst="rect">
              <a:avLst/>
            </a:prstGeom>
          </p:spPr>
        </p:pic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C92BF303-3918-4F2C-8B4E-52F7E5899AB9}"/>
              </a:ext>
            </a:extLst>
          </p:cNvPr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4355" y="-87673"/>
            <a:ext cx="12888924" cy="10447782"/>
            <a:chOff x="-74355" y="-87673"/>
            <a:chExt cx="10967417" cy="10447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355" y="-87673"/>
              <a:ext cx="10967417" cy="1044778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07536" y="2645460"/>
            <a:ext cx="10926919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합의 알고리즘</a:t>
            </a:r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500" kern="0" spc="-100" dirty="0">
                <a:solidFill>
                  <a:schemeClr val="bg1"/>
                </a:solidFill>
                <a:latin typeface="S-Core Dream 2 ExtraLight" pitchFamily="34" charset="0"/>
                <a:cs typeface="S-Core Dream 2 ExtraLight" pitchFamily="34" charset="0"/>
              </a:rPr>
              <a:t>다수의 참여자들이 통일된 의사결정을 하기 위해 사용하는 알고리즘</a:t>
            </a:r>
            <a:endParaRPr lang="en-US" altLang="ko-KR" sz="2500" kern="0" spc="-100" dirty="0">
              <a:solidFill>
                <a:schemeClr val="bg1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5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비트코인의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창시자 </a:t>
            </a:r>
            <a:r>
              <a:rPr lang="ko-KR" altLang="en-US" sz="32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사카시</a:t>
            </a:r>
            <a:r>
              <a:rPr lang="ko-KR" altLang="en-US" sz="32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ko-KR" altLang="en-US" sz="32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나카모토</a:t>
            </a:r>
            <a:r>
              <a:rPr lang="ko-KR" altLang="en-US" sz="32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가  쓴 </a:t>
            </a:r>
            <a:r>
              <a:rPr lang="ko-KR" altLang="en-US" sz="25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비트코인</a:t>
            </a:r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백서의 합의 알고리즘</a:t>
            </a:r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작업 증명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(</a:t>
            </a:r>
            <a:r>
              <a:rPr lang="en-US" altLang="ko-KR" sz="25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PoW</a:t>
            </a:r>
            <a:r>
              <a:rPr lang="en-US" altLang="ko-KR" sz="25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: Proof of work)</a:t>
            </a:r>
          </a:p>
          <a:p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934578" y="2101049"/>
            <a:ext cx="3058022" cy="3058022"/>
            <a:chOff x="13173448" y="2101049"/>
            <a:chExt cx="3058022" cy="30580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73448" y="2101049"/>
              <a:ext cx="3058022" cy="30580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34578" y="5606638"/>
            <a:ext cx="3058022" cy="3058022"/>
            <a:chOff x="13173448" y="5606638"/>
            <a:chExt cx="3058022" cy="30580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73448" y="5606638"/>
              <a:ext cx="3058022" cy="305802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430688" y="4243762"/>
            <a:ext cx="1989613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b="1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작업 증명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603999" y="7604076"/>
            <a:ext cx="171917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b="1" kern="0" spc="-100" dirty="0">
                <a:solidFill>
                  <a:srgbClr val="000000"/>
                </a:solidFill>
                <a:latin typeface="S-Core Dream 2 ExtraLight" pitchFamily="34" charset="0"/>
              </a:rPr>
              <a:t>합의 알고리즘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661142" y="6466797"/>
            <a:ext cx="1719179" cy="1120599"/>
            <a:chOff x="13900012" y="6466797"/>
            <a:chExt cx="1719179" cy="11205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0012" y="6466797"/>
              <a:ext cx="1719179" cy="11205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C95C2BE1-4194-44D1-90EE-7C06E3CEA846}"/>
              </a:ext>
            </a:extLst>
          </p:cNvPr>
          <p:cNvSpPr txBox="1"/>
          <p:nvPr/>
        </p:nvSpPr>
        <p:spPr>
          <a:xfrm>
            <a:off x="1404273" y="1425470"/>
            <a:ext cx="916046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</a:t>
            </a:r>
            <a:endParaRPr 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Object 28">
            <a:extLst>
              <a:ext uri="{FF2B5EF4-FFF2-40B4-BE49-F238E27FC236}">
                <a16:creationId xmlns:a16="http://schemas.microsoft.com/office/drawing/2014/main" id="{E64A87F6-5869-40B9-AA19-C5DF87853D9E}"/>
              </a:ext>
            </a:extLst>
          </p:cNvPr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chemeClr val="bg1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F8B00D-CBBF-42A2-A0E6-D5E5B9C5992D}"/>
              </a:ext>
            </a:extLst>
          </p:cNvPr>
          <p:cNvSpPr txBox="1"/>
          <p:nvPr/>
        </p:nvSpPr>
        <p:spPr>
          <a:xfrm>
            <a:off x="13532058" y="2919911"/>
            <a:ext cx="3786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PoW</a:t>
            </a:r>
            <a:endParaRPr lang="en-US" altLang="ko-KR" sz="5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30DA91-AE30-48C5-BF8A-3395AA222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07" y="5569457"/>
            <a:ext cx="4724400" cy="4673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F739C-36DA-48DA-8C95-907AB41BB1C2}"/>
              </a:ext>
            </a:extLst>
          </p:cNvPr>
          <p:cNvSpPr txBox="1"/>
          <p:nvPr/>
        </p:nvSpPr>
        <p:spPr>
          <a:xfrm>
            <a:off x="1507536" y="8823430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000da7660495ac183dce1410d7496a3250497ac5983b12b1a1583cd57b4e73a8f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DBF60-033D-4619-A471-B887DC614412}"/>
              </a:ext>
            </a:extLst>
          </p:cNvPr>
          <p:cNvSpPr txBox="1"/>
          <p:nvPr/>
        </p:nvSpPr>
        <p:spPr>
          <a:xfrm>
            <a:off x="2667000" y="577929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블록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92452276-59FD-4637-B886-775F6E4891F3}"/>
              </a:ext>
            </a:extLst>
          </p:cNvPr>
          <p:cNvSpPr txBox="1"/>
          <p:nvPr/>
        </p:nvSpPr>
        <p:spPr>
          <a:xfrm>
            <a:off x="7351109" y="5283492"/>
            <a:ext cx="10926919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추가할 블록에서 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Nonce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라는 블록내부 임시 값을 바꾸어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해시 결과값의 시작부가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0…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으로 시작하는 것을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찾으면 합의가 이루어지고 블록 등록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!</a:t>
            </a: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시작부의 일치할 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0 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개수를 늘리는</a:t>
            </a:r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것으로 난이도 설정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!</a:t>
            </a:r>
          </a:p>
          <a:p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실제 </a:t>
            </a:r>
            <a:r>
              <a:rPr lang="ko-KR" altLang="en-US" sz="2000" kern="0" spc="-100" dirty="0" err="1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비트코인</a:t>
            </a:r>
            <a:r>
              <a:rPr lang="ko-KR" altLang="en-US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 채굴의 난이도 설정 방식</a:t>
            </a:r>
            <a:r>
              <a: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rPr>
              <a:t>!</a:t>
            </a:r>
          </a:p>
          <a:p>
            <a:endParaRPr lang="en-US" altLang="ko-KR" sz="20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endParaRPr lang="en-US" altLang="ko-KR" sz="2500" kern="0" spc="-100" dirty="0">
              <a:solidFill>
                <a:srgbClr val="FFFFFF"/>
              </a:solidFill>
              <a:latin typeface="S-Core Dream 2 ExtraLight" pitchFamily="34" charset="0"/>
              <a:cs typeface="S-Core Dream 2 Extra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8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04273" y="1425470"/>
            <a:ext cx="916046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</a:t>
            </a:r>
            <a:endParaRPr 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536" y="2705100"/>
            <a:ext cx="1142327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100" dirty="0">
                <a:solidFill>
                  <a:schemeClr val="bg1"/>
                </a:solidFill>
                <a:latin typeface="S-Core Dream 2 ExtraLight" pitchFamily="34" charset="0"/>
                <a:cs typeface="S-Core Dream 2 ExtraLight" pitchFamily="34" charset="0"/>
              </a:rPr>
              <a:t>명세서에서 요구하는 블록체인의 구조 예시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chemeClr val="bg1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03496" y="546350"/>
            <a:ext cx="445178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chemeClr val="bg1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BCDAF6-7E72-4DB2-8586-72A0B4DECFA6}"/>
              </a:ext>
            </a:extLst>
          </p:cNvPr>
          <p:cNvSpPr/>
          <p:nvPr/>
        </p:nvSpPr>
        <p:spPr>
          <a:xfrm>
            <a:off x="1486754" y="343493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Genesis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C06ED7-891D-454D-9331-0AA4522D4DCB}"/>
              </a:ext>
            </a:extLst>
          </p:cNvPr>
          <p:cNvSpPr/>
          <p:nvPr/>
        </p:nvSpPr>
        <p:spPr>
          <a:xfrm>
            <a:off x="1486754" y="411336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851258-B408-4CA0-B3AF-33C980026A04}"/>
              </a:ext>
            </a:extLst>
          </p:cNvPr>
          <p:cNvSpPr/>
          <p:nvPr/>
        </p:nvSpPr>
        <p:spPr>
          <a:xfrm>
            <a:off x="1486754" y="4774338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44C423-1FC3-4AE6-9A1C-E6A9B67CFEFD}"/>
              </a:ext>
            </a:extLst>
          </p:cNvPr>
          <p:cNvSpPr/>
          <p:nvPr/>
        </p:nvSpPr>
        <p:spPr>
          <a:xfrm>
            <a:off x="1486754" y="681449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Data: Genesis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D69F2B-0BDB-4DF7-B8C8-78A137E13E69}"/>
              </a:ext>
            </a:extLst>
          </p:cNvPr>
          <p:cNvSpPr/>
          <p:nvPr/>
        </p:nvSpPr>
        <p:spPr>
          <a:xfrm>
            <a:off x="6257856" y="343493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841288-F91F-4B9E-9710-584E37C3799E}"/>
              </a:ext>
            </a:extLst>
          </p:cNvPr>
          <p:cNvSpPr/>
          <p:nvPr/>
        </p:nvSpPr>
        <p:spPr>
          <a:xfrm>
            <a:off x="6257856" y="411336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F1031F-829F-46D3-8FB6-AABE0B53E886}"/>
              </a:ext>
            </a:extLst>
          </p:cNvPr>
          <p:cNvSpPr/>
          <p:nvPr/>
        </p:nvSpPr>
        <p:spPr>
          <a:xfrm>
            <a:off x="6257856" y="4774338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17E4D4-324E-4EE2-AD18-1753D33DB26A}"/>
              </a:ext>
            </a:extLst>
          </p:cNvPr>
          <p:cNvSpPr/>
          <p:nvPr/>
        </p:nvSpPr>
        <p:spPr>
          <a:xfrm>
            <a:off x="6257856" y="681449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Data: 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409DDE-6386-4052-A79B-EFDF57B26447}"/>
              </a:ext>
            </a:extLst>
          </p:cNvPr>
          <p:cNvSpPr/>
          <p:nvPr/>
        </p:nvSpPr>
        <p:spPr>
          <a:xfrm>
            <a:off x="11028959" y="343493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93C9E9-A985-4661-A7C0-B7B3DBFB4471}"/>
              </a:ext>
            </a:extLst>
          </p:cNvPr>
          <p:cNvSpPr/>
          <p:nvPr/>
        </p:nvSpPr>
        <p:spPr>
          <a:xfrm>
            <a:off x="11028959" y="411336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1D54D2-C7D6-460A-8C5B-4762BCF31AF9}"/>
              </a:ext>
            </a:extLst>
          </p:cNvPr>
          <p:cNvSpPr/>
          <p:nvPr/>
        </p:nvSpPr>
        <p:spPr>
          <a:xfrm>
            <a:off x="11028959" y="4774338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071234-3D0F-4540-8138-200E96932D15}"/>
              </a:ext>
            </a:extLst>
          </p:cNvPr>
          <p:cNvSpPr/>
          <p:nvPr/>
        </p:nvSpPr>
        <p:spPr>
          <a:xfrm>
            <a:off x="11028959" y="681449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Data: 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481313-7015-4C73-BE3D-E4BFB565EB6C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5055863" y="4585313"/>
            <a:ext cx="1201994" cy="120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4DD1E3-27C7-41D6-AC35-1A297DFC32F7}"/>
              </a:ext>
            </a:extLst>
          </p:cNvPr>
          <p:cNvCxnSpPr/>
          <p:nvPr/>
        </p:nvCxnSpPr>
        <p:spPr>
          <a:xfrm flipH="1" flipV="1">
            <a:off x="9826966" y="4514141"/>
            <a:ext cx="1201994" cy="120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F5A3E8-4811-43A0-B09D-EA2136ADA012}"/>
              </a:ext>
            </a:extLst>
          </p:cNvPr>
          <p:cNvCxnSpPr>
            <a:cxnSpLocks/>
            <a:stCxn id="34" idx="1"/>
            <a:endCxn id="25" idx="3"/>
          </p:cNvCxnSpPr>
          <p:nvPr/>
        </p:nvCxnSpPr>
        <p:spPr>
          <a:xfrm flipH="1" flipV="1">
            <a:off x="5055863" y="4445202"/>
            <a:ext cx="1201993" cy="134921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48F7762-D11E-4844-B314-D0B8A5E69C24}"/>
              </a:ext>
            </a:extLst>
          </p:cNvPr>
          <p:cNvCxnSpPr>
            <a:cxnSpLocks/>
          </p:cNvCxnSpPr>
          <p:nvPr/>
        </p:nvCxnSpPr>
        <p:spPr>
          <a:xfrm flipH="1" flipV="1">
            <a:off x="9833892" y="4442736"/>
            <a:ext cx="1201993" cy="134921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C9DB21-AA9A-48D4-9579-432FF67E2630}"/>
              </a:ext>
            </a:extLst>
          </p:cNvPr>
          <p:cNvSpPr txBox="1"/>
          <p:nvPr/>
        </p:nvSpPr>
        <p:spPr>
          <a:xfrm>
            <a:off x="15163800" y="5241135"/>
            <a:ext cx="18564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00" dirty="0">
                <a:solidFill>
                  <a:schemeClr val="bg1"/>
                </a:solidFill>
              </a:rPr>
              <a:t>…</a:t>
            </a:r>
            <a:endParaRPr lang="ko-KR" altLang="en-US" sz="8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04273" y="1425470"/>
            <a:ext cx="916046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</a:t>
            </a:r>
            <a:endParaRPr 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536" y="2705100"/>
            <a:ext cx="11423277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kern="0" spc="-100" dirty="0">
                <a:solidFill>
                  <a:schemeClr val="bg1"/>
                </a:solidFill>
                <a:latin typeface="S-Core Dream 2 ExtraLight" pitchFamily="34" charset="0"/>
                <a:cs typeface="S-Core Dream 2 ExtraLight" pitchFamily="34" charset="0"/>
              </a:rPr>
              <a:t>실제 제가 구현한 블록체인의 구조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chemeClr val="bg1"/>
                </a:solidFill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03496" y="546350"/>
            <a:ext cx="445178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chemeClr val="bg1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BCDAF6-7E72-4DB2-8586-72A0B4DECFA6}"/>
              </a:ext>
            </a:extLst>
          </p:cNvPr>
          <p:cNvSpPr/>
          <p:nvPr/>
        </p:nvSpPr>
        <p:spPr>
          <a:xfrm>
            <a:off x="1486754" y="343493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Genesis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C06ED7-891D-454D-9331-0AA4522D4DCB}"/>
              </a:ext>
            </a:extLst>
          </p:cNvPr>
          <p:cNvSpPr/>
          <p:nvPr/>
        </p:nvSpPr>
        <p:spPr>
          <a:xfrm>
            <a:off x="1486754" y="411336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851258-B408-4CA0-B3AF-33C980026A04}"/>
              </a:ext>
            </a:extLst>
          </p:cNvPr>
          <p:cNvSpPr/>
          <p:nvPr/>
        </p:nvSpPr>
        <p:spPr>
          <a:xfrm>
            <a:off x="1486754" y="4774338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timestamp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44C423-1FC3-4AE6-9A1C-E6A9B67CFEFD}"/>
              </a:ext>
            </a:extLst>
          </p:cNvPr>
          <p:cNvSpPr/>
          <p:nvPr/>
        </p:nvSpPr>
        <p:spPr>
          <a:xfrm>
            <a:off x="1486754" y="681449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Data: Genesis Block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D69F2B-0BDB-4DF7-B8C8-78A137E13E69}"/>
              </a:ext>
            </a:extLst>
          </p:cNvPr>
          <p:cNvSpPr/>
          <p:nvPr/>
        </p:nvSpPr>
        <p:spPr>
          <a:xfrm>
            <a:off x="6257856" y="343493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841288-F91F-4B9E-9710-584E37C3799E}"/>
              </a:ext>
            </a:extLst>
          </p:cNvPr>
          <p:cNvSpPr/>
          <p:nvPr/>
        </p:nvSpPr>
        <p:spPr>
          <a:xfrm>
            <a:off x="6257856" y="411336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F1031F-829F-46D3-8FB6-AABE0B53E886}"/>
              </a:ext>
            </a:extLst>
          </p:cNvPr>
          <p:cNvSpPr/>
          <p:nvPr/>
        </p:nvSpPr>
        <p:spPr>
          <a:xfrm>
            <a:off x="6257856" y="4774338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timestamp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17E4D4-324E-4EE2-AD18-1753D33DB26A}"/>
              </a:ext>
            </a:extLst>
          </p:cNvPr>
          <p:cNvSpPr/>
          <p:nvPr/>
        </p:nvSpPr>
        <p:spPr>
          <a:xfrm>
            <a:off x="6257856" y="681449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Data: 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409DDE-6386-4052-A79B-EFDF57B26447}"/>
              </a:ext>
            </a:extLst>
          </p:cNvPr>
          <p:cNvSpPr/>
          <p:nvPr/>
        </p:nvSpPr>
        <p:spPr>
          <a:xfrm>
            <a:off x="11028959" y="3434939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93C9E9-A985-4661-A7C0-B7B3DBFB4471}"/>
              </a:ext>
            </a:extLst>
          </p:cNvPr>
          <p:cNvSpPr/>
          <p:nvPr/>
        </p:nvSpPr>
        <p:spPr>
          <a:xfrm>
            <a:off x="11028959" y="4113363"/>
            <a:ext cx="3569109" cy="66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Block Hash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1D54D2-C7D6-460A-8C5B-4762BCF31AF9}"/>
              </a:ext>
            </a:extLst>
          </p:cNvPr>
          <p:cNvSpPr/>
          <p:nvPr/>
        </p:nvSpPr>
        <p:spPr>
          <a:xfrm>
            <a:off x="11028959" y="4774338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Block Head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nonce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pre-block-hash(sha 256</a:t>
            </a:r>
            <a:r>
              <a:rPr lang="ko-KR" altLang="en-US" b="1" dirty="0">
                <a:solidFill>
                  <a:schemeClr val="tx1"/>
                </a:solidFill>
              </a:rPr>
              <a:t>해시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timestamp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071234-3D0F-4540-8138-200E96932D15}"/>
              </a:ext>
            </a:extLst>
          </p:cNvPr>
          <p:cNvSpPr/>
          <p:nvPr/>
        </p:nvSpPr>
        <p:spPr>
          <a:xfrm>
            <a:off x="11028959" y="6814494"/>
            <a:ext cx="3569109" cy="20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Data: ~~~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481313-7015-4C73-BE3D-E4BFB565EB6C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5055863" y="4585313"/>
            <a:ext cx="1201994" cy="120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4DD1E3-27C7-41D6-AC35-1A297DFC32F7}"/>
              </a:ext>
            </a:extLst>
          </p:cNvPr>
          <p:cNvCxnSpPr/>
          <p:nvPr/>
        </p:nvCxnSpPr>
        <p:spPr>
          <a:xfrm flipH="1" flipV="1">
            <a:off x="9826966" y="4514141"/>
            <a:ext cx="1201994" cy="1209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F5A3E8-4811-43A0-B09D-EA2136ADA012}"/>
              </a:ext>
            </a:extLst>
          </p:cNvPr>
          <p:cNvCxnSpPr>
            <a:cxnSpLocks/>
            <a:stCxn id="34" idx="1"/>
            <a:endCxn id="25" idx="3"/>
          </p:cNvCxnSpPr>
          <p:nvPr/>
        </p:nvCxnSpPr>
        <p:spPr>
          <a:xfrm flipH="1" flipV="1">
            <a:off x="5055863" y="4445202"/>
            <a:ext cx="1201993" cy="134921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48F7762-D11E-4844-B314-D0B8A5E69C24}"/>
              </a:ext>
            </a:extLst>
          </p:cNvPr>
          <p:cNvCxnSpPr>
            <a:cxnSpLocks/>
          </p:cNvCxnSpPr>
          <p:nvPr/>
        </p:nvCxnSpPr>
        <p:spPr>
          <a:xfrm flipH="1" flipV="1">
            <a:off x="9833892" y="4442736"/>
            <a:ext cx="1201993" cy="134921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C9DB21-AA9A-48D4-9579-432FF67E2630}"/>
              </a:ext>
            </a:extLst>
          </p:cNvPr>
          <p:cNvSpPr txBox="1"/>
          <p:nvPr/>
        </p:nvSpPr>
        <p:spPr>
          <a:xfrm>
            <a:off x="15163800" y="5241135"/>
            <a:ext cx="18564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00" dirty="0">
                <a:solidFill>
                  <a:schemeClr val="bg1"/>
                </a:solidFill>
              </a:rPr>
              <a:t>…</a:t>
            </a:r>
            <a:endParaRPr lang="ko-KR" altLang="en-US" sz="8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9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2667" y="-41244"/>
            <a:ext cx="18455300" cy="2822544"/>
            <a:chOff x="-72667" y="-41244"/>
            <a:chExt cx="18455300" cy="4404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667" y="-41244"/>
              <a:ext cx="18455300" cy="4404398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303496" y="546350"/>
            <a:ext cx="4451784" cy="93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100" dirty="0">
                <a:solidFill>
                  <a:srgbClr val="000000"/>
                </a:solidFill>
                <a:latin typeface="S-Core Dream 2 ExtraLight" pitchFamily="34" charset="0"/>
                <a:cs typeface="S-Core Dream 2 ExtraLight" pitchFamily="34" charset="0"/>
              </a:rPr>
              <a:t>Traditional way</a:t>
            </a:r>
            <a:endParaRPr lang="en-US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7C3E80C8-638A-4483-8C15-3A2D34F817BC}"/>
              </a:ext>
            </a:extLst>
          </p:cNvPr>
          <p:cNvSpPr txBox="1"/>
          <p:nvPr/>
        </p:nvSpPr>
        <p:spPr>
          <a:xfrm>
            <a:off x="1404273" y="1425470"/>
            <a:ext cx="916046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블록과 체인</a:t>
            </a:r>
            <a:r>
              <a:rPr lang="en-US" altLang="ko-KR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, </a:t>
            </a:r>
            <a:r>
              <a:rPr lang="en-US" altLang="ko-KR" sz="6500" kern="0" spc="-3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PoW</a:t>
            </a:r>
            <a:r>
              <a:rPr lang="ko-KR" altLang="en-US" sz="6500" kern="0" spc="-3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S-Core Dream 9 Black" pitchFamily="34" charset="0"/>
              </a:rPr>
              <a:t>구현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Object 28">
            <a:extLst>
              <a:ext uri="{FF2B5EF4-FFF2-40B4-BE49-F238E27FC236}">
                <a16:creationId xmlns:a16="http://schemas.microsoft.com/office/drawing/2014/main" id="{DFCA2960-219C-46D7-8FF6-CF7CC0457005}"/>
              </a:ext>
            </a:extLst>
          </p:cNvPr>
          <p:cNvSpPr txBox="1"/>
          <p:nvPr/>
        </p:nvSpPr>
        <p:spPr>
          <a:xfrm>
            <a:off x="1507536" y="505144"/>
            <a:ext cx="128323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latin typeface="S-Core Dream 4 Regular" pitchFamily="34" charset="0"/>
                <a:cs typeface="S-Core Dream 4 Regular" pitchFamily="34" charset="0"/>
              </a:rPr>
              <a:t>03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5053F-A48E-4FE7-B235-063D06F99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273" y="2958170"/>
            <a:ext cx="5758527" cy="702403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D7B052B-3979-4445-B25D-456766083510}"/>
              </a:ext>
            </a:extLst>
          </p:cNvPr>
          <p:cNvGrpSpPr/>
          <p:nvPr/>
        </p:nvGrpSpPr>
        <p:grpSpPr>
          <a:xfrm>
            <a:off x="7620000" y="3162300"/>
            <a:ext cx="10926919" cy="4585871"/>
            <a:chOff x="7455714" y="3628667"/>
            <a:chExt cx="10926919" cy="4585871"/>
          </a:xfrm>
        </p:grpSpPr>
        <p:sp>
          <p:nvSpPr>
            <p:cNvPr id="47" name="Object 6">
              <a:extLst>
                <a:ext uri="{FF2B5EF4-FFF2-40B4-BE49-F238E27FC236}">
                  <a16:creationId xmlns:a16="http://schemas.microsoft.com/office/drawing/2014/main" id="{4C3EA2FA-0A07-4664-8182-5D43605FB023}"/>
                </a:ext>
              </a:extLst>
            </p:cNvPr>
            <p:cNvSpPr txBox="1"/>
            <p:nvPr/>
          </p:nvSpPr>
          <p:spPr>
            <a:xfrm>
              <a:off x="7455714" y="3628667"/>
              <a:ext cx="10926919" cy="4585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2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Typescript</a:t>
              </a:r>
              <a:r>
                <a:rPr lang="ko-KR" altLang="en-US" sz="32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를 이용한 </a:t>
              </a:r>
              <a:r>
                <a:rPr lang="en-US" altLang="ko-KR" sz="32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Block </a:t>
              </a:r>
              <a:r>
                <a:rPr lang="ko-KR" altLang="en-US" sz="32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클래스 작성</a:t>
              </a:r>
              <a:endParaRPr lang="en-US" altLang="ko-KR" sz="32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r>
                <a:rPr lang="en-US" altLang="ko-KR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Typescript</a:t>
              </a:r>
              <a:r>
                <a:rPr lang="ko-KR" altLang="en-US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란 </a:t>
              </a:r>
              <a:r>
                <a:rPr lang="en-US" altLang="ko-KR" sz="2000" kern="0" spc="-100" dirty="0" err="1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Javascript</a:t>
              </a:r>
              <a:r>
                <a:rPr lang="ko-KR" altLang="en-US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의 변수에 자료형 구분을 추가하여 </a:t>
              </a:r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r>
                <a:rPr lang="ko-KR" altLang="en-US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타입체크가 엄밀해진 스크립트로 컴파일 시 자바스크립트 결과물이 나옵니다</a:t>
              </a:r>
              <a:r>
                <a:rPr lang="en-US" altLang="ko-KR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!</a:t>
              </a: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r>
                <a:rPr lang="ko-KR" altLang="en-US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장점</a:t>
              </a:r>
              <a:r>
                <a:rPr lang="en-US" altLang="ko-KR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: </a:t>
              </a: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r>
                <a:rPr lang="ko-KR" altLang="en-US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과 같은 자바스크립트의 이상한 기준의 문법을 일관적으로 </a:t>
              </a:r>
              <a:r>
                <a:rPr lang="ko-KR" altLang="en-US" sz="2000" kern="0" spc="-100" dirty="0" err="1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바꾸어줌</a:t>
              </a:r>
              <a:r>
                <a:rPr lang="en-US" altLang="ko-KR" sz="2000" kern="0" spc="-100" dirty="0">
                  <a:solidFill>
                    <a:srgbClr val="FFFFFF"/>
                  </a:solidFill>
                  <a:latin typeface="S-Core Dream 2 ExtraLight" pitchFamily="34" charset="0"/>
                  <a:cs typeface="S-Core Dream 2 ExtraLight" pitchFamily="34" charset="0"/>
                </a:rPr>
                <a:t>.</a:t>
              </a: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  <a:p>
              <a:endParaRPr lang="en-US" altLang="ko-KR" sz="2000" kern="0" spc="-100" dirty="0">
                <a:solidFill>
                  <a:srgbClr val="FFFFFF"/>
                </a:solidFill>
                <a:latin typeface="S-Core Dream 2 ExtraLight" pitchFamily="34" charset="0"/>
                <a:cs typeface="S-Core Dream 2 ExtraLight" pitchFamily="34" charset="0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B7C1AC-0D3F-40E4-AE79-47F342D73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7714" y="5248124"/>
              <a:ext cx="6781800" cy="1790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1194</Words>
  <Application>Microsoft Office PowerPoint</Application>
  <PresentationFormat>사용자 지정</PresentationFormat>
  <Paragraphs>263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S-Core Dream 2 ExtraLight</vt:lpstr>
      <vt:lpstr>S-Core Dream 4 Regular</vt:lpstr>
      <vt:lpstr>S-Core Dream 5 Medium</vt:lpstr>
      <vt:lpstr>S-Core Dream 9 Black</vt:lpstr>
      <vt:lpstr>맑은 고딕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장예찬</cp:lastModifiedBy>
  <cp:revision>8</cp:revision>
  <dcterms:created xsi:type="dcterms:W3CDTF">2021-12-28T09:32:57Z</dcterms:created>
  <dcterms:modified xsi:type="dcterms:W3CDTF">2021-12-28T06:04:13Z</dcterms:modified>
</cp:coreProperties>
</file>