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82" r:id="rId3"/>
    <p:sldId id="395" r:id="rId4"/>
    <p:sldId id="407" r:id="rId5"/>
    <p:sldId id="408" r:id="rId6"/>
    <p:sldId id="396" r:id="rId7"/>
    <p:sldId id="398" r:id="rId8"/>
    <p:sldId id="397" r:id="rId9"/>
    <p:sldId id="402" r:id="rId10"/>
    <p:sldId id="399" r:id="rId11"/>
    <p:sldId id="400" r:id="rId12"/>
    <p:sldId id="401" r:id="rId13"/>
    <p:sldId id="403" r:id="rId14"/>
    <p:sldId id="404" r:id="rId15"/>
    <p:sldId id="405" r:id="rId16"/>
    <p:sldId id="406" r:id="rId1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  <a:srgbClr val="8FBAED"/>
    <a:srgbClr val="A2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53" autoAdjust="0"/>
    <p:restoredTop sz="96141" autoAdjust="0"/>
  </p:normalViewPr>
  <p:slideViewPr>
    <p:cSldViewPr>
      <p:cViewPr varScale="1">
        <p:scale>
          <a:sx n="121" d="100"/>
          <a:sy n="121" d="100"/>
        </p:scale>
        <p:origin x="83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8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de-DE" altLang="ko-KR" dirty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4427984" y="5805264"/>
            <a:ext cx="4429157" cy="785807"/>
          </a:xfrm>
        </p:spPr>
        <p:txBody>
          <a:bodyPr/>
          <a:lstStyle/>
          <a:p>
            <a:r>
              <a:rPr lang="en-US" altLang="ko-KR" sz="1800" dirty="0"/>
              <a:t>Chapter 3 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7544" y="3068960"/>
            <a:ext cx="816295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ko-KR" dirty="0"/>
              <a:t>Lab # 03</a:t>
            </a:r>
          </a:p>
          <a:p>
            <a:endParaRPr lang="en-US" altLang="ko-KR" dirty="0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help-slide (1/7)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r>
              <a:rPr lang="ko-KR" altLang="en-US" dirty="0"/>
              <a:t>에 있는 프로그램 소스를 자세히 읽고 프로그램을 실제로 실행해 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Case Study</a:t>
            </a:r>
            <a:r>
              <a:rPr lang="ko-KR" altLang="en-US" dirty="0"/>
              <a:t>에 나온 소스는 교제 소스 코드에 제공되고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7023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317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</a:t>
            </a:r>
            <a:r>
              <a:rPr lang="en-US" altLang="ko-KR" dirty="0" err="1"/>
              <a:t>stlide</a:t>
            </a:r>
            <a:r>
              <a:rPr lang="en-US" altLang="ko-KR" dirty="0"/>
              <a:t> (2/7)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Step1. </a:t>
            </a:r>
            <a:r>
              <a:rPr lang="ko-KR" altLang="en-US" dirty="0"/>
              <a:t>교재가 제공하는 소스코드를 사용하는 프로젝트 폴더에 복사한 후 복사한 파일을 프로젝트에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LAB_03_0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264696" cy="469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588596-D84F-4F72-B86E-7E22621B5862}"/>
              </a:ext>
            </a:extLst>
          </p:cNvPr>
          <p:cNvSpPr/>
          <p:nvPr/>
        </p:nvSpPr>
        <p:spPr bwMode="auto">
          <a:xfrm>
            <a:off x="7507316" y="2204864"/>
            <a:ext cx="158417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헤더 이름 그림과 다르니 참고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CE5FC3-8D88-4B66-AB73-9E3D83ED6AA2}"/>
              </a:ext>
            </a:extLst>
          </p:cNvPr>
          <p:cNvSpPr/>
          <p:nvPr/>
        </p:nvSpPr>
        <p:spPr bwMode="auto">
          <a:xfrm>
            <a:off x="3144985" y="2420888"/>
            <a:ext cx="562919" cy="144016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6D7A5F-0566-42C3-ADF5-77DA3895163E}"/>
              </a:ext>
            </a:extLst>
          </p:cNvPr>
          <p:cNvSpPr/>
          <p:nvPr/>
        </p:nvSpPr>
        <p:spPr bwMode="auto">
          <a:xfrm>
            <a:off x="7507316" y="3393280"/>
            <a:ext cx="1584176" cy="104383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ItemType.h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구현 부분을 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ItemType.cpp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로 분리해야 실행됨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!!</a:t>
            </a:r>
            <a:endParaRPr lang="ko-KR" altLang="en-US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164978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slide 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Step2. </a:t>
            </a:r>
            <a:r>
              <a:rPr lang="ko-KR" altLang="en-US" sz="1800" dirty="0"/>
              <a:t>모든 소스코드에 대해서 </a:t>
            </a:r>
            <a:r>
              <a:rPr lang="ko-KR" altLang="en-US" sz="1800" dirty="0" err="1"/>
              <a:t>개행문자</a:t>
            </a:r>
            <a:r>
              <a:rPr lang="ko-KR" altLang="en-US" sz="1800" dirty="0"/>
              <a:t> 변환을 한 후에 컴파일 후 실행합니다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/>
              <a:t>실행화면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실행하면 다음과 같은 메시지가 나옵니다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400" dirty="0"/>
              <a:t>Enter name of file of houses; press return.</a:t>
            </a:r>
          </a:p>
          <a:p>
            <a:pPr lvl="2"/>
            <a:r>
              <a:rPr lang="en-US" altLang="ko-KR" sz="1400" dirty="0"/>
              <a:t>houses.dat</a:t>
            </a:r>
            <a:r>
              <a:rPr lang="ko-KR" altLang="en-US" sz="1400" dirty="0"/>
              <a:t>를 입력하세요</a:t>
            </a:r>
            <a:r>
              <a:rPr lang="en-US" altLang="ko-KR" sz="1400" dirty="0"/>
              <a:t>. (</a:t>
            </a:r>
            <a:r>
              <a:rPr lang="ko-KR" altLang="en-US" sz="1400" dirty="0"/>
              <a:t>소스와 같이 제공되는 파일입니다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dirty="0"/>
              <a:t>메뉴가 나오면</a:t>
            </a:r>
            <a:endParaRPr lang="en-US" altLang="ko-KR" dirty="0"/>
          </a:p>
          <a:p>
            <a:pPr lvl="2"/>
            <a:r>
              <a:rPr lang="en-US" altLang="ko-KR" dirty="0"/>
              <a:t>‘L’</a:t>
            </a:r>
            <a:r>
              <a:rPr lang="ko-KR" altLang="en-US" dirty="0"/>
              <a:t>을 선택해 기본으로 들어있는 이름이 제대로 출력되는지 확인합니다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메뉴를 테스트 한 후 </a:t>
            </a:r>
            <a:r>
              <a:rPr lang="en-US" altLang="ko-KR" dirty="0"/>
              <a:t>A,B</a:t>
            </a:r>
            <a:r>
              <a:rPr lang="ko-KR" altLang="en-US" dirty="0"/>
              <a:t>번 문제를 하세요</a:t>
            </a:r>
            <a:r>
              <a:rPr lang="en-US" altLang="ko-KR" dirty="0"/>
              <a:t>.</a:t>
            </a:r>
          </a:p>
        </p:txBody>
      </p:sp>
      <p:pic>
        <p:nvPicPr>
          <p:cNvPr id="4" name="그림 5" descr="LAB_03_05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0" t="17830" r="18095" b="25339"/>
          <a:stretch>
            <a:fillRect/>
          </a:stretch>
        </p:blipFill>
        <p:spPr bwMode="auto">
          <a:xfrm>
            <a:off x="971600" y="1412776"/>
            <a:ext cx="435013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213070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slide 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810988"/>
          </a:xfrm>
        </p:spPr>
        <p:txBody>
          <a:bodyPr/>
          <a:lstStyle/>
          <a:p>
            <a:r>
              <a:rPr lang="en-US" altLang="ko-KR" sz="1800" dirty="0"/>
              <a:t>A. </a:t>
            </a:r>
            <a:r>
              <a:rPr lang="ko-KR" altLang="en-US" sz="1800" dirty="0"/>
              <a:t>번</a:t>
            </a:r>
            <a:r>
              <a:rPr lang="en-US" altLang="ko-KR" sz="1800" dirty="0"/>
              <a:t> </a:t>
            </a:r>
            <a:r>
              <a:rPr lang="ko-KR" altLang="en-US" sz="1800" dirty="0"/>
              <a:t>문제의 변경해야 할 사항</a:t>
            </a:r>
            <a:endParaRPr lang="en-US" altLang="ko-KR" sz="1800" dirty="0"/>
          </a:p>
          <a:p>
            <a:pPr lvl="1"/>
            <a:r>
              <a:rPr lang="ko-KR" altLang="en-US" sz="1600" dirty="0"/>
              <a:t>현재 저장된 파일의 </a:t>
            </a:r>
            <a:r>
              <a:rPr lang="en-US" altLang="ko-KR" sz="1600" dirty="0"/>
              <a:t>format  (</a:t>
            </a:r>
            <a:r>
              <a:rPr lang="en-US" altLang="ko-KR" sz="1600" dirty="0" err="1"/>
              <a:t>ascii</a:t>
            </a:r>
            <a:r>
              <a:rPr lang="en-US" altLang="ko-KR" sz="1600" dirty="0"/>
              <a:t> file)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252000" lvl="1" indent="0">
              <a:buNone/>
            </a:pPr>
            <a:endParaRPr lang="en-US" altLang="ko-KR" sz="1600" dirty="0"/>
          </a:p>
          <a:p>
            <a:pPr marL="252000" lvl="1" indent="0">
              <a:buNone/>
            </a:pPr>
            <a:endParaRPr lang="en-US" altLang="ko-KR" sz="1600" dirty="0"/>
          </a:p>
          <a:p>
            <a:pPr marL="360000" lvl="1" indent="-324000">
              <a:spcAft>
                <a:spcPct val="0"/>
              </a:spcAft>
              <a:buSzPct val="80000"/>
              <a:buFont typeface="맑은 고딕" pitchFamily="50" charset="-127"/>
              <a:buChar char="■"/>
            </a:pPr>
            <a:r>
              <a:rPr lang="en-US" altLang="ko-KR" b="1" dirty="0" err="1">
                <a:cs typeface="+mn-cs"/>
              </a:rPr>
              <a:t>HoustType</a:t>
            </a:r>
            <a:r>
              <a:rPr lang="en-US" altLang="ko-KR" b="1" dirty="0">
                <a:cs typeface="+mn-cs"/>
              </a:rPr>
              <a:t>(</a:t>
            </a:r>
            <a:r>
              <a:rPr lang="en-US" altLang="ko-KR" b="1" dirty="0" err="1">
                <a:cs typeface="+mn-cs"/>
              </a:rPr>
              <a:t>ItemType</a:t>
            </a:r>
            <a:r>
              <a:rPr lang="en-US" altLang="ko-KR" b="1" dirty="0">
                <a:cs typeface="+mn-cs"/>
              </a:rPr>
              <a:t>) </a:t>
            </a:r>
            <a:r>
              <a:rPr lang="ko-KR" altLang="en-US" b="1" dirty="0">
                <a:cs typeface="+mn-cs"/>
              </a:rPr>
              <a:t>클래스에 </a:t>
            </a:r>
            <a:r>
              <a:rPr lang="en-US" altLang="ko-KR" b="1" dirty="0">
                <a:cs typeface="+mn-cs"/>
              </a:rPr>
              <a:t>private </a:t>
            </a:r>
            <a:r>
              <a:rPr lang="ko-KR" altLang="en-US" b="1" dirty="0">
                <a:cs typeface="+mn-cs"/>
              </a:rPr>
              <a:t>변수로 </a:t>
            </a:r>
            <a:r>
              <a:rPr lang="en-US" altLang="ko-KR" b="1" dirty="0" err="1">
                <a:cs typeface="+mn-cs"/>
              </a:rPr>
              <a:t>int</a:t>
            </a:r>
            <a:r>
              <a:rPr lang="en-US" altLang="ko-KR" b="1" dirty="0">
                <a:cs typeface="+mn-cs"/>
              </a:rPr>
              <a:t> </a:t>
            </a:r>
            <a:r>
              <a:rPr lang="en-US" altLang="ko-KR" b="1" dirty="0" err="1">
                <a:cs typeface="+mn-cs"/>
              </a:rPr>
              <a:t>BathRooms</a:t>
            </a:r>
            <a:r>
              <a:rPr lang="ko-KR" altLang="en-US" b="1" dirty="0">
                <a:cs typeface="+mn-cs"/>
              </a:rPr>
              <a:t>을</a:t>
            </a:r>
            <a:r>
              <a:rPr lang="en-US" altLang="ko-KR" b="1" dirty="0">
                <a:cs typeface="+mn-cs"/>
              </a:rPr>
              <a:t> </a:t>
            </a:r>
            <a:r>
              <a:rPr lang="ko-KR" altLang="en-US" b="1" dirty="0">
                <a:cs typeface="+mn-cs"/>
              </a:rPr>
              <a:t>추가</a:t>
            </a:r>
            <a:endParaRPr lang="en-US" altLang="ko-KR" b="1" dirty="0">
              <a:cs typeface="+mn-cs"/>
            </a:endParaRPr>
          </a:p>
          <a:p>
            <a:pPr marL="360000" lvl="1" indent="-324000">
              <a:spcAft>
                <a:spcPct val="0"/>
              </a:spcAft>
              <a:buSzPct val="80000"/>
              <a:buFont typeface="맑은 고딕" pitchFamily="50" charset="-127"/>
              <a:buChar char="■"/>
            </a:pPr>
            <a:r>
              <a:rPr lang="ko-KR" altLang="en-US" b="1" dirty="0">
                <a:cs typeface="+mn-cs"/>
              </a:rPr>
              <a:t>파일 입출력 연산</a:t>
            </a:r>
            <a:endParaRPr lang="en-US" altLang="ko-KR" sz="1600" dirty="0"/>
          </a:p>
          <a:p>
            <a:pPr lvl="1"/>
            <a:r>
              <a:rPr lang="ko-KR" altLang="en-US" sz="1600" dirty="0"/>
              <a:t>위 순서에 맞추어 각 요소를 읽고 쓸 수 있게 수정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BathRooms</a:t>
            </a:r>
            <a:r>
              <a:rPr lang="ko-KR" altLang="en-US" sz="1600" dirty="0"/>
              <a:t> 변수를 읽고 쓸 수 있도록 추가</a:t>
            </a:r>
            <a:endParaRPr lang="en-US" altLang="ko-KR" sz="1600" dirty="0"/>
          </a:p>
          <a:p>
            <a:r>
              <a:rPr lang="ko-KR" altLang="en-US" sz="1800" dirty="0"/>
              <a:t>화면 입출력 연산</a:t>
            </a:r>
          </a:p>
          <a:p>
            <a:pPr lvl="1"/>
            <a:r>
              <a:rPr lang="ko-KR" altLang="en-US" sz="1600" dirty="0"/>
              <a:t>위 순서에 맞추어 각 요소가 화면에 </a:t>
            </a:r>
            <a:r>
              <a:rPr lang="ko-KR" altLang="en-US" sz="1600"/>
              <a:t>출력되고 사용자로부터 </a:t>
            </a:r>
            <a:r>
              <a:rPr lang="ko-KR" altLang="en-US" sz="1600" dirty="0"/>
              <a:t>입력 받을 수 있게 수정</a:t>
            </a:r>
          </a:p>
          <a:p>
            <a:pPr lvl="1"/>
            <a:r>
              <a:rPr lang="en-US" altLang="ko-KR" sz="1600" dirty="0" err="1"/>
              <a:t>BathRooms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 읽고 쓸 수 있도록 추가</a:t>
            </a:r>
            <a:endParaRPr lang="en-US" altLang="ko-KR" sz="1600" dirty="0"/>
          </a:p>
          <a:p>
            <a:endParaRPr lang="en-US" altLang="ko-KR" dirty="0"/>
          </a:p>
          <a:p>
            <a:pPr lvl="1"/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13390" y="1890836"/>
            <a:ext cx="1428750" cy="1754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Last name</a:t>
            </a:r>
          </a:p>
          <a:p>
            <a:pPr>
              <a:defRPr/>
            </a:pPr>
            <a:r>
              <a:rPr lang="en-US" altLang="ko-KR" dirty="0"/>
              <a:t>first name</a:t>
            </a:r>
          </a:p>
          <a:p>
            <a:pPr>
              <a:defRPr/>
            </a:pPr>
            <a:r>
              <a:rPr lang="en-US" altLang="ko-KR" dirty="0"/>
              <a:t>address</a:t>
            </a:r>
          </a:p>
          <a:p>
            <a:pPr>
              <a:defRPr/>
            </a:pPr>
            <a:r>
              <a:rPr lang="en-US" altLang="ko-KR" dirty="0"/>
              <a:t>Price</a:t>
            </a:r>
          </a:p>
          <a:p>
            <a:pPr>
              <a:defRPr/>
            </a:pPr>
            <a:r>
              <a:rPr lang="en-US" altLang="ko-KR" dirty="0"/>
              <a:t>Fits</a:t>
            </a:r>
          </a:p>
          <a:p>
            <a:pPr>
              <a:defRPr/>
            </a:pPr>
            <a:r>
              <a:rPr lang="en-US" altLang="ko-KR" dirty="0" err="1"/>
              <a:t>BadRooms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520948"/>
            <a:ext cx="1571625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 err="1"/>
              <a:t>HouseType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6359649" y="2482180"/>
            <a:ext cx="71437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5461" y="1593180"/>
            <a:ext cx="1571625" cy="203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Last name</a:t>
            </a:r>
          </a:p>
          <a:p>
            <a:pPr>
              <a:defRPr/>
            </a:pPr>
            <a:r>
              <a:rPr lang="en-US" altLang="ko-KR" dirty="0"/>
              <a:t>first name</a:t>
            </a:r>
          </a:p>
          <a:p>
            <a:pPr>
              <a:defRPr/>
            </a:pPr>
            <a:r>
              <a:rPr lang="en-US" altLang="ko-KR" dirty="0"/>
              <a:t>address</a:t>
            </a:r>
          </a:p>
          <a:p>
            <a:pPr>
              <a:defRPr/>
            </a:pPr>
            <a:r>
              <a:rPr lang="en-US" altLang="ko-KR" dirty="0"/>
              <a:t>Price</a:t>
            </a:r>
          </a:p>
          <a:p>
            <a:pPr>
              <a:defRPr/>
            </a:pPr>
            <a:r>
              <a:rPr lang="en-US" altLang="ko-KR" dirty="0"/>
              <a:t>Fits</a:t>
            </a:r>
          </a:p>
          <a:p>
            <a:pPr>
              <a:defRPr/>
            </a:pPr>
            <a:r>
              <a:rPr lang="en-US" altLang="ko-KR" dirty="0" err="1"/>
              <a:t>BadRooms</a:t>
            </a:r>
            <a:endParaRPr lang="en-US" altLang="ko-KR" dirty="0"/>
          </a:p>
          <a:p>
            <a:pPr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BathRooms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1789682"/>
            <a:ext cx="2695939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Aardvark</a:t>
            </a:r>
          </a:p>
          <a:p>
            <a:r>
              <a:rPr lang="en-US" altLang="ko-KR" sz="1400" dirty="0"/>
              <a:t>Aaron</a:t>
            </a:r>
          </a:p>
          <a:p>
            <a:r>
              <a:rPr lang="en-US" altLang="ko-KR" sz="1400" dirty="0"/>
              <a:t>321 Memory Way, Compaq, </a:t>
            </a:r>
            <a:r>
              <a:rPr lang="en-US" altLang="ko-KR" sz="1400" dirty="0" err="1"/>
              <a:t>Mi</a:t>
            </a:r>
            <a:endParaRPr lang="en-US" altLang="ko-KR" sz="1400" dirty="0"/>
          </a:p>
          <a:p>
            <a:r>
              <a:rPr lang="en-US" altLang="ko-KR" sz="1400" dirty="0"/>
              <a:t>350000</a:t>
            </a:r>
          </a:p>
          <a:p>
            <a:r>
              <a:rPr lang="en-US" altLang="ko-KR" sz="1400" dirty="0"/>
              <a:t>3500</a:t>
            </a:r>
          </a:p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35291" y="1593180"/>
            <a:ext cx="1571625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/>
              <a:t>Houses.dat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4733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slide (5/7)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번 테스트</a:t>
            </a:r>
          </a:p>
        </p:txBody>
      </p:sp>
      <p:pic>
        <p:nvPicPr>
          <p:cNvPr id="4" name="그림 3" descr="LAB_03_07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5208" r="30469" b="39583"/>
          <a:stretch>
            <a:fillRect/>
          </a:stretch>
        </p:blipFill>
        <p:spPr bwMode="auto">
          <a:xfrm>
            <a:off x="395536" y="1124744"/>
            <a:ext cx="5172025" cy="326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 descr="LAB_03_0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5104" r="30547" b="39687"/>
          <a:stretch>
            <a:fillRect/>
          </a:stretch>
        </p:blipFill>
        <p:spPr bwMode="auto">
          <a:xfrm>
            <a:off x="2987824" y="3140968"/>
            <a:ext cx="5172025" cy="326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2020340"/>
            <a:ext cx="2357438" cy="1224136"/>
          </a:xfrm>
          <a:prstGeom prst="rect">
            <a:avLst/>
          </a:prstGeom>
          <a:solidFill>
            <a:srgbClr val="F6EF5C">
              <a:alpha val="5019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75856" y="2884435"/>
            <a:ext cx="1178719" cy="152399"/>
          </a:xfrm>
          <a:prstGeom prst="rect">
            <a:avLst/>
          </a:prstGeom>
          <a:solidFill>
            <a:srgbClr val="F6EF5C">
              <a:alpha val="5019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81548" y="2506729"/>
            <a:ext cx="27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BathRoom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r>
              <a:rPr lang="ko-KR" altLang="en-US" dirty="0" err="1">
                <a:solidFill>
                  <a:schemeClr val="bg1"/>
                </a:solidFill>
              </a:rPr>
              <a:t>입력받음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24744"/>
            <a:ext cx="486568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027238" y="4054248"/>
            <a:ext cx="2571750" cy="1368152"/>
          </a:xfrm>
          <a:prstGeom prst="rect">
            <a:avLst/>
          </a:prstGeom>
          <a:solidFill>
            <a:srgbClr val="F6EF5C">
              <a:alpha val="5019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80" y="5301208"/>
            <a:ext cx="5956300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538104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slides (6/7)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B. </a:t>
            </a:r>
            <a:r>
              <a:rPr lang="en-US" altLang="ko-KR" sz="1800" dirty="0" err="1"/>
              <a:t>HouseType</a:t>
            </a:r>
            <a:r>
              <a:rPr lang="ko-KR" altLang="en-US" sz="1800" dirty="0"/>
              <a:t>에 </a:t>
            </a:r>
            <a:r>
              <a:rPr lang="en-US" altLang="ko-KR" sz="1800" dirty="0"/>
              <a:t>relational operator &lt; </a:t>
            </a:r>
            <a:r>
              <a:rPr lang="ko-KR" altLang="en-US" sz="1800" dirty="0"/>
              <a:t>와 </a:t>
            </a:r>
            <a:r>
              <a:rPr lang="en-US" altLang="ko-KR" sz="1800" dirty="0"/>
              <a:t>==</a:t>
            </a:r>
            <a:r>
              <a:rPr lang="ko-KR" altLang="en-US" sz="1800" dirty="0"/>
              <a:t>를 </a:t>
            </a:r>
            <a:r>
              <a:rPr lang="en-US" altLang="ko-KR" sz="1800" dirty="0"/>
              <a:t>overloading</a:t>
            </a:r>
            <a:r>
              <a:rPr lang="ko-KR" altLang="en-US" sz="1800" dirty="0"/>
              <a:t>하고 </a:t>
            </a:r>
            <a:r>
              <a:rPr lang="en-US" altLang="ko-KR" sz="1800" dirty="0" err="1"/>
              <a:t>ComparedTo</a:t>
            </a:r>
            <a:r>
              <a:rPr lang="ko-KR" altLang="en-US" sz="1800" dirty="0"/>
              <a:t>함수를 이 두 연산자를 이용하여 구현하도록 수정한다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 err="1"/>
              <a:t>ItemType</a:t>
            </a:r>
            <a:r>
              <a:rPr lang="ko-KR" altLang="en-US" dirty="0"/>
              <a:t>클래스 </a:t>
            </a:r>
            <a:r>
              <a:rPr lang="ko-KR" altLang="en-US" dirty="0" err="1"/>
              <a:t>맴버함수로</a:t>
            </a:r>
            <a:r>
              <a:rPr lang="ko-KR" altLang="en-US" dirty="0"/>
              <a:t> 정의하여 </a:t>
            </a:r>
            <a:r>
              <a:rPr lang="en-US" altLang="ko-KR" dirty="0" err="1">
                <a:sym typeface="Wingdings" pitchFamily="2" charset="2"/>
              </a:rPr>
              <a:t>HouseType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/>
              <a:t>형 객체들에 대해서 크기 비교를 수행한다고 가정하였을 때</a:t>
            </a:r>
            <a:r>
              <a:rPr lang="en-US" altLang="ko-KR" dirty="0"/>
              <a:t> </a:t>
            </a:r>
            <a:r>
              <a:rPr lang="ko-KR" altLang="en-US" dirty="0"/>
              <a:t>다음과 같이 구현할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HouseType</a:t>
            </a:r>
            <a:r>
              <a:rPr lang="en-US" altLang="ko-KR" sz="1200" dirty="0"/>
              <a:t>::Less(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HouseType</a:t>
            </a:r>
            <a:r>
              <a:rPr lang="en-US" altLang="ko-KR" sz="1200" dirty="0"/>
              <a:t>&amp; other)</a:t>
            </a:r>
          </a:p>
          <a:p>
            <a:pPr lvl="1">
              <a:buNone/>
              <a:defRPr/>
            </a:pPr>
            <a:r>
              <a:rPr lang="en-US" altLang="ko-KR" sz="1200" dirty="0"/>
              <a:t>    	   {….}</a:t>
            </a:r>
          </a:p>
          <a:p>
            <a:pPr lvl="2">
              <a:defRPr/>
            </a:pPr>
            <a:r>
              <a:rPr lang="ko-KR" altLang="en-US" sz="1200" dirty="0"/>
              <a:t>사용 예</a:t>
            </a:r>
            <a:r>
              <a:rPr lang="en-US" altLang="ko-KR" sz="1200" dirty="0"/>
              <a:t>:</a:t>
            </a:r>
          </a:p>
          <a:p>
            <a:pPr lvl="3">
              <a:buNone/>
              <a:defRPr/>
            </a:pPr>
            <a:r>
              <a:rPr lang="en-US" altLang="ko-KR" sz="1200" dirty="0" err="1">
                <a:sym typeface="Wingdings" pitchFamily="2" charset="2"/>
              </a:rPr>
              <a:t>ItempType</a:t>
            </a:r>
            <a:r>
              <a:rPr lang="en-US" altLang="ko-KR" sz="1200" dirty="0">
                <a:sym typeface="Wingdings" pitchFamily="2" charset="2"/>
              </a:rPr>
              <a:t> a, b;</a:t>
            </a:r>
          </a:p>
          <a:p>
            <a:pPr lvl="3">
              <a:buNone/>
              <a:defRPr/>
            </a:pPr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if( </a:t>
            </a:r>
            <a:r>
              <a:rPr lang="en-US" altLang="ko-KR" sz="1200" dirty="0" err="1">
                <a:solidFill>
                  <a:srgbClr val="FF0000"/>
                </a:solidFill>
                <a:sym typeface="Wingdings" pitchFamily="2" charset="2"/>
              </a:rPr>
              <a:t>a.LessForItemType</a:t>
            </a:r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(b)) { ….}</a:t>
            </a:r>
            <a:endParaRPr lang="en-US" altLang="ko-KR" sz="1200" dirty="0">
              <a:sym typeface="Wingdings" pitchFamily="2" charset="2"/>
            </a:endParaRPr>
          </a:p>
          <a:p>
            <a:pPr lvl="2"/>
            <a:r>
              <a:rPr lang="ko-KR" altLang="en-US" sz="1400" dirty="0">
                <a:sym typeface="Wingdings" pitchFamily="2" charset="2"/>
              </a:rPr>
              <a:t>문제점 </a:t>
            </a:r>
            <a:r>
              <a:rPr lang="en-US" altLang="ko-KR" sz="1400" dirty="0">
                <a:sym typeface="Wingdings" pitchFamily="2" charset="2"/>
              </a:rPr>
              <a:t>: </a:t>
            </a:r>
            <a:r>
              <a:rPr lang="ko-KR" altLang="en-US" sz="1400" dirty="0">
                <a:sym typeface="Wingdings" pitchFamily="2" charset="2"/>
              </a:rPr>
              <a:t>코드의 </a:t>
            </a:r>
            <a:r>
              <a:rPr lang="ko-KR" altLang="en-US" sz="1400" dirty="0" err="1">
                <a:sym typeface="Wingdings" pitchFamily="2" charset="2"/>
              </a:rPr>
              <a:t>가독성이</a:t>
            </a:r>
            <a:r>
              <a:rPr lang="ko-KR" altLang="en-US" sz="1400" dirty="0">
                <a:sym typeface="Wingdings" pitchFamily="2" charset="2"/>
              </a:rPr>
              <a:t> 좋지 않고 사용하기 불편함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크기 비교의 결과를 이해하기가 어려움 </a:t>
            </a:r>
            <a:r>
              <a:rPr lang="en-US" altLang="ko-KR" sz="1400" dirty="0">
                <a:sym typeface="Wingdings" pitchFamily="2" charset="2"/>
              </a:rPr>
              <a:t>(a</a:t>
            </a:r>
            <a:r>
              <a:rPr lang="ko-KR" altLang="en-US" sz="1400" dirty="0">
                <a:sym typeface="Wingdings" pitchFamily="2" charset="2"/>
              </a:rPr>
              <a:t>가 큰가</a:t>
            </a:r>
            <a:r>
              <a:rPr lang="en-US" altLang="ko-KR" sz="1400" dirty="0">
                <a:sym typeface="Wingdings" pitchFamily="2" charset="2"/>
              </a:rPr>
              <a:t>? b</a:t>
            </a:r>
            <a:r>
              <a:rPr lang="ko-KR" altLang="en-US" sz="1400" dirty="0" err="1">
                <a:sym typeface="Wingdings" pitchFamily="2" charset="2"/>
              </a:rPr>
              <a:t>가큰가</a:t>
            </a:r>
            <a:r>
              <a:rPr lang="en-US" altLang="ko-KR" sz="1400" dirty="0">
                <a:sym typeface="Wingdings" pitchFamily="2" charset="2"/>
              </a:rPr>
              <a:t>?)</a:t>
            </a:r>
          </a:p>
          <a:p>
            <a:pPr lvl="1"/>
            <a:r>
              <a:rPr lang="en-US" altLang="ko-KR" sz="1600" b="1" dirty="0">
                <a:sym typeface="Wingdings" pitchFamily="2" charset="2"/>
              </a:rPr>
              <a:t>Operator Overloading</a:t>
            </a:r>
            <a:r>
              <a:rPr lang="ko-KR" altLang="en-US" sz="1600" dirty="0">
                <a:sym typeface="Wingdings" pitchFamily="2" charset="2"/>
              </a:rPr>
              <a:t>을 구현하여 </a:t>
            </a:r>
            <a:r>
              <a:rPr lang="en-US" altLang="ko-KR" sz="1600" dirty="0" err="1">
                <a:sym typeface="Wingdings" pitchFamily="2" charset="2"/>
              </a:rPr>
              <a:t>HouseType</a:t>
            </a:r>
            <a:r>
              <a:rPr lang="ko-KR" altLang="en-US" sz="1600" dirty="0">
                <a:sym typeface="Wingdings" pitchFamily="2" charset="2"/>
              </a:rPr>
              <a:t>형 객체들에 대해서 크기 비교를 수행한다면 사용법은 다음과 같다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 lvl="2">
              <a:defRPr/>
            </a:pPr>
            <a:r>
              <a:rPr lang="ko-KR" altLang="en-US" sz="1200" dirty="0">
                <a:sym typeface="Wingdings" pitchFamily="2" charset="2"/>
              </a:rPr>
              <a:t>사용</a:t>
            </a:r>
            <a:r>
              <a:rPr lang="en-US" altLang="ko-KR" sz="1200" dirty="0">
                <a:sym typeface="Wingdings" pitchFamily="2" charset="2"/>
              </a:rPr>
              <a:t> </a:t>
            </a:r>
            <a:r>
              <a:rPr lang="ko-KR" altLang="en-US" sz="1200" dirty="0">
                <a:sym typeface="Wingdings" pitchFamily="2" charset="2"/>
              </a:rPr>
              <a:t>예 </a:t>
            </a:r>
            <a:r>
              <a:rPr lang="en-US" altLang="ko-KR" sz="1200" dirty="0">
                <a:sym typeface="Wingdings" pitchFamily="2" charset="2"/>
              </a:rPr>
              <a:t>:</a:t>
            </a:r>
          </a:p>
          <a:p>
            <a:pPr lvl="2">
              <a:defRPr/>
            </a:pPr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if( a &lt; b) </a:t>
            </a:r>
          </a:p>
          <a:p>
            <a:pPr lvl="2">
              <a:defRPr/>
            </a:pPr>
            <a:r>
              <a:rPr lang="ko-KR" altLang="en-US" sz="1200" dirty="0">
                <a:sym typeface="Wingdings" pitchFamily="2" charset="2"/>
              </a:rPr>
              <a:t>두 값을 연자 </a:t>
            </a:r>
            <a:r>
              <a:rPr lang="en-US" altLang="ko-KR" sz="1200" dirty="0">
                <a:sym typeface="Wingdings" pitchFamily="2" charset="2"/>
              </a:rPr>
              <a:t>‘&lt;‘</a:t>
            </a:r>
            <a:r>
              <a:rPr lang="ko-KR" altLang="en-US" sz="1200" dirty="0">
                <a:sym typeface="Wingdings" pitchFamily="2" charset="2"/>
              </a:rPr>
              <a:t>를  </a:t>
            </a:r>
            <a:r>
              <a:rPr lang="ko-KR" altLang="en-US" sz="1200" dirty="0" err="1">
                <a:sym typeface="Wingdings" pitchFamily="2" charset="2"/>
              </a:rPr>
              <a:t>비교하게되면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코드의 </a:t>
            </a:r>
            <a:r>
              <a:rPr lang="ko-KR" altLang="en-US" sz="1200" dirty="0" err="1">
                <a:sym typeface="Wingdings" pitchFamily="2" charset="2"/>
              </a:rPr>
              <a:t>가독성이</a:t>
            </a:r>
            <a:r>
              <a:rPr lang="ko-KR" altLang="en-US" sz="1200" dirty="0">
                <a:sym typeface="Wingdings" pitchFamily="2" charset="2"/>
              </a:rPr>
              <a:t> 좋아지고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사용이 용이함</a:t>
            </a:r>
            <a:endParaRPr lang="en-US" altLang="ko-KR" sz="1200" dirty="0">
              <a:sym typeface="Wingdings" pitchFamily="2" charset="2"/>
            </a:endParaRPr>
          </a:p>
          <a:p>
            <a:pPr lvl="2">
              <a:defRPr/>
            </a:pPr>
            <a:r>
              <a:rPr lang="ko-KR" altLang="en-US" sz="1200" dirty="0">
                <a:sym typeface="Wingdings" pitchFamily="2" charset="2"/>
              </a:rPr>
              <a:t>함수 명 </a:t>
            </a:r>
            <a:r>
              <a:rPr lang="en-US" altLang="ko-KR" sz="1200" dirty="0">
                <a:solidFill>
                  <a:srgbClr val="00B0F0"/>
                </a:solidFill>
                <a:sym typeface="Wingdings" pitchFamily="2" charset="2"/>
              </a:rPr>
              <a:t>Less</a:t>
            </a:r>
            <a:r>
              <a:rPr lang="ko-KR" altLang="en-US" sz="1200" dirty="0">
                <a:sym typeface="Wingdings" pitchFamily="2" charset="2"/>
              </a:rPr>
              <a:t>를 </a:t>
            </a:r>
            <a:r>
              <a:rPr lang="en-US" altLang="ko-KR" sz="1200" dirty="0">
                <a:solidFill>
                  <a:srgbClr val="00B0F0"/>
                </a:solidFill>
                <a:sym typeface="Wingdings" pitchFamily="2" charset="2"/>
              </a:rPr>
              <a:t>operator&lt;</a:t>
            </a:r>
            <a:r>
              <a:rPr lang="ko-KR" altLang="en-US" sz="1200" dirty="0">
                <a:sym typeface="Wingdings" pitchFamily="2" charset="2"/>
              </a:rPr>
              <a:t>로 바꿔주기만 하면 </a:t>
            </a:r>
            <a:r>
              <a:rPr lang="en-US" altLang="ko-KR" sz="1200" dirty="0">
                <a:sym typeface="Wingdings" pitchFamily="2" charset="2"/>
              </a:rPr>
              <a:t>OK!</a:t>
            </a:r>
          </a:p>
          <a:p>
            <a:pPr lvl="1" indent="261938">
              <a:buNone/>
              <a:defRPr/>
            </a:pP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::</a:t>
            </a:r>
            <a:r>
              <a:rPr lang="en-US" altLang="ko-KR" sz="1200" dirty="0">
                <a:solidFill>
                  <a:srgbClr val="FF0000"/>
                </a:solidFill>
              </a:rPr>
              <a:t>operator&lt;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&amp; other)</a:t>
            </a:r>
          </a:p>
          <a:p>
            <a:pPr lvl="1" indent="261938">
              <a:buNone/>
              <a:defRPr/>
            </a:pPr>
            <a:r>
              <a:rPr lang="en-US" altLang="ko-KR" sz="1200" dirty="0"/>
              <a:t>{….}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949280"/>
            <a:ext cx="7143750" cy="64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ItemType.cpp, </a:t>
            </a:r>
            <a:r>
              <a:rPr lang="en-US" altLang="ko-KR" dirty="0" err="1"/>
              <a:t>ItemType.h</a:t>
            </a:r>
            <a:r>
              <a:rPr lang="en-US" altLang="ko-KR" dirty="0"/>
              <a:t> </a:t>
            </a:r>
            <a:r>
              <a:rPr lang="ko-KR" altLang="en-US" dirty="0"/>
              <a:t>파일의 </a:t>
            </a:r>
            <a:r>
              <a:rPr lang="en-US" altLang="ko-KR" dirty="0" err="1"/>
              <a:t>HouseType</a:t>
            </a:r>
            <a:r>
              <a:rPr lang="en-US" altLang="ko-KR" dirty="0"/>
              <a:t> Class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bool</a:t>
            </a:r>
            <a:r>
              <a:rPr lang="en-US" altLang="ko-KR" dirty="0"/>
              <a:t> operator&lt;(const </a:t>
            </a:r>
            <a:r>
              <a:rPr lang="en-US" altLang="ko-KR" dirty="0" err="1"/>
              <a:t>HouseType</a:t>
            </a:r>
            <a:r>
              <a:rPr lang="en-US" altLang="ko-KR" dirty="0"/>
              <a:t>&amp; other); </a:t>
            </a:r>
            <a:r>
              <a:rPr lang="ko-KR" altLang="en-US" dirty="0" err="1"/>
              <a:t>메소드</a:t>
            </a:r>
            <a:r>
              <a:rPr lang="ko-KR" altLang="en-US" dirty="0"/>
              <a:t> 추가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4473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3-help slide (7/7)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HouseType</a:t>
            </a:r>
            <a:r>
              <a:rPr lang="ko-KR" altLang="en-US" dirty="0"/>
              <a:t>의 객체를 </a:t>
            </a:r>
            <a:r>
              <a:rPr lang="ko-KR" altLang="en-US" dirty="0" err="1"/>
              <a:t>비교하기위한</a:t>
            </a:r>
            <a:r>
              <a:rPr lang="ko-KR" altLang="en-US" dirty="0"/>
              <a:t> 함수는 현재 다음과 같이 객체 내의 이름에 관련된 멤버변수에 대해서 비교하도록 정의되어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같은 방법으로 </a:t>
            </a:r>
            <a:r>
              <a:rPr lang="ko-KR" altLang="en-US" dirty="0" err="1"/>
              <a:t>비교할수</a:t>
            </a:r>
            <a:r>
              <a:rPr lang="ko-KR" altLang="en-US" dirty="0"/>
              <a:t> 있도록 </a:t>
            </a:r>
            <a:r>
              <a:rPr lang="en-US" altLang="ko-KR" dirty="0"/>
              <a:t>Operator overloading</a:t>
            </a:r>
            <a:r>
              <a:rPr lang="ko-KR" altLang="en-US" dirty="0"/>
              <a:t>을 구현한다</a:t>
            </a:r>
            <a:r>
              <a:rPr lang="en-US" altLang="ko-KR" dirty="0"/>
              <a:t>. Operator overloading</a:t>
            </a:r>
            <a:r>
              <a:rPr lang="ko-KR" altLang="en-US" dirty="0"/>
              <a:t>의 예는 같이 제공되는 </a:t>
            </a:r>
            <a:r>
              <a:rPr lang="en-US" altLang="ko-KR" dirty="0" err="1"/>
              <a:t>StrTypeAugmented</a:t>
            </a:r>
            <a:r>
              <a:rPr lang="ko-KR" altLang="en-US" dirty="0"/>
              <a:t>에 구현되어져 있습니다</a:t>
            </a:r>
            <a:r>
              <a:rPr lang="en-US" altLang="ko-KR" dirty="0"/>
              <a:t>. </a:t>
            </a:r>
            <a:r>
              <a:rPr lang="ko-KR" altLang="en-US" dirty="0"/>
              <a:t>구현 예를 참고하세요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52000" lvl="1" indent="0">
              <a:buNone/>
            </a:pPr>
            <a:endParaRPr lang="en-US" altLang="ko-KR" dirty="0"/>
          </a:p>
          <a:p>
            <a:r>
              <a:rPr lang="en-US" altLang="ko-KR" dirty="0" err="1"/>
              <a:t>ComparedTo</a:t>
            </a:r>
            <a:r>
              <a:rPr lang="en-US" altLang="ko-KR" dirty="0"/>
              <a:t>()</a:t>
            </a:r>
            <a:r>
              <a:rPr lang="ko-KR" altLang="en-US" dirty="0"/>
              <a:t>가 다음과 같이 구현되도록 수정해야 함</a:t>
            </a:r>
            <a:endParaRPr lang="en-US" altLang="ko-KR" dirty="0"/>
          </a:p>
          <a:p>
            <a:pPr lvl="1"/>
            <a:r>
              <a:rPr lang="ko-KR" altLang="en-US" dirty="0"/>
              <a:t>구현한 </a:t>
            </a:r>
            <a:r>
              <a:rPr lang="en-US" altLang="ko-KR" dirty="0" err="1"/>
              <a:t>HouseType</a:t>
            </a:r>
            <a:r>
              <a:rPr lang="ko-KR" altLang="en-US" dirty="0"/>
              <a:t>에 대한 </a:t>
            </a:r>
            <a:r>
              <a:rPr lang="en-US" altLang="ko-KR" dirty="0"/>
              <a:t>operator</a:t>
            </a:r>
            <a:r>
              <a:rPr lang="ko-KR" altLang="en-US" dirty="0"/>
              <a:t>를 이용하여 객체를 비교함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 descr="LAB_03_09.bmp"/>
          <p:cNvPicPr>
            <a:picLocks noChangeAspect="1"/>
          </p:cNvPicPr>
          <p:nvPr/>
        </p:nvPicPr>
        <p:blipFill>
          <a:blip r:embed="rId2"/>
          <a:srcRect l="3125" t="33334" r="17187" b="51041"/>
          <a:stretch>
            <a:fillRect/>
          </a:stretch>
        </p:blipFill>
        <p:spPr>
          <a:xfrm>
            <a:off x="1265007" y="3789040"/>
            <a:ext cx="6264696" cy="79208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C:\Users\parkkisung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20" y="5373216"/>
            <a:ext cx="459071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350" y="1467492"/>
            <a:ext cx="338437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E6FFF9-3C65-467E-918D-26C9930F83F6}"/>
              </a:ext>
            </a:extLst>
          </p:cNvPr>
          <p:cNvSpPr/>
          <p:nvPr/>
        </p:nvSpPr>
        <p:spPr bwMode="auto">
          <a:xfrm>
            <a:off x="6843060" y="5424419"/>
            <a:ext cx="1584176" cy="104383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Hint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“*this”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를 활용</a:t>
            </a:r>
            <a:endParaRPr lang="ko-KR" altLang="en-US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46944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200" indent="-457200">
              <a:buAutoNum type="arabicPeriod"/>
            </a:pPr>
            <a:r>
              <a:rPr lang="en-US" altLang="ko-KR" dirty="0"/>
              <a:t>Exercise 6 (</a:t>
            </a:r>
            <a:r>
              <a:rPr lang="ko-KR" altLang="en-US" dirty="0"/>
              <a:t>한글 교재 </a:t>
            </a:r>
            <a:r>
              <a:rPr lang="en-US" altLang="ko-KR" dirty="0"/>
              <a:t>6)</a:t>
            </a:r>
          </a:p>
          <a:p>
            <a:pPr marL="493200" indent="-457200">
              <a:buAutoNum type="arabicPeriod"/>
            </a:pPr>
            <a:endParaRPr lang="en-US" altLang="ko-KR" dirty="0"/>
          </a:p>
          <a:p>
            <a:pPr marL="493200" indent="-457200">
              <a:buAutoNum type="arabicPeriod"/>
            </a:pPr>
            <a:r>
              <a:rPr lang="en-US" altLang="ko-KR" dirty="0" err="1"/>
              <a:t>BinarySearch</a:t>
            </a:r>
            <a:endParaRPr lang="en-US" altLang="ko-KR" dirty="0"/>
          </a:p>
          <a:p>
            <a:pPr marL="493200" indent="-457200">
              <a:buAutoNum type="arabicPeriod"/>
            </a:pPr>
            <a:endParaRPr lang="en-US" altLang="ko-KR" dirty="0"/>
          </a:p>
          <a:p>
            <a:pPr marL="493200" indent="-457200">
              <a:buAutoNum type="arabicPeriod"/>
            </a:pPr>
            <a:r>
              <a:rPr lang="en-US" altLang="ko-KR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00107737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Exercise 6 (</a:t>
            </a:r>
            <a:r>
              <a:rPr lang="ko-KR" altLang="en-US" dirty="0"/>
              <a:t>한글 교재 </a:t>
            </a:r>
            <a:r>
              <a:rPr lang="en-US" altLang="ko-KR" dirty="0"/>
              <a:t>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다음과 같은 규격 명세를 사용하여 </a:t>
            </a:r>
            <a:r>
              <a:rPr lang="en-US" altLang="ko-KR" dirty="0"/>
              <a:t>2</a:t>
            </a:r>
            <a:r>
              <a:rPr lang="ko-KR" altLang="en-US" dirty="0"/>
              <a:t>개의 정렬 리스트 </a:t>
            </a:r>
            <a:r>
              <a:rPr lang="en-US" altLang="ko-KR" dirty="0"/>
              <a:t>ADT</a:t>
            </a:r>
            <a:r>
              <a:rPr lang="ko-KR" altLang="en-US" dirty="0"/>
              <a:t>를 병합시키는 클라이언트 함수를 작성하여라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sz="1400" dirty="0"/>
              <a:t>클라이언트 함수 </a:t>
            </a:r>
            <a:r>
              <a:rPr lang="en-US" altLang="ko-KR" sz="1400" dirty="0"/>
              <a:t>: </a:t>
            </a:r>
            <a:r>
              <a:rPr lang="ko-KR" altLang="en-US" sz="1400" dirty="0"/>
              <a:t>클래스의 멤버함수가 아님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 멤버함수들을 사용하는 외부 전역함수</a:t>
            </a:r>
            <a:r>
              <a:rPr lang="en-US" altLang="ko-KR" sz="1400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5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문제에 필요한 샘플 소스 코드의 경로</a:t>
            </a:r>
            <a:endParaRPr lang="en-US" altLang="ko-KR" dirty="0"/>
          </a:p>
          <a:p>
            <a:pPr lvl="2"/>
            <a:r>
              <a:rPr lang="en-US" altLang="ko-KR" dirty="0"/>
              <a:t>\</a:t>
            </a:r>
            <a:r>
              <a:rPr lang="en-US" altLang="ko-KR" dirty="0" err="1"/>
              <a:t>labplus</a:t>
            </a:r>
            <a:r>
              <a:rPr lang="en-US" altLang="ko-KR" dirty="0"/>
              <a:t>\Lab, </a:t>
            </a:r>
            <a:r>
              <a:rPr lang="en-US" altLang="ko-KR" dirty="0" err="1"/>
              <a:t>c++</a:t>
            </a:r>
            <a:r>
              <a:rPr lang="en-US" altLang="ko-KR" dirty="0"/>
              <a:t> 3</a:t>
            </a:r>
            <a:r>
              <a:rPr lang="en-US" altLang="ko-KR" baseline="30000" dirty="0"/>
              <a:t>rd</a:t>
            </a:r>
            <a:r>
              <a:rPr lang="en-US" altLang="ko-KR" dirty="0"/>
              <a:t>\Chapter3\Sorted”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600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978510" y="2204864"/>
            <a:ext cx="7429500" cy="2024969"/>
            <a:chOff x="1390972" y="1857375"/>
            <a:chExt cx="7429500" cy="2500313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1390972" y="1857375"/>
              <a:ext cx="7429500" cy="2500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1583416" y="1937987"/>
              <a:ext cx="7143750" cy="16165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 err="1">
                  <a:latin typeface="굴림" pitchFamily="50" charset="-127"/>
                  <a:ea typeface="굴림" pitchFamily="50" charset="-127"/>
                </a:rPr>
                <a:t>MergeList</a:t>
              </a:r>
              <a:r>
                <a:rPr lang="en-US" sz="1400" b="1" dirty="0"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en-US" sz="1400" b="1" dirty="0" err="1">
                  <a:latin typeface="굴림" pitchFamily="50" charset="-127"/>
                  <a:ea typeface="굴림" pitchFamily="50" charset="-127"/>
                </a:rPr>
                <a:t>SortedType</a:t>
              </a:r>
              <a:r>
                <a:rPr lang="en-US" sz="1400" b="1" dirty="0">
                  <a:latin typeface="굴림" pitchFamily="50" charset="-127"/>
                  <a:ea typeface="굴림" pitchFamily="50" charset="-127"/>
                </a:rPr>
                <a:t> list1, </a:t>
              </a:r>
              <a:r>
                <a:rPr lang="en-US" sz="1400" b="1" dirty="0" err="1">
                  <a:latin typeface="굴림" pitchFamily="50" charset="-127"/>
                  <a:ea typeface="굴림" pitchFamily="50" charset="-127"/>
                </a:rPr>
                <a:t>SortedType</a:t>
              </a:r>
              <a:r>
                <a:rPr lang="en-US" sz="1400" b="1" dirty="0">
                  <a:latin typeface="굴림" pitchFamily="50" charset="-127"/>
                  <a:ea typeface="굴림" pitchFamily="50" charset="-127"/>
                </a:rPr>
                <a:t> list2, </a:t>
              </a:r>
              <a:r>
                <a:rPr lang="en-US" sz="1400" b="1" dirty="0" err="1">
                  <a:latin typeface="굴림" pitchFamily="50" charset="-127"/>
                  <a:ea typeface="굴림" pitchFamily="50" charset="-127"/>
                </a:rPr>
                <a:t>SortedType</a:t>
              </a:r>
              <a:r>
                <a:rPr lang="en-US" sz="1400" b="1" dirty="0">
                  <a:latin typeface="굴림" pitchFamily="50" charset="-127"/>
                  <a:ea typeface="굴림" pitchFamily="50" charset="-127"/>
                </a:rPr>
                <a:t>&amp; result)</a:t>
              </a:r>
              <a:endParaRPr lang="ko-KR" altLang="en-US" sz="1400" b="1" dirty="0">
                <a:latin typeface="굴림" pitchFamily="50" charset="-127"/>
                <a:ea typeface="굴림" pitchFamily="50" charset="-127"/>
              </a:endParaRPr>
            </a:p>
            <a:p>
              <a:pPr>
                <a:defRPr/>
              </a:pP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함수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: 2</a:t>
              </a: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개의 정렬 리스트를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 Merge</a:t>
              </a: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해서 세 번째 정렬 리스트를 만든다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.</a:t>
              </a:r>
              <a:endParaRPr lang="ko-KR" altLang="en-US" sz="1400" dirty="0">
                <a:latin typeface="굴림" pitchFamily="50" charset="-127"/>
                <a:ea typeface="굴림" pitchFamily="50" charset="-127"/>
              </a:endParaRPr>
            </a:p>
            <a:p>
              <a:pPr>
                <a:defRPr/>
              </a:pP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조건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: list1</a:t>
              </a: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과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 list2</a:t>
              </a: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는 초기화되어 있고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sz="1400" dirty="0" err="1">
                  <a:latin typeface="굴림" pitchFamily="50" charset="-127"/>
                  <a:ea typeface="굴림" pitchFamily="50" charset="-127"/>
                </a:rPr>
                <a:t>ComparedTo</a:t>
              </a: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라는 함수를 사용해서 키에 의해 정렬되어 있다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. list1</a:t>
              </a: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과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 list2</a:t>
              </a: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는 같은 키를 갖지 않는다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.</a:t>
              </a:r>
              <a:endParaRPr lang="ko-KR" altLang="en-US" sz="1400" dirty="0">
                <a:latin typeface="굴림" pitchFamily="50" charset="-127"/>
                <a:ea typeface="굴림" pitchFamily="50" charset="-127"/>
              </a:endParaRPr>
            </a:p>
            <a:p>
              <a:pPr>
                <a:defRPr/>
              </a:pP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결과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: </a:t>
              </a: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결과는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 list1</a:t>
              </a: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과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 list2</a:t>
              </a:r>
              <a:r>
                <a:rPr lang="ko-KR" altLang="en-US" sz="1400" dirty="0">
                  <a:latin typeface="굴림" pitchFamily="50" charset="-127"/>
                  <a:ea typeface="굴림" pitchFamily="50" charset="-127"/>
                </a:rPr>
                <a:t>의 모든 요소를 가진 정렬 리스트이다</a:t>
              </a:r>
              <a:r>
                <a:rPr lang="en-US" sz="1400" dirty="0">
                  <a:latin typeface="굴림" pitchFamily="50" charset="-127"/>
                  <a:ea typeface="굴림" pitchFamily="50" charset="-127"/>
                </a:rPr>
                <a:t>.</a:t>
              </a:r>
              <a:endParaRPr lang="ko-KR" altLang="en-US" sz="14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TextBox 16"/>
            <p:cNvSpPr txBox="1">
              <a:spLocks noChangeArrowheads="1"/>
            </p:cNvSpPr>
            <p:nvPr/>
          </p:nvSpPr>
          <p:spPr bwMode="auto">
            <a:xfrm>
              <a:off x="1500187" y="3519501"/>
              <a:ext cx="5500688" cy="646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a.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함수를 작성하여라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b. Big-O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표기법으로 알고리즘을 표현하여라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99913" y="5397023"/>
            <a:ext cx="165782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err="1"/>
              <a:t>ItemType.h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ItemType.cpp</a:t>
            </a:r>
          </a:p>
          <a:p>
            <a:pPr>
              <a:defRPr/>
            </a:pPr>
            <a:r>
              <a:rPr lang="en-US" altLang="ko-KR" dirty="0" err="1"/>
              <a:t>sorted.h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sorted.cpp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4385642" y="5754197"/>
            <a:ext cx="714375" cy="4286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5242892" y="5812934"/>
            <a:ext cx="285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4</a:t>
            </a:r>
            <a:r>
              <a:rPr lang="ko-KR" altLang="en-US"/>
              <a:t>개의 파일을 사용합니다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6584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문제는 </a:t>
            </a:r>
            <a:r>
              <a:rPr lang="en-US" altLang="ko-KR" dirty="0"/>
              <a:t>Sorted List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개를 병합</a:t>
            </a:r>
            <a:r>
              <a:rPr lang="ko-KR" altLang="en-US" dirty="0"/>
              <a:t>하여 결과를 다른 </a:t>
            </a:r>
            <a:r>
              <a:rPr lang="ko-KR" altLang="en-US" dirty="0">
                <a:solidFill>
                  <a:srgbClr val="FF0000"/>
                </a:solidFill>
              </a:rPr>
              <a:t>하나의 리스트</a:t>
            </a:r>
            <a:r>
              <a:rPr lang="ko-KR" altLang="en-US" dirty="0"/>
              <a:t>에 저장하는 함수를 구현하고 테스트 드라이버를 작성하는 과제입니다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/>
              <a:t>s_list1</a:t>
            </a:r>
            <a:r>
              <a:rPr lang="ko-KR" altLang="en-US" sz="1400" dirty="0"/>
              <a:t>과 </a:t>
            </a:r>
            <a:r>
              <a:rPr lang="en-US" altLang="ko-KR" sz="1400" dirty="0"/>
              <a:t>s_list2</a:t>
            </a:r>
            <a:r>
              <a:rPr lang="ko-KR" altLang="en-US" sz="1400" dirty="0"/>
              <a:t>를 병합하여 </a:t>
            </a:r>
            <a:r>
              <a:rPr lang="en-US" altLang="ko-KR" sz="1400" dirty="0"/>
              <a:t>s_list3</a:t>
            </a:r>
            <a:r>
              <a:rPr lang="ko-KR" altLang="en-US" sz="1400" dirty="0"/>
              <a:t>에 저장하는 예시</a:t>
            </a:r>
            <a:r>
              <a:rPr lang="en-US" altLang="ko-KR" sz="1400" dirty="0"/>
              <a:t>) (</a:t>
            </a:r>
            <a:r>
              <a:rPr lang="ko-KR" altLang="en-US" sz="1400" dirty="0">
                <a:solidFill>
                  <a:srgbClr val="FF0000"/>
                </a:solidFill>
              </a:rPr>
              <a:t>단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정렬리스트이므로 결과는 순차적으로 </a:t>
            </a:r>
            <a:r>
              <a:rPr lang="ko-KR" altLang="en-US" sz="1400" dirty="0" err="1">
                <a:solidFill>
                  <a:srgbClr val="FF0000"/>
                </a:solidFill>
              </a:rPr>
              <a:t>정렬되있어야함</a:t>
            </a:r>
            <a:r>
              <a:rPr lang="en-US" altLang="ko-KR" sz="14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6000" indent="0">
              <a:buNone/>
            </a:pPr>
            <a:endParaRPr lang="en-US" altLang="ko-KR" dirty="0"/>
          </a:p>
          <a:p>
            <a:r>
              <a:rPr lang="en-US" altLang="ko-KR" dirty="0"/>
              <a:t>a. </a:t>
            </a:r>
            <a:r>
              <a:rPr lang="ko-KR" altLang="en-US" dirty="0"/>
              <a:t>함수를 작성하여라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메인 함수가 정의된 문서</a:t>
            </a:r>
            <a:r>
              <a:rPr lang="en-US" altLang="ko-KR" dirty="0"/>
              <a:t>”</a:t>
            </a:r>
            <a:r>
              <a:rPr lang="ko-KR" altLang="en-US" dirty="0"/>
              <a:t>에 함수의 </a:t>
            </a:r>
            <a:r>
              <a:rPr lang="ko-KR" altLang="en-US" dirty="0" err="1"/>
              <a:t>구현부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9" name="그룹 40"/>
          <p:cNvGrpSpPr>
            <a:grpSpLocks/>
          </p:cNvGrpSpPr>
          <p:nvPr/>
        </p:nvGrpSpPr>
        <p:grpSpPr bwMode="auto">
          <a:xfrm>
            <a:off x="1430714" y="1805731"/>
            <a:ext cx="3000375" cy="785813"/>
            <a:chOff x="1428728" y="1857364"/>
            <a:chExt cx="3000396" cy="785818"/>
          </a:xfrm>
        </p:grpSpPr>
        <p:sp>
          <p:nvSpPr>
            <p:cNvPr id="10" name="직사각형 9"/>
            <p:cNvSpPr/>
            <p:nvPr/>
          </p:nvSpPr>
          <p:spPr>
            <a:xfrm>
              <a:off x="1571604" y="2214554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43108" y="2214554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14612" y="2214554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86116" y="2214554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57620" y="2214554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" name="TextBox 31"/>
            <p:cNvSpPr txBox="1">
              <a:spLocks noChangeArrowheads="1"/>
            </p:cNvSpPr>
            <p:nvPr/>
          </p:nvSpPr>
          <p:spPr bwMode="auto">
            <a:xfrm>
              <a:off x="1428728" y="1857364"/>
              <a:ext cx="21611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SortedType s_list1</a:t>
              </a:r>
              <a:endParaRPr lang="ko-KR" altLang="en-US"/>
            </a:p>
          </p:txBody>
        </p:sp>
      </p:grpSp>
      <p:grpSp>
        <p:nvGrpSpPr>
          <p:cNvPr id="16" name="그룹 41"/>
          <p:cNvGrpSpPr>
            <a:grpSpLocks/>
          </p:cNvGrpSpPr>
          <p:nvPr/>
        </p:nvGrpSpPr>
        <p:grpSpPr bwMode="auto">
          <a:xfrm>
            <a:off x="4716839" y="2721719"/>
            <a:ext cx="2928938" cy="798512"/>
            <a:chOff x="4714876" y="2773916"/>
            <a:chExt cx="2928958" cy="797960"/>
          </a:xfrm>
        </p:grpSpPr>
        <p:sp>
          <p:nvSpPr>
            <p:cNvPr id="17" name="직사각형 16"/>
            <p:cNvSpPr/>
            <p:nvPr/>
          </p:nvSpPr>
          <p:spPr>
            <a:xfrm>
              <a:off x="4786314" y="314324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57818" y="314324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29322" y="314324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500826" y="314324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72330" y="314324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22" name="TextBox 38"/>
            <p:cNvSpPr txBox="1">
              <a:spLocks noChangeArrowheads="1"/>
            </p:cNvSpPr>
            <p:nvPr/>
          </p:nvSpPr>
          <p:spPr bwMode="auto">
            <a:xfrm>
              <a:off x="4714876" y="2773916"/>
              <a:ext cx="21611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SortedType s_list2</a:t>
              </a:r>
              <a:endParaRPr lang="ko-KR" altLang="en-US"/>
            </a:p>
          </p:txBody>
        </p:sp>
      </p:grpSp>
      <p:grpSp>
        <p:nvGrpSpPr>
          <p:cNvPr id="23" name="그룹 42"/>
          <p:cNvGrpSpPr>
            <a:grpSpLocks/>
          </p:cNvGrpSpPr>
          <p:nvPr/>
        </p:nvGrpSpPr>
        <p:grpSpPr bwMode="auto">
          <a:xfrm>
            <a:off x="1287839" y="3939331"/>
            <a:ext cx="5786438" cy="785813"/>
            <a:chOff x="1285852" y="3857628"/>
            <a:chExt cx="5786478" cy="785818"/>
          </a:xfrm>
        </p:grpSpPr>
        <p:sp>
          <p:nvSpPr>
            <p:cNvPr id="24" name="직사각형 23"/>
            <p:cNvSpPr/>
            <p:nvPr/>
          </p:nvSpPr>
          <p:spPr>
            <a:xfrm>
              <a:off x="1357290" y="421481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928794" y="421481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00298" y="421481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71802" y="421481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43306" y="421481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14810" y="421481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6314" y="421481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357818" y="421481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929322" y="421481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00826" y="4214818"/>
              <a:ext cx="571504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4" name="TextBox 39"/>
            <p:cNvSpPr txBox="1">
              <a:spLocks noChangeArrowheads="1"/>
            </p:cNvSpPr>
            <p:nvPr/>
          </p:nvSpPr>
          <p:spPr bwMode="auto">
            <a:xfrm>
              <a:off x="1285852" y="3857628"/>
              <a:ext cx="21611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SortedType s_list3</a:t>
              </a:r>
              <a:endParaRPr lang="ko-KR" altLang="en-US"/>
            </a:p>
          </p:txBody>
        </p:sp>
      </p:grpSp>
      <p:sp>
        <p:nvSpPr>
          <p:cNvPr id="35" name="왼쪽 대괄호 34"/>
          <p:cNvSpPr/>
          <p:nvPr/>
        </p:nvSpPr>
        <p:spPr>
          <a:xfrm rot="17308132">
            <a:off x="3017421" y="1735087"/>
            <a:ext cx="357188" cy="300037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왼쪽 화살표 35"/>
          <p:cNvSpPr/>
          <p:nvPr/>
        </p:nvSpPr>
        <p:spPr>
          <a:xfrm rot="17656423">
            <a:off x="2695158" y="3473400"/>
            <a:ext cx="428625" cy="35718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7695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slides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600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 err="1"/>
              <a:t>ItemType.h</a:t>
            </a:r>
            <a:r>
              <a:rPr lang="ko-KR" altLang="en-US" dirty="0"/>
              <a:t>에 </a:t>
            </a:r>
            <a:r>
              <a:rPr lang="en-US" altLang="ko-KR" dirty="0" err="1"/>
              <a:t>MaxItem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로 정의되어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리스트내의 원소 개수의 합이 </a:t>
            </a:r>
            <a:r>
              <a:rPr lang="en-US" altLang="ko-KR" dirty="0"/>
              <a:t>5</a:t>
            </a:r>
            <a:r>
              <a:rPr lang="ko-KR" altLang="en-US" dirty="0"/>
              <a:t>를 넘지 </a:t>
            </a:r>
            <a:r>
              <a:rPr lang="ko-KR" altLang="en-US" dirty="0" err="1"/>
              <a:t>않게하거나</a:t>
            </a:r>
            <a:r>
              <a:rPr lang="ko-KR" altLang="en-US" dirty="0"/>
              <a:t> </a:t>
            </a:r>
            <a:r>
              <a:rPr lang="en-US" altLang="ko-KR" dirty="0" err="1"/>
              <a:t>MaxItem</a:t>
            </a:r>
            <a:r>
              <a:rPr lang="ko-KR" altLang="en-US" dirty="0"/>
              <a:t>을 더 </a:t>
            </a:r>
            <a:r>
              <a:rPr lang="ko-KR" altLang="en-US" dirty="0" err="1"/>
              <a:t>큰값으로</a:t>
            </a:r>
            <a:r>
              <a:rPr lang="ko-KR" altLang="en-US" dirty="0"/>
              <a:t> 설정해주세요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6480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 main()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{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200" b="1" dirty="0" err="1">
                <a:latin typeface="굴림" pitchFamily="50" charset="-127"/>
                <a:ea typeface="굴림" pitchFamily="50" charset="-127"/>
              </a:rPr>
              <a:t>SortedType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 s_list1, s_list2, s_list3; // 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리스트 선언</a:t>
            </a:r>
            <a:endParaRPr lang="en-US" altLang="ko-KR" sz="1200" b="1" dirty="0">
              <a:latin typeface="굴림" pitchFamily="50" charset="-127"/>
              <a:ea typeface="굴림" pitchFamily="50" charset="-127"/>
            </a:endParaRP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200" b="1" dirty="0" err="1">
                <a:latin typeface="굴림" pitchFamily="50" charset="-127"/>
                <a:ea typeface="굴림" pitchFamily="50" charset="-127"/>
              </a:rPr>
              <a:t>ItemType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 item1,item2,item3,item4,item5, … ;  //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필요한 만큼 선언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	item1.Initialize(1); //item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을 필요한 만큼 초기화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	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	 s_list1.InsertItem(item3);  //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리스트에 값을 넣는다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	return 0;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}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endParaRPr lang="en-US" altLang="ko-KR" sz="1200" b="1" dirty="0">
              <a:latin typeface="굴림" pitchFamily="50" charset="-127"/>
              <a:ea typeface="굴림" pitchFamily="50" charset="-127"/>
            </a:endParaRP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void </a:t>
            </a:r>
            <a:r>
              <a:rPr lang="en-US" altLang="ko-KR" sz="1200" b="1" dirty="0" err="1">
                <a:latin typeface="굴림" pitchFamily="50" charset="-127"/>
                <a:ea typeface="굴림" pitchFamily="50" charset="-127"/>
              </a:rPr>
              <a:t>MergeList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200" b="1" dirty="0" err="1">
                <a:latin typeface="굴림" pitchFamily="50" charset="-127"/>
                <a:ea typeface="굴림" pitchFamily="50" charset="-127"/>
              </a:rPr>
              <a:t>SortedType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 list1, </a:t>
            </a:r>
            <a:r>
              <a:rPr lang="en-US" altLang="ko-KR" sz="1200" b="1" dirty="0" err="1">
                <a:latin typeface="굴림" pitchFamily="50" charset="-127"/>
                <a:ea typeface="굴림" pitchFamily="50" charset="-127"/>
              </a:rPr>
              <a:t>SortedType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 list2, </a:t>
            </a:r>
            <a:r>
              <a:rPr lang="en-US" altLang="ko-KR" sz="1200" b="1" dirty="0" err="1">
                <a:latin typeface="굴림" pitchFamily="50" charset="-127"/>
                <a:ea typeface="굴림" pitchFamily="50" charset="-127"/>
              </a:rPr>
              <a:t>SortedType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&amp; 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result)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{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	// 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리스트의 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current position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을 초기화 한다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	// list1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과 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list2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의 길이를 </a:t>
            </a:r>
            <a:r>
              <a:rPr lang="en-US" altLang="ko-KR" sz="1200" b="1" dirty="0" err="1">
                <a:latin typeface="굴림" pitchFamily="50" charset="-127"/>
                <a:ea typeface="굴림" pitchFamily="50" charset="-127"/>
              </a:rPr>
              <a:t>LengthIs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()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함수를 통해 얻는다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	// 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정렬 리스트이므로  </a:t>
            </a:r>
            <a:r>
              <a:rPr lang="en-US" altLang="ko-KR" sz="1200" b="1" dirty="0" err="1">
                <a:latin typeface="굴림" pitchFamily="50" charset="-127"/>
                <a:ea typeface="굴림" pitchFamily="50" charset="-127"/>
              </a:rPr>
              <a:t>InsertItem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(…)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함수에 정렬하는 기능이 있다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	// 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따라서 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list1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의 길이만큼  반복하여 </a:t>
            </a:r>
            <a:r>
              <a:rPr lang="en-US" altLang="ko-KR" sz="1200" b="1" dirty="0" err="1">
                <a:latin typeface="굴림" pitchFamily="50" charset="-127"/>
                <a:ea typeface="굴림" pitchFamily="50" charset="-127"/>
              </a:rPr>
              <a:t>GetNextItem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(…)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로 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item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을 받아 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result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에 넣는다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	// list2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역시 길이만큼 루프를 돌며 </a:t>
            </a:r>
            <a:r>
              <a:rPr lang="en-US" altLang="ko-KR" sz="1200" b="1" dirty="0" err="1">
                <a:latin typeface="굴림" pitchFamily="50" charset="-127"/>
                <a:ea typeface="굴림" pitchFamily="50" charset="-127"/>
              </a:rPr>
              <a:t>GetNextItem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(…)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로 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item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을 얻고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, result</a:t>
            </a:r>
            <a:r>
              <a:rPr lang="ko-KR" altLang="en-US" sz="1200" b="1" dirty="0">
                <a:latin typeface="굴림" pitchFamily="50" charset="-127"/>
                <a:ea typeface="굴림" pitchFamily="50" charset="-127"/>
              </a:rPr>
              <a:t>에 넣는다</a:t>
            </a: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tabLst>
                <a:tab pos="360363" algn="l"/>
                <a:tab pos="720725" algn="l"/>
                <a:tab pos="1081088" algn="l"/>
              </a:tabLst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}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  <a:p>
            <a:endParaRPr lang="ko-KR" altLang="en-US" sz="1200" dirty="0"/>
          </a:p>
        </p:txBody>
      </p:sp>
      <p:sp>
        <p:nvSpPr>
          <p:cNvPr id="5" name="타원형 설명선 4"/>
          <p:cNvSpPr/>
          <p:nvPr/>
        </p:nvSpPr>
        <p:spPr>
          <a:xfrm>
            <a:off x="5724128" y="1444208"/>
            <a:ext cx="2071702" cy="1428760"/>
          </a:xfrm>
          <a:prstGeom prst="wedgeEllipseCallout">
            <a:avLst>
              <a:gd name="adj1" fmla="val -61578"/>
              <a:gd name="adj2" fmla="val 4962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latin typeface="HY동녘B" pitchFamily="18" charset="-127"/>
                <a:ea typeface="HY동녘B" pitchFamily="18" charset="-127"/>
              </a:rPr>
              <a:t>결과를 </a:t>
            </a:r>
            <a:r>
              <a:rPr lang="ko-KR" altLang="en-US" sz="1600" dirty="0" err="1">
                <a:latin typeface="HY동녘B" pitchFamily="18" charset="-127"/>
                <a:ea typeface="HY동녘B" pitchFamily="18" charset="-127"/>
              </a:rPr>
              <a:t>리턴하기</a:t>
            </a:r>
            <a:r>
              <a:rPr lang="ko-KR" altLang="en-US" sz="1600" dirty="0">
                <a:latin typeface="HY동녘B" pitchFamily="18" charset="-127"/>
                <a:ea typeface="HY동녘B" pitchFamily="18" charset="-127"/>
              </a:rPr>
              <a:t> 위해 </a:t>
            </a:r>
            <a:r>
              <a:rPr lang="en-US" altLang="ko-KR" sz="1600" dirty="0">
                <a:latin typeface="HY동녘B" pitchFamily="18" charset="-127"/>
                <a:ea typeface="HY동녘B" pitchFamily="18" charset="-127"/>
              </a:rPr>
              <a:t>reference </a:t>
            </a:r>
            <a:r>
              <a:rPr lang="ko-KR" altLang="en-US" sz="1600" dirty="0">
                <a:latin typeface="HY동녘B" pitchFamily="18" charset="-127"/>
                <a:ea typeface="HY동녘B" pitchFamily="18" charset="-127"/>
              </a:rPr>
              <a:t>타입으로 선언</a:t>
            </a:r>
          </a:p>
        </p:txBody>
      </p:sp>
    </p:spTree>
    <p:extLst>
      <p:ext uri="{BB962C8B-B14F-4D97-AF65-F5344CB8AC3E}">
        <p14:creationId xmlns:p14="http://schemas.microsoft.com/office/powerpoint/2010/main" val="143191707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 bwMode="auto">
          <a:xfrm>
            <a:off x="522479" y="1124743"/>
            <a:ext cx="8514017" cy="1765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Binary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문제</a:t>
            </a:r>
            <a:endParaRPr lang="en-US" altLang="ko-KR" sz="1800" dirty="0"/>
          </a:p>
          <a:p>
            <a:pPr lvl="1"/>
            <a:r>
              <a:rPr lang="en-US" altLang="ko-KR" sz="1600" dirty="0"/>
              <a:t>A. </a:t>
            </a:r>
            <a:r>
              <a:rPr lang="ko-KR" altLang="en-US" sz="1600" dirty="0"/>
              <a:t>이진 탐색</a:t>
            </a:r>
            <a:r>
              <a:rPr lang="en-US" altLang="ko-KR" sz="1600" dirty="0"/>
              <a:t>(binary search)</a:t>
            </a:r>
            <a:r>
              <a:rPr lang="ko-KR" altLang="en-US" sz="1600" dirty="0"/>
              <a:t>를 위한 함수 </a:t>
            </a:r>
            <a:r>
              <a:rPr lang="en-US" altLang="ko-KR" sz="1600" dirty="0" err="1"/>
              <a:t>BinarySearch</a:t>
            </a:r>
            <a:r>
              <a:rPr lang="en-US" altLang="ko-KR" sz="1600" dirty="0"/>
              <a:t>()</a:t>
            </a:r>
            <a:r>
              <a:rPr lang="ko-KR" altLang="en-US" sz="1600" dirty="0"/>
              <a:t>를 구현한다</a:t>
            </a:r>
            <a:r>
              <a:rPr lang="en-US" altLang="ko-KR" sz="1600" dirty="0"/>
              <a:t>. </a:t>
            </a:r>
          </a:p>
          <a:p>
            <a:pPr lvl="2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BinarySearch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array[],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sizeOfArray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value) : </a:t>
            </a:r>
          </a:p>
          <a:p>
            <a:pPr lvl="3"/>
            <a:r>
              <a:rPr lang="ko-KR" altLang="en-US" sz="1200" dirty="0"/>
              <a:t>이 함수는 세 개의 인수를 갖는데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첫번째는</a:t>
            </a:r>
            <a:r>
              <a:rPr lang="ko-KR" altLang="en-US" sz="1200" dirty="0"/>
              <a:t> </a:t>
            </a:r>
            <a:r>
              <a:rPr lang="en-US" altLang="ko-KR" sz="1200" dirty="0"/>
              <a:t>integer</a:t>
            </a:r>
            <a:r>
              <a:rPr lang="ko-KR" altLang="en-US" sz="1200" dirty="0"/>
              <a:t>의 배열이고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변수는 배열의 크기</a:t>
            </a:r>
            <a:r>
              <a:rPr lang="en-US" altLang="ko-KR" sz="1200" dirty="0"/>
              <a:t>(</a:t>
            </a:r>
            <a:r>
              <a:rPr lang="ko-KR" altLang="en-US" sz="1200" dirty="0"/>
              <a:t>원소의 개수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세번째</a:t>
            </a:r>
            <a:r>
              <a:rPr lang="ko-KR" altLang="en-US" sz="1200" dirty="0"/>
              <a:t> 인수는 배열에서 찾고자 하는 </a:t>
            </a:r>
            <a:r>
              <a:rPr lang="en-US" altLang="ko-KR" sz="1200" dirty="0"/>
              <a:t>integer</a:t>
            </a:r>
            <a:r>
              <a:rPr lang="ko-KR" altLang="en-US" sz="1200" dirty="0"/>
              <a:t>값이다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400" dirty="0"/>
              <a:t>리턴 값 </a:t>
            </a:r>
            <a:r>
              <a:rPr lang="en-US" altLang="ko-KR" sz="1400" dirty="0"/>
              <a:t>:</a:t>
            </a:r>
          </a:p>
          <a:p>
            <a:pPr lvl="3"/>
            <a:r>
              <a:rPr lang="en-US" altLang="ko-KR" sz="1200" dirty="0"/>
              <a:t>integer</a:t>
            </a:r>
            <a:r>
              <a:rPr lang="ko-KR" altLang="en-US" sz="1200" dirty="0"/>
              <a:t>로서 배열의 몇 번째에 있는지를 나타낸다</a:t>
            </a:r>
            <a:r>
              <a:rPr lang="en-US" altLang="ko-KR" sz="1200" dirty="0"/>
              <a:t>. </a:t>
            </a:r>
            <a:r>
              <a:rPr lang="ko-KR" altLang="en-US" sz="1200" dirty="0"/>
              <a:t>만일 배열에 찾는 대상이 없는 경우에는 </a:t>
            </a:r>
            <a:r>
              <a:rPr lang="en-US" altLang="ko-KR" sz="1200" dirty="0"/>
              <a:t>-1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리턴하도록</a:t>
            </a:r>
            <a:r>
              <a:rPr lang="ko-KR" altLang="en-US" sz="1200" dirty="0"/>
              <a:t> 한다</a:t>
            </a:r>
            <a:r>
              <a:rPr lang="en-US" altLang="ko-KR" sz="1200" dirty="0"/>
              <a:t>..</a:t>
            </a:r>
          </a:p>
          <a:p>
            <a:pPr lvl="1"/>
            <a:endParaRPr lang="ko-KR" altLang="en-US" sz="1600" dirty="0"/>
          </a:p>
        </p:txBody>
      </p:sp>
      <p:grpSp>
        <p:nvGrpSpPr>
          <p:cNvPr id="32" name="그룹 38"/>
          <p:cNvGrpSpPr>
            <a:grpSpLocks/>
          </p:cNvGrpSpPr>
          <p:nvPr/>
        </p:nvGrpSpPr>
        <p:grpSpPr bwMode="auto">
          <a:xfrm>
            <a:off x="528017" y="2938066"/>
            <a:ext cx="8508479" cy="1643062"/>
            <a:chOff x="1285852" y="2143116"/>
            <a:chExt cx="7572428" cy="1643074"/>
          </a:xfrm>
        </p:grpSpPr>
        <p:sp>
          <p:nvSpPr>
            <p:cNvPr id="33" name="직사각형 32"/>
            <p:cNvSpPr/>
            <p:nvPr/>
          </p:nvSpPr>
          <p:spPr>
            <a:xfrm>
              <a:off x="1285852" y="2143116"/>
              <a:ext cx="7572428" cy="16430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4" name="TextBox 4"/>
            <p:cNvSpPr txBox="1">
              <a:spLocks noChangeArrowheads="1"/>
            </p:cNvSpPr>
            <p:nvPr/>
          </p:nvSpPr>
          <p:spPr bwMode="auto">
            <a:xfrm>
              <a:off x="1285852" y="2143116"/>
              <a:ext cx="7572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400" b="1" dirty="0"/>
                <a:t>B. </a:t>
              </a:r>
              <a:r>
                <a:rPr lang="en-US" altLang="ko-KR" sz="1400" b="1" dirty="0" err="1"/>
                <a:t>BinarySearch</a:t>
              </a:r>
              <a:r>
                <a:rPr lang="ko-KR" altLang="en-US" sz="1400" b="1" dirty="0"/>
                <a:t>를 </a:t>
              </a:r>
              <a:r>
                <a:rPr lang="en-US" altLang="ko-KR" sz="1400" b="1" dirty="0"/>
                <a:t>‘</a:t>
              </a:r>
              <a:r>
                <a:rPr lang="ko-KR" altLang="en-US" sz="1400" b="1" dirty="0"/>
                <a:t>수정</a:t>
              </a:r>
              <a:r>
                <a:rPr lang="en-US" altLang="ko-KR" sz="1400" b="1" dirty="0"/>
                <a:t>’</a:t>
              </a:r>
              <a:r>
                <a:rPr lang="ko-KR" altLang="en-US" sz="1400" b="1" dirty="0"/>
                <a:t>하여 찾고자 하는 값보다 작거나 같은 값들 중에서 가장 큰 값을 </a:t>
              </a:r>
              <a:r>
                <a:rPr lang="ko-KR" altLang="en-US" sz="1400" b="1" dirty="0" err="1"/>
                <a:t>리턴하게</a:t>
              </a:r>
              <a:r>
                <a:rPr lang="ko-KR" altLang="en-US" sz="1400" b="1" dirty="0"/>
                <a:t> 하려면 어떻게 하는가</a:t>
              </a:r>
              <a:r>
                <a:rPr lang="en-US" altLang="ko-KR" sz="1400" b="1" dirty="0"/>
                <a:t>?</a:t>
              </a:r>
              <a:endParaRPr lang="ko-KR" altLang="en-US" sz="14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657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527161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098665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670169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241673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13177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384681" y="2854106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42" name="TextBox 16"/>
            <p:cNvSpPr txBox="1">
              <a:spLocks noChangeArrowheads="1"/>
            </p:cNvSpPr>
            <p:nvPr/>
          </p:nvSpPr>
          <p:spPr bwMode="auto">
            <a:xfrm>
              <a:off x="2143108" y="2782668"/>
              <a:ext cx="12410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dirty="0"/>
                <a:t>찾는 값</a:t>
              </a:r>
              <a:r>
                <a:rPr lang="en-US" altLang="ko-KR" dirty="0"/>
                <a:t>: 7</a:t>
              </a:r>
            </a:p>
            <a:p>
              <a:pPr eaLnBrk="1" hangingPunct="1"/>
              <a:r>
                <a:rPr lang="ko-KR" altLang="en-US" dirty="0"/>
                <a:t>리턴 값</a:t>
              </a:r>
              <a:r>
                <a:rPr lang="en-US" altLang="ko-KR" dirty="0"/>
                <a:t>: 6</a:t>
              </a:r>
              <a:endParaRPr lang="ko-KR" altLang="en-US" dirty="0"/>
            </a:p>
          </p:txBody>
        </p:sp>
        <p:cxnSp>
          <p:nvCxnSpPr>
            <p:cNvPr id="43" name="Shape 23"/>
            <p:cNvCxnSpPr>
              <a:endCxn id="38" idx="2"/>
            </p:cNvCxnSpPr>
            <p:nvPr/>
          </p:nvCxnSpPr>
          <p:spPr>
            <a:xfrm rot="5400000" flipH="1" flipV="1">
              <a:off x="4322362" y="1795441"/>
              <a:ext cx="74827" cy="3192290"/>
            </a:xfrm>
            <a:prstGeom prst="bentConnector3">
              <a:avLst>
                <a:gd name="adj1" fmla="val -305505"/>
              </a:avLst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그룹 39"/>
          <p:cNvGrpSpPr>
            <a:grpSpLocks/>
          </p:cNvGrpSpPr>
          <p:nvPr/>
        </p:nvGrpSpPr>
        <p:grpSpPr bwMode="auto">
          <a:xfrm>
            <a:off x="528017" y="4663203"/>
            <a:ext cx="8508479" cy="1643062"/>
            <a:chOff x="1285852" y="4497182"/>
            <a:chExt cx="7572428" cy="1643074"/>
          </a:xfrm>
        </p:grpSpPr>
        <p:sp>
          <p:nvSpPr>
            <p:cNvPr id="45" name="직사각형 44"/>
            <p:cNvSpPr/>
            <p:nvPr/>
          </p:nvSpPr>
          <p:spPr>
            <a:xfrm>
              <a:off x="1285852" y="4500571"/>
              <a:ext cx="7572428" cy="16396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5"/>
            <p:cNvSpPr txBox="1">
              <a:spLocks noChangeArrowheads="1"/>
            </p:cNvSpPr>
            <p:nvPr/>
          </p:nvSpPr>
          <p:spPr bwMode="auto">
            <a:xfrm>
              <a:off x="1285852" y="4497182"/>
              <a:ext cx="7572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400" b="1" dirty="0"/>
                <a:t>C. </a:t>
              </a:r>
              <a:r>
                <a:rPr lang="en-US" altLang="ko-KR" sz="1400" b="1" dirty="0" err="1"/>
                <a:t>BinarySearch</a:t>
              </a:r>
              <a:r>
                <a:rPr lang="ko-KR" altLang="en-US" sz="1400" b="1" dirty="0"/>
                <a:t>를 </a:t>
              </a:r>
              <a:r>
                <a:rPr lang="en-US" altLang="ko-KR" sz="1400" b="1" dirty="0"/>
                <a:t>‘</a:t>
              </a:r>
              <a:r>
                <a:rPr lang="ko-KR" altLang="en-US" sz="1400" b="1" dirty="0"/>
                <a:t>수정</a:t>
              </a:r>
              <a:r>
                <a:rPr lang="en-US" altLang="ko-KR" sz="1400" b="1" dirty="0"/>
                <a:t>’</a:t>
              </a:r>
              <a:r>
                <a:rPr lang="ko-KR" altLang="en-US" sz="1400" b="1" dirty="0"/>
                <a:t>하여 찾고자 하는 값보다 크거나 같은 값들 중에서 가장 작은 값을 </a:t>
              </a:r>
              <a:r>
                <a:rPr lang="ko-KR" altLang="en-US" sz="1400" b="1" dirty="0" err="1"/>
                <a:t>리턴하게</a:t>
              </a:r>
              <a:r>
                <a:rPr lang="ko-KR" altLang="en-US" sz="1400" b="1" dirty="0"/>
                <a:t> 하려면 어떻게 하는가</a:t>
              </a:r>
              <a:r>
                <a:rPr lang="en-US" altLang="ko-KR" sz="1400" b="1" dirty="0"/>
                <a:t>?</a:t>
              </a:r>
              <a:endParaRPr lang="ko-KR" altLang="en-US" sz="14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000496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72000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43504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715008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86512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858016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429520" y="5211561"/>
              <a:ext cx="571504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54" name="TextBox 33"/>
            <p:cNvSpPr txBox="1">
              <a:spLocks noChangeArrowheads="1"/>
            </p:cNvSpPr>
            <p:nvPr/>
          </p:nvSpPr>
          <p:spPr bwMode="auto">
            <a:xfrm>
              <a:off x="2187947" y="5140123"/>
              <a:ext cx="12410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dirty="0"/>
                <a:t>찾는 값</a:t>
              </a:r>
              <a:r>
                <a:rPr lang="en-US" altLang="ko-KR" dirty="0"/>
                <a:t>: 7</a:t>
              </a:r>
            </a:p>
            <a:p>
              <a:pPr eaLnBrk="1" hangingPunct="1"/>
              <a:r>
                <a:rPr lang="ko-KR" altLang="en-US" dirty="0"/>
                <a:t>리턴 값</a:t>
              </a:r>
              <a:r>
                <a:rPr lang="en-US" altLang="ko-KR" dirty="0"/>
                <a:t>: 8</a:t>
              </a:r>
              <a:endParaRPr lang="ko-KR" altLang="en-US" dirty="0"/>
            </a:p>
          </p:txBody>
        </p:sp>
        <p:cxnSp>
          <p:nvCxnSpPr>
            <p:cNvPr id="55" name="Shape 23"/>
            <p:cNvCxnSpPr>
              <a:endCxn id="51" idx="2"/>
            </p:cNvCxnSpPr>
            <p:nvPr/>
          </p:nvCxnSpPr>
          <p:spPr>
            <a:xfrm rot="5400000" flipH="1" flipV="1">
              <a:off x="4652953" y="3867144"/>
              <a:ext cx="74827" cy="3763794"/>
            </a:xfrm>
            <a:prstGeom prst="bentConnector3">
              <a:avLst>
                <a:gd name="adj1" fmla="val -305505"/>
              </a:avLst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24178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012" y="0"/>
            <a:ext cx="8829675" cy="600075"/>
          </a:xfrm>
        </p:spPr>
        <p:txBody>
          <a:bodyPr/>
          <a:lstStyle/>
          <a:p>
            <a:r>
              <a:rPr lang="en-US" altLang="ko-KR" dirty="0"/>
              <a:t>2-help slides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Search Algorithm </a:t>
            </a:r>
            <a:r>
              <a:rPr lang="ko-KR" altLang="en-US" dirty="0"/>
              <a:t>소스 코드를</a:t>
            </a:r>
            <a:r>
              <a:rPr lang="en-US" altLang="ko-KR" dirty="0"/>
              <a:t> </a:t>
            </a:r>
            <a:r>
              <a:rPr lang="ko-KR" altLang="en-US" dirty="0"/>
              <a:t>바탕으로 </a:t>
            </a:r>
            <a:r>
              <a:rPr lang="en-US" altLang="ko-KR" dirty="0" err="1"/>
              <a:t>BinarySearch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전역 함수</a:t>
            </a:r>
            <a:r>
              <a:rPr lang="en-US" altLang="ko-KR" dirty="0"/>
              <a:t>)</a:t>
            </a:r>
            <a:r>
              <a:rPr lang="ko-KR" altLang="en-US" dirty="0"/>
              <a:t>를 구현합니다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Binary Search Algorithm </a:t>
            </a:r>
            <a:r>
              <a:rPr lang="ko-KR" altLang="en-US" dirty="0"/>
              <a:t>소스 코드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95549" y="2060848"/>
            <a:ext cx="6357982" cy="40857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void  </a:t>
            </a:r>
            <a:r>
              <a:rPr lang="en-US" altLang="en-US" sz="1200" b="1" dirty="0" err="1">
                <a:latin typeface="Courier New" pitchFamily="49" charset="0"/>
              </a:rPr>
              <a:t>SortedType</a:t>
            </a:r>
            <a:r>
              <a:rPr lang="en-US" altLang="en-US" sz="1200" b="1" dirty="0">
                <a:latin typeface="Courier New" pitchFamily="49" charset="0"/>
              </a:rPr>
              <a:t>::</a:t>
            </a:r>
            <a:r>
              <a:rPr lang="en-US" altLang="en-US" sz="1200" b="1" dirty="0" err="1">
                <a:latin typeface="Courier New" pitchFamily="49" charset="0"/>
              </a:rPr>
              <a:t>RetrieveItem</a:t>
            </a:r>
            <a:r>
              <a:rPr lang="en-US" altLang="en-US" sz="1200" b="1" dirty="0">
                <a:latin typeface="Courier New" pitchFamily="49" charset="0"/>
              </a:rPr>
              <a:t> ( </a:t>
            </a:r>
            <a:r>
              <a:rPr lang="en-US" altLang="en-US" sz="1200" b="1" dirty="0" err="1">
                <a:latin typeface="Courier New" pitchFamily="49" charset="0"/>
              </a:rPr>
              <a:t>ItemType</a:t>
            </a:r>
            <a:r>
              <a:rPr lang="en-US" altLang="en-US" sz="1200" b="1" dirty="0">
                <a:latin typeface="Courier New" pitchFamily="49" charset="0"/>
              </a:rPr>
              <a:t>&amp;  item,   </a:t>
            </a:r>
            <a:r>
              <a:rPr lang="en-US" altLang="en-US" sz="1200" b="1" dirty="0" err="1">
                <a:latin typeface="Courier New" pitchFamily="49" charset="0"/>
              </a:rPr>
              <a:t>bool</a:t>
            </a:r>
            <a:r>
              <a:rPr lang="en-US" altLang="en-US" sz="1200" b="1" dirty="0">
                <a:latin typeface="Courier New" pitchFamily="49" charset="0"/>
              </a:rPr>
              <a:t>&amp;  found ) 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solidFill>
                  <a:srgbClr val="3366FF"/>
                </a:solidFill>
                <a:latin typeface="Courier New" pitchFamily="49" charset="0"/>
              </a:rPr>
              <a:t>//  ASSUMES info ARRAY SORTED IN ASCENDING ORDER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{  </a:t>
            </a:r>
            <a:r>
              <a:rPr lang="en-US" altLang="en-US" sz="1200" b="1" dirty="0" err="1">
                <a:latin typeface="Courier New" pitchFamily="49" charset="0"/>
              </a:rPr>
              <a:t>int</a:t>
            </a:r>
            <a:r>
              <a:rPr lang="en-US" altLang="en-US" sz="1200" b="1" dirty="0">
                <a:latin typeface="Courier New" pitchFamily="49" charset="0"/>
              </a:rPr>
              <a:t>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</a:t>
            </a:r>
            <a:r>
              <a:rPr lang="en-US" altLang="en-US" sz="1200" b="1" dirty="0" err="1">
                <a:latin typeface="Courier New" pitchFamily="49" charset="0"/>
              </a:rPr>
              <a:t>int</a:t>
            </a:r>
            <a:r>
              <a:rPr lang="en-US" altLang="en-US" sz="1200" b="1" dirty="0">
                <a:latin typeface="Courier New" pitchFamily="49" charset="0"/>
              </a:rPr>
              <a:t>  first  =  0;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</a:t>
            </a:r>
            <a:r>
              <a:rPr lang="en-US" altLang="en-US" sz="1200" b="1" dirty="0" err="1">
                <a:latin typeface="Courier New" pitchFamily="49" charset="0"/>
              </a:rPr>
              <a:t>int</a:t>
            </a:r>
            <a:r>
              <a:rPr lang="en-US" altLang="en-US" sz="1200" b="1" dirty="0">
                <a:latin typeface="Courier New" pitchFamily="49" charset="0"/>
              </a:rPr>
              <a:t>	last  = length - 1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</a:t>
            </a:r>
            <a:r>
              <a:rPr lang="en-US" altLang="en-US" sz="1200" b="1" dirty="0" err="1">
                <a:latin typeface="Courier New" pitchFamily="49" charset="0"/>
              </a:rPr>
              <a:t>bool</a:t>
            </a:r>
            <a:r>
              <a:rPr lang="en-US" altLang="en-US" sz="1200" b="1" dirty="0">
                <a:latin typeface="Courier New" pitchFamily="49" charset="0"/>
              </a:rPr>
              <a:t>  </a:t>
            </a:r>
            <a:r>
              <a:rPr lang="en-US" altLang="en-US" sz="1200" b="1" dirty="0" err="1">
                <a:latin typeface="Courier New" pitchFamily="49" charset="0"/>
              </a:rPr>
              <a:t>moreToSearch</a:t>
            </a:r>
            <a:r>
              <a:rPr lang="en-US" altLang="en-US" sz="1200" b="1" dirty="0">
                <a:latin typeface="Courier New" pitchFamily="49" charset="0"/>
              </a:rPr>
              <a:t>  =  ( first  &lt;=  last )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found = false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while ( </a:t>
            </a:r>
            <a:r>
              <a:rPr lang="en-US" altLang="en-US" sz="1200" b="1" dirty="0" err="1">
                <a:latin typeface="Courier New" pitchFamily="49" charset="0"/>
              </a:rPr>
              <a:t>moreToSearch</a:t>
            </a:r>
            <a:r>
              <a:rPr lang="en-US" altLang="en-US" sz="1200" b="1" dirty="0">
                <a:latin typeface="Courier New" pitchFamily="49" charset="0"/>
              </a:rPr>
              <a:t>  &amp;&amp;  !found 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{  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 =  ( first + last ) / 2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   switch ( </a:t>
            </a:r>
            <a:r>
              <a:rPr lang="en-US" altLang="en-US" sz="1200" b="1" dirty="0" err="1">
                <a:latin typeface="Courier New" pitchFamily="49" charset="0"/>
              </a:rPr>
              <a:t>item.ComparedTo</a:t>
            </a:r>
            <a:r>
              <a:rPr lang="en-US" altLang="en-US" sz="1200" b="1" dirty="0">
                <a:latin typeface="Courier New" pitchFamily="49" charset="0"/>
              </a:rPr>
              <a:t>( info [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] ) 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   { 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case   LESS: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last =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- 1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</a:t>
            </a:r>
            <a:r>
              <a:rPr lang="en-US" altLang="en-US" sz="1200" b="1" dirty="0" err="1">
                <a:latin typeface="Courier New" pitchFamily="49" charset="0"/>
              </a:rPr>
              <a:t>moreToSearch</a:t>
            </a:r>
            <a:r>
              <a:rPr lang="en-US" altLang="en-US" sz="1200" b="1" dirty="0">
                <a:latin typeface="Courier New" pitchFamily="49" charset="0"/>
              </a:rPr>
              <a:t> = ( first &lt;= last )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break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case  GREATER  :   first =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+ 1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</a:t>
            </a:r>
            <a:r>
              <a:rPr lang="en-US" altLang="en-US" sz="1200" b="1" dirty="0" err="1">
                <a:latin typeface="Courier New" pitchFamily="49" charset="0"/>
              </a:rPr>
              <a:t>moreToSearch</a:t>
            </a:r>
            <a:r>
              <a:rPr lang="en-US" altLang="en-US" sz="1200" b="1" dirty="0">
                <a:latin typeface="Courier New" pitchFamily="49" charset="0"/>
              </a:rPr>
              <a:t> = ( first &lt;= last )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break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case  EQUAL    :   found = true 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item = info[ </a:t>
            </a:r>
            <a:r>
              <a:rPr lang="en-US" altLang="en-US" sz="1200" b="1" dirty="0" err="1">
                <a:latin typeface="Courier New" pitchFamily="49" charset="0"/>
              </a:rPr>
              <a:t>midPoint</a:t>
            </a:r>
            <a:r>
              <a:rPr lang="en-US" altLang="en-US" sz="1200" b="1" dirty="0">
                <a:latin typeface="Courier New" pitchFamily="49" charset="0"/>
              </a:rPr>
              <a:t> ]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	   break 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2DDC15-0F6D-4D13-A6C8-28F5A4D800AB}"/>
              </a:ext>
            </a:extLst>
          </p:cNvPr>
          <p:cNvSpPr/>
          <p:nvPr/>
        </p:nvSpPr>
        <p:spPr bwMode="auto">
          <a:xfrm>
            <a:off x="7559824" y="2492896"/>
            <a:ext cx="158417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개념만 참고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세부 코드 수정 필요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295772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2-help slides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Test Driver</a:t>
            </a:r>
            <a:r>
              <a:rPr lang="ko-KR" altLang="en-US" dirty="0"/>
              <a:t>를 이용하여 구현한 </a:t>
            </a:r>
            <a:r>
              <a:rPr lang="en-US" altLang="ko-KR" dirty="0" err="1"/>
              <a:t>BinarySearch</a:t>
            </a:r>
            <a:r>
              <a:rPr lang="en-US" altLang="ko-KR" dirty="0"/>
              <a:t>()</a:t>
            </a:r>
            <a:r>
              <a:rPr lang="ko-KR" altLang="en-US" dirty="0"/>
              <a:t>함수를 테스트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" name="그룹 6"/>
          <p:cNvGrpSpPr>
            <a:grpSpLocks/>
          </p:cNvGrpSpPr>
          <p:nvPr/>
        </p:nvGrpSpPr>
        <p:grpSpPr bwMode="auto">
          <a:xfrm>
            <a:off x="1199162" y="1628800"/>
            <a:ext cx="3741738" cy="2819400"/>
            <a:chOff x="2357422" y="857232"/>
            <a:chExt cx="3414103" cy="2819403"/>
          </a:xfrm>
        </p:grpSpPr>
        <p:sp>
          <p:nvSpPr>
            <p:cNvPr id="6" name="TextBox 5"/>
            <p:cNvSpPr txBox="1"/>
            <p:nvPr/>
          </p:nvSpPr>
          <p:spPr>
            <a:xfrm>
              <a:off x="2643174" y="1214422"/>
              <a:ext cx="3128351" cy="24622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BinarySearch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(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[],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,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);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endParaRPr lang="en-US" altLang="ko-KR" sz="1400" b="1" dirty="0">
                <a:latin typeface="돋움" pitchFamily="50" charset="-127"/>
                <a:ea typeface="돋움" pitchFamily="50" charset="-127"/>
              </a:endParaRP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main()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{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list[10] = {1,2,3,4,5,6,7,8,9,10};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result =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BinarySearch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(list, </a:t>
              </a:r>
              <a:r>
                <a:rPr lang="en-US" altLang="ko-KR" sz="1400" b="1" dirty="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10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, 11);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cout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&lt;&lt; result &lt;&lt;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endl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; // -1</a:t>
              </a:r>
              <a:r>
                <a:rPr lang="ko-KR" altLang="en-US" sz="1400" b="1" dirty="0">
                  <a:latin typeface="돋움" pitchFamily="50" charset="-127"/>
                  <a:ea typeface="돋움" pitchFamily="50" charset="-127"/>
                </a:rPr>
                <a:t> 리턴</a:t>
              </a:r>
              <a:endParaRPr lang="en-US" altLang="ko-KR" sz="1400" b="1" dirty="0">
                <a:latin typeface="돋움" pitchFamily="50" charset="-127"/>
                <a:ea typeface="돋움" pitchFamily="50" charset="-127"/>
              </a:endParaRP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result =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BinarySearch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(list, </a:t>
              </a:r>
              <a:r>
                <a:rPr lang="en-US" altLang="ko-KR" sz="1400" b="1" dirty="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rPr>
                <a:t>10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, 7);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cout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 &lt;&lt; result &lt;&lt; </a:t>
              </a:r>
              <a:r>
                <a:rPr lang="en-US" altLang="ko-KR" sz="1400" b="1" dirty="0" err="1">
                  <a:latin typeface="돋움" pitchFamily="50" charset="-127"/>
                  <a:ea typeface="돋움" pitchFamily="50" charset="-127"/>
                </a:rPr>
                <a:t>endl</a:t>
              </a: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; // 6 </a:t>
              </a:r>
              <a:r>
                <a:rPr lang="ko-KR" altLang="en-US" sz="1400" b="1" dirty="0">
                  <a:latin typeface="돋움" pitchFamily="50" charset="-127"/>
                  <a:ea typeface="돋움" pitchFamily="50" charset="-127"/>
                </a:rPr>
                <a:t>리턴</a:t>
              </a:r>
              <a:endParaRPr lang="en-US" altLang="ko-KR" sz="1400" b="1" dirty="0">
                <a:latin typeface="돋움" pitchFamily="50" charset="-127"/>
                <a:ea typeface="돋움" pitchFamily="50" charset="-127"/>
              </a:endParaRP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	return 0;</a:t>
              </a:r>
            </a:p>
            <a:p>
              <a:pPr>
                <a:tabLst>
                  <a:tab pos="180975" algn="l"/>
                  <a:tab pos="361950" algn="l"/>
                  <a:tab pos="542925" algn="l"/>
                </a:tabLst>
                <a:defRPr/>
              </a:pPr>
              <a:r>
                <a:rPr lang="en-US" altLang="ko-KR" sz="1400" b="1" dirty="0">
                  <a:latin typeface="돋움" pitchFamily="50" charset="-127"/>
                  <a:ea typeface="돋움" pitchFamily="50" charset="-127"/>
                </a:rPr>
                <a:t>}</a:t>
              </a:r>
              <a:endParaRPr lang="ko-KR" altLang="en-US" sz="1400" b="1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357422" y="857232"/>
              <a:ext cx="1691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Ex) TestDriver</a:t>
              </a:r>
              <a:endParaRPr lang="ko-KR" altLang="en-US"/>
            </a:p>
          </p:txBody>
        </p:sp>
      </p:grpSp>
      <p:sp>
        <p:nvSpPr>
          <p:cNvPr id="8" name="타원형 설명선 7"/>
          <p:cNvSpPr/>
          <p:nvPr/>
        </p:nvSpPr>
        <p:spPr>
          <a:xfrm>
            <a:off x="5292080" y="1846717"/>
            <a:ext cx="3240360" cy="1143000"/>
          </a:xfrm>
          <a:prstGeom prst="wedgeEllipseCallout">
            <a:avLst>
              <a:gd name="adj1" fmla="val -78907"/>
              <a:gd name="adj2" fmla="val 58352"/>
            </a:avLst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</a:rPr>
              <a:t>magic number?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flexible </a:t>
            </a:r>
            <a:r>
              <a:rPr lang="ko-KR" altLang="en-US" sz="1400" dirty="0">
                <a:solidFill>
                  <a:schemeClr val="tx1"/>
                </a:solidFill>
              </a:rPr>
              <a:t>코드를 위한 </a:t>
            </a:r>
            <a:r>
              <a:rPr lang="en-US" altLang="ko-KR" sz="1400" dirty="0">
                <a:solidFill>
                  <a:schemeClr val="tx1"/>
                </a:solidFill>
              </a:rPr>
              <a:t>Tip:  </a:t>
            </a:r>
            <a:r>
              <a:rPr lang="ko-KR" altLang="en-US" sz="1400" dirty="0">
                <a:solidFill>
                  <a:schemeClr val="tx1"/>
                </a:solidFill>
              </a:rPr>
              <a:t>배열 크기 구하기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Example)</a:t>
            </a:r>
          </a:p>
          <a:p>
            <a:pPr algn="ctr">
              <a:defRPr/>
            </a:pPr>
            <a:r>
              <a:rPr lang="en-US" altLang="ko-KR" sz="1400" dirty="0" err="1">
                <a:solidFill>
                  <a:schemeClr val="tx1"/>
                </a:solidFill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</a:rPr>
              <a:t>(list)/</a:t>
            </a:r>
            <a:r>
              <a:rPr lang="en-US" altLang="ko-KR" sz="1400" dirty="0" err="1">
                <a:solidFill>
                  <a:schemeClr val="tx1"/>
                </a:solidFill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</a:rPr>
              <a:t>(list[0])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83428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Case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교재 </a:t>
            </a:r>
            <a:r>
              <a:rPr lang="en-US" altLang="ko-KR" dirty="0"/>
              <a:t>Case Study</a:t>
            </a:r>
            <a:r>
              <a:rPr lang="ko-KR" altLang="en-US" dirty="0"/>
              <a:t>에 있는 프로그램 소스를 자세히 읽고 프로그램을 실제로 실행해 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A. </a:t>
            </a:r>
            <a:r>
              <a:rPr lang="en-US" altLang="ko-KR" dirty="0" err="1"/>
              <a:t>HouseType</a:t>
            </a:r>
            <a:r>
              <a:rPr lang="ko-KR" altLang="en-US" dirty="0"/>
              <a:t>에 </a:t>
            </a:r>
            <a:r>
              <a:rPr lang="en-US" altLang="ko-KR" dirty="0"/>
              <a:t>bathroom</a:t>
            </a:r>
            <a:r>
              <a:rPr lang="ko-KR" altLang="en-US" dirty="0"/>
              <a:t>의 개수를 나타내는 </a:t>
            </a:r>
            <a:r>
              <a:rPr lang="en-US" altLang="ko-KR" dirty="0"/>
              <a:t>bathrooms </a:t>
            </a:r>
            <a:r>
              <a:rPr lang="ko-KR" altLang="en-US" dirty="0"/>
              <a:t>변수를 추가하고 이를 입력하고 출력할 수 있도록 프로그램을 수정한다</a:t>
            </a:r>
            <a:endParaRPr lang="en-US" altLang="ko-KR" dirty="0"/>
          </a:p>
          <a:p>
            <a:pPr lvl="1"/>
            <a:r>
              <a:rPr lang="en-US" altLang="ko-KR" dirty="0"/>
              <a:t>B. </a:t>
            </a:r>
            <a:r>
              <a:rPr lang="en-US" altLang="ko-KR" dirty="0" err="1"/>
              <a:t>HouseType</a:t>
            </a:r>
            <a:r>
              <a:rPr lang="ko-KR" altLang="en-US" dirty="0"/>
              <a:t>에 </a:t>
            </a:r>
            <a:r>
              <a:rPr lang="en-US" altLang="ko-KR" dirty="0"/>
              <a:t>relational operator &lt; </a:t>
            </a:r>
            <a:r>
              <a:rPr lang="ko-KR" altLang="en-US" dirty="0"/>
              <a:t>와 </a:t>
            </a:r>
            <a:r>
              <a:rPr lang="en-US" altLang="ko-KR" dirty="0"/>
              <a:t>==</a:t>
            </a:r>
            <a:r>
              <a:rPr lang="ko-KR" altLang="en-US" dirty="0"/>
              <a:t>를 </a:t>
            </a:r>
            <a:r>
              <a:rPr lang="en-US" altLang="ko-KR" dirty="0"/>
              <a:t>overloading</a:t>
            </a:r>
            <a:r>
              <a:rPr lang="ko-KR" altLang="en-US" dirty="0"/>
              <a:t>하고 </a:t>
            </a:r>
            <a:r>
              <a:rPr lang="en-US" altLang="ko-KR" dirty="0" err="1"/>
              <a:t>ComparedTo</a:t>
            </a:r>
            <a:r>
              <a:rPr lang="ko-KR" altLang="en-US" dirty="0"/>
              <a:t>함수를 이 두 연산자를 이용하여 구현하도록 수정한다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53083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9205</TotalTime>
  <Words>1508</Words>
  <Application>Microsoft Office PowerPoint</Application>
  <PresentationFormat>화면 슬라이드 쇼(4:3)</PresentationFormat>
  <Paragraphs>284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HY동녘B</vt:lpstr>
      <vt:lpstr>굴림</vt:lpstr>
      <vt:lpstr>돋움</vt:lpstr>
      <vt:lpstr>맑은 고딕</vt:lpstr>
      <vt:lpstr>Arial</vt:lpstr>
      <vt:lpstr>Courier New</vt:lpstr>
      <vt:lpstr>Wingdings</vt:lpstr>
      <vt:lpstr>CT테마</vt:lpstr>
      <vt:lpstr>Data Structures</vt:lpstr>
      <vt:lpstr>Lab 3</vt:lpstr>
      <vt:lpstr>1. Exercise 6 (한글 교재 6)</vt:lpstr>
      <vt:lpstr>1-help slides (1/2)</vt:lpstr>
      <vt:lpstr>1-help slides (2/2)</vt:lpstr>
      <vt:lpstr>2. Binary Search</vt:lpstr>
      <vt:lpstr>2-help slides (1/2)</vt:lpstr>
      <vt:lpstr>2-help slides (2/2)</vt:lpstr>
      <vt:lpstr>3. Case study</vt:lpstr>
      <vt:lpstr>3. help-slide (1/7)</vt:lpstr>
      <vt:lpstr>3-help stlide (2/7)</vt:lpstr>
      <vt:lpstr>3-help slide (3/7)</vt:lpstr>
      <vt:lpstr>3-help slide (4/7)</vt:lpstr>
      <vt:lpstr>3-help slide (5/7)</vt:lpstr>
      <vt:lpstr>3-help slides (6/7)</vt:lpstr>
      <vt:lpstr>3-help slide (7/7)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박규민</cp:lastModifiedBy>
  <cp:revision>464</cp:revision>
  <dcterms:created xsi:type="dcterms:W3CDTF">2009-05-29T08:22:21Z</dcterms:created>
  <dcterms:modified xsi:type="dcterms:W3CDTF">2020-09-21T00:41:44Z</dcterms:modified>
</cp:coreProperties>
</file>