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dam Lee" initials="YL" lastIdx="2" clrIdx="0">
    <p:extLst>
      <p:ext uri="{19B8F6BF-5375-455C-9EA6-DF929625EA0E}">
        <p15:presenceInfo xmlns:p15="http://schemas.microsoft.com/office/powerpoint/2012/main" userId="b5896997e03ae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2806" autoAdjust="0"/>
  </p:normalViewPr>
  <p:slideViewPr>
    <p:cSldViewPr snapToGrid="0">
      <p:cViewPr>
        <p:scale>
          <a:sx n="69" d="100"/>
          <a:sy n="69" d="100"/>
        </p:scale>
        <p:origin x="93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718CF-57F6-46AE-8F4B-12B6A739CE0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76E2-BB8C-45C5-9B63-A6E577FB0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8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C76E2-BB8C-45C5-9B63-A6E577FB0F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4898-448D-F7B8-775B-A73CCF7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83B98-5617-7BB3-9F1B-9F0455B85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C1A4C-9807-274D-07D8-078524E7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60841-EB2B-35B4-1B69-C0758513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93C9-09D1-AD18-ECC5-A7B5042C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1E67-35AB-53BE-9BB5-AAA0681B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492BC-D4DC-AA01-DA21-FD038711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622D1-857C-50EA-8744-E467204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28416-4235-04DD-5C69-21B55E23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4FD55-23FA-38C1-C371-61FDF49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7A11DF-3698-9F23-375B-EECCE05A1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0AAFD-3C79-2151-808C-6B3D385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9915D-2D61-17C6-F326-425D788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9EC7B-E843-7F88-83C3-5931D576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FDF8-11F6-6210-1F92-C99109EB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9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F8D3D-32EF-D4E7-BF90-92D0774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9A9D3-2D16-A1BB-AAB9-22807529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07933-B386-6797-949B-BDC5E3D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B2EA7-75A4-8DB0-C4A9-FF16659A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87E00-4049-EB86-71E3-DC92AB2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A8E5-C748-2314-1779-7E4B1DFA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5137D-9D88-579F-BD4F-3BC0EFB3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E18C4-F9B9-9D30-C20A-72DF109C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3D984-19A2-218C-0330-CA07758C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8C62C-C857-79F8-805E-FDC449BC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C0A9B-293F-73BE-1C90-B3080B20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19ECF-FF04-1B9F-805E-60BE93B84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F6837-8B7F-E4F3-7D78-45900A7E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38E4B-7032-1739-3B61-E277C5E5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6401E-52F2-E4DC-4A62-8AF04729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89399-E921-DE2D-AA3E-DF8BAFEF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52026-341B-6224-D4C4-5BE4834C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48C-4B3D-3725-68C6-952437CB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18F82-EB6D-F18D-5B77-BA0D1542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5B4F3-AD1C-7BA2-9690-931B60C4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09749-E547-8F73-825A-AC00DBDA4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0DDD6C-D195-1B5F-6A24-A4357CF7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8DC2EC-9FB6-7BB9-7251-47AE9D52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54A622-E334-D223-FB60-69A3773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E6860-9FD4-319F-D502-F47FD8D0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D5A5AD-3C60-F689-64FF-B52132EE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6488DD-8A1F-DE2B-15B4-A7DD2778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C6D375-9EF5-31B7-2717-67153AEF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1E719-C61C-5A33-D894-F6127F08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3D037-444E-C542-8D09-4693E410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D6BEC-A453-EC9D-B7FF-7A5B1F5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60FAC-72F5-D47C-7880-8875F55A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DF5C7-4C19-1D01-FBAA-DABE450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7E0EE-DE39-51FA-4E4E-C908013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19C04-902A-A65E-920E-618AFD7A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C110D-AB7A-BE95-358B-48FE630C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4C283-9A83-DB79-5202-B12BB5C2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A28B1-0020-65DE-8305-2954B307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A23EB-96F4-23C3-A315-182D8ED91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05049-DC59-61BC-9AEC-BA8E7421B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C16DC-BB97-4175-C76A-360045EC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6B9FE-20F5-3908-E372-D964404A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9218C-82D8-36E0-5C6C-2B40142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6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713342-989D-944B-9312-529FD71C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D4B2E-AAD2-3945-6E57-18638AD0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69815-1C16-4DD7-E1BF-5ECF6FE13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19020-DE6B-9891-6ADC-B02402FC4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B6D7E-9651-14AA-F892-7DD2AE55B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C55AF-D44B-4E55-E04F-A8FC6BD0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2170BA7A-9CAF-6743-F738-66BD72D61F85}"/>
              </a:ext>
            </a:extLst>
          </p:cNvPr>
          <p:cNvSpPr/>
          <p:nvPr/>
        </p:nvSpPr>
        <p:spPr>
          <a:xfrm>
            <a:off x="135080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CAB92-E4F5-21D9-B275-A51890B0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910382"/>
            <a:ext cx="9862579" cy="5037235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28CFA2B7-0E34-A514-3C92-680CCBD3457A}"/>
              </a:ext>
            </a:extLst>
          </p:cNvPr>
          <p:cNvSpPr txBox="1">
            <a:spLocks/>
          </p:cNvSpPr>
          <p:nvPr/>
        </p:nvSpPr>
        <p:spPr>
          <a:xfrm>
            <a:off x="597928" y="695739"/>
            <a:ext cx="3934316" cy="181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Sirius A and B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Two-body problem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596ED6-880E-4A00-4475-5C08C7A5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852" y="6118813"/>
            <a:ext cx="2556387" cy="4475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20221261 </a:t>
            </a:r>
            <a:r>
              <a:rPr lang="ko-KR" altLang="en-US" sz="1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이예담</a:t>
            </a:r>
            <a:endParaRPr lang="ko-KR" altLang="en-US" sz="1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5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445E-66E1-A759-149E-233269B7A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910632AB-5ED6-A80B-9B69-D9BF31CFDF6C}"/>
              </a:ext>
            </a:extLst>
          </p:cNvPr>
          <p:cNvSpPr/>
          <p:nvPr/>
        </p:nvSpPr>
        <p:spPr>
          <a:xfrm>
            <a:off x="136813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346D8179-55B3-F601-93DE-99968E29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결과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E9F0949C-E9BF-27B7-EFAB-7819897C7185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 실행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94FA3E-D7D5-AFB7-21AD-9861A4D3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63" y="1505018"/>
            <a:ext cx="4746450" cy="19239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DDDDEE-7B95-391D-71E1-67BF9E45FD85}"/>
              </a:ext>
            </a:extLst>
          </p:cNvPr>
          <p:cNvSpPr txBox="1"/>
          <p:nvPr/>
        </p:nvSpPr>
        <p:spPr>
          <a:xfrm>
            <a:off x="6504468" y="6273785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https://www.shutterstock.com/ko/video/clip-1081503914-educational-animation-which-sirius-b-orbiteach?dd_referrer=https%3A%2F%2Fwww.google.com%2F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59B866-0177-84F2-5B4F-162FD903F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06" y="1649981"/>
            <a:ext cx="5249601" cy="376873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F95CBC-AA6F-5226-F33D-9D0BA4D04BEC}"/>
              </a:ext>
            </a:extLst>
          </p:cNvPr>
          <p:cNvCxnSpPr>
            <a:cxnSpLocks/>
          </p:cNvCxnSpPr>
          <p:nvPr/>
        </p:nvCxnSpPr>
        <p:spPr>
          <a:xfrm>
            <a:off x="2543364" y="3318485"/>
            <a:ext cx="97495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8">
            <a:extLst>
              <a:ext uri="{FF2B5EF4-FFF2-40B4-BE49-F238E27FC236}">
                <a16:creationId xmlns:a16="http://schemas.microsoft.com/office/drawing/2014/main" id="{AC7ED274-9F74-551A-EEB0-9BBB1107E869}"/>
              </a:ext>
            </a:extLst>
          </p:cNvPr>
          <p:cNvSpPr txBox="1">
            <a:spLocks/>
          </p:cNvSpPr>
          <p:nvPr/>
        </p:nvSpPr>
        <p:spPr>
          <a:xfrm>
            <a:off x="2784011" y="299745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1)</a:t>
            </a:r>
          </a:p>
          <a:p>
            <a:pPr algn="l"/>
            <a:r>
              <a:rPr lang="en-US" altLang="ko-KR" sz="170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A063EF-62DF-C8B6-2D88-39866F2B8982}"/>
              </a:ext>
            </a:extLst>
          </p:cNvPr>
          <p:cNvCxnSpPr>
            <a:cxnSpLocks/>
          </p:cNvCxnSpPr>
          <p:nvPr/>
        </p:nvCxnSpPr>
        <p:spPr>
          <a:xfrm flipV="1">
            <a:off x="1920644" y="3342709"/>
            <a:ext cx="3910927" cy="101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8">
            <a:extLst>
              <a:ext uri="{FF2B5EF4-FFF2-40B4-BE49-F238E27FC236}">
                <a16:creationId xmlns:a16="http://schemas.microsoft.com/office/drawing/2014/main" id="{E82824BA-AA25-A805-E53E-3DB32D3AE43F}"/>
              </a:ext>
            </a:extLst>
          </p:cNvPr>
          <p:cNvSpPr txBox="1">
            <a:spLocks/>
          </p:cNvSpPr>
          <p:nvPr/>
        </p:nvSpPr>
        <p:spPr>
          <a:xfrm>
            <a:off x="6499563" y="3606671"/>
            <a:ext cx="4746450" cy="2258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1)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가까울 때 두 별 사이 거리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이론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8.2 Au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1.2 * 10^12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멀 때 두 별 사이 거리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이론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31.8 Au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4.76 * 10^12</a:t>
            </a: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그래프에서도 확인 가능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6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BCFE-A246-6A74-CDA1-71FCFFE13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3A202336-098B-E0B1-6B2F-B24EE2950C19}"/>
              </a:ext>
            </a:extLst>
          </p:cNvPr>
          <p:cNvSpPr/>
          <p:nvPr/>
        </p:nvSpPr>
        <p:spPr>
          <a:xfrm>
            <a:off x="136813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0F8FFFE3-9554-9972-8FFC-8F94AB409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93AAA6-A8AF-D37C-E862-BB8175767782}"/>
              </a:ext>
            </a:extLst>
          </p:cNvPr>
          <p:cNvSpPr/>
          <p:nvPr/>
        </p:nvSpPr>
        <p:spPr>
          <a:xfrm>
            <a:off x="1405054" y="1874081"/>
            <a:ext cx="9210907" cy="1977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8EB01B3E-E00E-EE88-B1D8-B65DC2BE6853}"/>
              </a:ext>
            </a:extLst>
          </p:cNvPr>
          <p:cNvSpPr txBox="1">
            <a:spLocks/>
          </p:cNvSpPr>
          <p:nvPr/>
        </p:nvSpPr>
        <p:spPr>
          <a:xfrm>
            <a:off x="997921" y="1676308"/>
            <a:ext cx="10196156" cy="350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방법을 이용해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Two-body problem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시뮬레이션 구현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데이터를 이용해 두 별이 움직이는 궤도를 그래프로 그리고 수치적으로 확인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프로젝트의 한계점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크로머의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정확도를 위해 시간 간격을 매우 작게 설정하여야 함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계산의 비효율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이는 궤도의 속도에 따라 자동적으로 시간 간격을 바꿀 수 있는 기능을 추가하면 도움이 될 것으로 보임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B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는 고밀도 천체이므로 고전 역학만으로는 분석 한계 존재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74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EAF56-D16D-16BE-C96E-FED5A228C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C364D9FB-8F15-C3C9-F894-30C402087979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F8272E12-51AC-8BA5-DB7A-285ACF342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이론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6E3D6C8C-42E0-FC82-62A3-8E017696C2E8}"/>
              </a:ext>
            </a:extLst>
          </p:cNvPr>
          <p:cNvSpPr txBox="1">
            <a:spLocks/>
          </p:cNvSpPr>
          <p:nvPr/>
        </p:nvSpPr>
        <p:spPr>
          <a:xfrm>
            <a:off x="670604" y="1206144"/>
            <a:ext cx="11216596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 &amp; B</a:t>
            </a:r>
          </a:p>
        </p:txBody>
      </p:sp>
      <p:sp>
        <p:nvSpPr>
          <p:cNvPr id="16" name="부제목 8">
            <a:extLst>
              <a:ext uri="{FF2B5EF4-FFF2-40B4-BE49-F238E27FC236}">
                <a16:creationId xmlns:a16="http://schemas.microsoft.com/office/drawing/2014/main" id="{DFA95F22-CC2B-48C3-9C2D-78D39457EB18}"/>
              </a:ext>
            </a:extLst>
          </p:cNvPr>
          <p:cNvSpPr txBox="1">
            <a:spLocks/>
          </p:cNvSpPr>
          <p:nvPr/>
        </p:nvSpPr>
        <p:spPr>
          <a:xfrm>
            <a:off x="5111167" y="2284074"/>
            <a:ext cx="5906237" cy="282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</a:t>
            </a: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밤하늘에서 가장 밝은 항성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단독성으로 보이지만 백색 왜성을 거느리는 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쌍성계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밝은 별이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A,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짝별이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B</a:t>
            </a: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질량은 각각 태양의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2.02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0.978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별은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20Au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떨어져 있으며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50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년의 주기를 가짐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266" name="Picture 2" descr="허블 우주 망원경이 찍은 시리우스 A와 B. 백색 왜성 B는 사진 왼쪽 아래에 보인다.[1]">
            <a:extLst>
              <a:ext uri="{FF2B5EF4-FFF2-40B4-BE49-F238E27FC236}">
                <a16:creationId xmlns:a16="http://schemas.microsoft.com/office/drawing/2014/main" id="{33EA644D-6FCC-B351-925C-3C6F0258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72" y="1805484"/>
            <a:ext cx="3460536" cy="37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0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B7DD9008-0B75-3904-AB2C-E5CA9BC2D20F}"/>
              </a:ext>
            </a:extLst>
          </p:cNvPr>
          <p:cNvSpPr/>
          <p:nvPr/>
        </p:nvSpPr>
        <p:spPr>
          <a:xfrm>
            <a:off x="135082" y="114300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B3AD66D9-8B69-BF7C-F5C3-3F34CF290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이론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2C08A69D-E6E9-E4F2-3FBC-B733FD496032}"/>
              </a:ext>
            </a:extLst>
          </p:cNvPr>
          <p:cNvSpPr txBox="1">
            <a:spLocks/>
          </p:cNvSpPr>
          <p:nvPr/>
        </p:nvSpPr>
        <p:spPr>
          <a:xfrm>
            <a:off x="734400" y="1208582"/>
            <a:ext cx="6599088" cy="1218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고전 역학에서 </a:t>
            </a:r>
            <a:r>
              <a:rPr lang="en-US" altLang="ko-KR" b="1" dirty="0">
                <a:solidFill>
                  <a:schemeClr val="bg1"/>
                </a:solidFill>
              </a:rPr>
              <a:t>two-body problem</a:t>
            </a:r>
          </a:p>
          <a:p>
            <a:pPr algn="l"/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서로를 공전하는 두 천체의 운동을 계산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천체를 상호작용하는 점 입자라고 가정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E2A3C3-60C0-1940-FBFC-EEFDAB13D21A}"/>
                  </a:ext>
                </a:extLst>
              </p:cNvPr>
              <p:cNvSpPr txBox="1"/>
              <p:nvPr/>
            </p:nvSpPr>
            <p:spPr>
              <a:xfrm>
                <a:off x="939964" y="3273898"/>
                <a:ext cx="314362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E2A3C3-60C0-1940-FBFC-EEFDAB13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4" y="3273898"/>
                <a:ext cx="3143624" cy="289182"/>
              </a:xfrm>
              <a:prstGeom prst="rect">
                <a:avLst/>
              </a:prstGeom>
              <a:blipFill>
                <a:blip r:embed="rId2"/>
                <a:stretch>
                  <a:fillRect l="-2519" b="-3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6448B-F6FA-3B22-828E-F233AA57CAD9}"/>
                  </a:ext>
                </a:extLst>
              </p:cNvPr>
              <p:cNvSpPr txBox="1"/>
              <p:nvPr/>
            </p:nvSpPr>
            <p:spPr>
              <a:xfrm>
                <a:off x="939964" y="4132655"/>
                <a:ext cx="314362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6448B-F6FA-3B22-828E-F233AA57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4" y="4132655"/>
                <a:ext cx="3143624" cy="289182"/>
              </a:xfrm>
              <a:prstGeom prst="rect">
                <a:avLst/>
              </a:prstGeom>
              <a:blipFill>
                <a:blip r:embed="rId3"/>
                <a:stretch>
                  <a:fillRect l="-2519" t="-2128" b="-3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BFE6AE-1D2F-E88F-F5D1-1D06F4AAA01E}"/>
                  </a:ext>
                </a:extLst>
              </p:cNvPr>
              <p:cNvSpPr txBox="1"/>
              <p:nvPr/>
            </p:nvSpPr>
            <p:spPr>
              <a:xfrm>
                <a:off x="4161628" y="3058807"/>
                <a:ext cx="4113987" cy="758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BFE6AE-1D2F-E88F-F5D1-1D06F4AA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28" y="3058807"/>
                <a:ext cx="4113987" cy="75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6FAFC5-81C0-4E0C-D7F3-61A11A70E84C}"/>
                  </a:ext>
                </a:extLst>
              </p:cNvPr>
              <p:cNvSpPr txBox="1"/>
              <p:nvPr/>
            </p:nvSpPr>
            <p:spPr>
              <a:xfrm>
                <a:off x="4161627" y="4042503"/>
                <a:ext cx="4113987" cy="758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6FAFC5-81C0-4E0C-D7F3-61A11A70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27" y="4042503"/>
                <a:ext cx="4113987" cy="758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부제목 8">
            <a:extLst>
              <a:ext uri="{FF2B5EF4-FFF2-40B4-BE49-F238E27FC236}">
                <a16:creationId xmlns:a16="http://schemas.microsoft.com/office/drawing/2014/main" id="{573DE5E3-900B-FA63-063C-FA80986D49D5}"/>
              </a:ext>
            </a:extLst>
          </p:cNvPr>
          <p:cNvSpPr txBox="1">
            <a:spLocks/>
          </p:cNvSpPr>
          <p:nvPr/>
        </p:nvSpPr>
        <p:spPr>
          <a:xfrm>
            <a:off x="1893731" y="5543543"/>
            <a:ext cx="3440651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연립하면 비선형 미분 방정식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0036AC9-9D2D-8DB0-36AE-47018AB24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252" y="1279513"/>
            <a:ext cx="3789784" cy="37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7880-0F98-2688-9C8C-1EAAE323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6567741E-E3C0-5C68-A35F-37705F8DA5F9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24FD497A-684E-2F5F-058D-A17D33BB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이론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1E20E084-FDF5-AFBF-0E84-AFD7DB8CA1E4}"/>
              </a:ext>
            </a:extLst>
          </p:cNvPr>
          <p:cNvSpPr txBox="1">
            <a:spLocks/>
          </p:cNvSpPr>
          <p:nvPr/>
        </p:nvSpPr>
        <p:spPr>
          <a:xfrm>
            <a:off x="670604" y="1206144"/>
            <a:ext cx="11216596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비선형 미분 방정식 풀이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수치 해석 방법 사용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‘Euler-Cromer (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방법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2FF11E-667B-5CFD-C5F6-344AFB8128B9}"/>
                  </a:ext>
                </a:extLst>
              </p:cNvPr>
              <p:cNvSpPr txBox="1"/>
              <p:nvPr/>
            </p:nvSpPr>
            <p:spPr>
              <a:xfrm>
                <a:off x="2362920" y="2664677"/>
                <a:ext cx="3143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2FF11E-667B-5CFD-C5F6-344AFB81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20" y="2664677"/>
                <a:ext cx="3143624" cy="276999"/>
              </a:xfrm>
              <a:prstGeom prst="rect">
                <a:avLst/>
              </a:prstGeo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322220-D66E-7A63-131B-0D6281F11202}"/>
                  </a:ext>
                </a:extLst>
              </p:cNvPr>
              <p:cNvSpPr txBox="1"/>
              <p:nvPr/>
            </p:nvSpPr>
            <p:spPr>
              <a:xfrm>
                <a:off x="2362920" y="3367424"/>
                <a:ext cx="3143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322220-D66E-7A63-131B-0D6281F1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20" y="3367424"/>
                <a:ext cx="3143624" cy="276999"/>
              </a:xfrm>
              <a:prstGeom prst="rect">
                <a:avLst/>
              </a:prstGeom>
              <a:blipFill>
                <a:blip r:embed="rId3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부제목 8">
            <a:extLst>
              <a:ext uri="{FF2B5EF4-FFF2-40B4-BE49-F238E27FC236}">
                <a16:creationId xmlns:a16="http://schemas.microsoft.com/office/drawing/2014/main" id="{0E6BA5AB-C94B-A472-1B58-E5B042836EC2}"/>
              </a:ext>
            </a:extLst>
          </p:cNvPr>
          <p:cNvSpPr txBox="1">
            <a:spLocks/>
          </p:cNvSpPr>
          <p:nvPr/>
        </p:nvSpPr>
        <p:spPr>
          <a:xfrm>
            <a:off x="5111168" y="2664677"/>
            <a:ext cx="525134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속도를 업데이트할 때 현재 가속도 사용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위치를 업데이트할 때 새로운 속도 사용</a:t>
            </a:r>
          </a:p>
        </p:txBody>
      </p:sp>
      <p:sp>
        <p:nvSpPr>
          <p:cNvPr id="2" name="부제목 8">
            <a:extLst>
              <a:ext uri="{FF2B5EF4-FFF2-40B4-BE49-F238E27FC236}">
                <a16:creationId xmlns:a16="http://schemas.microsoft.com/office/drawing/2014/main" id="{4C81EED1-D2D6-6797-F92A-4E6292804E41}"/>
              </a:ext>
            </a:extLst>
          </p:cNvPr>
          <p:cNvSpPr txBox="1">
            <a:spLocks/>
          </p:cNvSpPr>
          <p:nvPr/>
        </p:nvSpPr>
        <p:spPr>
          <a:xfrm>
            <a:off x="3470326" y="4544250"/>
            <a:ext cx="525134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가속도를 이용해 속도 업데이트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속도를 위치 계산에 사용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오차가 발생하더라도 일정 범위 내에서 진동하며 유지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궤도를 시뮬레이션 할 때 안정성이 높음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5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2946E-464C-E587-3DA3-81C861AD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2B13A2DF-DCE3-6786-4432-AB3F14A94326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633D1D60-D886-7044-F1B8-3E423F05E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96CE196F-EEE6-AAFB-8E51-9097366B6E05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A.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해당하는 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상수 입력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B90F9C-57F0-B631-0B11-57EB267C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73" y="507272"/>
            <a:ext cx="5353050" cy="581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부제목 8">
                <a:extLst>
                  <a:ext uri="{FF2B5EF4-FFF2-40B4-BE49-F238E27FC236}">
                    <a16:creationId xmlns:a16="http://schemas.microsoft.com/office/drawing/2014/main" id="{1841676B-4CF1-5F65-5B19-B4ECC1F7E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7088" y="4293130"/>
                <a:ext cx="4614842" cy="1218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 ExtraBold" panose="020B0600000101010101" pitchFamily="50" charset="-127"/>
                        </a:rPr>
                        <m:t>이심률</m:t>
                      </m:r>
                      <m:r>
                        <a:rPr lang="en-US" altLang="ko-K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 ExtraBold" panose="020B0600000101010101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타원의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중심에서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초점까지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거리</m:t>
                          </m:r>
                        </m:num>
                        <m:den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장반경</m:t>
                          </m:r>
                        </m:den>
                      </m:f>
                    </m:oMath>
                  </m:oMathPara>
                </a14:m>
              </a:p>
              <a:p>
                <a:endParaRPr lang="en-US" altLang="ko-KR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mc:Choice>
        <mc:Fallback>
          <p:sp>
            <p:nvSpPr>
              <p:cNvPr id="17" name="부제목 8">
                <a:extLst>
                  <a:ext uri="{FF2B5EF4-FFF2-40B4-BE49-F238E27FC236}">
                    <a16:creationId xmlns:a16="http://schemas.microsoft.com/office/drawing/2014/main" id="{1841676B-4CF1-5F65-5B19-B4ECC1F7E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8" y="4293130"/>
                <a:ext cx="4614842" cy="1218440"/>
              </a:xfrm>
              <a:prstGeom prst="rect">
                <a:avLst/>
              </a:prstGeom>
              <a:blipFill>
                <a:blip r:embed="rId3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8BB64BFF-E420-0A1D-A564-D9E4C4A2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73" y="5286213"/>
            <a:ext cx="3264315" cy="9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3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32C6-0629-5D69-BF07-F0FA4400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24443D29-7990-B99D-08F1-FF01985D53CF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9FB37FE8-2782-C550-3755-2589C369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54CA5E87-097E-57EB-CE90-4C50B759EF84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A.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해당하는 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상수 입력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21E308-B9D8-DDB7-C7E7-D455E053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45" y="2997451"/>
            <a:ext cx="1914171" cy="75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976040-52F9-1C7D-3049-DF6134E4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62" y="1132354"/>
            <a:ext cx="7753350" cy="4657725"/>
          </a:xfrm>
          <a:prstGeom prst="rect">
            <a:avLst/>
          </a:prstGeom>
        </p:spPr>
      </p:pic>
      <p:sp>
        <p:nvSpPr>
          <p:cNvPr id="8" name="부제목 8">
            <a:extLst>
              <a:ext uri="{FF2B5EF4-FFF2-40B4-BE49-F238E27FC236}">
                <a16:creationId xmlns:a16="http://schemas.microsoft.com/office/drawing/2014/main" id="{F8237009-7EF8-AEC8-C73C-088DC57A6B6E}"/>
              </a:ext>
            </a:extLst>
          </p:cNvPr>
          <p:cNvSpPr txBox="1">
            <a:spLocks/>
          </p:cNvSpPr>
          <p:nvPr/>
        </p:nvSpPr>
        <p:spPr>
          <a:xfrm>
            <a:off x="6774385" y="1418792"/>
            <a:ext cx="6303661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근일점 </a:t>
            </a:r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장반경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타원 중심에서 초점까지 거리</a:t>
            </a:r>
            <a:endParaRPr lang="en-US" altLang="ko-KR" sz="1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756A5A-9B65-1092-1EA6-2DDC1E00A8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458"/>
          <a:stretch>
            <a:fillRect/>
          </a:stretch>
        </p:blipFill>
        <p:spPr>
          <a:xfrm>
            <a:off x="3762862" y="4963216"/>
            <a:ext cx="3246195" cy="7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6EC5-5748-FE90-4C58-371609E2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C6A27518-CE26-22E1-8133-2A8C75E15031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BCAC215D-CC52-295D-2B21-D927EC08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F00C8D80-D8B6-AFC6-8611-645957D50256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B.</a:t>
            </a: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비선형 미분 방정식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수치 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해석법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4EB40-BB0B-D23F-175C-374B0403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36" y="461086"/>
            <a:ext cx="4572000" cy="5838825"/>
          </a:xfrm>
          <a:prstGeom prst="rect">
            <a:avLst/>
          </a:prstGeom>
        </p:spPr>
      </p:pic>
      <p:sp>
        <p:nvSpPr>
          <p:cNvPr id="4" name="부제목 8">
            <a:extLst>
              <a:ext uri="{FF2B5EF4-FFF2-40B4-BE49-F238E27FC236}">
                <a16:creationId xmlns:a16="http://schemas.microsoft.com/office/drawing/2014/main" id="{C2709673-8E76-6743-820C-8C11C0CB5FFC}"/>
              </a:ext>
            </a:extLst>
          </p:cNvPr>
          <p:cNvSpPr txBox="1">
            <a:spLocks/>
          </p:cNvSpPr>
          <p:nvPr/>
        </p:nvSpPr>
        <p:spPr>
          <a:xfrm>
            <a:off x="7264280" y="461086"/>
            <a:ext cx="346476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 간격마다 계산을 반복해 위치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 업데이트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부제목 8">
            <a:extLst>
              <a:ext uri="{FF2B5EF4-FFF2-40B4-BE49-F238E27FC236}">
                <a16:creationId xmlns:a16="http://schemas.microsoft.com/office/drawing/2014/main" id="{3F51510F-7E89-BDDF-891D-8C35912912CE}"/>
              </a:ext>
            </a:extLst>
          </p:cNvPr>
          <p:cNvSpPr txBox="1">
            <a:spLocks/>
          </p:cNvSpPr>
          <p:nvPr/>
        </p:nvSpPr>
        <p:spPr>
          <a:xfrm>
            <a:off x="6785067" y="1257559"/>
            <a:ext cx="346476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위치 기록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부제목 8">
            <a:extLst>
              <a:ext uri="{FF2B5EF4-FFF2-40B4-BE49-F238E27FC236}">
                <a16:creationId xmlns:a16="http://schemas.microsoft.com/office/drawing/2014/main" id="{25189EA2-0BB8-7124-9311-E5E6612BA04C}"/>
              </a:ext>
            </a:extLst>
          </p:cNvPr>
          <p:cNvSpPr txBox="1">
            <a:spLocks/>
          </p:cNvSpPr>
          <p:nvPr/>
        </p:nvSpPr>
        <p:spPr>
          <a:xfrm>
            <a:off x="7081857" y="2373042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별의 거리가 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되어 가속도가 무한대가 되는 것 방지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부제목 8">
            <a:extLst>
              <a:ext uri="{FF2B5EF4-FFF2-40B4-BE49-F238E27FC236}">
                <a16:creationId xmlns:a16="http://schemas.microsoft.com/office/drawing/2014/main" id="{F8CF5986-E244-800F-DDB0-E4BDB14E0685}"/>
              </a:ext>
            </a:extLst>
          </p:cNvPr>
          <p:cNvSpPr txBox="1">
            <a:spLocks/>
          </p:cNvSpPr>
          <p:nvPr/>
        </p:nvSpPr>
        <p:spPr>
          <a:xfrm>
            <a:off x="8935856" y="3675778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각각의 가속도 계산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부제목 8">
            <a:extLst>
              <a:ext uri="{FF2B5EF4-FFF2-40B4-BE49-F238E27FC236}">
                <a16:creationId xmlns:a16="http://schemas.microsoft.com/office/drawing/2014/main" id="{0D7380F5-6D48-E803-0A05-F1E34E3B6829}"/>
              </a:ext>
            </a:extLst>
          </p:cNvPr>
          <p:cNvSpPr txBox="1">
            <a:spLocks/>
          </p:cNvSpPr>
          <p:nvPr/>
        </p:nvSpPr>
        <p:spPr>
          <a:xfrm>
            <a:off x="7264280" y="4746145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부제목 8">
            <a:extLst>
              <a:ext uri="{FF2B5EF4-FFF2-40B4-BE49-F238E27FC236}">
                <a16:creationId xmlns:a16="http://schemas.microsoft.com/office/drawing/2014/main" id="{6DCFC182-30F1-B91A-450A-11BB8D350E15}"/>
              </a:ext>
            </a:extLst>
          </p:cNvPr>
          <p:cNvSpPr txBox="1">
            <a:spLocks/>
          </p:cNvSpPr>
          <p:nvPr/>
        </p:nvSpPr>
        <p:spPr>
          <a:xfrm>
            <a:off x="7775330" y="2050934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 사이 거리 계산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9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D0CA-3B47-E20B-EAAB-4B6B531A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4A397283-00FA-AC33-42E4-A8347436E7E7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0632DABB-37D8-D4EA-5F9E-5FB5DD2F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D2581C1B-E0CB-8661-C0E4-D7F0906804EE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C.</a:t>
            </a: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애니메이션으로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궤도 시각화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9C90DA-D240-8475-0B7F-570C7AA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81" y="761003"/>
            <a:ext cx="7829550" cy="5591175"/>
          </a:xfrm>
          <a:prstGeom prst="rect">
            <a:avLst/>
          </a:prstGeom>
        </p:spPr>
      </p:pic>
      <p:sp>
        <p:nvSpPr>
          <p:cNvPr id="14" name="부제목 8">
            <a:extLst>
              <a:ext uri="{FF2B5EF4-FFF2-40B4-BE49-F238E27FC236}">
                <a16:creationId xmlns:a16="http://schemas.microsoft.com/office/drawing/2014/main" id="{9E52887F-29F2-C160-53F0-4A38BED633A7}"/>
              </a:ext>
            </a:extLst>
          </p:cNvPr>
          <p:cNvSpPr txBox="1">
            <a:spLocks/>
          </p:cNvSpPr>
          <p:nvPr/>
        </p:nvSpPr>
        <p:spPr>
          <a:xfrm>
            <a:off x="10477954" y="5410550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주황색 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Sirius A</a:t>
            </a:r>
            <a:b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파란색 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Sirius B</a:t>
            </a:r>
          </a:p>
        </p:txBody>
      </p:sp>
      <p:sp>
        <p:nvSpPr>
          <p:cNvPr id="21" name="부제목 8">
            <a:extLst>
              <a:ext uri="{FF2B5EF4-FFF2-40B4-BE49-F238E27FC236}">
                <a16:creationId xmlns:a16="http://schemas.microsoft.com/office/drawing/2014/main" id="{0A55E57E-6B58-6616-948B-DCF1B861B7BB}"/>
              </a:ext>
            </a:extLst>
          </p:cNvPr>
          <p:cNvSpPr txBox="1">
            <a:spLocks/>
          </p:cNvSpPr>
          <p:nvPr/>
        </p:nvSpPr>
        <p:spPr>
          <a:xfrm>
            <a:off x="8468803" y="3261628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별의 위치 최대값과 최소값을 이용해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그래프의 범위 결정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94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E8712-64A1-18B6-CB67-B55585AE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82BF43B2-6B40-AFA4-1BE1-AE1ED9249C67}"/>
              </a:ext>
            </a:extLst>
          </p:cNvPr>
          <p:cNvSpPr/>
          <p:nvPr/>
        </p:nvSpPr>
        <p:spPr>
          <a:xfrm>
            <a:off x="136813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2AE128E5-231E-BF63-9DA3-CF9001DA1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48AA174D-ACD8-D048-9F47-522694C1D78B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D.</a:t>
            </a: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애니메이션으로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궤도 시각화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196D2-4158-BB64-F500-AEB1B5D5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07" y="450496"/>
            <a:ext cx="3812215" cy="2249550"/>
          </a:xfrm>
          <a:prstGeom prst="rect">
            <a:avLst/>
          </a:prstGeom>
        </p:spPr>
      </p:pic>
      <p:sp>
        <p:nvSpPr>
          <p:cNvPr id="14" name="부제목 8">
            <a:extLst>
              <a:ext uri="{FF2B5EF4-FFF2-40B4-BE49-F238E27FC236}">
                <a16:creationId xmlns:a16="http://schemas.microsoft.com/office/drawing/2014/main" id="{ADC3E84D-DA5C-47D8-AC65-59089EDE2C1C}"/>
              </a:ext>
            </a:extLst>
          </p:cNvPr>
          <p:cNvSpPr txBox="1">
            <a:spLocks/>
          </p:cNvSpPr>
          <p:nvPr/>
        </p:nvSpPr>
        <p:spPr>
          <a:xfrm>
            <a:off x="7392668" y="1758159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2000 -&gt; 500 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70F8E2-6213-23DF-3541-3FC9C2E5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11" y="2976599"/>
            <a:ext cx="8732602" cy="2050838"/>
          </a:xfrm>
          <a:prstGeom prst="rect">
            <a:avLst/>
          </a:prstGeom>
        </p:spPr>
      </p:pic>
      <p:sp>
        <p:nvSpPr>
          <p:cNvPr id="10" name="부제목 8">
            <a:extLst>
              <a:ext uri="{FF2B5EF4-FFF2-40B4-BE49-F238E27FC236}">
                <a16:creationId xmlns:a16="http://schemas.microsoft.com/office/drawing/2014/main" id="{44C4486E-86E1-72BE-CB3F-123A01DEF48F}"/>
              </a:ext>
            </a:extLst>
          </p:cNvPr>
          <p:cNvSpPr txBox="1">
            <a:spLocks/>
          </p:cNvSpPr>
          <p:nvPr/>
        </p:nvSpPr>
        <p:spPr>
          <a:xfrm>
            <a:off x="7659630" y="3632287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애니메이션 만들기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DB453-8390-F428-84EA-07EE7EE9B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598" y="5236469"/>
            <a:ext cx="3912997" cy="1126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1B2AD-8338-A7DA-A0B0-D3ED0EC320BD}"/>
              </a:ext>
            </a:extLst>
          </p:cNvPr>
          <p:cNvSpPr txBox="1"/>
          <p:nvPr/>
        </p:nvSpPr>
        <p:spPr>
          <a:xfrm>
            <a:off x="7309458" y="738422"/>
            <a:ext cx="40878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Animation size has reached 20978726 bytes, exceeding the limit of 20971520.0. If you're sure you want a larger animation embedded, set the </a:t>
            </a:r>
            <a:r>
              <a:rPr lang="en-US" altLang="ko-KR" sz="11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animation.embed_limit</a:t>
            </a:r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rc</a:t>
            </a:r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parameter to a larger value (in MB). This and further frames will be dropped.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9D9208-2633-7CE6-3F05-CA735459ED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6614"/>
          <a:stretch>
            <a:fillRect/>
          </a:stretch>
        </p:blipFill>
        <p:spPr>
          <a:xfrm>
            <a:off x="7392668" y="2136836"/>
            <a:ext cx="3586383" cy="4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534</Words>
  <Application>Microsoft Office PowerPoint</Application>
  <PresentationFormat>와이드스크린</PresentationFormat>
  <Paragraphs>91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나눔스퀘어_ac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Yedam Lee</dc:creator>
  <cp:lastModifiedBy>Yedam Lee</cp:lastModifiedBy>
  <cp:revision>7</cp:revision>
  <dcterms:created xsi:type="dcterms:W3CDTF">2025-10-30T17:31:40Z</dcterms:created>
  <dcterms:modified xsi:type="dcterms:W3CDTF">2025-10-31T01:10:42Z</dcterms:modified>
</cp:coreProperties>
</file>