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embeddedFontLst>
    <p:embeddedFont>
      <p:font typeface="Proxima Nova"/>
      <p:regular r:id="rId24"/>
      <p:bold r:id="rId25"/>
      <p:italic r:id="rId26"/>
      <p:boldItalic r:id="rId27"/>
    </p:embeddedFon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65C7AA8-965B-46D4-A76E-C7673812468E}">
  <a:tblStyle styleId="{F65C7AA8-965B-46D4-A76E-C7673812468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8BB74B4B-8BEF-4AAE-BEF1-4CA6EA23DB87}"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224A275-F262-4E37-94A8-3F01C30384AA}" styleName="Table_2">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ProximaNova-regular.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ProximaNova-italic.fntdata"/><Relationship Id="rId25" Type="http://schemas.openxmlformats.org/officeDocument/2006/relationships/font" Target="fonts/ProximaNova-bold.fntdata"/><Relationship Id="rId28" Type="http://schemas.openxmlformats.org/officeDocument/2006/relationships/font" Target="fonts/Roboto-regular.fntdata"/><Relationship Id="rId27" Type="http://schemas.openxmlformats.org/officeDocument/2006/relationships/font" Target="fonts/ProximaNova-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2fcafc3db3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2fcafc3db3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fcafc3db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fcafc3db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fcafc3db3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fcafc3db3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fcafc3db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fcafc3db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2fcafc3db3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2fcafc3db3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2fd6816344_3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2fd6816344_3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fd6816344_3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fd6816344_3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fcafc3db3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fcafc3db3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fcafc3db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fcafc3db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fcafc3db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fcafc3db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ko">
                <a:solidFill>
                  <a:schemeClr val="dk1"/>
                </a:solidFill>
              </a:rPr>
              <a:t>Les abeilles jouent un rôle clé dans la pollinisation et l’agriculture, mais leurs colonies sont de plus en plus menacées par les parasites, pesticides et changements climatiques.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Aujourd’hui, la surveillance des ruches est encore </a:t>
            </a:r>
            <a:r>
              <a:rPr b="1" lang="ko">
                <a:solidFill>
                  <a:schemeClr val="dk1"/>
                </a:solidFill>
              </a:rPr>
              <a:t>manuelle et inefficace</a:t>
            </a:r>
            <a:r>
              <a:rPr lang="ko">
                <a:solidFill>
                  <a:schemeClr val="dk1"/>
                </a:solidFill>
              </a:rPr>
              <a:t>, ce qui empêche d’anticiper les problèmes à temps.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OPEN RUCHE propose une </a:t>
            </a:r>
            <a:r>
              <a:rPr b="1" lang="ko">
                <a:solidFill>
                  <a:schemeClr val="dk1"/>
                </a:solidFill>
              </a:rPr>
              <a:t>solution connectée et automatisée</a:t>
            </a:r>
            <a:r>
              <a:rPr lang="ko">
                <a:solidFill>
                  <a:schemeClr val="dk1"/>
                </a:solidFill>
              </a:rPr>
              <a:t> qui permet aux apiculteurs de </a:t>
            </a:r>
            <a:r>
              <a:rPr b="1" lang="ko">
                <a:solidFill>
                  <a:schemeClr val="dk1"/>
                </a:solidFill>
              </a:rPr>
              <a:t>suivre leurs ruches en temps réel</a:t>
            </a:r>
            <a:r>
              <a:rPr lang="ko">
                <a:solidFill>
                  <a:schemeClr val="dk1"/>
                </a:solidFill>
              </a:rPr>
              <a:t> grâce à des capteurs IoT.</a:t>
            </a:r>
            <a:endParaRPr>
              <a:solidFill>
                <a:schemeClr val="dk1"/>
              </a:solidFill>
            </a:endParaRPr>
          </a:p>
          <a:p>
            <a:pPr indent="0" lvl="0" marL="0" rtl="0" algn="l">
              <a:lnSpc>
                <a:spcPct val="115000"/>
              </a:lnSpc>
              <a:spcBef>
                <a:spcPts val="1200"/>
              </a:spcBef>
              <a:spcAft>
                <a:spcPts val="1200"/>
              </a:spcAft>
              <a:buNone/>
            </a:pPr>
            <a:r>
              <a:rPr lang="ko">
                <a:solidFill>
                  <a:schemeClr val="dk1"/>
                </a:solidFill>
              </a:rPr>
              <a:t>Les données collectées aident à </a:t>
            </a:r>
            <a:r>
              <a:rPr b="1" lang="ko">
                <a:solidFill>
                  <a:schemeClr val="dk1"/>
                </a:solidFill>
              </a:rPr>
              <a:t>prévenir les risques et améliorer la gestion des colonies</a:t>
            </a:r>
            <a:r>
              <a:rPr lang="ko">
                <a:solidFill>
                  <a:schemeClr val="dk1"/>
                </a:solidFill>
              </a:rPr>
              <a:t>, tout en garantissant une </a:t>
            </a:r>
            <a:r>
              <a:rPr b="1" lang="ko">
                <a:solidFill>
                  <a:schemeClr val="dk1"/>
                </a:solidFill>
              </a:rPr>
              <a:t>autonomie énergétique</a:t>
            </a:r>
            <a:r>
              <a:rPr lang="ko">
                <a:solidFill>
                  <a:schemeClr val="dk1"/>
                </a:solidFill>
              </a:rPr>
              <a:t> grâce aux panneaux solaires et batteries basse consommation.</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2fcafc3db3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2fcafc3db3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ko">
                <a:solidFill>
                  <a:schemeClr val="dk1"/>
                </a:solidFill>
              </a:rPr>
              <a:t>Avant de développer un projet, il est essentiel d’identifier les besoins pour s’assurer qu’il répond aux attentes des utilisateurs et aux contraintes techniques.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Dans le cadre d’OPEN RUCHE, nos besoins fonctionnels incluent la collecte en temps réel des données sur les ruches (température, humidité, poids, etc.), leur transmission via LoRaWAN, et un système d’alerte en cas d’anomalies.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Techniquement, nous avons choisi des capteurs adaptés,et une alimentation autonome avec panneaux solaires et batteries LiPo.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Le système doit aussi être résistant aux intempéries, transportable et éco-responsable, tout en consommant très peu d’énergie.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Enfin, nous devons respecter certaines contraintes : précision des capteurs, robustesse du matériel, fiabilité de la transmission, et un budget limité.</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ko">
                <a:solidFill>
                  <a:schemeClr val="dk1"/>
                </a:solidFill>
              </a:rPr>
              <a:t>Cette analyse nous permet de poser des bases solides pour un projet fonctionnel et efficace</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2fcafc3db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2fcafc3db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fcafc3db3_2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2fcafc3db3_2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ko"/>
              <a:t>modalités de collaboration et</a:t>
            </a:r>
            <a:endParaRPr/>
          </a:p>
          <a:p>
            <a:pPr indent="0" lvl="0" marL="0" rtl="0" algn="l">
              <a:spcBef>
                <a:spcPts val="0"/>
              </a:spcBef>
              <a:spcAft>
                <a:spcPts val="0"/>
              </a:spcAft>
              <a:buClr>
                <a:schemeClr val="dk1"/>
              </a:buClr>
              <a:buSzPts val="1100"/>
              <a:buFont typeface="Arial"/>
              <a:buNone/>
            </a:pPr>
            <a:r>
              <a:rPr lang="ko"/>
              <a:t>de communication</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2fcafc3db3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2fcafc3db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Température à l'intérieur de la ruche</a:t>
            </a:r>
            <a:r>
              <a:rPr lang="ko">
                <a:solidFill>
                  <a:schemeClr val="dk1"/>
                </a:solidFill>
              </a:rPr>
              <a:t> : Le maintien d'une température interne entre 33°C et 36°C est crucial pour le développement optimal du couvain. Des écarts significatifs peuvent indiquer un affaiblissement de la colonie ou des problèmes de thermorégulation.</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Humidité à l'intérieur de la ruche</a:t>
            </a:r>
            <a:r>
              <a:rPr lang="ko">
                <a:solidFill>
                  <a:schemeClr val="dk1"/>
                </a:solidFill>
              </a:rPr>
              <a:t> : Un taux d'humidité interne stable, généralement entre 45% et 60%, est vital pour le développement des larves et la conservation du miel. Des variations peuvent signaler des déséquilibres nécessitant une intervention.</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Température à l'extérieur de la ruche</a:t>
            </a:r>
            <a:r>
              <a:rPr lang="ko">
                <a:solidFill>
                  <a:schemeClr val="dk1"/>
                </a:solidFill>
              </a:rPr>
              <a:t> : Les conditions thermiques extérieures influencent l'activité de butinage et la thermorégulation interne. Par exemple, des températures trop basses ou trop élevées peuvent limiter les sorties des butineuses et affecter la collecte de nectar.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Humidité à l'extérieur de la ruche</a:t>
            </a:r>
            <a:r>
              <a:rPr lang="ko">
                <a:solidFill>
                  <a:schemeClr val="dk1"/>
                </a:solidFill>
              </a:rPr>
              <a:t> : L'humidité ambiante affecte la disponibilité des ressources florales et le comportement des abeilles. Une humidité excessive ou insuffisante peut impacter la production de nectar des plantes et, par conséquent, l'approvisionnement en nourriture des colonies.</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Niveau de luminosité extérieur</a:t>
            </a:r>
            <a:r>
              <a:rPr lang="ko">
                <a:solidFill>
                  <a:schemeClr val="dk1"/>
                </a:solidFill>
              </a:rPr>
              <a:t> : La lumière joue un rôle primordial dans l'orientation et le butinage des abeilles. Les variations d'intensité lumineuse influencent leurs cycles d'activité et leur capacité à localiser les sources de nectar.</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Poids de la ruche</a:t>
            </a:r>
            <a:r>
              <a:rPr lang="ko">
                <a:solidFill>
                  <a:schemeClr val="dk1"/>
                </a:solidFill>
              </a:rPr>
              <a:t> : Le suivi du poids permet d'évaluer les réserves de miel et la croissance de la colonie. Des fluctuations soudaines peuvent indiquer une miellée, une essaimage ou des problèmes de santé au sein de la colonie.</a:t>
            </a:r>
            <a:endParaRPr u="sng">
              <a:solidFill>
                <a:schemeClr val="hlink"/>
              </a:solidFill>
            </a:endParaRPr>
          </a:p>
          <a:p>
            <a:pPr indent="0" lvl="0" marL="0" rtl="0" algn="l">
              <a:lnSpc>
                <a:spcPct val="115000"/>
              </a:lnSpc>
              <a:spcBef>
                <a:spcPts val="1200"/>
              </a:spcBef>
              <a:spcAft>
                <a:spcPts val="0"/>
              </a:spcAft>
              <a:buClr>
                <a:schemeClr val="dk1"/>
              </a:buClr>
              <a:buSzPts val="1100"/>
              <a:buFont typeface="Arial"/>
              <a:buNone/>
            </a:pPr>
            <a:r>
              <a:rPr b="1" lang="ko">
                <a:solidFill>
                  <a:schemeClr val="dk1"/>
                </a:solidFill>
              </a:rPr>
              <a:t>Activité sonore des abeilles/Détection d'intrus (frelons, ...)</a:t>
            </a:r>
            <a:r>
              <a:rPr lang="ko">
                <a:solidFill>
                  <a:schemeClr val="dk1"/>
                </a:solidFill>
              </a:rPr>
              <a:t> : L'analyse des sons produits dans la ruche offre des indications sur l'état de la colonie. Des variations dans les fréquences ou l'intensité sonore peuvent signaler du stress, des maladies ou la présence de prédateurs tels que les frelons.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2fcafc3db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2fcafc3db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fcafc3db3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fcafc3db3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ko"/>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docs.arduino.cc/hardware/nano-33-ble-sense/" TargetMode="External"/><Relationship Id="rId4" Type="http://schemas.openxmlformats.org/officeDocument/2006/relationships/hyperlink" Target="https://www.arduino.cc/en/Guide/MKRWAN1310" TargetMode="External"/><Relationship Id="rId9" Type="http://schemas.openxmlformats.org/officeDocument/2006/relationships/hyperlink" Target="https://cdn-shop.adafruit.com/datasheets/TSL25911_Datasheet_EN_v1.pdf" TargetMode="External"/><Relationship Id="rId5" Type="http://schemas.openxmlformats.org/officeDocument/2006/relationships/hyperlink" Target="https://www.mouser.com/datasheet/2/758/DHT11-Technical-Data-Sheet-Translated-Version-1143054.pdf" TargetMode="External"/><Relationship Id="rId6" Type="http://schemas.openxmlformats.org/officeDocument/2006/relationships/hyperlink" Target="https://www.ti.com/lit/ds/symlink/hdc2080.pdf?ts=1738085483193&amp;ref_url=https%253A%252F%252Fwww.ti.com%252Fproduct%252FHDC2080" TargetMode="External"/><Relationship Id="rId7" Type="http://schemas.openxmlformats.org/officeDocument/2006/relationships/hyperlink" Target="https://www.ti.com/lit/ds/symlink/hdc2080.pdf?ts=1738085483193&amp;ref_url=https%253A%252F%252Fwww.ti.com%252Fproduct%252FHDC2080" TargetMode="External"/><Relationship Id="rId8" Type="http://schemas.openxmlformats.org/officeDocument/2006/relationships/hyperlink" Target="https://www.infineon.com/dgdl/Infineon-IM73D122-DataSheet-v01_00-EN.pdf?fileId=8ac78c8c83cd3081018409cafdfb46db"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983250"/>
            <a:ext cx="8123100" cy="1588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ko"/>
              <a:t>Revue de projet 1 (Gr.3)</a:t>
            </a:r>
            <a:endParaRPr/>
          </a:p>
          <a:p>
            <a:pPr indent="0" lvl="0" marL="0" rtl="0" algn="l">
              <a:spcBef>
                <a:spcPts val="0"/>
              </a:spcBef>
              <a:spcAft>
                <a:spcPts val="0"/>
              </a:spcAft>
              <a:buNone/>
            </a:pPr>
            <a:r>
              <a:t/>
            </a:r>
            <a:endParaRPr/>
          </a:p>
          <a:p>
            <a:pPr indent="0" lvl="0" marL="0" rtl="0" algn="l">
              <a:spcBef>
                <a:spcPts val="0"/>
              </a:spcBef>
              <a:spcAft>
                <a:spcPts val="0"/>
              </a:spcAft>
              <a:buNone/>
            </a:pPr>
            <a:r>
              <a:rPr lang="ko"/>
              <a:t>BEEconnect</a:t>
            </a:r>
            <a:endParaRPr/>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Cortes Maxime, Lam Victor, Kim Yedam, Rakoto Elsa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nvSpPr>
        <p:spPr>
          <a:xfrm>
            <a:off x="6735100" y="152400"/>
            <a:ext cx="2342100" cy="120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Schéma fonctionnel</a:t>
            </a:r>
            <a:endParaRPr sz="1800">
              <a:solidFill>
                <a:schemeClr val="accent3"/>
              </a:solidFill>
              <a:latin typeface="Proxima Nova"/>
              <a:ea typeface="Proxima Nova"/>
              <a:cs typeface="Proxima Nova"/>
              <a:sym typeface="Proxima Nova"/>
            </a:endParaRPr>
          </a:p>
        </p:txBody>
      </p:sp>
      <p:pic>
        <p:nvPicPr>
          <p:cNvPr id="126" name="Google Shape;126;p22"/>
          <p:cNvPicPr preferRelativeResize="0"/>
          <p:nvPr/>
        </p:nvPicPr>
        <p:blipFill>
          <a:blip r:embed="rId3">
            <a:alphaModFix/>
          </a:blip>
          <a:stretch>
            <a:fillRect/>
          </a:stretch>
        </p:blipFill>
        <p:spPr>
          <a:xfrm>
            <a:off x="152400" y="152400"/>
            <a:ext cx="6430300" cy="4560190"/>
          </a:xfrm>
          <a:prstGeom prst="rect">
            <a:avLst/>
          </a:prstGeom>
          <a:noFill/>
          <a:ln>
            <a:noFill/>
          </a:ln>
        </p:spPr>
      </p:pic>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graphicFrame>
        <p:nvGraphicFramePr>
          <p:cNvPr id="132" name="Google Shape;132;p23"/>
          <p:cNvGraphicFramePr/>
          <p:nvPr/>
        </p:nvGraphicFramePr>
        <p:xfrm>
          <a:off x="0" y="1203150"/>
          <a:ext cx="3000000" cy="3000000"/>
        </p:xfrm>
        <a:graphic>
          <a:graphicData uri="http://schemas.openxmlformats.org/drawingml/2006/table">
            <a:tbl>
              <a:tblPr>
                <a:noFill/>
                <a:tableStyleId>{8BB74B4B-8BEF-4AAE-BEF1-4CA6EA23DB87}</a:tableStyleId>
              </a:tblPr>
              <a:tblGrid>
                <a:gridCol w="1219200"/>
                <a:gridCol w="2895600"/>
                <a:gridCol w="1085850"/>
                <a:gridCol w="800100"/>
                <a:gridCol w="1069025"/>
                <a:gridCol w="2074225"/>
              </a:tblGrid>
              <a:tr h="200025">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Categorie</a:t>
                      </a:r>
                      <a:endParaRPr sz="1000">
                        <a:solidFill>
                          <a:srgbClr val="FFFFFF"/>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Description</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Coût estimé (€)</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Quantité</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Coût estimé unitaire (€)</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Commentaires</a:t>
                      </a:r>
                      <a:endParaRPr sz="1000">
                        <a:solidFill>
                          <a:srgbClr val="FFFFFF"/>
                        </a:solidFill>
                        <a:latin typeface="Roboto"/>
                        <a:ea typeface="Roboto"/>
                        <a:cs typeface="Roboto"/>
                        <a:sym typeface="Roboto"/>
                      </a:endParaRPr>
                    </a:p>
                  </a:txBody>
                  <a:tcPr marT="19050" marB="1905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Capteurs</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Température, humidité, poids, luminosité,</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r>
                        <a:rPr lang="ko" sz="1000">
                          <a:solidFill>
                            <a:srgbClr val="434343"/>
                          </a:solidFill>
                          <a:latin typeface="Roboto"/>
                          <a:ea typeface="Roboto"/>
                          <a:cs typeface="Roboto"/>
                          <a:sym typeface="Roboto"/>
                        </a:rPr>
                        <a:t>00,00 €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Inclut capteurs de température, humidité, poids, etc. +3 au cas où</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Microcontrôleur</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MKRWAN1310 (LoRaWAN)</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75,00 €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Microcontrôleur compatible LoRaWAN</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Alimentation</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Batterie LiPo, panneaux solaires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100,00 €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33,33 €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Batterie et panneaux solaires pour autonomie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Fonds de réserve</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Réserve pour imprévus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Réserve pour coûts imprévus</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2000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Autres coûts</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Coûts divers liés au projet</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F8F9FA"/>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Dépenses administratives diverses</a:t>
                      </a:r>
                      <a:endParaRPr sz="1000">
                        <a:solidFill>
                          <a:srgbClr val="434343"/>
                        </a:solidFill>
                        <a:latin typeface="Roboto"/>
                        <a:ea typeface="Roboto"/>
                        <a:cs typeface="Roboto"/>
                        <a:sym typeface="Roboto"/>
                      </a:endParaRPr>
                    </a:p>
                  </a:txBody>
                  <a:tcPr marT="19050" marB="19050" marR="76200" marL="76200" anchor="ctr">
                    <a:lnL cap="flat" cmpd="sng" w="9525">
                      <a:solidFill>
                        <a:srgbClr val="F8F9FA"/>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8F9FA"/>
                    </a:solidFill>
                  </a:tcPr>
                </a:tc>
              </a:tr>
              <a:tr h="4286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IA embarqué</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Coût liée à </a:t>
                      </a:r>
                      <a:r>
                        <a:rPr lang="ko" sz="1000">
                          <a:solidFill>
                            <a:srgbClr val="434343"/>
                          </a:solidFill>
                          <a:latin typeface="Roboto"/>
                          <a:ea typeface="Roboto"/>
                          <a:cs typeface="Roboto"/>
                          <a:sym typeface="Roboto"/>
                        </a:rPr>
                        <a:t>l'implémentation</a:t>
                      </a:r>
                      <a:r>
                        <a:rPr lang="ko" sz="1000">
                          <a:solidFill>
                            <a:srgbClr val="434343"/>
                          </a:solidFill>
                          <a:latin typeface="Roboto"/>
                          <a:ea typeface="Roboto"/>
                          <a:cs typeface="Roboto"/>
                          <a:sym typeface="Roboto"/>
                        </a:rPr>
                        <a:t> de l'IA traitant les sons dans la ruche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60,00 €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49,90 €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Carte Nano + connectique supplémentaire</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F8F9FA"/>
                      </a:solidFill>
                      <a:prstDash val="solid"/>
                      <a:round/>
                      <a:headEnd len="sm" w="sm" type="none"/>
                      <a:tailEnd len="sm" w="sm" type="none"/>
                    </a:lnB>
                    <a:solidFill>
                      <a:srgbClr val="FFFFFF"/>
                    </a:solidFill>
                  </a:tcPr>
                </a:tc>
              </a:tr>
              <a:tr h="428625">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TOTAL</a:t>
                      </a:r>
                      <a:endParaRPr sz="1000">
                        <a:solidFill>
                          <a:srgbClr val="434343"/>
                        </a:solidFill>
                        <a:latin typeface="Roboto"/>
                        <a:ea typeface="Roboto"/>
                        <a:cs typeface="Roboto"/>
                        <a:sym typeface="Roboto"/>
                      </a:endParaRPr>
                    </a:p>
                  </a:txBody>
                  <a:tcPr marT="19050" marB="19050" marR="76200" marL="76200" anchor="ctr">
                    <a:lnL cap="flat" cmpd="sng" w="9525">
                      <a:solidFill>
                        <a:srgbClr val="284E3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590 €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r">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t/>
                      </a:r>
                      <a:endParaRPr sz="1000">
                        <a:solidFill>
                          <a:srgbClr val="434343"/>
                        </a:solidFill>
                        <a:latin typeface="Roboto"/>
                        <a:ea typeface="Roboto"/>
                        <a:cs typeface="Roboto"/>
                        <a:sym typeface="Roboto"/>
                      </a:endParaRPr>
                    </a:p>
                  </a:txBody>
                  <a:tcPr marT="19050" marB="19050" marR="76200" marL="76200" anchor="ctr">
                    <a:lnL cap="flat" cmpd="sng" w="9525">
                      <a:solidFill>
                        <a:srgbClr val="FFFFFF"/>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8F9FA"/>
                      </a:solidFill>
                      <a:prstDash val="solid"/>
                      <a:round/>
                      <a:headEnd len="sm" w="sm" type="none"/>
                      <a:tailEnd len="sm" w="sm" type="none"/>
                    </a:lnT>
                    <a:lnB cap="flat" cmpd="sng" w="9525">
                      <a:solidFill>
                        <a:srgbClr val="284E3F"/>
                      </a:solidFill>
                      <a:prstDash val="solid"/>
                      <a:round/>
                      <a:headEnd len="sm" w="sm" type="none"/>
                      <a:tailEnd len="sm" w="sm" type="none"/>
                    </a:lnB>
                    <a:solidFill>
                      <a:srgbClr val="FFFFFF"/>
                    </a:solidFill>
                  </a:tcPr>
                </a:tc>
              </a:tr>
            </a:tbl>
          </a:graphicData>
        </a:graphic>
      </p:graphicFrame>
      <p:sp>
        <p:nvSpPr>
          <p:cNvPr id="133" name="Google Shape;133;p23"/>
          <p:cNvSpPr txBox="1"/>
          <p:nvPr/>
        </p:nvSpPr>
        <p:spPr>
          <a:xfrm>
            <a:off x="363350" y="386050"/>
            <a:ext cx="2588700" cy="49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Budget prévisionnel</a:t>
            </a:r>
            <a:endParaRPr sz="1800">
              <a:solidFill>
                <a:schemeClr val="accent3"/>
              </a:solidFill>
              <a:latin typeface="Proxima Nova"/>
              <a:ea typeface="Proxima Nova"/>
              <a:cs typeface="Proxima Nova"/>
              <a:sym typeface="Proxima Nova"/>
            </a:endParaRPr>
          </a:p>
        </p:txBody>
      </p:sp>
      <p:sp>
        <p:nvSpPr>
          <p:cNvPr id="134" name="Google Shape;134;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graphicFrame>
        <p:nvGraphicFramePr>
          <p:cNvPr id="139" name="Google Shape;139;p24"/>
          <p:cNvGraphicFramePr/>
          <p:nvPr/>
        </p:nvGraphicFramePr>
        <p:xfrm>
          <a:off x="722125" y="263750"/>
          <a:ext cx="3000000" cy="3000000"/>
        </p:xfrm>
        <a:graphic>
          <a:graphicData uri="http://schemas.openxmlformats.org/drawingml/2006/table">
            <a:tbl>
              <a:tblPr>
                <a:noFill/>
                <a:tableStyleId>{3224A275-F262-4E37-94A8-3F01C30384AA}</a:tableStyleId>
              </a:tblPr>
              <a:tblGrid>
                <a:gridCol w="3849875"/>
                <a:gridCol w="3849875"/>
              </a:tblGrid>
              <a:tr h="461600">
                <a:tc>
                  <a:txBody>
                    <a:bodyPr/>
                    <a:lstStyle/>
                    <a:p>
                      <a:pPr indent="0" lvl="0" marL="0" rtl="0" algn="l">
                        <a:spcBef>
                          <a:spcPts val="0"/>
                        </a:spcBef>
                        <a:spcAft>
                          <a:spcPts val="0"/>
                        </a:spcAft>
                        <a:buNone/>
                      </a:pPr>
                      <a:r>
                        <a:rPr lang="ko" sz="1100"/>
                        <a:t>Tâche</a:t>
                      </a:r>
                      <a:endParaRPr sz="1100"/>
                    </a:p>
                  </a:txBody>
                  <a:tcPr marT="63500" marB="63500" marR="63500" marL="63500">
                    <a:solidFill>
                      <a:srgbClr val="D9D9D9"/>
                    </a:solidFill>
                  </a:tcPr>
                </a:tc>
                <a:tc>
                  <a:txBody>
                    <a:bodyPr/>
                    <a:lstStyle/>
                    <a:p>
                      <a:pPr indent="0" lvl="0" marL="0" rtl="0" algn="l">
                        <a:spcBef>
                          <a:spcPts val="0"/>
                        </a:spcBef>
                        <a:spcAft>
                          <a:spcPts val="0"/>
                        </a:spcAft>
                        <a:buNone/>
                      </a:pPr>
                      <a:r>
                        <a:rPr lang="ko" sz="1100"/>
                        <a:t>Estimation durée</a:t>
                      </a:r>
                      <a:endParaRPr sz="1100"/>
                    </a:p>
                  </a:txBody>
                  <a:tcPr marT="63500" marB="63500" marR="63500" marL="63500">
                    <a:solidFill>
                      <a:srgbClr val="D9D9D9"/>
                    </a:solidFill>
                  </a:tcPr>
                </a:tc>
              </a:tr>
              <a:tr h="461600">
                <a:tc>
                  <a:txBody>
                    <a:bodyPr/>
                    <a:lstStyle/>
                    <a:p>
                      <a:pPr indent="0" lvl="0" marL="0" rtl="0" algn="l">
                        <a:spcBef>
                          <a:spcPts val="0"/>
                        </a:spcBef>
                        <a:spcAft>
                          <a:spcPts val="0"/>
                        </a:spcAft>
                        <a:buNone/>
                      </a:pPr>
                      <a:r>
                        <a:rPr lang="ko" sz="1100"/>
                        <a:t>Test envoi donnée </a:t>
                      </a:r>
                      <a:endParaRPr sz="1100"/>
                    </a:p>
                  </a:txBody>
                  <a:tcPr marT="63500" marB="63500" marR="63500" marL="63500"/>
                </a:tc>
                <a:tc>
                  <a:txBody>
                    <a:bodyPr/>
                    <a:lstStyle/>
                    <a:p>
                      <a:pPr indent="0" lvl="0" marL="0" rtl="0" algn="l">
                        <a:spcBef>
                          <a:spcPts val="0"/>
                        </a:spcBef>
                        <a:spcAft>
                          <a:spcPts val="0"/>
                        </a:spcAft>
                        <a:buNone/>
                      </a:pPr>
                      <a:r>
                        <a:rPr lang="ko" sz="1100"/>
                        <a:t>2h </a:t>
                      </a:r>
                      <a:endParaRPr sz="1100"/>
                    </a:p>
                  </a:txBody>
                  <a:tcPr marT="63500" marB="63500" marR="63500" marL="63500"/>
                </a:tc>
              </a:tr>
              <a:tr h="461600">
                <a:tc>
                  <a:txBody>
                    <a:bodyPr/>
                    <a:lstStyle/>
                    <a:p>
                      <a:pPr indent="0" lvl="0" marL="0" rtl="0" algn="l">
                        <a:spcBef>
                          <a:spcPts val="0"/>
                        </a:spcBef>
                        <a:spcAft>
                          <a:spcPts val="0"/>
                        </a:spcAft>
                        <a:buNone/>
                      </a:pPr>
                      <a:r>
                        <a:rPr lang="ko" sz="1100"/>
                        <a:t>Test Unitaire des capteurs</a:t>
                      </a:r>
                      <a:endParaRPr sz="1100"/>
                    </a:p>
                  </a:txBody>
                  <a:tcPr marT="63500" marB="63500" marR="63500" marL="63500"/>
                </a:tc>
                <a:tc>
                  <a:txBody>
                    <a:bodyPr/>
                    <a:lstStyle/>
                    <a:p>
                      <a:pPr indent="0" lvl="0" marL="0" rtl="0" algn="l">
                        <a:spcBef>
                          <a:spcPts val="0"/>
                        </a:spcBef>
                        <a:spcAft>
                          <a:spcPts val="0"/>
                        </a:spcAft>
                        <a:buNone/>
                      </a:pPr>
                      <a:r>
                        <a:rPr lang="ko" sz="1100"/>
                        <a:t>8</a:t>
                      </a:r>
                      <a:r>
                        <a:rPr lang="ko" sz="1100"/>
                        <a:t>h </a:t>
                      </a:r>
                      <a:endParaRPr sz="1100"/>
                    </a:p>
                  </a:txBody>
                  <a:tcPr marT="63500" marB="63500" marR="63500" marL="63500"/>
                </a:tc>
              </a:tr>
              <a:tr h="461600">
                <a:tc>
                  <a:txBody>
                    <a:bodyPr/>
                    <a:lstStyle/>
                    <a:p>
                      <a:pPr indent="0" lvl="0" marL="0" rtl="0" algn="l">
                        <a:spcBef>
                          <a:spcPts val="0"/>
                        </a:spcBef>
                        <a:spcAft>
                          <a:spcPts val="0"/>
                        </a:spcAft>
                        <a:buNone/>
                      </a:pPr>
                      <a:r>
                        <a:rPr lang="ko" sz="1100"/>
                        <a:t>Test assemblage</a:t>
                      </a:r>
                      <a:endParaRPr sz="1100"/>
                    </a:p>
                  </a:txBody>
                  <a:tcPr marT="63500" marB="63500" marR="63500" marL="63500"/>
                </a:tc>
                <a:tc>
                  <a:txBody>
                    <a:bodyPr/>
                    <a:lstStyle/>
                    <a:p>
                      <a:pPr indent="0" lvl="0" marL="0" rtl="0" algn="l">
                        <a:spcBef>
                          <a:spcPts val="0"/>
                        </a:spcBef>
                        <a:spcAft>
                          <a:spcPts val="0"/>
                        </a:spcAft>
                        <a:buNone/>
                      </a:pPr>
                      <a:r>
                        <a:rPr lang="ko" sz="1100"/>
                        <a:t>4</a:t>
                      </a:r>
                      <a:r>
                        <a:rPr lang="ko" sz="1100"/>
                        <a:t>h </a:t>
                      </a:r>
                      <a:endParaRPr sz="1100"/>
                    </a:p>
                  </a:txBody>
                  <a:tcPr marT="63500" marB="63500" marR="63500" marL="63500"/>
                </a:tc>
              </a:tr>
              <a:tr h="461600">
                <a:tc>
                  <a:txBody>
                    <a:bodyPr/>
                    <a:lstStyle/>
                    <a:p>
                      <a:pPr indent="0" lvl="0" marL="0" rtl="0" algn="l">
                        <a:spcBef>
                          <a:spcPts val="0"/>
                        </a:spcBef>
                        <a:spcAft>
                          <a:spcPts val="0"/>
                        </a:spcAft>
                        <a:buNone/>
                      </a:pPr>
                      <a:r>
                        <a:rPr lang="ko" sz="1100"/>
                        <a:t>Mettre en place l’alimentation + Test</a:t>
                      </a:r>
                      <a:endParaRPr sz="1100"/>
                    </a:p>
                  </a:txBody>
                  <a:tcPr marT="63500" marB="63500" marR="63500" marL="63500"/>
                </a:tc>
                <a:tc>
                  <a:txBody>
                    <a:bodyPr/>
                    <a:lstStyle/>
                    <a:p>
                      <a:pPr indent="0" lvl="0" marL="0" rtl="0" algn="l">
                        <a:spcBef>
                          <a:spcPts val="0"/>
                        </a:spcBef>
                        <a:spcAft>
                          <a:spcPts val="0"/>
                        </a:spcAft>
                        <a:buNone/>
                      </a:pPr>
                      <a:r>
                        <a:rPr lang="ko" sz="1100"/>
                        <a:t>5h </a:t>
                      </a:r>
                      <a:endParaRPr sz="1100"/>
                    </a:p>
                  </a:txBody>
                  <a:tcPr marT="63500" marB="63500" marR="63500" marL="63500"/>
                </a:tc>
              </a:tr>
              <a:tr h="461600">
                <a:tc>
                  <a:txBody>
                    <a:bodyPr/>
                    <a:lstStyle/>
                    <a:p>
                      <a:pPr indent="0" lvl="0" marL="0" rtl="0" algn="l">
                        <a:spcBef>
                          <a:spcPts val="0"/>
                        </a:spcBef>
                        <a:spcAft>
                          <a:spcPts val="0"/>
                        </a:spcAft>
                        <a:buNone/>
                      </a:pPr>
                      <a:r>
                        <a:rPr lang="ko" sz="1100"/>
                        <a:t>Création PCB + Test</a:t>
                      </a:r>
                      <a:endParaRPr sz="1100"/>
                    </a:p>
                  </a:txBody>
                  <a:tcPr marT="63500" marB="63500" marR="63500" marL="63500"/>
                </a:tc>
                <a:tc>
                  <a:txBody>
                    <a:bodyPr/>
                    <a:lstStyle/>
                    <a:p>
                      <a:pPr indent="0" lvl="0" marL="0" rtl="0" algn="l">
                        <a:spcBef>
                          <a:spcPts val="0"/>
                        </a:spcBef>
                        <a:spcAft>
                          <a:spcPts val="0"/>
                        </a:spcAft>
                        <a:buNone/>
                      </a:pPr>
                      <a:r>
                        <a:rPr lang="ko" sz="1100"/>
                        <a:t>23h</a:t>
                      </a:r>
                      <a:endParaRPr sz="1100"/>
                    </a:p>
                  </a:txBody>
                  <a:tcPr marT="63500" marB="63500" marR="63500" marL="63500"/>
                </a:tc>
              </a:tr>
              <a:tr h="461600">
                <a:tc>
                  <a:txBody>
                    <a:bodyPr/>
                    <a:lstStyle/>
                    <a:p>
                      <a:pPr indent="0" lvl="0" marL="0" rtl="0" algn="l">
                        <a:spcBef>
                          <a:spcPts val="0"/>
                        </a:spcBef>
                        <a:spcAft>
                          <a:spcPts val="0"/>
                        </a:spcAft>
                        <a:buNone/>
                      </a:pPr>
                      <a:r>
                        <a:rPr lang="ko" sz="1100"/>
                        <a:t>Implémentation IA embarquée</a:t>
                      </a:r>
                      <a:endParaRPr sz="1100"/>
                    </a:p>
                  </a:txBody>
                  <a:tcPr marT="63500" marB="63500" marR="63500" marL="63500"/>
                </a:tc>
                <a:tc>
                  <a:txBody>
                    <a:bodyPr/>
                    <a:lstStyle/>
                    <a:p>
                      <a:pPr indent="0" lvl="0" marL="0" rtl="0" algn="l">
                        <a:spcBef>
                          <a:spcPts val="0"/>
                        </a:spcBef>
                        <a:spcAft>
                          <a:spcPts val="0"/>
                        </a:spcAft>
                        <a:buNone/>
                      </a:pPr>
                      <a:r>
                        <a:rPr lang="ko" sz="1100"/>
                        <a:t>8h</a:t>
                      </a:r>
                      <a:endParaRPr sz="1100"/>
                    </a:p>
                  </a:txBody>
                  <a:tcPr marT="63500" marB="63500" marR="63500" marL="63500"/>
                </a:tc>
              </a:tr>
              <a:tr h="461600">
                <a:tc>
                  <a:txBody>
                    <a:bodyPr/>
                    <a:lstStyle/>
                    <a:p>
                      <a:pPr indent="0" lvl="0" marL="0" rtl="0" algn="l">
                        <a:spcBef>
                          <a:spcPts val="0"/>
                        </a:spcBef>
                        <a:spcAft>
                          <a:spcPts val="0"/>
                        </a:spcAft>
                        <a:buNone/>
                      </a:pPr>
                      <a:r>
                        <a:rPr lang="ko" sz="1100"/>
                        <a:t>Assemblage</a:t>
                      </a:r>
                      <a:endParaRPr sz="1100"/>
                    </a:p>
                  </a:txBody>
                  <a:tcPr marT="63500" marB="63500" marR="63500" marL="63500"/>
                </a:tc>
                <a:tc>
                  <a:txBody>
                    <a:bodyPr/>
                    <a:lstStyle/>
                    <a:p>
                      <a:pPr indent="0" lvl="0" marL="0" rtl="0" algn="l">
                        <a:spcBef>
                          <a:spcPts val="0"/>
                        </a:spcBef>
                        <a:spcAft>
                          <a:spcPts val="0"/>
                        </a:spcAft>
                        <a:buNone/>
                      </a:pPr>
                      <a:r>
                        <a:rPr lang="ko" sz="1100"/>
                        <a:t>4</a:t>
                      </a:r>
                      <a:r>
                        <a:rPr lang="ko" sz="1100"/>
                        <a:t>h</a:t>
                      </a:r>
                      <a:endParaRPr sz="1100"/>
                    </a:p>
                  </a:txBody>
                  <a:tcPr marT="63500" marB="63500" marR="63500" marL="63500"/>
                </a:tc>
              </a:tr>
              <a:tr h="461600">
                <a:tc>
                  <a:txBody>
                    <a:bodyPr/>
                    <a:lstStyle/>
                    <a:p>
                      <a:pPr indent="0" lvl="0" marL="0" rtl="0" algn="l">
                        <a:spcBef>
                          <a:spcPts val="0"/>
                        </a:spcBef>
                        <a:spcAft>
                          <a:spcPts val="0"/>
                        </a:spcAft>
                        <a:buNone/>
                      </a:pPr>
                      <a:r>
                        <a:rPr lang="ko" sz="1100"/>
                        <a:t>Configuration serveur TTN/BEEP</a:t>
                      </a:r>
                      <a:endParaRPr sz="1100"/>
                    </a:p>
                  </a:txBody>
                  <a:tcPr marT="63500" marB="63500" marR="63500" marL="63500"/>
                </a:tc>
                <a:tc>
                  <a:txBody>
                    <a:bodyPr/>
                    <a:lstStyle/>
                    <a:p>
                      <a:pPr indent="0" lvl="0" marL="0" rtl="0" algn="l">
                        <a:spcBef>
                          <a:spcPts val="0"/>
                        </a:spcBef>
                        <a:spcAft>
                          <a:spcPts val="0"/>
                        </a:spcAft>
                        <a:buNone/>
                      </a:pPr>
                      <a:r>
                        <a:rPr lang="ko" sz="1100"/>
                        <a:t>8</a:t>
                      </a:r>
                      <a:r>
                        <a:rPr lang="ko" sz="1100"/>
                        <a:t>h</a:t>
                      </a:r>
                      <a:endParaRPr sz="1100"/>
                    </a:p>
                  </a:txBody>
                  <a:tcPr marT="63500" marB="63500" marR="63500" marL="63500"/>
                </a:tc>
              </a:tr>
              <a:tr h="461600">
                <a:tc>
                  <a:txBody>
                    <a:bodyPr/>
                    <a:lstStyle/>
                    <a:p>
                      <a:pPr indent="0" lvl="0" marL="0" rtl="0" algn="l">
                        <a:spcBef>
                          <a:spcPts val="0"/>
                        </a:spcBef>
                        <a:spcAft>
                          <a:spcPts val="0"/>
                        </a:spcAft>
                        <a:buNone/>
                      </a:pPr>
                      <a:r>
                        <a:rPr b="1" lang="ko" sz="1100"/>
                        <a:t>TOTAL</a:t>
                      </a:r>
                      <a:endParaRPr b="1" sz="1100"/>
                    </a:p>
                  </a:txBody>
                  <a:tcPr marT="63500" marB="63500" marR="63500" marL="63500"/>
                </a:tc>
                <a:tc>
                  <a:txBody>
                    <a:bodyPr/>
                    <a:lstStyle/>
                    <a:p>
                      <a:pPr indent="0" lvl="0" marL="0" rtl="0" algn="l">
                        <a:spcBef>
                          <a:spcPts val="0"/>
                        </a:spcBef>
                        <a:spcAft>
                          <a:spcPts val="0"/>
                        </a:spcAft>
                        <a:buNone/>
                      </a:pPr>
                      <a:r>
                        <a:rPr lang="ko" sz="1100"/>
                        <a:t>66</a:t>
                      </a:r>
                      <a:r>
                        <a:rPr lang="ko" sz="1100"/>
                        <a:t>h </a:t>
                      </a:r>
                      <a:endParaRPr sz="1100"/>
                    </a:p>
                  </a:txBody>
                  <a:tcPr marT="63500" marB="63500" marR="63500" marL="63500"/>
                </a:tc>
              </a:tr>
            </a:tbl>
          </a:graphicData>
        </a:graphic>
      </p:graphicFrame>
      <p:sp>
        <p:nvSpPr>
          <p:cNvPr id="140" name="Google Shape;140;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300862" y="562850"/>
            <a:ext cx="7558500" cy="500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Planification des t</a:t>
            </a:r>
            <a:r>
              <a:rPr lang="ko"/>
              <a:t>âches</a:t>
            </a:r>
            <a:endParaRPr/>
          </a:p>
        </p:txBody>
      </p:sp>
      <p:sp>
        <p:nvSpPr>
          <p:cNvPr id="146" name="Google Shape;146;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7" name="Google Shape;147;p25"/>
          <p:cNvPicPr preferRelativeResize="0"/>
          <p:nvPr/>
        </p:nvPicPr>
        <p:blipFill>
          <a:blip r:embed="rId3">
            <a:alphaModFix/>
          </a:blip>
          <a:stretch>
            <a:fillRect/>
          </a:stretch>
        </p:blipFill>
        <p:spPr>
          <a:xfrm>
            <a:off x="165275" y="1078194"/>
            <a:ext cx="8813450" cy="2987112"/>
          </a:xfrm>
          <a:prstGeom prst="rect">
            <a:avLst/>
          </a:prstGeom>
          <a:noFill/>
          <a:ln>
            <a:noFill/>
          </a:ln>
        </p:spPr>
      </p:pic>
      <p:sp>
        <p:nvSpPr>
          <p:cNvPr id="148" name="Google Shape;14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Gestion des Risques</a:t>
            </a:r>
            <a:endParaRPr/>
          </a:p>
        </p:txBody>
      </p:sp>
      <p:sp>
        <p:nvSpPr>
          <p:cNvPr id="154" name="Google Shape;15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55" name="Google Shape;155;p26"/>
          <p:cNvGraphicFramePr/>
          <p:nvPr/>
        </p:nvGraphicFramePr>
        <p:xfrm>
          <a:off x="443750" y="1250275"/>
          <a:ext cx="3000000" cy="3000000"/>
        </p:xfrm>
        <a:graphic>
          <a:graphicData uri="http://schemas.openxmlformats.org/drawingml/2006/table">
            <a:tbl>
              <a:tblPr>
                <a:noFill/>
                <a:tableStyleId>{F65C7AA8-965B-46D4-A76E-C7673812468E}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284E3F"/>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Retard dans la réception du matériel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Délais de livraisons excessifs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Avancer sur la partie software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Réception données TTN</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Configuration interface BEEP</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2</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Manque d'un composant indispensable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Image globale du système non établie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Etude préalable du système dans sa globalité:</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CdCF</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Schéma global</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Liste matériel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3</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Organisation</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Mauvaise coordination de l'équipe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Exp: traitement des tâches en double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communication pauvre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Etablir et respecter Diagramme de Gantt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r>
            </a:tbl>
          </a:graphicData>
        </a:graphic>
      </p:graphicFrame>
      <p:sp>
        <p:nvSpPr>
          <p:cNvPr id="156" name="Google Shape;15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idx="1" type="body"/>
          </p:nvPr>
        </p:nvSpPr>
        <p:spPr>
          <a:xfrm>
            <a:off x="311700" y="184875"/>
            <a:ext cx="8520600" cy="43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2" name="Google Shape;162;p27"/>
          <p:cNvGraphicFramePr/>
          <p:nvPr/>
        </p:nvGraphicFramePr>
        <p:xfrm>
          <a:off x="443750" y="288650"/>
          <a:ext cx="3000000" cy="3000000"/>
        </p:xfrm>
        <a:graphic>
          <a:graphicData uri="http://schemas.openxmlformats.org/drawingml/2006/table">
            <a:tbl>
              <a:tblPr>
                <a:noFill/>
                <a:tableStyleId>{F65C7AA8-965B-46D4-A76E-C7673812468E}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4</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Environnemental</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Conditions climatiques extrêmes endommageant les capteurs</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Exp : pluie, chaleur, froid</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Dérèglement climatique, changement de saison</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température fonctionnement mkrw1310 entre 0 et 50° (Pas de gel ou d'humidité)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-Capteurs résistants aux conditions climatiques du milieu d'implantation du système avec une marge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un </a:t>
                      </a:r>
                      <a:r>
                        <a:rPr lang="ko" sz="1000">
                          <a:solidFill>
                            <a:srgbClr val="434343"/>
                          </a:solidFill>
                          <a:latin typeface="Roboto"/>
                          <a:ea typeface="Roboto"/>
                          <a:cs typeface="Roboto"/>
                          <a:sym typeface="Roboto"/>
                        </a:rPr>
                        <a:t>boîtier</a:t>
                      </a:r>
                      <a:r>
                        <a:rPr lang="ko" sz="1000">
                          <a:solidFill>
                            <a:srgbClr val="434343"/>
                          </a:solidFill>
                          <a:latin typeface="Roboto"/>
                          <a:ea typeface="Roboto"/>
                          <a:cs typeface="Roboto"/>
                          <a:sym typeface="Roboto"/>
                        </a:rPr>
                        <a:t> étanche pour le mkrw1310</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CE5CD"/>
                      </a:solidFill>
                      <a:prstDash val="solid"/>
                      <a:round/>
                      <a:headEnd len="sm" w="sm" type="none"/>
                      <a:tailEnd len="sm" w="sm" type="none"/>
                    </a:lnB>
                    <a:solidFill>
                      <a:srgbClr val="FCE5CD"/>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5</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Environnemental</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Interférence électromagnétiques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autres réseaux LoRA environnants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Tester différents emplacement et fréquences pour optimiser la communication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module LoRA extérieur</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plusieurs canaux</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F4CCCC"/>
                      </a:solidFill>
                      <a:prstDash val="solid"/>
                      <a:round/>
                      <a:headEnd len="sm" w="sm" type="none"/>
                      <a:tailEnd len="sm" w="sm" type="none"/>
                    </a:lnB>
                    <a:solidFill>
                      <a:srgbClr val="FCE5CD"/>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6</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Composants grillés/défectueux</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-mauvais alimentation/branchement des composants..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Achat en des capteurs en deux exemplaires</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Consultation de la documentation de branchement pour chaque composant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CE5CD"/>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7</a:t>
                      </a:r>
                      <a:endParaRPr sz="1000">
                        <a:solidFill>
                          <a:srgbClr val="434343"/>
                        </a:solidFill>
                        <a:latin typeface="Roboto"/>
                        <a:ea typeface="Roboto"/>
                        <a:cs typeface="Roboto"/>
                        <a:sym typeface="Roboto"/>
                      </a:endParaRPr>
                    </a:p>
                  </a:txBody>
                  <a:tcPr marT="25400" marB="25400" marR="76200" marL="76200" anchor="ctr">
                    <a:lnL cap="flat" cmpd="sng" w="9525">
                      <a:solidFill>
                        <a:srgbClr val="284E3F"/>
                      </a:solidFill>
                      <a:prstDash val="solid"/>
                      <a:round/>
                      <a:headEnd len="sm" w="sm" type="none"/>
                      <a:tailEnd len="sm" w="sm" type="none"/>
                    </a:lnL>
                    <a:lnR cap="flat" cmpd="sng" w="9525">
                      <a:solidFill>
                        <a:srgbClr val="181A1B"/>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solidFill>
                          <a:srgbClr val="434343"/>
                        </a:solidFill>
                        <a:latin typeface="Roboto"/>
                        <a:ea typeface="Roboto"/>
                        <a:cs typeface="Roboto"/>
                        <a:sym typeface="Roboto"/>
                      </a:endParaRPr>
                    </a:p>
                  </a:txBody>
                  <a:tcPr marT="25400" marB="25400" marR="76200" marL="76200" anchor="ctr">
                    <a:lnL cap="flat" cmpd="sng" w="9525">
                      <a:solidFill>
                        <a:srgbClr val="181A1B"/>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Consommation excessive et décharge rapide de la batterie</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a:t>
                      </a:r>
                      <a:r>
                        <a:rPr lang="ko" sz="1000">
                          <a:solidFill>
                            <a:srgbClr val="434343"/>
                          </a:solidFill>
                          <a:latin typeface="Roboto"/>
                          <a:ea typeface="Roboto"/>
                          <a:cs typeface="Roboto"/>
                          <a:sym typeface="Roboto"/>
                        </a:rPr>
                        <a:t>microcontrôleur actif inutilement</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panneaux solaires moins efficaces en hiver</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mode basse consommation (deepsleep du mk13010)</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bon dimensionnement des panneaux solaires</a:t>
                      </a:r>
                      <a:endParaRPr sz="1000">
                        <a:solidFill>
                          <a:srgbClr val="434343"/>
                        </a:solidFill>
                        <a:latin typeface="Roboto"/>
                        <a:ea typeface="Roboto"/>
                        <a:cs typeface="Roboto"/>
                        <a:sym typeface="Roboto"/>
                      </a:endParaRPr>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CE5CD"/>
                      </a:solidFill>
                      <a:prstDash val="solid"/>
                      <a:round/>
                      <a:headEnd len="sm" w="sm" type="none"/>
                      <a:tailEnd len="sm" w="sm" type="none"/>
                    </a:lnT>
                    <a:lnB cap="flat" cmpd="sng" w="9525">
                      <a:solidFill>
                        <a:srgbClr val="D9EAD3"/>
                      </a:solidFill>
                      <a:prstDash val="solid"/>
                      <a:round/>
                      <a:headEnd len="sm" w="sm" type="none"/>
                      <a:tailEnd len="sm" w="sm" type="none"/>
                    </a:lnB>
                    <a:solidFill>
                      <a:srgbClr val="FCE5CD"/>
                    </a:solidFill>
                  </a:tcPr>
                </a:tc>
              </a:tr>
            </a:tbl>
          </a:graphicData>
        </a:graphic>
      </p:graphicFrame>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idx="1" type="body"/>
          </p:nvPr>
        </p:nvSpPr>
        <p:spPr>
          <a:xfrm>
            <a:off x="311700" y="184875"/>
            <a:ext cx="8520600" cy="43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graphicFrame>
        <p:nvGraphicFramePr>
          <p:cNvPr id="169" name="Google Shape;169;p28"/>
          <p:cNvGraphicFramePr/>
          <p:nvPr/>
        </p:nvGraphicFramePr>
        <p:xfrm>
          <a:off x="443750" y="288650"/>
          <a:ext cx="3000000" cy="3000000"/>
        </p:xfrm>
        <a:graphic>
          <a:graphicData uri="http://schemas.openxmlformats.org/drawingml/2006/table">
            <a:tbl>
              <a:tblPr>
                <a:noFill/>
                <a:tableStyleId>{F65C7AA8-965B-46D4-A76E-C7673812468E}</a:tableStyleId>
              </a:tblPr>
              <a:tblGrid>
                <a:gridCol w="488425"/>
                <a:gridCol w="1472375"/>
                <a:gridCol w="2299500"/>
                <a:gridCol w="1662825"/>
                <a:gridCol w="2333375"/>
              </a:tblGrid>
              <a:tr h="384500">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Nature du risque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Descriptif</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Cause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356854"/>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c>
                  <a:txBody>
                    <a:bodyPr/>
                    <a:lstStyle/>
                    <a:p>
                      <a:pPr indent="0" lvl="0" marL="0" rtl="0" algn="l">
                        <a:lnSpc>
                          <a:spcPct val="115000"/>
                        </a:lnSpc>
                        <a:spcBef>
                          <a:spcPts val="0"/>
                        </a:spcBef>
                        <a:spcAft>
                          <a:spcPts val="0"/>
                        </a:spcAft>
                        <a:buNone/>
                      </a:pPr>
                      <a:r>
                        <a:rPr lang="ko" sz="1000">
                          <a:solidFill>
                            <a:srgbClr val="FFFFFF"/>
                          </a:solidFill>
                          <a:latin typeface="Roboto"/>
                          <a:ea typeface="Roboto"/>
                          <a:cs typeface="Roboto"/>
                          <a:sym typeface="Roboto"/>
                        </a:rPr>
                        <a:t>Action à prendre</a:t>
                      </a:r>
                      <a:endParaRPr sz="1000"/>
                    </a:p>
                  </a:txBody>
                  <a:tcPr marT="25400" marB="25400" marR="76200" marL="76200" anchor="ctr">
                    <a:lnL cap="flat" cmpd="sng" w="9525">
                      <a:solidFill>
                        <a:srgbClr val="356854"/>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284E3F"/>
                      </a:solidFill>
                      <a:prstDash val="solid"/>
                      <a:round/>
                      <a:headEnd len="sm" w="sm" type="none"/>
                      <a:tailEnd len="sm" w="sm" type="none"/>
                    </a:lnT>
                    <a:lnB cap="flat" cmpd="sng" w="9525">
                      <a:solidFill>
                        <a:srgbClr val="000000"/>
                      </a:solidFill>
                      <a:prstDash val="solid"/>
                      <a:round/>
                      <a:headEnd len="sm" w="sm" type="none"/>
                      <a:tailEnd len="sm" w="sm" type="none"/>
                    </a:lnB>
                    <a:solidFill>
                      <a:srgbClr val="356854"/>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8</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Technologique</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Surcharge du réseau LoraWan</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quotas d'utilisation TTN dépassé</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Envoi régulier à une fréquence modéré (toutes les 10min)</a:t>
                      </a:r>
                      <a:endParaRPr sz="1000"/>
                    </a:p>
                  </a:txBody>
                  <a:tcPr marT="25400" marB="25400" marR="76200" marL="76200" anchor="ctr">
                    <a:lnL cap="flat" cmpd="sng" w="9525">
                      <a:solidFill>
                        <a:schemeClr val="dk1"/>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F4CCCC"/>
                      </a:solidFill>
                      <a:prstDash val="solid"/>
                      <a:round/>
                      <a:headEnd len="sm" w="sm" type="none"/>
                      <a:tailEnd len="sm" w="sm" type="none"/>
                    </a:lnB>
                    <a:solidFill>
                      <a:srgbClr val="D9EAD3"/>
                    </a:solidFill>
                  </a:tcPr>
                </a:tc>
              </a:tr>
              <a:tr h="10893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9</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Client</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Client en désaccord avec le système final, besoins non satisfaits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pas assez de feedback client demandé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Application méthode SCRUM à chaque étape de développement du système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10</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Juridique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Réglementation sur la transmission des données LoraWan non respectées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limites légales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Utiliser LoraWan en respectant :</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- 868Mhz (bande fréquence autorisée)</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Puissance max: 14 dBM</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duty cycle max : 1% d'1h</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données chiffrées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F4CCCC"/>
                      </a:solidFill>
                      <a:prstDash val="solid"/>
                      <a:round/>
                      <a:headEnd len="sm" w="sm" type="none"/>
                      <a:tailEnd len="sm" w="sm" type="none"/>
                    </a:lnB>
                    <a:solidFill>
                      <a:srgbClr val="F4CCCC"/>
                    </a:solidFill>
                  </a:tcPr>
                </a:tc>
              </a:tr>
              <a:tr h="735675">
                <a:tc>
                  <a:txBody>
                    <a:bodyPr/>
                    <a:lstStyle/>
                    <a:p>
                      <a:pPr indent="0" lvl="0" marL="0" rtl="0" algn="r">
                        <a:lnSpc>
                          <a:spcPct val="115000"/>
                        </a:lnSpc>
                        <a:spcBef>
                          <a:spcPts val="0"/>
                        </a:spcBef>
                        <a:spcAft>
                          <a:spcPts val="0"/>
                        </a:spcAft>
                        <a:buNone/>
                      </a:pPr>
                      <a:r>
                        <a:rPr lang="ko" sz="1000">
                          <a:solidFill>
                            <a:srgbClr val="434343"/>
                          </a:solidFill>
                          <a:latin typeface="Roboto"/>
                          <a:ea typeface="Roboto"/>
                          <a:cs typeface="Roboto"/>
                          <a:sym typeface="Roboto"/>
                        </a:rPr>
                        <a:t>11</a:t>
                      </a:r>
                      <a:endParaRPr sz="1000"/>
                    </a:p>
                  </a:txBody>
                  <a:tcPr marT="25400" marB="25400" marR="76200" marL="76200" anchor="ctr">
                    <a:lnL cap="flat" cmpd="sng" w="9525">
                      <a:solidFill>
                        <a:srgbClr val="284E3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Juridique</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Problème lié à la confidentialité des données récupérées des capteurs</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Données non chiffrées, exploitation des données par un tiers non souhaité</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c>
                  <a:txBody>
                    <a:bodyPr/>
                    <a:lstStyle/>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chiffrer les données sur tout le chemin parcouru par les données -&gt; AppSKey, NwkSKey</a:t>
                      </a:r>
                      <a:endParaRPr sz="1000">
                        <a:solidFill>
                          <a:srgbClr val="434343"/>
                        </a:solidFill>
                        <a:latin typeface="Roboto"/>
                        <a:ea typeface="Roboto"/>
                        <a:cs typeface="Roboto"/>
                        <a:sym typeface="Roboto"/>
                      </a:endParaRPr>
                    </a:p>
                    <a:p>
                      <a:pPr indent="0" lvl="0" marL="0" rtl="0" algn="l">
                        <a:lnSpc>
                          <a:spcPct val="115000"/>
                        </a:lnSpc>
                        <a:spcBef>
                          <a:spcPts val="0"/>
                        </a:spcBef>
                        <a:spcAft>
                          <a:spcPts val="0"/>
                        </a:spcAft>
                        <a:buNone/>
                      </a:pPr>
                      <a:r>
                        <a:rPr lang="ko" sz="1000">
                          <a:solidFill>
                            <a:srgbClr val="434343"/>
                          </a:solidFill>
                          <a:latin typeface="Roboto"/>
                          <a:ea typeface="Roboto"/>
                          <a:cs typeface="Roboto"/>
                          <a:sym typeface="Roboto"/>
                        </a:rPr>
                        <a:t>- Ne pas coder les clefs en clair, </a:t>
                      </a:r>
                      <a:endParaRPr sz="1000"/>
                    </a:p>
                  </a:txBody>
                  <a:tcPr marT="25400" marB="25400" marR="76200" marL="76200" anchor="ctr">
                    <a:lnL cap="flat" cmpd="sng" w="9525">
                      <a:solidFill>
                        <a:srgbClr val="000000"/>
                      </a:solidFill>
                      <a:prstDash val="solid"/>
                      <a:round/>
                      <a:headEnd len="sm" w="sm" type="none"/>
                      <a:tailEnd len="sm" w="sm" type="none"/>
                    </a:lnL>
                    <a:lnR cap="flat" cmpd="sng" w="9525">
                      <a:solidFill>
                        <a:srgbClr val="284E3F"/>
                      </a:solidFill>
                      <a:prstDash val="solid"/>
                      <a:round/>
                      <a:headEnd len="sm" w="sm" type="none"/>
                      <a:tailEnd len="sm" w="sm" type="none"/>
                    </a:lnR>
                    <a:lnT cap="flat" cmpd="sng" w="9525">
                      <a:solidFill>
                        <a:srgbClr val="F4CCCC"/>
                      </a:solidFill>
                      <a:prstDash val="solid"/>
                      <a:round/>
                      <a:headEnd len="sm" w="sm" type="none"/>
                      <a:tailEnd len="sm" w="sm" type="none"/>
                    </a:lnT>
                    <a:lnB cap="flat" cmpd="sng" w="9525">
                      <a:solidFill>
                        <a:srgbClr val="D9EAD3"/>
                      </a:solidFill>
                      <a:prstDash val="solid"/>
                      <a:round/>
                      <a:headEnd len="sm" w="sm" type="none"/>
                      <a:tailEnd len="sm" w="sm" type="none"/>
                    </a:lnB>
                    <a:solidFill>
                      <a:srgbClr val="D9EAD3"/>
                    </a:solidFill>
                  </a:tcPr>
                </a:tc>
              </a:tr>
            </a:tbl>
          </a:graphicData>
        </a:graphic>
      </p:graphicFrame>
      <p:sp>
        <p:nvSpPr>
          <p:cNvPr id="170" name="Google Shape;17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Bibliographie</a:t>
            </a:r>
            <a:endParaRPr/>
          </a:p>
        </p:txBody>
      </p:sp>
      <p:sp>
        <p:nvSpPr>
          <p:cNvPr id="176" name="Google Shape;17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ko"/>
              <a:t>Data Sheets:</a:t>
            </a:r>
            <a:endParaRPr/>
          </a:p>
          <a:p>
            <a:pPr indent="0" lvl="0" marL="0" rtl="0" algn="l">
              <a:spcBef>
                <a:spcPts val="1200"/>
              </a:spcBef>
              <a:spcAft>
                <a:spcPts val="0"/>
              </a:spcAft>
              <a:buNone/>
            </a:pPr>
            <a:r>
              <a:rPr lang="ko"/>
              <a:t>	</a:t>
            </a:r>
            <a:r>
              <a:rPr lang="ko" u="sng">
                <a:hlinkClick r:id="rId3"/>
              </a:rPr>
              <a:t>arduino nano</a:t>
            </a:r>
            <a:endParaRPr/>
          </a:p>
          <a:p>
            <a:pPr indent="0" lvl="0" marL="0" rtl="0" algn="l">
              <a:spcBef>
                <a:spcPts val="1200"/>
              </a:spcBef>
              <a:spcAft>
                <a:spcPts val="0"/>
              </a:spcAft>
              <a:buNone/>
            </a:pPr>
            <a:r>
              <a:rPr lang="ko" u="sng">
                <a:hlinkClick r:id="rId4"/>
              </a:rPr>
              <a:t>	mkrWan 1310</a:t>
            </a:r>
            <a:endParaRPr u="sng"/>
          </a:p>
          <a:p>
            <a:pPr indent="0" lvl="0" marL="0" rtl="0" algn="l">
              <a:spcBef>
                <a:spcPts val="1200"/>
              </a:spcBef>
              <a:spcAft>
                <a:spcPts val="0"/>
              </a:spcAft>
              <a:buNone/>
            </a:pPr>
            <a:r>
              <a:rPr lang="ko"/>
              <a:t>	</a:t>
            </a:r>
            <a:r>
              <a:rPr lang="ko" sz="1200" u="sng">
                <a:hlinkClick r:id="rId5"/>
              </a:rPr>
              <a:t>DHT11</a:t>
            </a:r>
            <a:endParaRPr sz="1200"/>
          </a:p>
          <a:p>
            <a:pPr indent="0" lvl="0" marL="0" rtl="0" algn="l">
              <a:spcBef>
                <a:spcPts val="1200"/>
              </a:spcBef>
              <a:spcAft>
                <a:spcPts val="0"/>
              </a:spcAft>
              <a:buNone/>
            </a:pPr>
            <a:r>
              <a:rPr lang="ko" sz="1200"/>
              <a:t>	</a:t>
            </a:r>
            <a:r>
              <a:rPr lang="ko" sz="1200" u="sng">
                <a:hlinkClick r:id="rId6"/>
              </a:rPr>
              <a:t>HDC2080</a:t>
            </a:r>
            <a:endParaRPr sz="1200"/>
          </a:p>
          <a:p>
            <a:pPr indent="0" lvl="0" marL="0" rtl="0" algn="l">
              <a:spcBef>
                <a:spcPts val="1200"/>
              </a:spcBef>
              <a:spcAft>
                <a:spcPts val="0"/>
              </a:spcAft>
              <a:buNone/>
            </a:pPr>
            <a:r>
              <a:rPr lang="ko" sz="1200"/>
              <a:t>	</a:t>
            </a:r>
            <a:r>
              <a:rPr lang="ko" sz="1200" u="sng">
                <a:hlinkClick r:id="rId7"/>
              </a:rPr>
              <a:t>HS4101</a:t>
            </a:r>
            <a:endParaRPr sz="1200"/>
          </a:p>
          <a:p>
            <a:pPr indent="0" lvl="0" marL="0" rtl="0" algn="l">
              <a:spcBef>
                <a:spcPts val="1200"/>
              </a:spcBef>
              <a:spcAft>
                <a:spcPts val="0"/>
              </a:spcAft>
              <a:buNone/>
            </a:pPr>
            <a:r>
              <a:rPr lang="ko" sz="1200"/>
              <a:t>	</a:t>
            </a:r>
            <a:r>
              <a:rPr lang="ko" sz="1200" u="sng">
                <a:hlinkClick r:id="rId8"/>
              </a:rPr>
              <a:t>IM73D122</a:t>
            </a:r>
            <a:endParaRPr sz="1200"/>
          </a:p>
          <a:p>
            <a:pPr indent="0" lvl="0" marL="0" rtl="0" algn="l">
              <a:spcBef>
                <a:spcPts val="1200"/>
              </a:spcBef>
              <a:spcAft>
                <a:spcPts val="1200"/>
              </a:spcAft>
              <a:buNone/>
            </a:pPr>
            <a:r>
              <a:rPr lang="ko" sz="1200"/>
              <a:t>	</a:t>
            </a:r>
            <a:r>
              <a:rPr lang="ko" sz="1200" u="sng">
                <a:hlinkClick r:id="rId9"/>
              </a:rPr>
              <a:t>TSL2591</a:t>
            </a:r>
            <a:endParaRPr sz="1200"/>
          </a:p>
        </p:txBody>
      </p:sp>
      <p:sp>
        <p:nvSpPr>
          <p:cNvPr id="177" name="Google Shape;17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Sommaire</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23850" lvl="0" marL="457200" rtl="0" algn="l">
              <a:lnSpc>
                <a:spcPct val="200000"/>
              </a:lnSpc>
              <a:spcBef>
                <a:spcPts val="0"/>
              </a:spcBef>
              <a:spcAft>
                <a:spcPts val="0"/>
              </a:spcAft>
              <a:buSzPts val="1500"/>
              <a:buChar char="●"/>
            </a:pPr>
            <a:r>
              <a:rPr lang="ko" sz="1500"/>
              <a:t>Contexte</a:t>
            </a:r>
            <a:endParaRPr sz="1500"/>
          </a:p>
          <a:p>
            <a:pPr indent="-323850" lvl="0" marL="457200" rtl="0" algn="l">
              <a:lnSpc>
                <a:spcPct val="200000"/>
              </a:lnSpc>
              <a:spcBef>
                <a:spcPts val="0"/>
              </a:spcBef>
              <a:spcAft>
                <a:spcPts val="0"/>
              </a:spcAft>
              <a:buSzPts val="1500"/>
              <a:buChar char="●"/>
            </a:pPr>
            <a:r>
              <a:rPr lang="ko" sz="1500"/>
              <a:t>Analyse des Besoins</a:t>
            </a:r>
            <a:endParaRPr sz="1500"/>
          </a:p>
          <a:p>
            <a:pPr indent="-323850" lvl="0" marL="457200" rtl="0" algn="l">
              <a:lnSpc>
                <a:spcPct val="200000"/>
              </a:lnSpc>
              <a:spcBef>
                <a:spcPts val="0"/>
              </a:spcBef>
              <a:spcAft>
                <a:spcPts val="0"/>
              </a:spcAft>
              <a:buSzPts val="1500"/>
              <a:buChar char="●"/>
            </a:pPr>
            <a:r>
              <a:rPr lang="ko" sz="1500"/>
              <a:t>Objectifs</a:t>
            </a:r>
            <a:endParaRPr sz="1500"/>
          </a:p>
          <a:p>
            <a:pPr indent="-323850" lvl="0" marL="457200" rtl="0" algn="l">
              <a:lnSpc>
                <a:spcPct val="200000"/>
              </a:lnSpc>
              <a:spcBef>
                <a:spcPts val="0"/>
              </a:spcBef>
              <a:spcAft>
                <a:spcPts val="0"/>
              </a:spcAft>
              <a:buSzPts val="1500"/>
              <a:buChar char="●"/>
            </a:pPr>
            <a:r>
              <a:rPr lang="ko" sz="1500"/>
              <a:t>Tableau des Fonctions</a:t>
            </a:r>
            <a:endParaRPr sz="1500"/>
          </a:p>
          <a:p>
            <a:pPr indent="-323850" lvl="0" marL="457200" rtl="0" algn="l">
              <a:lnSpc>
                <a:spcPct val="200000"/>
              </a:lnSpc>
              <a:spcBef>
                <a:spcPts val="0"/>
              </a:spcBef>
              <a:spcAft>
                <a:spcPts val="0"/>
              </a:spcAft>
              <a:buSzPts val="1500"/>
              <a:buChar char="●"/>
            </a:pPr>
            <a:r>
              <a:rPr lang="ko" sz="1500"/>
              <a:t>Liste des Fonctions</a:t>
            </a:r>
            <a:endParaRPr sz="1500"/>
          </a:p>
          <a:p>
            <a:pPr indent="-323850" lvl="0" marL="457200" rtl="0" algn="l">
              <a:lnSpc>
                <a:spcPct val="200000"/>
              </a:lnSpc>
              <a:spcBef>
                <a:spcPts val="0"/>
              </a:spcBef>
              <a:spcAft>
                <a:spcPts val="0"/>
              </a:spcAft>
              <a:buSzPts val="1500"/>
              <a:buChar char="●"/>
            </a:pPr>
            <a:r>
              <a:rPr lang="ko" sz="1500"/>
              <a:t>Budget Prévisionnel ($ + h)</a:t>
            </a:r>
            <a:endParaRPr sz="1500"/>
          </a:p>
          <a:p>
            <a:pPr indent="-323850" lvl="0" marL="457200" rtl="0" algn="l">
              <a:lnSpc>
                <a:spcPct val="200000"/>
              </a:lnSpc>
              <a:spcBef>
                <a:spcPts val="0"/>
              </a:spcBef>
              <a:spcAft>
                <a:spcPts val="0"/>
              </a:spcAft>
              <a:buSzPts val="1500"/>
              <a:buChar char="●"/>
            </a:pPr>
            <a:r>
              <a:rPr lang="ko" sz="1500"/>
              <a:t>Gestion des Risques</a:t>
            </a:r>
            <a:endParaRPr sz="1500"/>
          </a:p>
        </p:txBody>
      </p:sp>
      <p:sp>
        <p:nvSpPr>
          <p:cNvPr id="67" name="Google Shape;6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Contexte</a:t>
            </a:r>
            <a:endParaRPr/>
          </a:p>
        </p:txBody>
      </p:sp>
      <p:sp>
        <p:nvSpPr>
          <p:cNvPr id="73" name="Google Shape;73;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lnSpc>
                <a:spcPct val="200000"/>
              </a:lnSpc>
              <a:spcBef>
                <a:spcPts val="0"/>
              </a:spcBef>
              <a:spcAft>
                <a:spcPts val="0"/>
              </a:spcAft>
              <a:buSzPts val="1800"/>
              <a:buChar char="●"/>
            </a:pPr>
            <a:r>
              <a:rPr b="1" lang="ko"/>
              <a:t>Importance des abeilles</a:t>
            </a:r>
            <a:r>
              <a:rPr lang="ko"/>
              <a:t> : rôle clé dans la pollinisation et l’écosystème</a:t>
            </a:r>
            <a:endParaRPr/>
          </a:p>
          <a:p>
            <a:pPr indent="-342900" lvl="0" marL="457200" rtl="0" algn="l">
              <a:lnSpc>
                <a:spcPct val="200000"/>
              </a:lnSpc>
              <a:spcBef>
                <a:spcPts val="0"/>
              </a:spcBef>
              <a:spcAft>
                <a:spcPts val="0"/>
              </a:spcAft>
              <a:buSzPts val="1800"/>
              <a:buChar char="●"/>
            </a:pPr>
            <a:r>
              <a:rPr b="1" lang="ko"/>
              <a:t>Menaces sur les colonies </a:t>
            </a:r>
            <a:r>
              <a:rPr lang="ko"/>
              <a:t>:</a:t>
            </a:r>
            <a:endParaRPr/>
          </a:p>
          <a:p>
            <a:pPr indent="-317500" lvl="1" marL="914400" rtl="0" algn="l">
              <a:lnSpc>
                <a:spcPct val="200000"/>
              </a:lnSpc>
              <a:spcBef>
                <a:spcPts val="0"/>
              </a:spcBef>
              <a:spcAft>
                <a:spcPts val="0"/>
              </a:spcAft>
              <a:buSzPts val="1400"/>
              <a:buChar char="○"/>
            </a:pPr>
            <a:r>
              <a:rPr lang="ko"/>
              <a:t>Syndrome d’effondrement des colonies (CCD)</a:t>
            </a:r>
            <a:endParaRPr/>
          </a:p>
          <a:p>
            <a:pPr indent="-317500" lvl="1" marL="914400" rtl="0" algn="l">
              <a:lnSpc>
                <a:spcPct val="200000"/>
              </a:lnSpc>
              <a:spcBef>
                <a:spcPts val="0"/>
              </a:spcBef>
              <a:spcAft>
                <a:spcPts val="0"/>
              </a:spcAft>
              <a:buSzPts val="1400"/>
              <a:buChar char="○"/>
            </a:pPr>
            <a:r>
              <a:rPr lang="ko"/>
              <a:t>Parasites, pesticides, changement climatique</a:t>
            </a:r>
            <a:endParaRPr/>
          </a:p>
          <a:p>
            <a:pPr indent="-342900" lvl="0" marL="457200" rtl="0" algn="l">
              <a:lnSpc>
                <a:spcPct val="200000"/>
              </a:lnSpc>
              <a:spcBef>
                <a:spcPts val="0"/>
              </a:spcBef>
              <a:spcAft>
                <a:spcPts val="0"/>
              </a:spcAft>
              <a:buSzPts val="1800"/>
              <a:buChar char="●"/>
            </a:pPr>
            <a:r>
              <a:rPr b="1" lang="ko"/>
              <a:t>Problème actuel</a:t>
            </a:r>
            <a:r>
              <a:rPr lang="ko"/>
              <a:t> : Surveillance manuelle, inefficace, pas de prévention</a:t>
            </a:r>
            <a:endParaRPr/>
          </a:p>
          <a:p>
            <a:pPr indent="-342900" lvl="0" marL="457200" rtl="0" algn="l">
              <a:lnSpc>
                <a:spcPct val="200000"/>
              </a:lnSpc>
              <a:spcBef>
                <a:spcPts val="0"/>
              </a:spcBef>
              <a:spcAft>
                <a:spcPts val="0"/>
              </a:spcAft>
              <a:buSzPts val="1800"/>
              <a:buChar char="●"/>
            </a:pPr>
            <a:r>
              <a:rPr b="1" lang="ko"/>
              <a:t>Notre solution</a:t>
            </a:r>
            <a:r>
              <a:rPr lang="ko"/>
              <a:t> : Système connecté et automatisé</a:t>
            </a:r>
            <a:endParaRPr/>
          </a:p>
          <a:p>
            <a:pPr indent="-342900" lvl="0" marL="457200" rtl="0" algn="l">
              <a:lnSpc>
                <a:spcPct val="200000"/>
              </a:lnSpc>
              <a:spcBef>
                <a:spcPts val="0"/>
              </a:spcBef>
              <a:spcAft>
                <a:spcPts val="0"/>
              </a:spcAft>
              <a:buSzPts val="1800"/>
              <a:buChar char="●"/>
            </a:pPr>
            <a:r>
              <a:rPr b="1" lang="ko"/>
              <a:t>Données en temps réel </a:t>
            </a:r>
            <a:r>
              <a:rPr lang="ko"/>
              <a:t>: Analyse via IoT pour anticiper les risques</a:t>
            </a:r>
            <a:endParaRPr/>
          </a:p>
        </p:txBody>
      </p:sp>
      <p:sp>
        <p:nvSpPr>
          <p:cNvPr id="74" name="Google Shape;74;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Analyse des Besoins</a:t>
            </a:r>
            <a:endParaRPr/>
          </a:p>
        </p:txBody>
      </p:sp>
      <p:sp>
        <p:nvSpPr>
          <p:cNvPr id="80" name="Google Shape;80;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lnSpc>
                <a:spcPct val="200000"/>
              </a:lnSpc>
              <a:spcBef>
                <a:spcPts val="0"/>
              </a:spcBef>
              <a:spcAft>
                <a:spcPts val="0"/>
              </a:spcAft>
              <a:buSzPts val="1700"/>
              <a:buChar char="●"/>
            </a:pPr>
            <a:r>
              <a:rPr b="1" lang="ko" sz="1700"/>
              <a:t>Pourquoi ?</a:t>
            </a:r>
            <a:r>
              <a:rPr lang="ko" sz="1700"/>
              <a:t> Assurer que le projet répond aux attentes des apiculteurs</a:t>
            </a:r>
            <a:endParaRPr sz="1700"/>
          </a:p>
          <a:p>
            <a:pPr indent="-336550" lvl="0" marL="457200" rtl="0" algn="l">
              <a:lnSpc>
                <a:spcPct val="200000"/>
              </a:lnSpc>
              <a:spcBef>
                <a:spcPts val="0"/>
              </a:spcBef>
              <a:spcAft>
                <a:spcPts val="0"/>
              </a:spcAft>
              <a:buSzPts val="1700"/>
              <a:buChar char="●"/>
            </a:pPr>
            <a:r>
              <a:rPr b="1" lang="ko" sz="1700"/>
              <a:t>Besoins fonctionnels</a:t>
            </a:r>
            <a:r>
              <a:rPr lang="ko" sz="1700"/>
              <a:t> : Suivi en temps réel, collecte et envoi des données, alertes</a:t>
            </a:r>
            <a:endParaRPr sz="1700"/>
          </a:p>
          <a:p>
            <a:pPr indent="-336550" lvl="0" marL="457200" rtl="0" algn="l">
              <a:lnSpc>
                <a:spcPct val="200000"/>
              </a:lnSpc>
              <a:spcBef>
                <a:spcPts val="0"/>
              </a:spcBef>
              <a:spcAft>
                <a:spcPts val="0"/>
              </a:spcAft>
              <a:buSzPts val="1700"/>
              <a:buChar char="●"/>
            </a:pPr>
            <a:r>
              <a:rPr b="1" lang="ko" sz="1700"/>
              <a:t>Besoins techniques</a:t>
            </a:r>
            <a:r>
              <a:rPr lang="ko" sz="1700"/>
              <a:t> : Capteurs, microcontrôleur, LoRaWAN, énergie solaire</a:t>
            </a:r>
            <a:endParaRPr sz="1700"/>
          </a:p>
          <a:p>
            <a:pPr indent="-336550" lvl="0" marL="457200" rtl="0" algn="l">
              <a:lnSpc>
                <a:spcPct val="200000"/>
              </a:lnSpc>
              <a:spcBef>
                <a:spcPts val="0"/>
              </a:spcBef>
              <a:spcAft>
                <a:spcPts val="0"/>
              </a:spcAft>
              <a:buSzPts val="1700"/>
              <a:buChar char="●"/>
            </a:pPr>
            <a:r>
              <a:rPr b="1" lang="ko" sz="1700"/>
              <a:t>Besoins environnementaux</a:t>
            </a:r>
            <a:r>
              <a:rPr lang="ko" sz="1700"/>
              <a:t> : Résistance aux intempéries, faible consommation</a:t>
            </a:r>
            <a:endParaRPr sz="1700"/>
          </a:p>
          <a:p>
            <a:pPr indent="-336550" lvl="0" marL="457200" rtl="0" algn="l">
              <a:lnSpc>
                <a:spcPct val="200000"/>
              </a:lnSpc>
              <a:spcBef>
                <a:spcPts val="0"/>
              </a:spcBef>
              <a:spcAft>
                <a:spcPts val="0"/>
              </a:spcAft>
              <a:buSzPts val="1700"/>
              <a:buChar char="●"/>
            </a:pPr>
            <a:r>
              <a:rPr b="1" lang="ko" sz="1700"/>
              <a:t>Contraintes et limites</a:t>
            </a:r>
            <a:r>
              <a:rPr lang="ko" sz="1700"/>
              <a:t> : Précision des capteurs, autonomie, coût, robustesse</a:t>
            </a:r>
            <a:endParaRPr sz="1700"/>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solidFill>
                  <a:schemeClr val="accent3"/>
                </a:solidFill>
              </a:rPr>
              <a:t>Objectifs</a:t>
            </a:r>
            <a:endParaRPr>
              <a:solidFill>
                <a:schemeClr val="accent3"/>
              </a:solidFill>
            </a:endParaRPr>
          </a:p>
        </p:txBody>
      </p:sp>
      <p:sp>
        <p:nvSpPr>
          <p:cNvPr id="87" name="Google Shape;87;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9250" lvl="0" marL="457200" rtl="0" algn="l">
              <a:lnSpc>
                <a:spcPct val="200000"/>
              </a:lnSpc>
              <a:spcBef>
                <a:spcPts val="0"/>
              </a:spcBef>
              <a:spcAft>
                <a:spcPts val="0"/>
              </a:spcAft>
              <a:buSzPts val="1900"/>
              <a:buChar char="●"/>
            </a:pPr>
            <a:r>
              <a:rPr lang="ko" sz="1900"/>
              <a:t>Suivi des conditions de la ruche</a:t>
            </a:r>
            <a:endParaRPr sz="1900"/>
          </a:p>
          <a:p>
            <a:pPr indent="-349250" lvl="0" marL="457200" rtl="0" algn="l">
              <a:lnSpc>
                <a:spcPct val="200000"/>
              </a:lnSpc>
              <a:spcBef>
                <a:spcPts val="0"/>
              </a:spcBef>
              <a:spcAft>
                <a:spcPts val="0"/>
              </a:spcAft>
              <a:buSzPts val="1900"/>
              <a:buChar char="●"/>
            </a:pPr>
            <a:r>
              <a:rPr lang="ko" sz="1900"/>
              <a:t>Accès à distance et alertes</a:t>
            </a:r>
            <a:endParaRPr sz="1900"/>
          </a:p>
          <a:p>
            <a:pPr indent="-349250" lvl="0" marL="457200" rtl="0" algn="l">
              <a:lnSpc>
                <a:spcPct val="200000"/>
              </a:lnSpc>
              <a:spcBef>
                <a:spcPts val="0"/>
              </a:spcBef>
              <a:spcAft>
                <a:spcPts val="0"/>
              </a:spcAft>
              <a:buSzPts val="1900"/>
              <a:buChar char="●"/>
            </a:pPr>
            <a:r>
              <a:rPr lang="ko" sz="1900"/>
              <a:t>Optimisation énergétique et autonomie</a:t>
            </a:r>
            <a:endParaRPr sz="1900"/>
          </a:p>
          <a:p>
            <a:pPr indent="-349250" lvl="0" marL="457200" rtl="0" algn="l">
              <a:lnSpc>
                <a:spcPct val="200000"/>
              </a:lnSpc>
              <a:spcBef>
                <a:spcPts val="0"/>
              </a:spcBef>
              <a:spcAft>
                <a:spcPts val="0"/>
              </a:spcAft>
              <a:buSzPts val="1900"/>
              <a:buChar char="●"/>
            </a:pPr>
            <a:r>
              <a:rPr lang="ko" sz="1900"/>
              <a:t>Développement matériel et logiciel</a:t>
            </a:r>
            <a:endParaRPr sz="1900"/>
          </a:p>
          <a:p>
            <a:pPr indent="-349250" lvl="0" marL="457200" rtl="0" algn="l">
              <a:lnSpc>
                <a:spcPct val="200000"/>
              </a:lnSpc>
              <a:spcBef>
                <a:spcPts val="0"/>
              </a:spcBef>
              <a:spcAft>
                <a:spcPts val="0"/>
              </a:spcAft>
              <a:buSzPts val="1900"/>
              <a:buChar char="●"/>
            </a:pPr>
            <a:r>
              <a:rPr lang="ko" sz="1900"/>
              <a:t>Tests et mise en place sur le terrain</a:t>
            </a:r>
            <a:endParaRPr sz="1900"/>
          </a:p>
        </p:txBody>
      </p:sp>
      <p:sp>
        <p:nvSpPr>
          <p:cNvPr id="88" name="Google Shape;8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Composition de équipe</a:t>
            </a:r>
            <a:endParaRPr/>
          </a:p>
          <a:p>
            <a:pPr indent="0" lvl="0" marL="0" rtl="0" algn="l">
              <a:spcBef>
                <a:spcPts val="0"/>
              </a:spcBef>
              <a:spcAft>
                <a:spcPts val="0"/>
              </a:spcAft>
              <a:buNone/>
            </a:pPr>
            <a:r>
              <a:t/>
            </a:r>
            <a:endParaRPr/>
          </a:p>
        </p:txBody>
      </p:sp>
      <p:sp>
        <p:nvSpPr>
          <p:cNvPr id="94" name="Google Shape;94;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ko" sz="1300"/>
              <a:t>Chef de projet : Yedam</a:t>
            </a:r>
            <a:r>
              <a:rPr lang="ko" sz="1300"/>
              <a:t> </a:t>
            </a:r>
            <a:endParaRPr sz="1300"/>
          </a:p>
          <a:p>
            <a:pPr indent="-311150" lvl="0" marL="457200" rtl="0" algn="l">
              <a:spcBef>
                <a:spcPts val="1200"/>
              </a:spcBef>
              <a:spcAft>
                <a:spcPts val="0"/>
              </a:spcAft>
              <a:buSzPts val="1300"/>
              <a:buChar char="●"/>
            </a:pPr>
            <a:r>
              <a:rPr b="1" lang="ko" sz="1300"/>
              <a:t>S'assure que le travail progresse conformément au calendrier établi</a:t>
            </a:r>
            <a:endParaRPr b="1" sz="1300"/>
          </a:p>
          <a:p>
            <a:pPr indent="0" lvl="0" marL="0" rtl="0" algn="l">
              <a:spcBef>
                <a:spcPts val="1200"/>
              </a:spcBef>
              <a:spcAft>
                <a:spcPts val="0"/>
              </a:spcAft>
              <a:buNone/>
            </a:pPr>
            <a:r>
              <a:rPr b="1" lang="ko" sz="1300"/>
              <a:t>Responsable technique : Maxime</a:t>
            </a:r>
            <a:r>
              <a:rPr lang="ko" sz="1300"/>
              <a:t> </a:t>
            </a:r>
            <a:endParaRPr sz="1300"/>
          </a:p>
          <a:p>
            <a:pPr indent="-311150" lvl="0" marL="457200" rtl="0" algn="l">
              <a:spcBef>
                <a:spcPts val="1200"/>
              </a:spcBef>
              <a:spcAft>
                <a:spcPts val="0"/>
              </a:spcAft>
              <a:buSzPts val="1300"/>
              <a:buChar char="●"/>
            </a:pPr>
            <a:r>
              <a:rPr b="1" lang="ko" sz="1300"/>
              <a:t>Gère le développement matériel et logiciel du projet</a:t>
            </a:r>
            <a:endParaRPr b="1" sz="1300"/>
          </a:p>
          <a:p>
            <a:pPr indent="0" lvl="0" marL="0" rtl="0" algn="l">
              <a:spcBef>
                <a:spcPts val="1200"/>
              </a:spcBef>
              <a:spcAft>
                <a:spcPts val="0"/>
              </a:spcAft>
              <a:buNone/>
            </a:pPr>
            <a:r>
              <a:rPr b="1" lang="ko" sz="1300"/>
              <a:t>Responsable communication et documentation : Elsa	</a:t>
            </a:r>
            <a:endParaRPr b="1" sz="1300"/>
          </a:p>
          <a:p>
            <a:pPr indent="-311150" lvl="0" marL="457200" rtl="0" algn="l">
              <a:spcBef>
                <a:spcPts val="1200"/>
              </a:spcBef>
              <a:spcAft>
                <a:spcPts val="0"/>
              </a:spcAft>
              <a:buSzPts val="1300"/>
              <a:buChar char="●"/>
            </a:pPr>
            <a:r>
              <a:rPr b="1" lang="ko" sz="1300"/>
              <a:t>Gère la communication à </a:t>
            </a:r>
            <a:r>
              <a:rPr b="1" lang="ko" sz="1300"/>
              <a:t>l'intérieur</a:t>
            </a:r>
            <a:r>
              <a:rPr b="1" lang="ko" sz="1300"/>
              <a:t> du l’équipe</a:t>
            </a:r>
            <a:endParaRPr b="1" sz="1300"/>
          </a:p>
          <a:p>
            <a:pPr indent="-311150" lvl="0" marL="457200" rtl="0" algn="l">
              <a:spcBef>
                <a:spcPts val="0"/>
              </a:spcBef>
              <a:spcAft>
                <a:spcPts val="0"/>
              </a:spcAft>
              <a:buSzPts val="1300"/>
              <a:buChar char="●"/>
            </a:pPr>
            <a:r>
              <a:rPr b="1" lang="ko" sz="1300"/>
              <a:t>S’occupe de la documentation et archivage</a:t>
            </a:r>
            <a:endParaRPr b="1" sz="1300"/>
          </a:p>
          <a:p>
            <a:pPr indent="0" lvl="0" marL="0" rtl="0" algn="l">
              <a:spcBef>
                <a:spcPts val="1200"/>
              </a:spcBef>
              <a:spcAft>
                <a:spcPts val="0"/>
              </a:spcAft>
              <a:buNone/>
            </a:pPr>
            <a:r>
              <a:rPr b="1" lang="ko" sz="1300"/>
              <a:t>Responsable gestion et approvisionnement : Victor</a:t>
            </a:r>
            <a:r>
              <a:rPr lang="ko" sz="1300"/>
              <a:t> </a:t>
            </a:r>
            <a:endParaRPr sz="1300"/>
          </a:p>
          <a:p>
            <a:pPr indent="-311150" lvl="0" marL="457200" rtl="0" algn="l">
              <a:spcBef>
                <a:spcPts val="1200"/>
              </a:spcBef>
              <a:spcAft>
                <a:spcPts val="0"/>
              </a:spcAft>
              <a:buSzPts val="1300"/>
              <a:buChar char="●"/>
            </a:pPr>
            <a:r>
              <a:rPr b="1" lang="ko" sz="1300"/>
              <a:t>Définir et suivre le budget prévisionnel</a:t>
            </a:r>
            <a:endParaRPr b="1" sz="1300"/>
          </a:p>
          <a:p>
            <a:pPr indent="-311150" lvl="0" marL="457200" rtl="0" algn="l">
              <a:spcBef>
                <a:spcPts val="0"/>
              </a:spcBef>
              <a:spcAft>
                <a:spcPts val="0"/>
              </a:spcAft>
              <a:buSzPts val="1300"/>
              <a:buChar char="●"/>
            </a:pPr>
            <a:r>
              <a:rPr b="1" lang="ko" sz="1300"/>
              <a:t>Effectue les commandes de matériel et veille à leur disponibilité en anticipant les besoins en ressources</a:t>
            </a:r>
            <a:endParaRPr b="1" sz="1300"/>
          </a:p>
          <a:p>
            <a:pPr indent="0" lvl="0" marL="0" rtl="0" algn="l">
              <a:spcBef>
                <a:spcPts val="1200"/>
              </a:spcBef>
              <a:spcAft>
                <a:spcPts val="0"/>
              </a:spcAft>
              <a:buNone/>
            </a:pPr>
            <a:r>
              <a:t/>
            </a:r>
            <a:endParaRPr sz="1300"/>
          </a:p>
          <a:p>
            <a:pPr indent="0" lvl="0" marL="0" rtl="0" algn="l">
              <a:spcBef>
                <a:spcPts val="1200"/>
              </a:spcBef>
              <a:spcAft>
                <a:spcPts val="1200"/>
              </a:spcAft>
              <a:buNone/>
            </a:pPr>
            <a:r>
              <a:t/>
            </a:r>
            <a:endParaRPr sz="1300"/>
          </a:p>
        </p:txBody>
      </p:sp>
      <p:sp>
        <p:nvSpPr>
          <p:cNvPr id="95" name="Google Shape;95;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graphicFrame>
        <p:nvGraphicFramePr>
          <p:cNvPr id="100" name="Google Shape;100;p19"/>
          <p:cNvGraphicFramePr/>
          <p:nvPr/>
        </p:nvGraphicFramePr>
        <p:xfrm>
          <a:off x="1183363" y="69975"/>
          <a:ext cx="3000000" cy="3000000"/>
        </p:xfrm>
        <a:graphic>
          <a:graphicData uri="http://schemas.openxmlformats.org/drawingml/2006/table">
            <a:tbl>
              <a:tblPr>
                <a:noFill/>
                <a:tableStyleId>{F65C7AA8-965B-46D4-A76E-C7673812468E}</a:tableStyleId>
              </a:tblPr>
              <a:tblGrid>
                <a:gridCol w="1038975"/>
                <a:gridCol w="1346250"/>
                <a:gridCol w="1159450"/>
                <a:gridCol w="882325"/>
                <a:gridCol w="966675"/>
                <a:gridCol w="840150"/>
              </a:tblGrid>
              <a:tr h="100000">
                <a:tc>
                  <a:txBody>
                    <a:bodyPr/>
                    <a:lstStyle/>
                    <a:p>
                      <a:pPr indent="0" lvl="0" marL="0" rtl="0" algn="l">
                        <a:lnSpc>
                          <a:spcPct val="115000"/>
                        </a:lnSpc>
                        <a:spcBef>
                          <a:spcPts val="0"/>
                        </a:spcBef>
                        <a:spcAft>
                          <a:spcPts val="0"/>
                        </a:spcAft>
                        <a:buNone/>
                      </a:pPr>
                      <a:r>
                        <a:rPr lang="ko" sz="900">
                          <a:solidFill>
                            <a:srgbClr val="181A1B"/>
                          </a:solidFill>
                        </a:rPr>
                        <a:t>Fonctions</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Description</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Critère d'appréciation</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Variation affichage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Précision</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Limites min/max</a:t>
                      </a:r>
                      <a:endParaRPr sz="900"/>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FP1</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Température à l'intérieur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0.1°C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0.5°C</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-10-60 °C</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t>FP2</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Humidité à l'intérieur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0-100 %</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FP3</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Température à l'ext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0.1°C</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0.2°C</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-20-80</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FP4</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Humidité à l'ext de la ruche</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0-100</a:t>
                      </a:r>
                      <a:endParaRPr sz="900">
                        <a:solidFill>
                          <a:srgbClr val="181A1B"/>
                        </a:solidFill>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FP5</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Niveau de luminosité ext</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Lux</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10lux</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0.0001-80000 lux</a:t>
                      </a:r>
                      <a:endParaRPr sz="900">
                        <a:solidFill>
                          <a:srgbClr val="181A1B"/>
                        </a:solidFill>
                      </a:endParaRPr>
                    </a:p>
                  </a:txBody>
                  <a:tcPr marT="19050" marB="19050" marR="91425" marL="91425" anchor="b">
                    <a:lnR cap="flat" cmpd="sng" w="9525">
                      <a:solidFill>
                        <a:srgbClr val="000000"/>
                      </a:solidFill>
                      <a:prstDash val="solid"/>
                      <a:round/>
                      <a:headEnd len="sm" w="sm" type="none"/>
                      <a:tailEnd len="sm" w="sm" type="none"/>
                    </a:lnR>
                  </a:tcPr>
                </a:tc>
              </a:tr>
              <a:tr h="166950">
                <a:tc>
                  <a:txBody>
                    <a:bodyPr/>
                    <a:lstStyle/>
                    <a:p>
                      <a:pPr indent="0" lvl="0" marL="0" rtl="0" algn="l">
                        <a:lnSpc>
                          <a:spcPct val="115000"/>
                        </a:lnSpc>
                        <a:spcBef>
                          <a:spcPts val="0"/>
                        </a:spcBef>
                        <a:spcAft>
                          <a:spcPts val="0"/>
                        </a:spcAft>
                        <a:buNone/>
                      </a:pPr>
                      <a:r>
                        <a:rPr lang="ko" sz="900">
                          <a:solidFill>
                            <a:srgbClr val="181A1B"/>
                          </a:solidFill>
                        </a:rPr>
                        <a:t>FP6</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Poids de la ruche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Kg</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50g</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50g</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0-200Kg</a:t>
                      </a:r>
                      <a:endParaRPr sz="900"/>
                    </a:p>
                  </a:txBody>
                  <a:tcPr marT="19050" marB="19050" marR="28575" marL="28575" anchor="b"/>
                </a:tc>
              </a:tr>
              <a:tr h="474200">
                <a:tc>
                  <a:txBody>
                    <a:bodyPr/>
                    <a:lstStyle/>
                    <a:p>
                      <a:pPr indent="0" lvl="0" marL="0" rtl="0" algn="l">
                        <a:lnSpc>
                          <a:spcPct val="115000"/>
                        </a:lnSpc>
                        <a:spcBef>
                          <a:spcPts val="0"/>
                        </a:spcBef>
                        <a:spcAft>
                          <a:spcPts val="0"/>
                        </a:spcAft>
                        <a:buNone/>
                      </a:pPr>
                      <a:r>
                        <a:rPr lang="ko" sz="900">
                          <a:solidFill>
                            <a:srgbClr val="181A1B"/>
                          </a:solidFill>
                        </a:rPr>
                        <a:t>FP7</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Activité sonore des abeilles/Détection d'intrus (frelons, ...)</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Hz/dB</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10Hz</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10Hz</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10-5000Hz</a:t>
                      </a:r>
                      <a:endParaRPr sz="900"/>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FC1</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Envoi des données</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LoRaWAN</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FC2</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Autonomie du système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LiPo + Panneau solaire</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320600">
                <a:tc>
                  <a:txBody>
                    <a:bodyPr/>
                    <a:lstStyle/>
                    <a:p>
                      <a:pPr indent="0" lvl="0" marL="0" rtl="0" algn="l">
                        <a:lnSpc>
                          <a:spcPct val="115000"/>
                        </a:lnSpc>
                        <a:spcBef>
                          <a:spcPts val="0"/>
                        </a:spcBef>
                        <a:spcAft>
                          <a:spcPts val="0"/>
                        </a:spcAft>
                        <a:buNone/>
                      </a:pPr>
                      <a:r>
                        <a:rPr lang="ko" sz="900">
                          <a:solidFill>
                            <a:srgbClr val="181A1B"/>
                          </a:solidFill>
                        </a:rPr>
                        <a:t>FC3</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Activation périodique du système</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solidFill>
                            <a:srgbClr val="181A1B"/>
                          </a:solidFill>
                        </a:rPr>
                        <a:t>Module RTC</a:t>
                      </a:r>
                      <a:endParaRPr sz="900">
                        <a:solidFill>
                          <a:srgbClr val="181A1B"/>
                        </a:solidFill>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FC4</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Robuste aux intempéries</a:t>
                      </a:r>
                      <a:endParaRPr sz="900"/>
                    </a:p>
                  </a:txBody>
                  <a:tcPr marT="19050" marB="19050" marR="28575" marL="28575" anchor="b"/>
                </a:tc>
                <a:tc>
                  <a:txBody>
                    <a:bodyPr/>
                    <a:lstStyle/>
                    <a:p>
                      <a:pPr indent="0" lvl="0" marL="0" rtl="0" algn="l">
                        <a:lnSpc>
                          <a:spcPct val="115000"/>
                        </a:lnSpc>
                        <a:spcBef>
                          <a:spcPts val="0"/>
                        </a:spcBef>
                        <a:spcAft>
                          <a:spcPts val="0"/>
                        </a:spcAft>
                        <a:buNone/>
                      </a:pPr>
                      <a:r>
                        <a:rPr lang="ko" sz="900"/>
                        <a:t>Matériaux étanches</a:t>
                      </a:r>
                      <a:endParaRPr sz="9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FC5</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Accessible à l'utilisateur</a:t>
                      </a:r>
                      <a:endParaRPr sz="900"/>
                    </a:p>
                  </a:txBody>
                  <a:tcPr marT="19050" marB="19050" marR="28575" marL="28575" anchor="b"/>
                </a:tc>
                <a:tc>
                  <a:txBody>
                    <a:bodyPr/>
                    <a:lstStyle/>
                    <a:p>
                      <a:pPr indent="0" lvl="0" marL="0" rtl="0" algn="r">
                        <a:lnSpc>
                          <a:spcPct val="115000"/>
                        </a:lnSpc>
                        <a:spcBef>
                          <a:spcPts val="0"/>
                        </a:spcBef>
                        <a:spcAft>
                          <a:spcPts val="0"/>
                        </a:spcAft>
                        <a:buNone/>
                      </a:pPr>
                      <a:r>
                        <a:rPr lang="ko" sz="900"/>
                        <a:t>BEEP</a:t>
                      </a:r>
                      <a:endParaRPr sz="9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FC6</a:t>
                      </a:r>
                      <a:endParaRPr sz="900">
                        <a:solidFill>
                          <a:srgbClr val="181A1B"/>
                        </a:solidFill>
                      </a:endParaRPr>
                    </a:p>
                  </a:txBody>
                  <a:tcPr marT="19050" marB="19050" marR="28575" marL="28575" anchor="b"/>
                </a:tc>
                <a:tc>
                  <a:txBody>
                    <a:bodyPr/>
                    <a:lstStyle/>
                    <a:p>
                      <a:pPr indent="0" lvl="0" marL="0" rtl="0" algn="l">
                        <a:lnSpc>
                          <a:spcPct val="115000"/>
                        </a:lnSpc>
                        <a:spcBef>
                          <a:spcPts val="0"/>
                        </a:spcBef>
                        <a:spcAft>
                          <a:spcPts val="0"/>
                        </a:spcAft>
                        <a:buNone/>
                      </a:pPr>
                      <a:r>
                        <a:rPr lang="ko" sz="900"/>
                        <a:t>Ê</a:t>
                      </a:r>
                      <a:r>
                        <a:rPr lang="ko" sz="900"/>
                        <a:t>tre transportable</a:t>
                      </a:r>
                      <a:endParaRPr sz="900"/>
                    </a:p>
                  </a:txBody>
                  <a:tcPr marT="19050" marB="19050" marR="28575" marL="28575" anchor="b"/>
                </a:tc>
                <a:tc>
                  <a:txBody>
                    <a:bodyPr/>
                    <a:lstStyle/>
                    <a:p>
                      <a:pPr indent="0" lvl="0" marL="0" rtl="0" algn="l">
                        <a:spcBef>
                          <a:spcPts val="0"/>
                        </a:spcBef>
                        <a:spcAft>
                          <a:spcPts val="0"/>
                        </a:spcAft>
                        <a:buNone/>
                      </a:pPr>
                      <a:r>
                        <a:t/>
                      </a:r>
                      <a:endParaRPr sz="1300"/>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r h="220400">
                <a:tc>
                  <a:txBody>
                    <a:bodyPr/>
                    <a:lstStyle/>
                    <a:p>
                      <a:pPr indent="0" lvl="0" marL="0" rtl="0" algn="l">
                        <a:lnSpc>
                          <a:spcPct val="115000"/>
                        </a:lnSpc>
                        <a:spcBef>
                          <a:spcPts val="0"/>
                        </a:spcBef>
                        <a:spcAft>
                          <a:spcPts val="0"/>
                        </a:spcAft>
                        <a:buNone/>
                      </a:pPr>
                      <a:r>
                        <a:rPr lang="ko" sz="900">
                          <a:solidFill>
                            <a:srgbClr val="181A1B"/>
                          </a:solidFill>
                        </a:rPr>
                        <a:t>FC7</a:t>
                      </a:r>
                      <a:endParaRPr sz="900">
                        <a:solidFill>
                          <a:srgbClr val="181A1B"/>
                        </a:solidFill>
                        <a:latin typeface="Proxima Nova"/>
                        <a:ea typeface="Proxima Nova"/>
                        <a:cs typeface="Proxima Nova"/>
                        <a:sym typeface="Proxima Nova"/>
                      </a:endParaRPr>
                    </a:p>
                  </a:txBody>
                  <a:tcPr marT="19050" marB="19050" marR="28575" marL="28575" anchor="b"/>
                </a:tc>
                <a:tc>
                  <a:txBody>
                    <a:bodyPr/>
                    <a:lstStyle/>
                    <a:p>
                      <a:pPr indent="0" lvl="0" marL="0" rtl="0" algn="l">
                        <a:lnSpc>
                          <a:spcPct val="115000"/>
                        </a:lnSpc>
                        <a:spcBef>
                          <a:spcPts val="0"/>
                        </a:spcBef>
                        <a:spcAft>
                          <a:spcPts val="0"/>
                        </a:spcAft>
                        <a:buNone/>
                      </a:pPr>
                      <a:r>
                        <a:rPr lang="ko" sz="900"/>
                        <a:t>Être sécurisé</a:t>
                      </a:r>
                      <a:endParaRPr sz="900">
                        <a:latin typeface="Proxima Nova"/>
                        <a:ea typeface="Proxima Nova"/>
                        <a:cs typeface="Proxima Nova"/>
                        <a:sym typeface="Proxima Nova"/>
                      </a:endParaRPr>
                    </a:p>
                  </a:txBody>
                  <a:tcPr marT="19050" marB="19050" marR="28575" marL="28575" anchor="b"/>
                </a:tc>
                <a:tc>
                  <a:txBody>
                    <a:bodyPr/>
                    <a:lstStyle/>
                    <a:p>
                      <a:pPr indent="0" lvl="0" marL="0" rtl="0" algn="r">
                        <a:lnSpc>
                          <a:spcPct val="115000"/>
                        </a:lnSpc>
                        <a:spcBef>
                          <a:spcPts val="0"/>
                        </a:spcBef>
                        <a:spcAft>
                          <a:spcPts val="0"/>
                        </a:spcAft>
                        <a:buNone/>
                      </a:pPr>
                      <a:r>
                        <a:rPr lang="ko" sz="900"/>
                        <a:t>Low power</a:t>
                      </a:r>
                      <a:endParaRPr sz="9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c>
                  <a:txBody>
                    <a:bodyPr/>
                    <a:lstStyle/>
                    <a:p>
                      <a:pPr indent="0" lvl="0" marL="0" rtl="0" algn="r">
                        <a:spcBef>
                          <a:spcPts val="0"/>
                        </a:spcBef>
                        <a:spcAft>
                          <a:spcPts val="0"/>
                        </a:spcAft>
                        <a:buNone/>
                      </a:pPr>
                      <a:r>
                        <a:t/>
                      </a:r>
                      <a:endParaRPr sz="1300">
                        <a:latin typeface="Proxima Nova"/>
                        <a:ea typeface="Proxima Nova"/>
                        <a:cs typeface="Proxima Nova"/>
                        <a:sym typeface="Proxima Nova"/>
                      </a:endParaRPr>
                    </a:p>
                  </a:txBody>
                  <a:tcPr marT="19050" marB="19050" marR="28575" marL="28575" anchor="b"/>
                </a:tc>
              </a:tr>
            </a:tbl>
          </a:graphicData>
        </a:graphic>
      </p:graphicFrame>
      <p:sp>
        <p:nvSpPr>
          <p:cNvPr id="101" name="Google Shape;101;p19"/>
          <p:cNvSpPr txBox="1"/>
          <p:nvPr/>
        </p:nvSpPr>
        <p:spPr>
          <a:xfrm>
            <a:off x="7826900" y="507150"/>
            <a:ext cx="1233900" cy="227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ko" sz="1800">
                <a:solidFill>
                  <a:schemeClr val="accent3"/>
                </a:solidFill>
                <a:latin typeface="Proxima Nova"/>
                <a:ea typeface="Proxima Nova"/>
                <a:cs typeface="Proxima Nova"/>
                <a:sym typeface="Proxima Nova"/>
              </a:rPr>
              <a:t>Tableau de fonctions</a:t>
            </a:r>
            <a:endParaRPr sz="1800">
              <a:solidFill>
                <a:schemeClr val="accent3"/>
              </a:solidFill>
              <a:latin typeface="Proxima Nova"/>
              <a:ea typeface="Proxima Nova"/>
              <a:cs typeface="Proxima Nova"/>
              <a:sym typeface="Proxima Nova"/>
            </a:endParaRPr>
          </a:p>
        </p:txBody>
      </p:sp>
      <p:sp>
        <p:nvSpPr>
          <p:cNvPr id="102" name="Google Shape;10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Liste de</a:t>
            </a:r>
            <a:r>
              <a:rPr lang="ko"/>
              <a:t>s Fonctions </a:t>
            </a:r>
            <a:endParaRPr/>
          </a:p>
        </p:txBody>
      </p:sp>
      <p:sp>
        <p:nvSpPr>
          <p:cNvPr id="108" name="Google Shape;10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1200"/>
              </a:spcBef>
              <a:spcAft>
                <a:spcPts val="0"/>
              </a:spcAft>
              <a:buSzPts val="1800"/>
              <a:buChar char="●"/>
            </a:pPr>
            <a:r>
              <a:rPr lang="ko"/>
              <a:t>HS4101 (Temp/Humidite)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09" name="Google Shape;109;p20"/>
          <p:cNvPicPr preferRelativeResize="0"/>
          <p:nvPr/>
        </p:nvPicPr>
        <p:blipFill>
          <a:blip r:embed="rId3">
            <a:alphaModFix/>
          </a:blip>
          <a:stretch>
            <a:fillRect/>
          </a:stretch>
        </p:blipFill>
        <p:spPr>
          <a:xfrm>
            <a:off x="5354650" y="1"/>
            <a:ext cx="3789352" cy="2129501"/>
          </a:xfrm>
          <a:prstGeom prst="rect">
            <a:avLst/>
          </a:prstGeom>
          <a:noFill/>
          <a:ln>
            <a:noFill/>
          </a:ln>
        </p:spPr>
      </p:pic>
      <p:graphicFrame>
        <p:nvGraphicFramePr>
          <p:cNvPr id="110" name="Google Shape;110;p20"/>
          <p:cNvGraphicFramePr/>
          <p:nvPr/>
        </p:nvGraphicFramePr>
        <p:xfrm>
          <a:off x="800475" y="2129500"/>
          <a:ext cx="3000000" cy="3000000"/>
        </p:xfrm>
        <a:graphic>
          <a:graphicData uri="http://schemas.openxmlformats.org/drawingml/2006/table">
            <a:tbl>
              <a:tblPr>
                <a:noFill/>
                <a:tableStyleId>{F65C7AA8-965B-46D4-A76E-C7673812468E}</a:tableStyleId>
              </a:tblPr>
              <a:tblGrid>
                <a:gridCol w="1809750"/>
                <a:gridCol w="1809750"/>
                <a:gridCol w="1809750"/>
                <a:gridCol w="1809750"/>
              </a:tblGrid>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Capteurs</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HS4101</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DHT11</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HDC2080</a:t>
                      </a:r>
                      <a:endParaRPr>
                        <a:solidFill>
                          <a:schemeClr val="accent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Precision</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spcBef>
                          <a:spcPts val="0"/>
                        </a:spcBef>
                        <a:spcAft>
                          <a:spcPts val="0"/>
                        </a:spcAft>
                        <a:buNone/>
                      </a:pPr>
                      <a:r>
                        <a:rPr lang="ko">
                          <a:solidFill>
                            <a:schemeClr val="accent3"/>
                          </a:solidFill>
                          <a:latin typeface="Proxima Nova"/>
                          <a:ea typeface="Proxima Nova"/>
                          <a:cs typeface="Proxima Nova"/>
                          <a:sym typeface="Proxima Nova"/>
                        </a:rPr>
                        <a:t>0.</a:t>
                      </a:r>
                      <a:r>
                        <a:rPr lang="ko">
                          <a:solidFill>
                            <a:schemeClr val="accent3"/>
                          </a:solidFill>
                          <a:latin typeface="Proxima Nova"/>
                          <a:ea typeface="Proxima Nova"/>
                          <a:cs typeface="Proxima Nova"/>
                          <a:sym typeface="Proxima Nova"/>
                        </a:rPr>
                        <a:t>2°C</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1°C</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2400"/>
                        </a:spcBef>
                        <a:spcAft>
                          <a:spcPts val="600"/>
                        </a:spcAft>
                        <a:buNone/>
                      </a:pPr>
                      <a:r>
                        <a:rPr lang="ko">
                          <a:solidFill>
                            <a:schemeClr val="accent3"/>
                          </a:solidFill>
                          <a:latin typeface="Proxima Nova"/>
                          <a:ea typeface="Proxima Nova"/>
                          <a:cs typeface="Proxima Nova"/>
                          <a:sym typeface="Proxima Nova"/>
                        </a:rPr>
                        <a:t>0.2-0.4°C</a:t>
                      </a:r>
                      <a:endParaRPr>
                        <a:solidFill>
                          <a:schemeClr val="accent3"/>
                        </a:solidFill>
                        <a:latin typeface="Proxima Nova"/>
                        <a:ea typeface="Proxima Nova"/>
                        <a:cs typeface="Proxima Nova"/>
                        <a:sym typeface="Proxima Nova"/>
                      </a:endParaRPr>
                    </a:p>
                  </a:txBody>
                  <a:tcPr marT="91425" marB="91425" marR="91425" marL="91425"/>
                </a:tc>
              </a:tr>
              <a:tr h="381000">
                <a:tc>
                  <a:txBody>
                    <a:bodyPr/>
                    <a:lstStyle/>
                    <a:p>
                      <a:pPr indent="0" lvl="0" marL="0" rtl="0" algn="l">
                        <a:spcBef>
                          <a:spcPts val="0"/>
                        </a:spcBef>
                        <a:spcAft>
                          <a:spcPts val="0"/>
                        </a:spcAft>
                        <a:buNone/>
                      </a:pPr>
                      <a:r>
                        <a:rPr b="1" lang="ko">
                          <a:solidFill>
                            <a:schemeClr val="accent3"/>
                          </a:solidFill>
                          <a:latin typeface="Proxima Nova"/>
                          <a:ea typeface="Proxima Nova"/>
                          <a:cs typeface="Proxima Nova"/>
                          <a:sym typeface="Proxima Nova"/>
                        </a:rPr>
                        <a:t>Consommation</a:t>
                      </a:r>
                      <a:endParaRPr b="1">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100uA</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2400"/>
                        </a:spcBef>
                        <a:spcAft>
                          <a:spcPts val="600"/>
                        </a:spcAft>
                        <a:buNone/>
                      </a:pPr>
                      <a:r>
                        <a:rPr lang="ko">
                          <a:solidFill>
                            <a:schemeClr val="accent3"/>
                          </a:solidFill>
                          <a:latin typeface="Proxima Nova"/>
                          <a:ea typeface="Proxima Nova"/>
                          <a:cs typeface="Proxima Nova"/>
                          <a:sym typeface="Proxima Nova"/>
                        </a:rPr>
                        <a:t>550 nA (measure) 100 nA (sleep)</a:t>
                      </a:r>
                      <a:endParaRPr>
                        <a:solidFill>
                          <a:schemeClr val="accent3"/>
                        </a:solidFill>
                        <a:latin typeface="Proxima Nova"/>
                        <a:ea typeface="Proxima Nova"/>
                        <a:cs typeface="Proxima Nova"/>
                        <a:sym typeface="Proxima Nova"/>
                      </a:endParaRPr>
                    </a:p>
                  </a:txBody>
                  <a:tcPr marT="91425" marB="91425" marR="91425" marL="91425"/>
                </a:tc>
                <a:tc>
                  <a:txBody>
                    <a:bodyPr/>
                    <a:lstStyle/>
                    <a:p>
                      <a:pPr indent="0" lvl="0" marL="0" rtl="0" algn="l">
                        <a:lnSpc>
                          <a:spcPct val="115000"/>
                        </a:lnSpc>
                        <a:spcBef>
                          <a:spcPts val="0"/>
                        </a:spcBef>
                        <a:spcAft>
                          <a:spcPts val="0"/>
                        </a:spcAft>
                        <a:buNone/>
                      </a:pPr>
                      <a:r>
                        <a:rPr lang="ko">
                          <a:solidFill>
                            <a:schemeClr val="accent3"/>
                          </a:solidFill>
                          <a:latin typeface="Proxima Nova"/>
                          <a:ea typeface="Proxima Nova"/>
                          <a:cs typeface="Proxima Nova"/>
                          <a:sym typeface="Proxima Nova"/>
                        </a:rPr>
                        <a:t>0.3mA (measuring) 60uA (standby)</a:t>
                      </a:r>
                      <a:endParaRPr>
                        <a:solidFill>
                          <a:schemeClr val="accent3"/>
                        </a:solidFill>
                        <a:latin typeface="Proxima Nova"/>
                        <a:ea typeface="Proxima Nova"/>
                        <a:cs typeface="Proxima Nova"/>
                        <a:sym typeface="Proxima Nova"/>
                      </a:endParaRPr>
                    </a:p>
                  </a:txBody>
                  <a:tcPr marT="91425" marB="91425" marR="91425" marL="91425"/>
                </a:tc>
              </a:tr>
            </a:tbl>
          </a:graphicData>
        </a:graphic>
      </p:graphicFrame>
      <p:sp>
        <p:nvSpPr>
          <p:cNvPr id="111" name="Google Shape;111;p20"/>
          <p:cNvSpPr txBox="1"/>
          <p:nvPr/>
        </p:nvSpPr>
        <p:spPr>
          <a:xfrm>
            <a:off x="311700" y="3775300"/>
            <a:ext cx="8520600" cy="1038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accent3"/>
              </a:buClr>
              <a:buSzPts val="1800"/>
              <a:buFont typeface="Proxima Nova"/>
              <a:buChar char="●"/>
            </a:pPr>
            <a:r>
              <a:rPr lang="ko" sz="1800">
                <a:solidFill>
                  <a:schemeClr val="accent3"/>
                </a:solidFill>
                <a:latin typeface="Proxima Nova"/>
                <a:ea typeface="Proxima Nova"/>
                <a:cs typeface="Proxima Nova"/>
                <a:sym typeface="Proxima Nova"/>
              </a:rPr>
              <a:t>BOSCH Jauge de Contrainte (Poids)</a:t>
            </a:r>
            <a:endParaRPr sz="1800">
              <a:solidFill>
                <a:schemeClr val="accent3"/>
              </a:solidFill>
              <a:latin typeface="Proxima Nova"/>
              <a:ea typeface="Proxima Nova"/>
              <a:cs typeface="Proxima Nova"/>
              <a:sym typeface="Proxima Nova"/>
            </a:endParaRPr>
          </a:p>
          <a:p>
            <a:pPr indent="-342900" lvl="1" marL="914400" rtl="0" algn="l">
              <a:spcBef>
                <a:spcPts val="0"/>
              </a:spcBef>
              <a:spcAft>
                <a:spcPts val="0"/>
              </a:spcAft>
              <a:buClr>
                <a:schemeClr val="accent3"/>
              </a:buClr>
              <a:buSzPts val="1800"/>
              <a:buFont typeface="Proxima Nova"/>
              <a:buChar char="○"/>
            </a:pPr>
            <a:r>
              <a:rPr lang="ko" sz="1800">
                <a:solidFill>
                  <a:schemeClr val="accent3"/>
                </a:solidFill>
                <a:latin typeface="Proxima Nova"/>
                <a:ea typeface="Proxima Nova"/>
                <a:cs typeface="Proxima Nova"/>
                <a:sym typeface="Proxima Nova"/>
              </a:rPr>
              <a:t>H40A-C3-0150</a:t>
            </a:r>
            <a:endParaRPr sz="1800">
              <a:solidFill>
                <a:schemeClr val="accent3"/>
              </a:solidFill>
              <a:latin typeface="Proxima Nova"/>
              <a:ea typeface="Proxima Nova"/>
              <a:cs typeface="Proxima Nova"/>
              <a:sym typeface="Proxima Nova"/>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ko"/>
              <a:t>Liste des Fonctions</a:t>
            </a:r>
            <a:endParaRPr/>
          </a:p>
        </p:txBody>
      </p:sp>
      <p:sp>
        <p:nvSpPr>
          <p:cNvPr id="118" name="Google Shape;118;p21"/>
          <p:cNvSpPr txBox="1"/>
          <p:nvPr>
            <p:ph idx="1" type="body"/>
          </p:nvPr>
        </p:nvSpPr>
        <p:spPr>
          <a:xfrm>
            <a:off x="311700" y="1152475"/>
            <a:ext cx="4194600" cy="3416400"/>
          </a:xfrm>
          <a:prstGeom prst="rect">
            <a:avLst/>
          </a:prstGeom>
        </p:spPr>
        <p:txBody>
          <a:bodyPr anchorCtr="0" anchor="t" bIns="91425" lIns="91425" spcFirstLastPara="1" rIns="91425" wrap="square" tIns="91425">
            <a:normAutofit fontScale="25000" lnSpcReduction="10000"/>
          </a:bodyPr>
          <a:lstStyle/>
          <a:p>
            <a:pPr indent="-311150" lvl="0" marL="457200" rtl="0" algn="l">
              <a:lnSpc>
                <a:spcPct val="200000"/>
              </a:lnSpc>
              <a:spcBef>
                <a:spcPts val="0"/>
              </a:spcBef>
              <a:spcAft>
                <a:spcPts val="0"/>
              </a:spcAft>
              <a:buSzPct val="100000"/>
              <a:buChar char="●"/>
            </a:pPr>
            <a:r>
              <a:rPr lang="ko" sz="5200"/>
              <a:t>TSL2591 (Luminosite) </a:t>
            </a:r>
            <a:endParaRPr sz="5200"/>
          </a:p>
          <a:p>
            <a:pPr indent="-311150" lvl="1" marL="914400" rtl="0" algn="l">
              <a:lnSpc>
                <a:spcPct val="200000"/>
              </a:lnSpc>
              <a:spcBef>
                <a:spcPts val="0"/>
              </a:spcBef>
              <a:spcAft>
                <a:spcPts val="0"/>
              </a:spcAft>
              <a:buSzPct val="100000"/>
              <a:buChar char="○"/>
            </a:pPr>
            <a:r>
              <a:rPr lang="ko" sz="5200"/>
              <a:t>Détection: 188 uLux a 88,000 Lux </a:t>
            </a:r>
            <a:endParaRPr sz="5200"/>
          </a:p>
          <a:p>
            <a:pPr indent="-311150" lvl="1" marL="914400" rtl="0" algn="l">
              <a:lnSpc>
                <a:spcPct val="200000"/>
              </a:lnSpc>
              <a:spcBef>
                <a:spcPts val="0"/>
              </a:spcBef>
              <a:spcAft>
                <a:spcPts val="0"/>
              </a:spcAft>
              <a:buSzPct val="100000"/>
              <a:buChar char="○"/>
            </a:pPr>
            <a:r>
              <a:rPr lang="ko" sz="5200"/>
              <a:t>Consommation: </a:t>
            </a:r>
            <a:endParaRPr sz="5200"/>
          </a:p>
          <a:p>
            <a:pPr indent="-311150" lvl="2" marL="1371600" rtl="0" algn="l">
              <a:lnSpc>
                <a:spcPct val="200000"/>
              </a:lnSpc>
              <a:spcBef>
                <a:spcPts val="0"/>
              </a:spcBef>
              <a:spcAft>
                <a:spcPts val="0"/>
              </a:spcAft>
              <a:buSzPct val="100000"/>
              <a:buChar char="■"/>
            </a:pPr>
            <a:r>
              <a:rPr lang="ko" sz="5200"/>
              <a:t>0,4mA (Active) </a:t>
            </a:r>
            <a:endParaRPr sz="5200"/>
          </a:p>
          <a:p>
            <a:pPr indent="-311150" lvl="2" marL="1371600" rtl="0" algn="l">
              <a:lnSpc>
                <a:spcPct val="200000"/>
              </a:lnSpc>
              <a:spcBef>
                <a:spcPts val="0"/>
              </a:spcBef>
              <a:spcAft>
                <a:spcPts val="0"/>
              </a:spcAft>
              <a:buSzPct val="100000"/>
              <a:buChar char="■"/>
            </a:pPr>
            <a:r>
              <a:rPr lang="ko" sz="5200"/>
              <a:t>5uA (Sleep)</a:t>
            </a:r>
            <a:endParaRPr sz="5200"/>
          </a:p>
          <a:p>
            <a:pPr indent="-311150" lvl="0" marL="457200" rtl="0" algn="l">
              <a:lnSpc>
                <a:spcPct val="200000"/>
              </a:lnSpc>
              <a:spcBef>
                <a:spcPts val="0"/>
              </a:spcBef>
              <a:spcAft>
                <a:spcPts val="0"/>
              </a:spcAft>
              <a:buSzPct val="100000"/>
              <a:buChar char="●"/>
            </a:pPr>
            <a:r>
              <a:rPr lang="ko" sz="5200"/>
              <a:t>Arduino Nano 33 BLE Sense (Détection audio)</a:t>
            </a:r>
            <a:endParaRPr sz="5200"/>
          </a:p>
          <a:p>
            <a:pPr indent="-311150" lvl="1" marL="914400" rtl="0" algn="l">
              <a:lnSpc>
                <a:spcPct val="200000"/>
              </a:lnSpc>
              <a:spcBef>
                <a:spcPts val="0"/>
              </a:spcBef>
              <a:spcAft>
                <a:spcPts val="0"/>
              </a:spcAft>
              <a:buSzPct val="100000"/>
              <a:buChar char="○"/>
            </a:pPr>
            <a:r>
              <a:rPr lang="ko" sz="5200"/>
              <a:t>Consommation: 1000mA, 650uA (micro)</a:t>
            </a:r>
            <a:endParaRPr sz="5200"/>
          </a:p>
          <a:p>
            <a:pPr indent="-311150" lvl="1" marL="914400" rtl="0" algn="l">
              <a:lnSpc>
                <a:spcPct val="200000"/>
              </a:lnSpc>
              <a:spcBef>
                <a:spcPts val="0"/>
              </a:spcBef>
              <a:spcAft>
                <a:spcPts val="0"/>
              </a:spcAft>
              <a:buSzPct val="100000"/>
              <a:buChar char="○"/>
            </a:pPr>
            <a:r>
              <a:rPr lang="ko" sz="5200"/>
              <a:t>SNR : 64db(A), </a:t>
            </a:r>
            <a:endParaRPr sz="5200"/>
          </a:p>
          <a:p>
            <a:pPr indent="-311150" lvl="1" marL="914400" rtl="0" algn="l">
              <a:lnSpc>
                <a:spcPct val="200000"/>
              </a:lnSpc>
              <a:spcBef>
                <a:spcPts val="0"/>
              </a:spcBef>
              <a:spcAft>
                <a:spcPts val="0"/>
              </a:spcAft>
              <a:buSzPct val="100000"/>
              <a:buChar char="○"/>
            </a:pPr>
            <a:r>
              <a:rPr lang="ko" sz="5200"/>
              <a:t>Sensitivity : -26 dBFS</a:t>
            </a:r>
            <a:endParaRPr/>
          </a:p>
        </p:txBody>
      </p:sp>
      <p:sp>
        <p:nvSpPr>
          <p:cNvPr id="119" name="Google Shape;119;p21"/>
          <p:cNvSpPr txBox="1"/>
          <p:nvPr>
            <p:ph idx="1" type="body"/>
          </p:nvPr>
        </p:nvSpPr>
        <p:spPr>
          <a:xfrm>
            <a:off x="4739700" y="1114525"/>
            <a:ext cx="4194600" cy="3416400"/>
          </a:xfrm>
          <a:prstGeom prst="rect">
            <a:avLst/>
          </a:prstGeom>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Char char="●"/>
            </a:pPr>
            <a:r>
              <a:rPr lang="ko" sz="1300"/>
              <a:t>MKRWAN1310 (Microcontroller) </a:t>
            </a:r>
            <a:endParaRPr sz="1300"/>
          </a:p>
          <a:p>
            <a:pPr indent="-311150" lvl="1" marL="914400" rtl="0" algn="l">
              <a:lnSpc>
                <a:spcPct val="200000"/>
              </a:lnSpc>
              <a:spcBef>
                <a:spcPts val="0"/>
              </a:spcBef>
              <a:spcAft>
                <a:spcPts val="0"/>
              </a:spcAft>
              <a:buSzPts val="1300"/>
              <a:buChar char="○"/>
            </a:pPr>
            <a:r>
              <a:rPr lang="ko" sz="1300"/>
              <a:t>Supply: 3,7 V </a:t>
            </a:r>
            <a:endParaRPr sz="1300"/>
          </a:p>
          <a:p>
            <a:pPr indent="-311150" lvl="1" marL="914400" rtl="0" algn="l">
              <a:lnSpc>
                <a:spcPct val="200000"/>
              </a:lnSpc>
              <a:spcBef>
                <a:spcPts val="0"/>
              </a:spcBef>
              <a:spcAft>
                <a:spcPts val="0"/>
              </a:spcAft>
              <a:buSzPts val="1300"/>
              <a:buChar char="○"/>
            </a:pPr>
            <a:r>
              <a:rPr lang="ko" sz="1300"/>
              <a:t>Consommation: 1024 mAh</a:t>
            </a:r>
            <a:endParaRPr sz="1300"/>
          </a:p>
          <a:p>
            <a:pPr indent="-311150" lvl="1" marL="914400" rtl="0" algn="l">
              <a:lnSpc>
                <a:spcPct val="200000"/>
              </a:lnSpc>
              <a:spcBef>
                <a:spcPts val="0"/>
              </a:spcBef>
              <a:spcAft>
                <a:spcPts val="0"/>
              </a:spcAft>
              <a:buSzPts val="1300"/>
              <a:buChar char="○"/>
            </a:pPr>
            <a:r>
              <a:rPr lang="ko" sz="1300"/>
              <a:t>Carrier Frequency 433/868/915 MHz </a:t>
            </a:r>
            <a:endParaRPr sz="1300"/>
          </a:p>
          <a:p>
            <a:pPr indent="-311150" lvl="0" marL="457200" rtl="0" algn="l">
              <a:lnSpc>
                <a:spcPct val="200000"/>
              </a:lnSpc>
              <a:spcBef>
                <a:spcPts val="0"/>
              </a:spcBef>
              <a:spcAft>
                <a:spcPts val="0"/>
              </a:spcAft>
              <a:buSzPts val="1300"/>
              <a:buChar char="●"/>
            </a:pPr>
            <a:r>
              <a:rPr lang="ko" sz="1300"/>
              <a:t>Accu LiPo L903759 (Batterie)</a:t>
            </a:r>
            <a:endParaRPr sz="1300"/>
          </a:p>
          <a:p>
            <a:pPr indent="-311150" lvl="1" marL="914400" rtl="0" algn="l">
              <a:lnSpc>
                <a:spcPct val="200000"/>
              </a:lnSpc>
              <a:spcBef>
                <a:spcPts val="0"/>
              </a:spcBef>
              <a:spcAft>
                <a:spcPts val="0"/>
              </a:spcAft>
              <a:buSzPts val="1300"/>
              <a:buChar char="○"/>
            </a:pPr>
            <a:r>
              <a:rPr lang="ko" sz="1300"/>
              <a:t>Li-Ion 3,7V 1050 mAh	</a:t>
            </a:r>
            <a:endParaRPr sz="1300"/>
          </a:p>
          <a:p>
            <a:pPr indent="-311150" lvl="0" marL="457200" rtl="0" algn="l">
              <a:lnSpc>
                <a:spcPct val="200000"/>
              </a:lnSpc>
              <a:spcBef>
                <a:spcPts val="0"/>
              </a:spcBef>
              <a:spcAft>
                <a:spcPts val="0"/>
              </a:spcAft>
              <a:buSzPts val="1300"/>
              <a:buChar char="●"/>
            </a:pPr>
            <a:r>
              <a:rPr lang="ko" sz="1300"/>
              <a:t>DS12AIP65 (Interrupteur)</a:t>
            </a:r>
            <a:endParaRPr sz="1300"/>
          </a:p>
          <a:p>
            <a:pPr indent="-311150" lvl="0" marL="457200" rtl="0" algn="l">
              <a:lnSpc>
                <a:spcPct val="200000"/>
              </a:lnSpc>
              <a:spcBef>
                <a:spcPts val="0"/>
              </a:spcBef>
              <a:spcAft>
                <a:spcPts val="0"/>
              </a:spcAft>
              <a:buSzPts val="1300"/>
              <a:buChar char="●"/>
            </a:pPr>
            <a:r>
              <a:rPr lang="ko" sz="1300"/>
              <a:t>DS3231MZ</a:t>
            </a:r>
            <a:r>
              <a:rPr lang="ko" sz="1000">
                <a:solidFill>
                  <a:srgbClr val="000000"/>
                </a:solidFill>
                <a:latin typeface="Arial"/>
                <a:ea typeface="Arial"/>
                <a:cs typeface="Arial"/>
                <a:sym typeface="Arial"/>
              </a:rPr>
              <a:t> </a:t>
            </a:r>
            <a:r>
              <a:rPr lang="ko" sz="1300"/>
              <a:t> (RTC)</a:t>
            </a:r>
            <a:endParaRPr sz="1300"/>
          </a:p>
          <a:p>
            <a:pPr indent="-311150" lvl="0" marL="457200" rtl="0" algn="l">
              <a:lnSpc>
                <a:spcPct val="200000"/>
              </a:lnSpc>
              <a:spcBef>
                <a:spcPts val="0"/>
              </a:spcBef>
              <a:spcAft>
                <a:spcPts val="0"/>
              </a:spcAft>
              <a:buSzPts val="1300"/>
              <a:buChar char="●"/>
            </a:pPr>
            <a:r>
              <a:rPr lang="ko" sz="1300"/>
              <a:t>LiPo Rider Pro (Carte adaptation alim)</a:t>
            </a:r>
            <a:endParaRPr sz="1300"/>
          </a:p>
          <a:p>
            <a:pPr indent="0" lvl="0" marL="0" rtl="0" algn="l">
              <a:spcBef>
                <a:spcPts val="1200"/>
              </a:spcBef>
              <a:spcAft>
                <a:spcPts val="0"/>
              </a:spcAft>
              <a:buNone/>
            </a:pPr>
            <a:r>
              <a:t/>
            </a:r>
            <a:endParaRPr sz="1300"/>
          </a:p>
          <a:p>
            <a:pPr indent="0" lvl="0" marL="0" rtl="0" algn="l">
              <a:lnSpc>
                <a:spcPct val="100000"/>
              </a:lnSpc>
              <a:spcBef>
                <a:spcPts val="1200"/>
              </a:spcBef>
              <a:spcAft>
                <a:spcPts val="0"/>
              </a:spcAft>
              <a:buNone/>
            </a:pPr>
            <a:r>
              <a:t/>
            </a:r>
            <a:endParaRPr sz="1300"/>
          </a:p>
          <a:p>
            <a:pPr indent="0" lvl="0" marL="457200" rtl="0" algn="l">
              <a:lnSpc>
                <a:spcPct val="200000"/>
              </a:lnSpc>
              <a:spcBef>
                <a:spcPts val="0"/>
              </a:spcBef>
              <a:spcAft>
                <a:spcPts val="1200"/>
              </a:spcAft>
              <a:buNone/>
            </a:pPr>
            <a:r>
              <a:t/>
            </a:r>
            <a:endParaRPr sz="1300"/>
          </a:p>
        </p:txBody>
      </p:sp>
      <p:sp>
        <p:nvSpPr>
          <p:cNvPr id="120" name="Google Shape;120;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ko"/>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