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2" r:id="rId5"/>
    <p:sldId id="263" r:id="rId6"/>
    <p:sldId id="258" r:id="rId7"/>
    <p:sldId id="261" r:id="rId8"/>
    <p:sldId id="264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8"/>
    <p:restoredTop sz="96197"/>
  </p:normalViewPr>
  <p:slideViewPr>
    <p:cSldViewPr snapToGrid="0" snapToObjects="1">
      <p:cViewPr varScale="1">
        <p:scale>
          <a:sx n="93" d="100"/>
          <a:sy n="93" d="100"/>
        </p:scale>
        <p:origin x="24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11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10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29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6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737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61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492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25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8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84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90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1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8586320C-AC64-4DB7-BDF1-F0EAEDF37B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0675" b="230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18D3A-DBD4-2546-BDBC-85D11B158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en-US" dirty="0"/>
              <a:t>Twitter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7D997-49FC-8344-96E8-E93842CB9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r>
              <a:rPr lang="en-US"/>
              <a:t>Vijay Yedidi</a:t>
            </a:r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7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B55D-9813-D940-AE3A-8BCC1519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B15C-C24E-E345-8A0E-13931BB9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 in text, start and end locations for the entity, name of entity</a:t>
            </a:r>
          </a:p>
          <a:p>
            <a:pPr lvl="1"/>
            <a:r>
              <a:rPr lang="en-US" dirty="0"/>
              <a:t>Tweet String, start and stop location of given phrase, entity = ”</a:t>
            </a:r>
            <a:r>
              <a:rPr lang="en-US" dirty="0" err="1"/>
              <a:t>Selected_Text</a:t>
            </a:r>
            <a:r>
              <a:rPr lang="en-US" dirty="0"/>
              <a:t>”</a:t>
            </a:r>
          </a:p>
          <a:p>
            <a:pPr lvl="1"/>
            <a:r>
              <a:rPr lang="en-US" sz="1400" dirty="0"/>
              <a:t>('my boss is bullying me...', {'entities': [[11, 22, 'bullying me']]})</a:t>
            </a:r>
            <a:endParaRPr lang="en-US" dirty="0"/>
          </a:p>
          <a:p>
            <a:r>
              <a:rPr lang="en-US" dirty="0"/>
              <a:t>Jaccard Score of 0.779098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2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FF639-D0CD-414C-BE31-BA85B203FD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C10F2-D028-8F4C-A7F4-CBE262F9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192" y="1032483"/>
            <a:ext cx="5037616" cy="2982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 </a:t>
            </a: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73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C3F5-EC0A-D746-AB4F-6736316A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description, objective, evaluation criteria.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3455-7945-F44B-80F5-5EA7EDE17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330 million people use Twitter worldwide </a:t>
            </a:r>
          </a:p>
          <a:p>
            <a:pPr lvl="1"/>
            <a:r>
              <a:rPr lang="en-US" dirty="0"/>
              <a:t>Tweets going viral can sway public opinion</a:t>
            </a:r>
          </a:p>
          <a:p>
            <a:r>
              <a:rPr lang="en-US" dirty="0"/>
              <a:t>Create a Model to predict the sentiment behind tweets</a:t>
            </a:r>
          </a:p>
          <a:p>
            <a:pPr lvl="1"/>
            <a:r>
              <a:rPr lang="en-US" dirty="0"/>
              <a:t>Positive, Negative, and Neutral Tweets</a:t>
            </a:r>
          </a:p>
          <a:p>
            <a:pPr lvl="1"/>
            <a:r>
              <a:rPr lang="en-US" dirty="0"/>
              <a:t>Capture the word/phrase that leads to the sentiment</a:t>
            </a:r>
          </a:p>
        </p:txBody>
      </p:sp>
    </p:spTree>
    <p:extLst>
      <p:ext uri="{BB962C8B-B14F-4D97-AF65-F5344CB8AC3E}">
        <p14:creationId xmlns:p14="http://schemas.microsoft.com/office/powerpoint/2010/main" val="407493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608E-55FB-FC4E-ABA7-E58962F3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25620-88C2-3A48-9B98-4E417FF15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Jaccard Score</a:t>
            </a:r>
          </a:p>
          <a:p>
            <a:pPr lvl="1"/>
            <a:r>
              <a:rPr lang="en-US" dirty="0"/>
              <a:t>Numerical Comparison of similarity between two sets </a:t>
            </a:r>
          </a:p>
          <a:p>
            <a:pPr lvl="1"/>
            <a:r>
              <a:rPr lang="en-US" dirty="0"/>
              <a:t>Shows percent difference between two sets </a:t>
            </a:r>
          </a:p>
          <a:p>
            <a:pPr lvl="1"/>
            <a:r>
              <a:rPr lang="en-US" dirty="0"/>
              <a:t>Union divided by intersection</a:t>
            </a:r>
          </a:p>
          <a:p>
            <a:r>
              <a:rPr lang="en-US" dirty="0"/>
              <a:t>Selected Text vs Predicted Text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F3050-EAE2-1B45-BF25-0B7DE5BC4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07" y="4170064"/>
            <a:ext cx="5300863" cy="10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4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D3C3-8F49-F741-A469-F4CAAFDD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D0C7-F54C-454D-A32A-BB766A4AB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Tweets were cleaned using </a:t>
            </a:r>
            <a:r>
              <a:rPr lang="en-US" dirty="0" err="1"/>
              <a:t>RegEx</a:t>
            </a:r>
            <a:r>
              <a:rPr lang="en-US" dirty="0"/>
              <a:t> (Regular Expression)  </a:t>
            </a:r>
          </a:p>
          <a:p>
            <a:pPr lvl="1"/>
            <a:r>
              <a:rPr lang="en-US" dirty="0"/>
              <a:t>Removed punctuation, </a:t>
            </a:r>
            <a:r>
              <a:rPr lang="en-US" dirty="0" err="1"/>
              <a:t>urls</a:t>
            </a:r>
            <a:r>
              <a:rPr lang="en-US" dirty="0"/>
              <a:t>, unnecessary spaces, converted to lowercase </a:t>
            </a:r>
          </a:p>
          <a:p>
            <a:r>
              <a:rPr lang="en-US" dirty="0" err="1"/>
              <a:t>Stopwords</a:t>
            </a:r>
            <a:r>
              <a:rPr lang="en-US" dirty="0"/>
              <a:t> Removed </a:t>
            </a:r>
          </a:p>
          <a:p>
            <a:pPr lvl="1"/>
            <a:r>
              <a:rPr lang="en-US" dirty="0"/>
              <a:t>Commonly used words that wouldn’t have any impact on sentiment </a:t>
            </a:r>
          </a:p>
          <a:p>
            <a:pPr lvl="2"/>
            <a:r>
              <a:rPr lang="en-US" dirty="0"/>
              <a:t>”The”, “A”, “An”, “In”, etc. </a:t>
            </a:r>
          </a:p>
          <a:p>
            <a:pPr lvl="2"/>
            <a:r>
              <a:rPr lang="en-US" dirty="0"/>
              <a:t>NLTK Package (Natural Language Toolkit) </a:t>
            </a:r>
          </a:p>
          <a:p>
            <a:r>
              <a:rPr lang="en-US" dirty="0"/>
              <a:t>Problems with Run Time</a:t>
            </a:r>
          </a:p>
          <a:p>
            <a:pPr lvl="1"/>
            <a:r>
              <a:rPr lang="en-US" dirty="0"/>
              <a:t>For Loop comparing words in tweets to stop words </a:t>
            </a:r>
          </a:p>
          <a:p>
            <a:pPr lvl="1"/>
            <a:r>
              <a:rPr lang="en-US" dirty="0"/>
              <a:t>Output to csv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3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A348E-8E54-4044-A00C-634BDFE42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504992"/>
            <a:ext cx="6410084" cy="38620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ED27E9-04EF-F048-8F57-3B98655D7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3603"/>
          <a:stretch/>
        </p:blipFill>
        <p:spPr>
          <a:xfrm>
            <a:off x="7553688" y="487089"/>
            <a:ext cx="4161299" cy="238673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A5B368-4C0B-AD44-95AC-A9B2BE9EF0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-1435" r="-8299" b="-497"/>
          <a:stretch/>
        </p:blipFill>
        <p:spPr>
          <a:xfrm>
            <a:off x="7534656" y="3563852"/>
            <a:ext cx="4496126" cy="282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6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419B-1712-404C-A443-2C1C73E0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DD9E-5F66-C94F-BB13-B0DF21962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Unclean data used for model</a:t>
            </a:r>
          </a:p>
          <a:p>
            <a:pPr lvl="1"/>
            <a:r>
              <a:rPr lang="en-US" dirty="0"/>
              <a:t>May cause overfitting, but cleaning tweets may impact the sentiment</a:t>
            </a:r>
          </a:p>
          <a:p>
            <a:r>
              <a:rPr lang="en-US" dirty="0"/>
              <a:t>Phrases for smaller tweets are more similar to the actual tweet </a:t>
            </a:r>
          </a:p>
          <a:p>
            <a:r>
              <a:rPr lang="en-US" dirty="0"/>
              <a:t>Tweets less than 3 words are 100% similar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EF1007-F617-454D-A38B-BFBA2A28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147" y="3638246"/>
            <a:ext cx="4047653" cy="293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9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0F46-7B64-DD49-8535-BBB5F8D8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Solution- Weighting the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E7C2-85C0-B34A-8957-732E97ED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words by sentiment</a:t>
            </a:r>
          </a:p>
          <a:p>
            <a:r>
              <a:rPr lang="en-US" dirty="0"/>
              <a:t>Find how many tweets each word appears in </a:t>
            </a:r>
          </a:p>
          <a:p>
            <a:r>
              <a:rPr lang="en-US" dirty="0"/>
              <a:t>Divide this by the number of tweets in the sentiment</a:t>
            </a:r>
          </a:p>
          <a:p>
            <a:pPr lvl="1"/>
            <a:r>
              <a:rPr lang="en-US" dirty="0"/>
              <a:t>Proportion of tweets that contain the word </a:t>
            </a:r>
          </a:p>
          <a:p>
            <a:r>
              <a:rPr lang="en-US" dirty="0"/>
              <a:t>Weight = Proportion of tweets with the word – Proportion of tweets without the word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0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B6ED-1549-2540-982A-C329F4E3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Solution- Finding Selected Phrase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24E7-1425-EC4B-AFF4-23ACE8FC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tweet</a:t>
            </a:r>
          </a:p>
          <a:p>
            <a:pPr lvl="1"/>
            <a:r>
              <a:rPr lang="en-US" dirty="0"/>
              <a:t>Find the sentiment of the tweet. If Neutral, return the entire text </a:t>
            </a:r>
          </a:p>
          <a:p>
            <a:pPr lvl="1"/>
            <a:r>
              <a:rPr lang="en-US" dirty="0"/>
              <a:t>Otherwise find the sum of weights for each subset of the tweet (all lengths) </a:t>
            </a:r>
          </a:p>
          <a:p>
            <a:pPr lvl="1"/>
            <a:r>
              <a:rPr lang="en-US" dirty="0"/>
              <a:t>Return subset of words with the largest sum of weights </a:t>
            </a:r>
          </a:p>
          <a:p>
            <a:r>
              <a:rPr lang="en-US" dirty="0"/>
              <a:t>Final score of 0.65825</a:t>
            </a:r>
          </a:p>
        </p:txBody>
      </p:sp>
    </p:spTree>
    <p:extLst>
      <p:ext uri="{BB962C8B-B14F-4D97-AF65-F5344CB8AC3E}">
        <p14:creationId xmlns:p14="http://schemas.microsoft.com/office/powerpoint/2010/main" val="101455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6DA3-0B72-9E45-BCD2-C1DB3072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SpaCy</a:t>
            </a:r>
            <a:r>
              <a:rPr lang="en-US" dirty="0"/>
              <a:t> NER Solution (Name Entity Recognition)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54C1-3AD8-C044-86A6-8DEACACA1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Spots groups (people, places, organizations)</a:t>
            </a:r>
          </a:p>
          <a:p>
            <a:r>
              <a:rPr lang="en-US" dirty="0"/>
              <a:t>Classifies based on convolution neural network</a:t>
            </a:r>
          </a:p>
          <a:p>
            <a:r>
              <a:rPr lang="en-US" dirty="0" err="1"/>
              <a:t>TextCategorizer</a:t>
            </a:r>
            <a:endParaRPr lang="en-US" dirty="0"/>
          </a:p>
          <a:p>
            <a:pPr lvl="1"/>
            <a:r>
              <a:rPr lang="en-US" dirty="0"/>
              <a:t>Blank model that can be trained</a:t>
            </a:r>
          </a:p>
          <a:p>
            <a:pPr lvl="1"/>
            <a:r>
              <a:rPr lang="en-US" dirty="0"/>
              <a:t>Trained in batches</a:t>
            </a:r>
          </a:p>
          <a:p>
            <a:pPr lvl="1"/>
            <a:r>
              <a:rPr lang="en-US" dirty="0"/>
              <a:t>Order is randomized to prevent overfitting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6594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7"/>
      </a:lt2>
      <a:accent1>
        <a:srgbClr val="E7293E"/>
      </a:accent1>
      <a:accent2>
        <a:srgbClr val="D55117"/>
      </a:accent2>
      <a:accent3>
        <a:srgbClr val="CB9C24"/>
      </a:accent3>
      <a:accent4>
        <a:srgbClr val="98AD13"/>
      </a:accent4>
      <a:accent5>
        <a:srgbClr val="64B821"/>
      </a:accent5>
      <a:accent6>
        <a:srgbClr val="19BD15"/>
      </a:accent6>
      <a:hlink>
        <a:srgbClr val="309287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387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Avenir Next LT Pro</vt:lpstr>
      <vt:lpstr>Calibri</vt:lpstr>
      <vt:lpstr>ShapesVTI</vt:lpstr>
      <vt:lpstr>Twitter Sentiment Analysis</vt:lpstr>
      <vt:lpstr>Problem description, objective, evaluation criteria. </vt:lpstr>
      <vt:lpstr>Evaluation Criteria</vt:lpstr>
      <vt:lpstr>Data Cleaning</vt:lpstr>
      <vt:lpstr>PowerPoint Presentation</vt:lpstr>
      <vt:lpstr>Key Insights</vt:lpstr>
      <vt:lpstr>Simple Solution- Weighting the Words</vt:lpstr>
      <vt:lpstr>Simple Solution- Finding Selected Phrase</vt:lpstr>
      <vt:lpstr>SpaCy NER Solution (Name Entity Recognition) </vt:lpstr>
      <vt:lpstr>Results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Yedidi, Vijay</dc:creator>
  <cp:lastModifiedBy>Yedidi, Vijay</cp:lastModifiedBy>
  <cp:revision>1</cp:revision>
  <dcterms:created xsi:type="dcterms:W3CDTF">2020-12-07T17:33:09Z</dcterms:created>
  <dcterms:modified xsi:type="dcterms:W3CDTF">2020-12-07T17:35:31Z</dcterms:modified>
</cp:coreProperties>
</file>