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9"/>
  </p:notesMasterIdLst>
  <p:sldIdLst>
    <p:sldId id="256" r:id="rId2"/>
    <p:sldId id="260" r:id="rId3"/>
    <p:sldId id="293" r:id="rId4"/>
    <p:sldId id="299" r:id="rId5"/>
    <p:sldId id="312" r:id="rId6"/>
    <p:sldId id="321" r:id="rId7"/>
    <p:sldId id="315" r:id="rId8"/>
    <p:sldId id="325" r:id="rId9"/>
    <p:sldId id="320" r:id="rId10"/>
    <p:sldId id="316" r:id="rId11"/>
    <p:sldId id="318" r:id="rId12"/>
    <p:sldId id="294" r:id="rId13"/>
    <p:sldId id="295" r:id="rId14"/>
    <p:sldId id="296" r:id="rId15"/>
    <p:sldId id="297" r:id="rId16"/>
    <p:sldId id="322" r:id="rId17"/>
    <p:sldId id="32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8" d="100"/>
          <a:sy n="98" d="100"/>
        </p:scale>
        <p:origin x="-264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51B0D-99E5-4A1B-9DBD-0880C37D7AC7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C96DD-25AF-4AD9-9932-5ADB8ED139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17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30EFA729-0062-401D-B7BF-B91E3DD8EF4A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A729-0062-401D-B7BF-B91E3DD8EF4A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30EFA729-0062-401D-B7BF-B91E3DD8EF4A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A729-0062-401D-B7BF-B91E3DD8EF4A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A729-0062-401D-B7BF-B91E3DD8EF4A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0EFA729-0062-401D-B7BF-B91E3DD8EF4A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0EFA729-0062-401D-B7BF-B91E3DD8EF4A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A729-0062-401D-B7BF-B91E3DD8EF4A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A729-0062-401D-B7BF-B91E3DD8EF4A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A729-0062-401D-B7BF-B91E3DD8EF4A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30EFA729-0062-401D-B7BF-B91E3DD8EF4A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0EFA729-0062-401D-B7BF-B91E3DD8EF4A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ransition spd="slow">
    <p:wipe/>
  </p:transition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api.jquery.com/deferred.promise/" TargetMode="External"/><Relationship Id="rId13" Type="http://schemas.openxmlformats.org/officeDocument/2006/relationships/hyperlink" Target="http://api.jquery.com/deferred.state/" TargetMode="External"/><Relationship Id="rId3" Type="http://schemas.openxmlformats.org/officeDocument/2006/relationships/hyperlink" Target="http://api.jquery.com/deferred.done/" TargetMode="External"/><Relationship Id="rId7" Type="http://schemas.openxmlformats.org/officeDocument/2006/relationships/hyperlink" Target="http://api.jquery.com/deferred.progress/" TargetMode="External"/><Relationship Id="rId12" Type="http://schemas.openxmlformats.org/officeDocument/2006/relationships/hyperlink" Target="http://api.jquery.com/deferred.resolveWith/" TargetMode="External"/><Relationship Id="rId2" Type="http://schemas.openxmlformats.org/officeDocument/2006/relationships/hyperlink" Target="http://api.jquery.com/deferred.alway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pi.jquery.com/deferred.notifyWith/" TargetMode="External"/><Relationship Id="rId11" Type="http://schemas.openxmlformats.org/officeDocument/2006/relationships/hyperlink" Target="http://api.jquery.com/deferred.resolve/" TargetMode="External"/><Relationship Id="rId5" Type="http://schemas.openxmlformats.org/officeDocument/2006/relationships/hyperlink" Target="http://api.jquery.com/deferred.notify/" TargetMode="External"/><Relationship Id="rId15" Type="http://schemas.openxmlformats.org/officeDocument/2006/relationships/hyperlink" Target="http://api.jquery.com/jQuery.when/" TargetMode="External"/><Relationship Id="rId10" Type="http://schemas.openxmlformats.org/officeDocument/2006/relationships/hyperlink" Target="http://api.jquery.com/deferred.rejectWith/" TargetMode="External"/><Relationship Id="rId4" Type="http://schemas.openxmlformats.org/officeDocument/2006/relationships/hyperlink" Target="http://api.jquery.com/deferred.fail/" TargetMode="External"/><Relationship Id="rId9" Type="http://schemas.openxmlformats.org/officeDocument/2006/relationships/hyperlink" Target="http://api.jquery.com/deferred.reject/" TargetMode="External"/><Relationship Id="rId14" Type="http://schemas.openxmlformats.org/officeDocument/2006/relationships/hyperlink" Target="http://api.jquery.com/deferred.then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api.jquery.com/jQuery.extend/" TargetMode="External"/><Relationship Id="rId3" Type="http://schemas.openxmlformats.org/officeDocument/2006/relationships/hyperlink" Target="http://api.jquery.com/jQuery.trim/" TargetMode="External"/><Relationship Id="rId7" Type="http://schemas.openxmlformats.org/officeDocument/2006/relationships/hyperlink" Target="http://api.jquery.com/jQuery.inArray/" TargetMode="External"/><Relationship Id="rId2" Type="http://schemas.openxmlformats.org/officeDocument/2006/relationships/hyperlink" Target="http://api.jquery.com/jQuery.parseJS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pi.jquery.com/jQuery.isArray/" TargetMode="External"/><Relationship Id="rId5" Type="http://schemas.openxmlformats.org/officeDocument/2006/relationships/hyperlink" Target="http://api.jquery.com/jQuery.isFunction/" TargetMode="External"/><Relationship Id="rId4" Type="http://schemas.openxmlformats.org/officeDocument/2006/relationships/hyperlink" Target="http://api.jquery.com/jQuery.isNumeric/" TargetMode="External"/><Relationship Id="rId9" Type="http://schemas.openxmlformats.org/officeDocument/2006/relationships/hyperlink" Target="http://api.jquery.com/jQuery.each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JavaScript Day-2</a:t>
            </a:r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Deferred </a:t>
            </a:r>
            <a:r>
              <a:rPr lang="en-US" b="1" dirty="0" smtClean="0"/>
              <a:t>Object:</a:t>
            </a:r>
            <a:endParaRPr lang="en-US" b="1" dirty="0"/>
          </a:p>
          <a:p>
            <a:r>
              <a:rPr lang="en-US" dirty="0"/>
              <a:t>It can register multiple callbacks into callback queues, invoke callback queues, and relay the success or failure state of any synchronous or asynchronous function.</a:t>
            </a:r>
          </a:p>
        </p:txBody>
      </p:sp>
    </p:spTree>
    <p:extLst>
      <p:ext uri="{BB962C8B-B14F-4D97-AF65-F5344CB8AC3E}">
        <p14:creationId xmlns:p14="http://schemas.microsoft.com/office/powerpoint/2010/main" val="8596704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446018"/>
              </p:ext>
            </p:extLst>
          </p:nvPr>
        </p:nvGraphicFramePr>
        <p:xfrm>
          <a:off x="228600" y="2042734"/>
          <a:ext cx="8763000" cy="46628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14600"/>
                <a:gridCol w="6248400"/>
              </a:tblGrid>
              <a:tr h="23817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</a:tr>
              <a:tr h="305851">
                <a:tc>
                  <a:txBody>
                    <a:bodyPr/>
                    <a:lstStyle/>
                    <a:p>
                      <a:r>
                        <a:rPr kumimoji="0" lang="en-US" sz="1000" b="1" u="sng" kern="120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2" tooltip="Permalink to deferred.always()"/>
                        </a:rPr>
                        <a:t>deferred.always</a:t>
                      </a:r>
                      <a:r>
                        <a:rPr kumimoji="0" lang="en-US" sz="1000" b="1" u="sng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2" tooltip="Permalink to deferred.always()"/>
                        </a:rPr>
                        <a:t>()</a:t>
                      </a:r>
                      <a:endParaRPr kumimoji="0" lang="en-US" sz="1000" b="1" u="sng" kern="1200" dirty="0">
                        <a:solidFill>
                          <a:srgbClr val="00000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Add handlers to be called when the Deferred object is either resolved or rejected.</a:t>
                      </a:r>
                      <a:endParaRPr kumimoji="0" lang="en-US" sz="1000" kern="1200" dirty="0">
                        <a:solidFill>
                          <a:srgbClr val="40404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0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sng" kern="120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3" tooltip="Permalink to deferred.done()"/>
                        </a:rPr>
                        <a:t>deferred.done</a:t>
                      </a:r>
                      <a:r>
                        <a:rPr kumimoji="0" lang="en-US" sz="1000" b="1" u="sng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3" tooltip="Permalink to deferred.done()"/>
                        </a:rPr>
                        <a:t>()</a:t>
                      </a:r>
                      <a:endParaRPr kumimoji="0" lang="en-US" sz="1000" b="1" u="sng" kern="1200" dirty="0" smtClean="0">
                        <a:solidFill>
                          <a:srgbClr val="00000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Add handlers to be called when the Deferred object is resolved.</a:t>
                      </a:r>
                      <a:endParaRPr kumimoji="0" lang="en-US" sz="1000" kern="1200" dirty="0">
                        <a:solidFill>
                          <a:srgbClr val="40404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0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sng" kern="120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4" tooltip="Permalink to deferred.fail()"/>
                        </a:rPr>
                        <a:t>deferred.fail</a:t>
                      </a:r>
                      <a:r>
                        <a:rPr kumimoji="0" lang="en-US" sz="1000" b="1" u="sng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4" tooltip="Permalink to deferred.fail()"/>
                        </a:rPr>
                        <a:t>()</a:t>
                      </a:r>
                      <a:endParaRPr kumimoji="0" lang="en-US" sz="1000" b="1" u="sng" kern="1200" dirty="0" smtClean="0">
                        <a:solidFill>
                          <a:srgbClr val="00000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Add handlers to be called when the Deferred object is rejected.</a:t>
                      </a:r>
                      <a:endParaRPr kumimoji="0" lang="en-US" sz="1000" kern="1200" dirty="0">
                        <a:solidFill>
                          <a:srgbClr val="40404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0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sng" kern="120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 tooltip="Permalink to deferred.notify()"/>
                        </a:rPr>
                        <a:t>deferred.notify</a:t>
                      </a:r>
                      <a:r>
                        <a:rPr kumimoji="0" lang="en-US" sz="1000" b="1" u="sng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 tooltip="Permalink to deferred.notify()"/>
                        </a:rPr>
                        <a:t>()</a:t>
                      </a:r>
                      <a:endParaRPr kumimoji="0" lang="en-US" sz="1000" b="1" u="sng" kern="1200" dirty="0" smtClean="0">
                        <a:solidFill>
                          <a:srgbClr val="00000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Call the progress Callbacks on a Deferred object with the given </a:t>
                      </a:r>
                      <a:r>
                        <a:rPr kumimoji="0" lang="en-US" sz="1000" kern="1200" dirty="0" err="1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args</a:t>
                      </a: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.</a:t>
                      </a:r>
                      <a:endParaRPr kumimoji="0" lang="en-US" sz="1000" kern="1200" dirty="0">
                        <a:solidFill>
                          <a:srgbClr val="40404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0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sng" kern="120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6" tooltip="Permalink to deferred.notifyWith()"/>
                        </a:rPr>
                        <a:t>deferred.notifyWith</a:t>
                      </a:r>
                      <a:r>
                        <a:rPr kumimoji="0" lang="en-US" sz="1000" b="1" u="sng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6" tooltip="Permalink to deferred.notifyWith()"/>
                        </a:rPr>
                        <a:t>()</a:t>
                      </a:r>
                      <a:endParaRPr kumimoji="0" lang="en-US" sz="1000" b="1" u="sng" kern="1200" dirty="0" smtClean="0">
                        <a:solidFill>
                          <a:srgbClr val="00000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Call the progress Callbacks on a Deferred object with the given context and </a:t>
                      </a:r>
                      <a:r>
                        <a:rPr kumimoji="0" lang="en-US" sz="1000" kern="1200" dirty="0" err="1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args</a:t>
                      </a: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.</a:t>
                      </a:r>
                      <a:endParaRPr kumimoji="0" lang="en-US" sz="1000" kern="1200" dirty="0">
                        <a:solidFill>
                          <a:srgbClr val="40404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0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sng" kern="120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7" tooltip="Permalink to deferred.progress()"/>
                        </a:rPr>
                        <a:t>deferred.progress</a:t>
                      </a:r>
                      <a:r>
                        <a:rPr kumimoji="0" lang="en-US" sz="1000" b="1" u="sng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7" tooltip="Permalink to deferred.progress()"/>
                        </a:rPr>
                        <a:t>()</a:t>
                      </a:r>
                      <a:endParaRPr kumimoji="0" lang="en-US" sz="1000" b="1" u="sng" kern="1200" dirty="0" smtClean="0">
                        <a:solidFill>
                          <a:srgbClr val="00000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Add handlers to be called when the Deferred object generates progress notifications.</a:t>
                      </a:r>
                      <a:endParaRPr kumimoji="0" lang="en-US" sz="1000" kern="1200" dirty="0">
                        <a:solidFill>
                          <a:srgbClr val="40404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0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sng" kern="120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8" tooltip="Permalink to deferred.promise()"/>
                        </a:rPr>
                        <a:t>deferred.promise</a:t>
                      </a:r>
                      <a:r>
                        <a:rPr kumimoji="0" lang="en-US" sz="1000" b="1" u="sng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8" tooltip="Permalink to deferred.promise()"/>
                        </a:rPr>
                        <a:t>()</a:t>
                      </a:r>
                      <a:endParaRPr kumimoji="0" lang="en-US" sz="1000" b="1" u="sng" kern="1200" dirty="0" smtClean="0">
                        <a:solidFill>
                          <a:srgbClr val="00000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Return a </a:t>
                      </a:r>
                      <a:r>
                        <a:rPr kumimoji="0" lang="en-US" sz="1000" kern="1200" dirty="0" err="1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Deferred’s</a:t>
                      </a: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 Promise object.</a:t>
                      </a:r>
                      <a:endParaRPr kumimoji="0" lang="en-US" sz="1000" kern="1200" dirty="0">
                        <a:solidFill>
                          <a:srgbClr val="40404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0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sng" kern="120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9" tooltip="Permalink to deferred.reject()"/>
                        </a:rPr>
                        <a:t>deferred.reject</a:t>
                      </a:r>
                      <a:r>
                        <a:rPr kumimoji="0" lang="en-US" sz="1000" b="1" u="sng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9" tooltip="Permalink to deferred.reject()"/>
                        </a:rPr>
                        <a:t>()</a:t>
                      </a:r>
                      <a:endParaRPr kumimoji="0" lang="en-US" sz="1000" b="1" u="sng" kern="1200" dirty="0" smtClean="0">
                        <a:solidFill>
                          <a:srgbClr val="00000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Reject a Deferred object and call any fail Callbacks with the given </a:t>
                      </a:r>
                      <a:r>
                        <a:rPr kumimoji="0" lang="en-US" sz="1000" kern="1200" dirty="0" err="1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args</a:t>
                      </a: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.</a:t>
                      </a:r>
                      <a:endParaRPr kumimoji="0" lang="en-US" sz="1000" kern="1200" dirty="0">
                        <a:solidFill>
                          <a:srgbClr val="40404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0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sng" kern="120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0" tooltip="Permalink to deferred.rejectWith()"/>
                        </a:rPr>
                        <a:t>deferred.rejectWith</a:t>
                      </a:r>
                      <a:r>
                        <a:rPr kumimoji="0" lang="en-US" sz="1000" b="1" u="sng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0" tooltip="Permalink to deferred.rejectWith()"/>
                        </a:rPr>
                        <a:t>()</a:t>
                      </a:r>
                      <a:endParaRPr kumimoji="0" lang="en-US" sz="1000" b="1" u="sng" kern="1200" dirty="0" smtClean="0">
                        <a:solidFill>
                          <a:srgbClr val="00000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Reject a Deferred object and call any fail Callbacks with the given context and </a:t>
                      </a:r>
                      <a:r>
                        <a:rPr kumimoji="0" lang="en-US" sz="1000" kern="1200" dirty="0" err="1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args</a:t>
                      </a: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.</a:t>
                      </a:r>
                      <a:endParaRPr kumimoji="0" lang="en-US" sz="1000" kern="1200" dirty="0">
                        <a:solidFill>
                          <a:srgbClr val="40404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0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sng" kern="120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1" tooltip="Permalink to deferred.resolve()"/>
                        </a:rPr>
                        <a:t>deferred.resolve</a:t>
                      </a:r>
                      <a:r>
                        <a:rPr kumimoji="0" lang="en-US" sz="1000" b="1" u="sng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1" tooltip="Permalink to deferred.resolve()"/>
                        </a:rPr>
                        <a:t>()</a:t>
                      </a:r>
                      <a:endParaRPr kumimoji="0" lang="en-US" sz="1000" b="1" u="sng" kern="1200" dirty="0" smtClean="0">
                        <a:solidFill>
                          <a:srgbClr val="00000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Resolve a Deferred object and call any done Callbacks with the given </a:t>
                      </a:r>
                      <a:r>
                        <a:rPr kumimoji="0" lang="en-US" sz="1000" kern="1200" dirty="0" err="1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args</a:t>
                      </a: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.</a:t>
                      </a:r>
                      <a:endParaRPr kumimoji="0" lang="en-US" sz="1000" kern="1200" dirty="0">
                        <a:solidFill>
                          <a:srgbClr val="40404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0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sng" kern="120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2" tooltip="Permalink to deferred.resolveWith()"/>
                        </a:rPr>
                        <a:t>deferred.resolveWith</a:t>
                      </a:r>
                      <a:r>
                        <a:rPr kumimoji="0" lang="en-US" sz="1000" b="1" u="sng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2" tooltip="Permalink to deferred.resolveWith()"/>
                        </a:rPr>
                        <a:t>()</a:t>
                      </a:r>
                      <a:endParaRPr kumimoji="0" lang="en-US" sz="1000" b="1" u="sng" kern="1200" dirty="0" smtClean="0">
                        <a:solidFill>
                          <a:srgbClr val="00000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Resolve a Deferred object and call any done Callbacks with the given context and </a:t>
                      </a:r>
                      <a:r>
                        <a:rPr kumimoji="0" lang="en-US" sz="1000" kern="1200" dirty="0" err="1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args</a:t>
                      </a: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.</a:t>
                      </a:r>
                      <a:endParaRPr kumimoji="0" lang="en-US" sz="1000" kern="1200" dirty="0">
                        <a:solidFill>
                          <a:srgbClr val="40404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0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sng" kern="120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3" tooltip="Permalink to deferred.state()"/>
                        </a:rPr>
                        <a:t>deferred.state</a:t>
                      </a:r>
                      <a:r>
                        <a:rPr kumimoji="0" lang="en-US" sz="1000" b="1" u="sng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3" tooltip="Permalink to deferred.state()"/>
                        </a:rPr>
                        <a:t>()</a:t>
                      </a:r>
                      <a:endParaRPr kumimoji="0" lang="en-US" sz="1000" b="1" u="sng" kern="1200" dirty="0" smtClean="0">
                        <a:solidFill>
                          <a:srgbClr val="00000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Determine the current state of a Deferred object.</a:t>
                      </a:r>
                      <a:endParaRPr kumimoji="0" lang="en-US" sz="1000" kern="1200" dirty="0">
                        <a:solidFill>
                          <a:srgbClr val="40404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0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sng" kern="120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4" tooltip="Permalink to deferred.then()"/>
                        </a:rPr>
                        <a:t>deferred.then</a:t>
                      </a:r>
                      <a:r>
                        <a:rPr kumimoji="0" lang="en-US" sz="1000" b="1" u="sng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4" tooltip="Permalink to deferred.then()"/>
                        </a:rPr>
                        <a:t>()</a:t>
                      </a:r>
                      <a:endParaRPr kumimoji="0" lang="en-US" sz="1000" b="1" u="sng" kern="1200" dirty="0" smtClean="0">
                        <a:solidFill>
                          <a:srgbClr val="00000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Add handlers to be called when the Deferred object is resolved, rejected, or still in progress.</a:t>
                      </a:r>
                      <a:endParaRPr kumimoji="0" lang="en-US" sz="1000" kern="1200" dirty="0">
                        <a:solidFill>
                          <a:srgbClr val="40404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433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sng" kern="120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5" tooltip="Permalink to jQuery.when()"/>
                        </a:rPr>
                        <a:t>jQuery.when</a:t>
                      </a:r>
                      <a:r>
                        <a:rPr kumimoji="0" lang="en-US" sz="1000" b="1" u="sng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5" tooltip="Permalink to jQuery.when()"/>
                        </a:rPr>
                        <a:t>()</a:t>
                      </a:r>
                      <a:endParaRPr kumimoji="0" lang="en-US" sz="1000" b="1" u="sng" kern="1200" dirty="0" smtClean="0">
                        <a:solidFill>
                          <a:srgbClr val="00000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Provides a way to execute callback functions based on one or more objects, usually Deferred objects that represent asynchronous events.</a:t>
                      </a:r>
                      <a:endParaRPr kumimoji="0" lang="en-US" sz="1000" kern="1200" dirty="0">
                        <a:solidFill>
                          <a:srgbClr val="40404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524000"/>
            <a:ext cx="8915400" cy="381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Deferred Object Methods:</a:t>
            </a:r>
            <a:endParaRPr lang="en-US" dirty="0" smtClean="0"/>
          </a:p>
          <a:p>
            <a:pPr marL="3657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8490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Jquery Plug-in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Why do we need </a:t>
            </a:r>
            <a:r>
              <a:rPr lang="en-US" b="1" dirty="0" smtClean="0"/>
              <a:t>Jquery </a:t>
            </a:r>
            <a:r>
              <a:rPr lang="en-US" b="1" dirty="0"/>
              <a:t>Plugin?</a:t>
            </a:r>
            <a:endParaRPr lang="en-US" dirty="0" smtClean="0"/>
          </a:p>
          <a:p>
            <a:r>
              <a:rPr lang="en-US" dirty="0"/>
              <a:t>In a word: re-use. </a:t>
            </a:r>
          </a:p>
          <a:p>
            <a:r>
              <a:rPr lang="en-US" dirty="0"/>
              <a:t>By extending </a:t>
            </a:r>
            <a:r>
              <a:rPr lang="en-US" dirty="0" smtClean="0"/>
              <a:t>Jquery, </a:t>
            </a:r>
            <a:r>
              <a:rPr lang="en-US" dirty="0"/>
              <a:t>you create reusable components that can be used on any web page. </a:t>
            </a:r>
            <a:endParaRPr lang="en-US" dirty="0" smtClean="0"/>
          </a:p>
          <a:p>
            <a:r>
              <a:rPr lang="en-US" dirty="0" smtClean="0"/>
              <a:t>Your </a:t>
            </a:r>
            <a:r>
              <a:rPr lang="en-US" dirty="0"/>
              <a:t>code is encapsulated and there is less risk that you will use the same function names elsewhere.</a:t>
            </a:r>
          </a:p>
          <a:p>
            <a:pPr marL="3657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5752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Jquery Plug-in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The Plugin Declaration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Using ‘Jquery’ </a:t>
            </a:r>
            <a:r>
              <a:rPr lang="en-US" dirty="0"/>
              <a:t>rather than ‘$’ ensures there are no conflicts with other JavaScript libraries. </a:t>
            </a:r>
          </a:p>
          <a:p>
            <a:pPr marL="365760" lvl="1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362200"/>
            <a:ext cx="60388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44461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Jquery Plug-in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However, we can save a little typing and reduce the file size using an anonymous function:</a:t>
            </a:r>
            <a:endParaRPr lang="en-US" dirty="0"/>
          </a:p>
          <a:p>
            <a:pPr marL="365760" lvl="1" indent="0">
              <a:buNone/>
            </a:pP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660" y="3171825"/>
            <a:ext cx="5667375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059" y="3429000"/>
            <a:ext cx="516255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9776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Jquery </a:t>
            </a:r>
            <a:r>
              <a:rPr lang="en-IN" dirty="0" smtClean="0"/>
              <a:t>Widget </a:t>
            </a:r>
            <a:r>
              <a:rPr lang="en-IN" dirty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widget factory is a simple function on the global </a:t>
            </a:r>
            <a:r>
              <a:rPr lang="en-US" dirty="0" smtClean="0"/>
              <a:t>Jquery </a:t>
            </a:r>
            <a:r>
              <a:rPr lang="en-US" dirty="0"/>
              <a:t>object - </a:t>
            </a:r>
            <a:r>
              <a:rPr lang="en-US" dirty="0" err="1"/>
              <a:t>jQuery.widget</a:t>
            </a:r>
            <a:r>
              <a:rPr lang="en-US" dirty="0"/>
              <a:t> - that accepts 2 or </a:t>
            </a:r>
            <a:r>
              <a:rPr lang="en-US" dirty="0" smtClean="0"/>
              <a:t>3.</a:t>
            </a:r>
          </a:p>
          <a:p>
            <a:pPr marL="0" indent="0">
              <a:buNone/>
            </a:pPr>
            <a:r>
              <a:rPr lang="en-US" dirty="0" smtClean="0"/>
              <a:t>Ex: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733800"/>
            <a:ext cx="3638550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11845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dirty="0" smtClean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 smtClean="0"/>
          </a:p>
          <a:p>
            <a:pPr marL="0" indent="0" algn="ctr">
              <a:buNone/>
            </a:pPr>
            <a:r>
              <a:rPr lang="en-IN" b="1" dirty="0" smtClean="0"/>
              <a:t>Questions?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687147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dirty="0" smtClean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 smtClean="0"/>
          </a:p>
          <a:p>
            <a:pPr marL="0" indent="0" algn="ctr">
              <a:buNone/>
            </a:pPr>
            <a:r>
              <a:rPr lang="en-IN" b="1" dirty="0" smtClean="0"/>
              <a:t>Thank You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981523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 smtClean="0"/>
              <a:t>Jquery</a:t>
            </a:r>
          </a:p>
          <a:p>
            <a:r>
              <a:rPr lang="en-IN" dirty="0"/>
              <a:t>Jquery Plug-in </a:t>
            </a:r>
            <a:r>
              <a:rPr lang="en-IN" dirty="0" smtClean="0"/>
              <a:t>Implementation</a:t>
            </a:r>
            <a:endParaRPr lang="en-US" dirty="0"/>
          </a:p>
          <a:p>
            <a:pPr lvl="0"/>
            <a:r>
              <a:rPr lang="en-IN" dirty="0"/>
              <a:t>Jquery Widget </a:t>
            </a:r>
            <a:r>
              <a:rPr lang="en-IN" dirty="0" smtClean="0"/>
              <a:t>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2953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Jquery </a:t>
            </a:r>
            <a:r>
              <a:rPr lang="en-US" dirty="0"/>
              <a:t>is a lightweight, "write less, do more", JavaScript library.</a:t>
            </a:r>
          </a:p>
          <a:p>
            <a:r>
              <a:rPr lang="en-US" dirty="0"/>
              <a:t>The purpose of </a:t>
            </a:r>
            <a:r>
              <a:rPr lang="en-US" dirty="0" smtClean="0"/>
              <a:t>Jquery </a:t>
            </a:r>
            <a:r>
              <a:rPr lang="en-US" dirty="0"/>
              <a:t>is to make it much easier to use JavaScript on your website.</a:t>
            </a:r>
          </a:p>
          <a:p>
            <a:r>
              <a:rPr lang="en-US" dirty="0"/>
              <a:t>The </a:t>
            </a:r>
            <a:r>
              <a:rPr lang="en-US" dirty="0" smtClean="0"/>
              <a:t>Jquery </a:t>
            </a:r>
            <a:r>
              <a:rPr lang="en-US" dirty="0"/>
              <a:t>library contains the following features:</a:t>
            </a:r>
          </a:p>
          <a:p>
            <a:pPr lvl="1"/>
            <a:r>
              <a:rPr lang="en-US" dirty="0"/>
              <a:t>HTML/DOM manipulation</a:t>
            </a:r>
          </a:p>
          <a:p>
            <a:pPr lvl="1"/>
            <a:r>
              <a:rPr lang="en-US" dirty="0"/>
              <a:t>CSS </a:t>
            </a:r>
            <a:r>
              <a:rPr lang="en-US" dirty="0" smtClean="0"/>
              <a:t>manipulation</a:t>
            </a:r>
          </a:p>
          <a:p>
            <a:pPr lvl="1"/>
            <a:r>
              <a:rPr lang="en-US" dirty="0" smtClean="0"/>
              <a:t>Effects and animations</a:t>
            </a:r>
          </a:p>
          <a:p>
            <a:pPr lvl="1"/>
            <a:r>
              <a:rPr lang="en-US" dirty="0" smtClean="0"/>
              <a:t>AJAX</a:t>
            </a:r>
          </a:p>
          <a:p>
            <a:pPr lvl="1"/>
            <a:r>
              <a:rPr lang="en-US" dirty="0"/>
              <a:t>Utilities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4811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b="1" dirty="0"/>
              <a:t>HTML/DOM manipulation</a:t>
            </a:r>
            <a:r>
              <a:rPr lang="en-US" b="1" dirty="0" smtClean="0"/>
              <a:t>:</a:t>
            </a:r>
            <a:endParaRPr lang="en-US" dirty="0" smtClean="0"/>
          </a:p>
          <a:p>
            <a:r>
              <a:rPr lang="en-US" dirty="0" smtClean="0"/>
              <a:t>changing html, adding and removing classes, modifying attributes etc….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749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b="1" dirty="0"/>
              <a:t>CSS </a:t>
            </a:r>
            <a:r>
              <a:rPr lang="en-US" b="1" dirty="0" smtClean="0"/>
              <a:t>manipulation:</a:t>
            </a:r>
            <a:endParaRPr lang="en-US" dirty="0" smtClean="0"/>
          </a:p>
          <a:p>
            <a:r>
              <a:rPr lang="en-US" dirty="0" smtClean="0"/>
              <a:t>Changing colors, font sizes etc……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9936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b="1" dirty="0"/>
              <a:t>Effects and </a:t>
            </a:r>
            <a:r>
              <a:rPr lang="en-US" b="1" dirty="0" smtClean="0"/>
              <a:t>animations:</a:t>
            </a:r>
          </a:p>
          <a:p>
            <a:r>
              <a:rPr lang="en-US" b="1" dirty="0"/>
              <a:t>Animation</a:t>
            </a:r>
            <a:r>
              <a:rPr lang="en-US" dirty="0"/>
              <a:t> is the process of creating a continuous </a:t>
            </a:r>
            <a:r>
              <a:rPr lang="en-US" dirty="0" smtClean="0"/>
              <a:t>motion</a:t>
            </a:r>
            <a:r>
              <a:rPr lang="en-US" dirty="0"/>
              <a:t> and shape </a:t>
            </a:r>
            <a:r>
              <a:rPr lang="en-US" dirty="0" smtClean="0"/>
              <a:t>change.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0428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b="1" dirty="0" smtClean="0"/>
              <a:t>AJAX:</a:t>
            </a:r>
            <a:endParaRPr lang="en-US" dirty="0" smtClean="0"/>
          </a:p>
          <a:p>
            <a:r>
              <a:rPr lang="en-US" dirty="0" smtClean="0"/>
              <a:t>Asynchronous </a:t>
            </a:r>
            <a:r>
              <a:rPr lang="en-US" dirty="0"/>
              <a:t>JavaScript and XML.</a:t>
            </a:r>
          </a:p>
          <a:p>
            <a:r>
              <a:rPr lang="en-US" dirty="0"/>
              <a:t>AJAX is not a new programming language, but a new way to use existing standards.</a:t>
            </a:r>
          </a:p>
          <a:p>
            <a:r>
              <a:rPr lang="en-US" dirty="0"/>
              <a:t>AJAX is the art of exchanging data with a server, and updating parts of a web page - without reloading the whole page.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8631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046869"/>
              </p:ext>
            </p:extLst>
          </p:nvPr>
        </p:nvGraphicFramePr>
        <p:xfrm>
          <a:off x="228600" y="2042734"/>
          <a:ext cx="8763000" cy="31728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14600"/>
                <a:gridCol w="6248400"/>
              </a:tblGrid>
              <a:tr h="23817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</a:tr>
              <a:tr h="30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sng" kern="120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2" tooltip="Permalink to jQuery.parseJSON()"/>
                        </a:rPr>
                        <a:t>jQuery.parseJSON</a:t>
                      </a:r>
                      <a:r>
                        <a:rPr kumimoji="0" lang="en-US" sz="1000" b="1" u="sng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2" tooltip="Permalink to jQuery.parseJSON()"/>
                        </a:rPr>
                        <a:t>()</a:t>
                      </a:r>
                      <a:endParaRPr kumimoji="0" lang="en-US" sz="1000" b="1" u="sng" kern="1200" dirty="0" smtClean="0">
                        <a:solidFill>
                          <a:srgbClr val="00000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b="0" u="none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Takes a well-formed JSON string and returns the resulting JavaScript object.</a:t>
                      </a:r>
                      <a:endParaRPr kumimoji="0" lang="en-US" sz="1000" b="0" u="none" kern="1200" dirty="0">
                        <a:solidFill>
                          <a:srgbClr val="00000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0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sng" kern="120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3" tooltip="Permalink to jQuery.trim()"/>
                        </a:rPr>
                        <a:t>jQuery.trim</a:t>
                      </a:r>
                      <a:r>
                        <a:rPr kumimoji="0" lang="en-US" sz="1000" b="1" u="sng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3" tooltip="Permalink to jQuery.trim()"/>
                        </a:rPr>
                        <a:t>()</a:t>
                      </a:r>
                      <a:endParaRPr kumimoji="0" lang="en-US" sz="1000" b="1" u="sng" kern="1200" dirty="0" smtClean="0">
                        <a:solidFill>
                          <a:srgbClr val="00000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b="0" u="none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Remove the whitespace from the beginning and end of a string.</a:t>
                      </a:r>
                      <a:endParaRPr kumimoji="0" lang="en-US" sz="1000" b="0" u="none" kern="1200" dirty="0">
                        <a:solidFill>
                          <a:srgbClr val="00000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0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sng" kern="120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4" tooltip="Permalink to jQuery.isNumeric()"/>
                        </a:rPr>
                        <a:t>jQuery.isNumeric</a:t>
                      </a:r>
                      <a:r>
                        <a:rPr kumimoji="0" lang="en-US" sz="1000" b="1" u="sng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4" tooltip="Permalink to jQuery.isNumeric()"/>
                        </a:rPr>
                        <a:t>()</a:t>
                      </a:r>
                      <a:endParaRPr kumimoji="0" lang="en-US" sz="1000" b="1" u="sng" kern="1200" dirty="0" smtClean="0">
                        <a:solidFill>
                          <a:srgbClr val="00000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b="0" u="none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Determines whether its argument is a number.</a:t>
                      </a:r>
                      <a:endParaRPr kumimoji="0" lang="en-US" sz="1000" b="0" u="none" kern="1200" dirty="0">
                        <a:solidFill>
                          <a:srgbClr val="00000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0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sng" kern="120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 tooltip="Permalink to jQuery.isFunction()"/>
                        </a:rPr>
                        <a:t>jQuery.isFunction</a:t>
                      </a:r>
                      <a:r>
                        <a:rPr kumimoji="0" lang="en-US" sz="1000" b="1" u="sng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 tooltip="Permalink to jQuery.isFunction()"/>
                        </a:rPr>
                        <a:t>()</a:t>
                      </a:r>
                      <a:endParaRPr kumimoji="0" lang="en-US" sz="1000" b="1" u="sng" kern="1200" dirty="0" smtClean="0">
                        <a:solidFill>
                          <a:srgbClr val="00000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b="0" u="none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Determine if the argument passed is a JavaScript function object.</a:t>
                      </a:r>
                      <a:endParaRPr kumimoji="0" lang="en-US" sz="1000" b="0" u="none" kern="1200" dirty="0">
                        <a:solidFill>
                          <a:srgbClr val="00000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0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sng" kern="120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6" tooltip="Permalink to jQuery.isArray()"/>
                        </a:rPr>
                        <a:t>jQuery.isArray</a:t>
                      </a:r>
                      <a:r>
                        <a:rPr kumimoji="0" lang="en-US" sz="1000" b="1" u="sng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6" tooltip="Permalink to jQuery.isArray()"/>
                        </a:rPr>
                        <a:t>()</a:t>
                      </a:r>
                      <a:endParaRPr kumimoji="0" lang="en-US" sz="1000" b="1" u="sng" kern="1200" dirty="0" smtClean="0">
                        <a:solidFill>
                          <a:srgbClr val="00000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b="0" u="none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Determine whether the argument is an array.</a:t>
                      </a:r>
                      <a:endParaRPr kumimoji="0" lang="en-US" sz="1000" b="0" u="none" kern="1200" dirty="0">
                        <a:solidFill>
                          <a:srgbClr val="00000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0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sng" kern="120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7" tooltip="Permalink to jQuery.inArray()"/>
                        </a:rPr>
                        <a:t>jQuery.inArray</a:t>
                      </a:r>
                      <a:r>
                        <a:rPr kumimoji="0" lang="en-US" sz="1000" b="1" u="sng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7" tooltip="Permalink to jQuery.inArray()"/>
                        </a:rPr>
                        <a:t>()</a:t>
                      </a:r>
                      <a:endParaRPr kumimoji="0" lang="en-US" sz="1000" b="1" u="sng" kern="1200" dirty="0" smtClean="0">
                        <a:solidFill>
                          <a:srgbClr val="00000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b="0" u="none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Search for a specified value within an array and return its index (or -1 if not found).</a:t>
                      </a:r>
                      <a:endParaRPr kumimoji="0" lang="en-US" sz="1000" b="0" u="none" kern="1200" dirty="0">
                        <a:solidFill>
                          <a:srgbClr val="00000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0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sng" kern="120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8" tooltip="Permalink to jQuery.extend()"/>
                        </a:rPr>
                        <a:t>jQuery.extend</a:t>
                      </a:r>
                      <a:r>
                        <a:rPr kumimoji="0" lang="en-US" sz="1000" b="1" u="sng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8" tooltip="Permalink to jQuery.extend()"/>
                        </a:rPr>
                        <a:t>()</a:t>
                      </a:r>
                      <a:endParaRPr kumimoji="0" lang="en-US" sz="1000" b="1" u="sng" kern="1200" dirty="0" smtClean="0">
                        <a:solidFill>
                          <a:srgbClr val="00000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b="0" u="none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Merge the contents of two or more objects together into the first object.</a:t>
                      </a:r>
                      <a:endParaRPr kumimoji="0" lang="en-US" sz="1000" b="0" u="none" kern="1200" dirty="0">
                        <a:solidFill>
                          <a:srgbClr val="00000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0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sng" kern="120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9" tooltip="Permalink to jQuery.each()"/>
                        </a:rPr>
                        <a:t>jQuery.each</a:t>
                      </a:r>
                      <a:r>
                        <a:rPr kumimoji="0" lang="en-US" sz="1000" b="1" u="sng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9" tooltip="Permalink to jQuery.each()"/>
                        </a:rPr>
                        <a:t>()</a:t>
                      </a:r>
                      <a:endParaRPr kumimoji="0" lang="en-US" sz="1000" b="1" u="sng" kern="1200" dirty="0" smtClean="0">
                        <a:solidFill>
                          <a:srgbClr val="00000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b="0" u="none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 generic iterator function, which can be used to seamlessly iterate over both objects and arrays. Arrays and array-like objects with a length property (such as a function’s arguments object) are iterated by numeric index, from 0 to length-1. Other objects are iterated via their named properties.</a:t>
                      </a:r>
                      <a:endParaRPr kumimoji="0" lang="en-US" sz="1000" b="0" u="none" kern="1200" dirty="0">
                        <a:solidFill>
                          <a:srgbClr val="00000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524000"/>
            <a:ext cx="8915400" cy="381000"/>
          </a:xfrm>
        </p:spPr>
        <p:txBody>
          <a:bodyPr>
            <a:normAutofit fontScale="85000" lnSpcReduction="20000"/>
          </a:bodyPr>
          <a:lstStyle/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b="1" dirty="0"/>
              <a:t>Utilities:</a:t>
            </a:r>
            <a:endParaRPr lang="en-US" dirty="0"/>
          </a:p>
          <a:p>
            <a:pPr marL="3657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8705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Promise Object:</a:t>
            </a:r>
            <a:endParaRPr lang="en-US" b="1" dirty="0"/>
          </a:p>
          <a:p>
            <a:r>
              <a:rPr lang="en-US" dirty="0" smtClean="0"/>
              <a:t>Return </a:t>
            </a:r>
            <a:r>
              <a:rPr lang="en-US" dirty="0"/>
              <a:t>a Promise object to observe when all actions of a certain type bound to the collection, queued or not, have finished.</a:t>
            </a:r>
          </a:p>
        </p:txBody>
      </p:sp>
    </p:spTree>
    <p:extLst>
      <p:ext uri="{BB962C8B-B14F-4D97-AF65-F5344CB8AC3E}">
        <p14:creationId xmlns:p14="http://schemas.microsoft.com/office/powerpoint/2010/main" val="16434715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4894</TotalTime>
  <Words>712</Words>
  <Application>Microsoft Office PowerPoint</Application>
  <PresentationFormat>On-screen Show (4:3)</PresentationFormat>
  <Paragraphs>110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Median</vt:lpstr>
      <vt:lpstr>Advanced JavaScript Day-2</vt:lpstr>
      <vt:lpstr>Contents</vt:lpstr>
      <vt:lpstr>Jquery</vt:lpstr>
      <vt:lpstr>Jquery</vt:lpstr>
      <vt:lpstr>Jquery</vt:lpstr>
      <vt:lpstr>Jquery</vt:lpstr>
      <vt:lpstr>Jquery</vt:lpstr>
      <vt:lpstr>Jquery</vt:lpstr>
      <vt:lpstr>Jquery</vt:lpstr>
      <vt:lpstr>Jquery</vt:lpstr>
      <vt:lpstr>Jquery</vt:lpstr>
      <vt:lpstr>Jquery Plug-in Implementation</vt:lpstr>
      <vt:lpstr>Jquery Plug-in Implementation</vt:lpstr>
      <vt:lpstr>Jquery Plug-in Implementation</vt:lpstr>
      <vt:lpstr>Jquery Widget Implementation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Javascript</dc:title>
  <dc:creator>kondalu</dc:creator>
  <cp:lastModifiedBy>Yedukondalu Vanipenta</cp:lastModifiedBy>
  <cp:revision>397</cp:revision>
  <dcterms:created xsi:type="dcterms:W3CDTF">2014-01-25T12:06:35Z</dcterms:created>
  <dcterms:modified xsi:type="dcterms:W3CDTF">2014-02-24T11:51:34Z</dcterms:modified>
</cp:coreProperties>
</file>