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638" r:id="rId14"/>
    <p:sldId id="637" r:id="rId15"/>
    <p:sldId id="635" r:id="rId16"/>
    <p:sldId id="636" r:id="rId17"/>
    <p:sldId id="471" r:id="rId18"/>
    <p:sldId id="455" r:id="rId19"/>
    <p:sldId id="628" r:id="rId20"/>
    <p:sldId id="629" r:id="rId21"/>
    <p:sldId id="630" r:id="rId22"/>
    <p:sldId id="456" r:id="rId23"/>
    <p:sldId id="589" r:id="rId24"/>
    <p:sldId id="590" r:id="rId25"/>
    <p:sldId id="472" r:id="rId26"/>
    <p:sldId id="386" r:id="rId27"/>
    <p:sldId id="591" r:id="rId28"/>
    <p:sldId id="592" r:id="rId29"/>
    <p:sldId id="593" r:id="rId30"/>
    <p:sldId id="594" r:id="rId31"/>
    <p:sldId id="595" r:id="rId32"/>
    <p:sldId id="596" r:id="rId33"/>
    <p:sldId id="597" r:id="rId34"/>
    <p:sldId id="627" r:id="rId35"/>
    <p:sldId id="634" r:id="rId36"/>
    <p:sldId id="598" r:id="rId37"/>
    <p:sldId id="599" r:id="rId38"/>
    <p:sldId id="600" r:id="rId39"/>
    <p:sldId id="639" r:id="rId40"/>
    <p:sldId id="511" r:id="rId41"/>
    <p:sldId id="390" r:id="rId42"/>
    <p:sldId id="601" r:id="rId43"/>
    <p:sldId id="602" r:id="rId44"/>
    <p:sldId id="604" r:id="rId45"/>
    <p:sldId id="603" r:id="rId46"/>
    <p:sldId id="605" r:id="rId47"/>
    <p:sldId id="606" r:id="rId48"/>
    <p:sldId id="607" r:id="rId49"/>
    <p:sldId id="608" r:id="rId50"/>
    <p:sldId id="609" r:id="rId51"/>
    <p:sldId id="626" r:id="rId52"/>
    <p:sldId id="610" r:id="rId53"/>
    <p:sldId id="611" r:id="rId54"/>
    <p:sldId id="612" r:id="rId55"/>
    <p:sldId id="615" r:id="rId56"/>
    <p:sldId id="622" r:id="rId57"/>
    <p:sldId id="623" r:id="rId58"/>
    <p:sldId id="631" r:id="rId59"/>
    <p:sldId id="632" r:id="rId60"/>
    <p:sldId id="624" r:id="rId61"/>
    <p:sldId id="625" r:id="rId62"/>
    <p:sldId id="633" r:id="rId63"/>
    <p:sldId id="616" r:id="rId64"/>
    <p:sldId id="620" r:id="rId65"/>
    <p:sldId id="621" r:id="rId66"/>
    <p:sldId id="617" r:id="rId67"/>
    <p:sldId id="618" r:id="rId68"/>
    <p:sldId id="619" r:id="rId69"/>
    <p:sldId id="475" r:id="rId70"/>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CB8"/>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319" autoAdjust="0"/>
  </p:normalViewPr>
  <p:slideViewPr>
    <p:cSldViewPr snapToGrid="0">
      <p:cViewPr varScale="1">
        <p:scale>
          <a:sx n="70" d="100"/>
          <a:sy n="70" d="100"/>
        </p:scale>
        <p:origin x="1284" y="26"/>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2022/3/4</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2022/3/4</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sz="1200" b="0" i="0" u="none" strike="noStrike" kern="1200" dirty="0">
              <a:solidFill>
                <a:schemeClr val="tx1"/>
              </a:solidFill>
              <a:effectLst/>
              <a:latin typeface="+mn-lt"/>
              <a:ea typeface="+mn-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13</a:t>
            </a:fld>
            <a:endParaRPr lang="zh-CN" altLang="en-US"/>
          </a:p>
        </p:txBody>
      </p:sp>
    </p:spTree>
    <p:extLst>
      <p:ext uri="{BB962C8B-B14F-4D97-AF65-F5344CB8AC3E}">
        <p14:creationId xmlns:p14="http://schemas.microsoft.com/office/powerpoint/2010/main" val="227994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extLst>
      <p:ext uri="{BB962C8B-B14F-4D97-AF65-F5344CB8AC3E}">
        <p14:creationId xmlns:p14="http://schemas.microsoft.com/office/powerpoint/2010/main" val="1401581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extLst>
      <p:ext uri="{BB962C8B-B14F-4D97-AF65-F5344CB8AC3E}">
        <p14:creationId xmlns:p14="http://schemas.microsoft.com/office/powerpoint/2010/main" val="122509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2568022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extLst>
      <p:ext uri="{BB962C8B-B14F-4D97-AF65-F5344CB8AC3E}">
        <p14:creationId xmlns:p14="http://schemas.microsoft.com/office/powerpoint/2010/main" val="315088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203321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21</a:t>
            </a:fld>
            <a:endParaRPr lang="zh-CN" altLang="en-US"/>
          </a:p>
        </p:txBody>
      </p:sp>
    </p:spTree>
    <p:extLst>
      <p:ext uri="{BB962C8B-B14F-4D97-AF65-F5344CB8AC3E}">
        <p14:creationId xmlns:p14="http://schemas.microsoft.com/office/powerpoint/2010/main" val="233164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None/>
            </a:pPr>
            <a:r>
              <a:rPr lang="zh-CN" altLang="en-US" sz="900" dirty="0">
                <a:solidFill>
                  <a:srgbClr val="24292E"/>
                </a:solidFill>
                <a:effectLst/>
                <a:latin typeface="-apple-system"/>
              </a:rPr>
              <a:t>表分片</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a:t>
            </a:r>
            <a:endParaRPr lang="en-US" altLang="zh-CN" sz="900" dirty="0">
              <a:solidFill>
                <a:srgbClr val="24292E"/>
              </a:solidFill>
              <a:effectLst/>
              <a:latin typeface="-apple-system"/>
            </a:endParaRPr>
          </a:p>
          <a:p>
            <a:pPr algn="l">
              <a:buFont typeface="+mj-lt"/>
              <a:buNone/>
            </a:pPr>
            <a:r>
              <a:rPr lang="en-US" altLang="zh-CN" sz="900" dirty="0">
                <a:solidFill>
                  <a:srgbClr val="24292E"/>
                </a:solidFill>
                <a:effectLst/>
                <a:latin typeface="-apple-system"/>
              </a:rPr>
              <a:t>1</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None/>
            </a:pPr>
            <a:r>
              <a:rPr lang="en-US" altLang="zh-CN" sz="900" dirty="0">
                <a:solidFill>
                  <a:srgbClr val="24292E"/>
                </a:solidFill>
                <a:effectLst/>
                <a:latin typeface="-apple-system"/>
              </a:rPr>
              <a:t>2</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None/>
            </a:pPr>
            <a:r>
              <a:rPr lang="en-US" altLang="zh-CN" sz="900" dirty="0">
                <a:solidFill>
                  <a:srgbClr val="24292E"/>
                </a:solidFill>
                <a:effectLst/>
                <a:latin typeface="-apple-system"/>
              </a:rPr>
              <a:t>3</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None/>
            </a:pPr>
            <a:r>
              <a:rPr lang="en-US" altLang="zh-CN" sz="900" dirty="0">
                <a:solidFill>
                  <a:srgbClr val="24292E"/>
                </a:solidFill>
                <a:effectLst/>
                <a:latin typeface="-apple-system"/>
              </a:rPr>
              <a:t>4</a:t>
            </a:r>
            <a:r>
              <a:rPr lang="zh-CN" altLang="en-US" sz="900" dirty="0">
                <a:solidFill>
                  <a:srgbClr val="24292E"/>
                </a:solidFill>
                <a:effectLst/>
                <a:latin typeface="-apple-system"/>
              </a:rPr>
              <a:t>、</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None/>
            </a:pPr>
            <a:r>
              <a:rPr lang="en-US" altLang="zh-CN" sz="900" dirty="0">
                <a:solidFill>
                  <a:srgbClr val="24292E"/>
                </a:solidFill>
                <a:effectLst/>
                <a:latin typeface="-apple-system"/>
              </a:rPr>
              <a:t>5</a:t>
            </a:r>
            <a:r>
              <a:rPr lang="zh-CN" altLang="en-US" sz="900" dirty="0">
                <a:solidFill>
                  <a:srgbClr val="24292E"/>
                </a:solidFill>
                <a:effectLst/>
                <a:latin typeface="-apple-system"/>
              </a:rPr>
              <a:t>、</a:t>
            </a: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None/>
            </a:pPr>
            <a:r>
              <a:rPr lang="en-US" altLang="zh-CN" sz="900" dirty="0">
                <a:solidFill>
                  <a:srgbClr val="24292E"/>
                </a:solidFill>
                <a:effectLst/>
                <a:latin typeface="-apple-system"/>
              </a:rPr>
              <a:t>6</a:t>
            </a: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INSERT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中分片表的插入过程如下：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insert</a:t>
            </a:r>
            <a:r>
              <a:rPr lang="zh-CN" altLang="en-US" sz="1100" b="0" i="0" dirty="0">
                <a:solidFill>
                  <a:srgbClr val="24292E"/>
                </a:solidFill>
                <a:effectLst/>
                <a:latin typeface="-apple-system"/>
              </a:rPr>
              <a:t>语句，并返回执行结果给计算节点</a:t>
            </a:r>
            <a:r>
              <a:rPr lang="en-US" altLang="zh-CN" sz="1100" b="0" i="0" dirty="0" err="1">
                <a:solidFill>
                  <a:srgbClr val="24292E"/>
                </a:solidFill>
                <a:effectLst/>
                <a:latin typeface="-apple-system"/>
              </a:rPr>
              <a:t>DBProxy</a:t>
            </a:r>
            <a:endParaRPr lang="en-US" altLang="zh-CN" sz="1100" b="0" i="0" dirty="0">
              <a:solidFill>
                <a:srgbClr val="24292E"/>
              </a:solidFill>
              <a:effectLst/>
              <a:latin typeface="-apple-system"/>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SELECT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中分片表的查询过程如下：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根据分片规则将查询语句下发到不同的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查询语句，并返回结果集给计算节点</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进行汇总，再返回给客户端</a:t>
            </a:r>
          </a:p>
          <a:p>
            <a:endParaRPr lang="en-US" altLang="zh-CN" sz="900" dirty="0">
              <a:latin typeface="微软雅黑" panose="020B0503020204020204" pitchFamily="34" charset="-122"/>
              <a:ea typeface="微软雅黑" panose="020B0503020204020204" pitchFamily="34" charset="-122"/>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25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解决了不一致性问题，但是回滚的成本高一些（针对这种场景，也增加了一些优化方案，比如</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binlog</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预处理，</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key</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处理等方法）。</a:t>
            </a:r>
            <a:endPar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这种方案其实是基于这样的一种假设，即分片在提交后失败的可能性比较小，因为该方案的回滚成本非常高，几乎是</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N</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倍的方法，性能很差，而且会影响在线业务的执行，虽然采用了一系列优化方案，但是回滚带来的成本无法规避。</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30</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b="0" u="none" dirty="0">
                <a:latin typeface="微软雅黑" panose="020B0503020204020204" pitchFamily="34" charset="-122"/>
                <a:ea typeface="微软雅黑" panose="020B0503020204020204" pitchFamily="34" charset="-122"/>
              </a:rPr>
              <a:t>单节点和多节点控制是否申请</a:t>
            </a:r>
            <a:r>
              <a:rPr lang="en-US" altLang="zh-CN" sz="900" b="0" u="none" dirty="0">
                <a:latin typeface="微软雅黑" panose="020B0503020204020204" pitchFamily="34" charset="-122"/>
                <a:ea typeface="微软雅黑" panose="020B0503020204020204" pitchFamily="34" charset="-122"/>
              </a:rPr>
              <a:t>GTID</a:t>
            </a:r>
          </a:p>
          <a:p>
            <a:r>
              <a:rPr lang="en-US" altLang="zh-CN" sz="900" b="0" u="none" dirty="0">
                <a:latin typeface="微软雅黑" panose="020B0503020204020204" pitchFamily="34" charset="-122"/>
                <a:ea typeface="微软雅黑" panose="020B0503020204020204" pitchFamily="34" charset="-122"/>
              </a:rPr>
              <a:t>SW/CS</a:t>
            </a:r>
            <a:r>
              <a:rPr lang="zh-CN" altLang="en-US" sz="900" b="0" u="none" dirty="0">
                <a:latin typeface="微软雅黑" panose="020B0503020204020204" pitchFamily="34" charset="-122"/>
                <a:ea typeface="微软雅黑" panose="020B0503020204020204" pitchFamily="34" charset="-122"/>
              </a:rPr>
              <a:t>隔离级别控制是否需要增加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排它锁</a:t>
            </a:r>
            <a:endParaRPr lang="en-US" altLang="zh-CN" sz="900" b="0" u="none" dirty="0">
              <a:latin typeface="微软雅黑" panose="020B0503020204020204" pitchFamily="34" charset="-122"/>
              <a:ea typeface="微软雅黑" panose="020B0503020204020204" pitchFamily="34" charset="-122"/>
            </a:endParaRPr>
          </a:p>
          <a:p>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比较特殊，</a:t>
            </a:r>
            <a:r>
              <a:rPr lang="en-US" altLang="zh-CN" sz="900" b="0" u="none" dirty="0">
                <a:latin typeface="微软雅黑" panose="020B0503020204020204" pitchFamily="34" charset="-122"/>
                <a:ea typeface="微软雅黑" panose="020B0503020204020204" pitchFamily="34" charset="-122"/>
              </a:rPr>
              <a:t>SW</a:t>
            </a:r>
            <a:r>
              <a:rPr lang="zh-CN" altLang="en-US" sz="900" b="0" u="none" dirty="0">
                <a:latin typeface="微软雅黑" panose="020B0503020204020204" pitchFamily="34" charset="-122"/>
                <a:ea typeface="微软雅黑" panose="020B0503020204020204" pitchFamily="34" charset="-122"/>
              </a:rPr>
              <a:t>下发的是</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语句，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实际转化的是</a:t>
            </a:r>
            <a:r>
              <a:rPr lang="en-US" altLang="zh-CN" sz="900" b="0" u="none" dirty="0">
                <a:latin typeface="微软雅黑" panose="020B0503020204020204" pitchFamily="34" charset="-122"/>
                <a:ea typeface="微软雅黑" panose="020B0503020204020204" pitchFamily="34" charset="-122"/>
              </a:rPr>
              <a:t>update(</a:t>
            </a:r>
            <a:r>
              <a:rPr lang="en-US" altLang="zh-CN" sz="900" b="0" u="none" dirty="0" err="1">
                <a:latin typeface="微软雅黑" panose="020B0503020204020204" pitchFamily="34" charset="-122"/>
                <a:ea typeface="微软雅黑" panose="020B0503020204020204" pitchFamily="34" charset="-122"/>
              </a:rPr>
              <a:t>gtid</a:t>
            </a:r>
            <a:r>
              <a:rPr lang="en-US" altLang="zh-CN" sz="900" b="0" u="none" dirty="0">
                <a:latin typeface="微软雅黑" panose="020B0503020204020204" pitchFamily="34" charset="-122"/>
                <a:ea typeface="微软雅黑" panose="020B0503020204020204" pitchFamily="34" charset="-122"/>
              </a:rPr>
              <a:t>)</a:t>
            </a:r>
            <a:r>
              <a:rPr lang="zh-CN" altLang="en-US" sz="900" b="0" u="none" dirty="0">
                <a:latin typeface="微软雅黑" panose="020B0503020204020204" pitchFamily="34" charset="-122"/>
                <a:ea typeface="微软雅黑" panose="020B0503020204020204" pitchFamily="34" charset="-122"/>
              </a:rPr>
              <a:t>和</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操作，所以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的情况下都需要申请</a:t>
            </a:r>
            <a:r>
              <a:rPr lang="en-US" altLang="zh-CN" sz="900" b="0" u="none" dirty="0">
                <a:latin typeface="微软雅黑" panose="020B0503020204020204" pitchFamily="34" charset="-122"/>
                <a:ea typeface="微软雅黑" panose="020B0503020204020204" pitchFamily="34" charset="-122"/>
              </a:rPr>
              <a:t>GTID</a:t>
            </a:r>
            <a:r>
              <a:rPr lang="zh-CN" altLang="en-US" sz="900" b="0" u="none" dirty="0">
                <a:latin typeface="微软雅黑" panose="020B0503020204020204" pitchFamily="34" charset="-122"/>
                <a:ea typeface="微软雅黑" panose="020B0503020204020204" pitchFamily="34" charset="-122"/>
              </a:rPr>
              <a:t>。</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仍然是增加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1282554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35</a:t>
            </a:fld>
            <a:endParaRPr lang="zh-CN" altLang="en-US"/>
          </a:p>
        </p:txBody>
      </p:sp>
    </p:spTree>
    <p:extLst>
      <p:ext uri="{BB962C8B-B14F-4D97-AF65-F5344CB8AC3E}">
        <p14:creationId xmlns:p14="http://schemas.microsoft.com/office/powerpoint/2010/main" val="2887068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1800" kern="100" dirty="0" err="1">
                <a:solidFill>
                  <a:srgbClr val="FF0000"/>
                </a:solidFill>
                <a:effectLst/>
                <a:latin typeface="Times New Roman" panose="02020603050405020304" pitchFamily="18" charset="0"/>
                <a:ea typeface="仿宋" panose="02010609060101010101" pitchFamily="49" charset="-122"/>
              </a:rPr>
              <a:t>dbproxy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节点进行</a:t>
            </a:r>
            <a:r>
              <a:rPr lang="en-US" altLang="zh-CN" sz="1800" kern="100" dirty="0">
                <a:solidFill>
                  <a:srgbClr val="FF0000"/>
                </a:solidFill>
                <a:effectLst/>
                <a:latin typeface="Times New Roman" panose="02020603050405020304" pitchFamily="18" charset="0"/>
                <a:ea typeface="仿宋" panose="02010609060101010101" pitchFamily="49" charset="-122"/>
              </a:rPr>
              <a:t>GTID</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判活及</a:t>
            </a:r>
            <a:r>
              <a:rPr lang="en-US" altLang="zh-CN" sz="1800" kern="100" dirty="0">
                <a:solidFill>
                  <a:srgbClr val="FF0000"/>
                </a:solidFill>
                <a:effectLst/>
                <a:latin typeface="Times New Roman" panose="02020603050405020304" pitchFamily="18" charset="0"/>
                <a:ea typeface="仿宋" panose="02010609060101010101" pitchFamily="49" charset="-122"/>
              </a:rPr>
              <a:t>retry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的时候，会有短暂的阻塞读的情况，时间会很短，大概是</a:t>
            </a:r>
            <a:r>
              <a:rPr lang="en-US" altLang="zh-CN" sz="1800" kern="100" dirty="0" err="1">
                <a:solidFill>
                  <a:srgbClr val="FF0000"/>
                </a:solidFill>
                <a:effectLst/>
                <a:latin typeface="Times New Roman" panose="02020603050405020304" pitchFamily="18" charset="0"/>
                <a:ea typeface="仿宋" panose="02010609060101010101" pitchFamily="49" charset="-122"/>
              </a:rPr>
              <a:t>ms</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级别</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38</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39</a:t>
            </a:fld>
            <a:endParaRPr lang="zh-CN" altLang="en-US"/>
          </a:p>
        </p:txBody>
      </p:sp>
    </p:spTree>
    <p:extLst>
      <p:ext uri="{BB962C8B-B14F-4D97-AF65-F5344CB8AC3E}">
        <p14:creationId xmlns:p14="http://schemas.microsoft.com/office/powerpoint/2010/main" val="9408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42</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43</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en-US" sz="900" dirty="0">
                <a:latin typeface="微软雅黑" panose="020B0503020204020204" pitchFamily="34" charset="-122"/>
                <a:ea typeface="微软雅黑" panose="020B0503020204020204" pitchFamily="34" charset="-122"/>
              </a:rPr>
              <a:t>这里引入安全组的概念，具体的</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分组策略的配置</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最大保护策略：所有分组均需要返回响应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最高性能策略：无需分组响应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最高可用策略：分组响应数大于所配置的最小分组响应数（即低水位）</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其中最高可用策略是以最低代价保障</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RPO</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为</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0</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，在保障数据一致性的前提下最大程度的兼顾了服务高可用及同步性能。</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45</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根据一直运行的脚本获取高低水位信息，在切换开始时检验是否低于高水位</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如果低于高水位，不触发切换逻辑；高于高水位时，杀本地管理节点及</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3</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等待所有备机回放完成</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4</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所有参与选主的管理节点：根据是否允许跨机房切换来确定参与选主的管理节点，返回参与选主管理节点的信息</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5</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判断参与选主管理节点中有无一致性副本</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6</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如无一致性副本，则选取</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最大且优先级最高的管理节点为主；如有一致性副本，则选取一致性副本中优先级最高的作为新主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7</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选出新主后根据标志位判断新主是否需要拉数据，如果无一致性副本，则需要向新主拉数据</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8</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确保新主数据最大后，启动新主的</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、管理节点，建立</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主备关系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9</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校验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主备一致性，若成功则返回新主</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ip</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并提供服务</a:t>
            </a:r>
          </a:p>
          <a:p>
            <a:pPr indent="266700" algn="just">
              <a:lnSpc>
                <a:spcPct val="150000"/>
              </a:lnSpc>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47</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50</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51</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52</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53</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54</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en-US" altLang="zh-CN" sz="900" dirty="0">
                <a:latin typeface="微软雅黑" panose="020B0503020204020204" pitchFamily="34" charset="-122"/>
                <a:ea typeface="微软雅黑" panose="020B0503020204020204" pitchFamily="34" charset="-122"/>
              </a:rPr>
              <a:t>UPDATE</a:t>
            </a:r>
            <a:r>
              <a:rPr lang="zh-CN" altLang="en-US" sz="900" dirty="0">
                <a:latin typeface="微软雅黑" panose="020B0503020204020204" pitchFamily="34" charset="-122"/>
                <a:ea typeface="微软雅黑" panose="020B0503020204020204" pitchFamily="34" charset="-122"/>
              </a:rPr>
              <a:t>分片键适用于迁移数据量比较少的场景，如果表数据量很大，则会造成</a:t>
            </a:r>
            <a:r>
              <a:rPr lang="en-US" altLang="zh-CN" sz="900" dirty="0">
                <a:latin typeface="微软雅黑" panose="020B0503020204020204" pitchFamily="34" charset="-122"/>
                <a:ea typeface="微软雅黑" panose="020B0503020204020204" pitchFamily="34" charset="-122"/>
              </a:rPr>
              <a:t>proxy</a:t>
            </a:r>
            <a:r>
              <a:rPr lang="zh-CN" altLang="en-US" sz="900" dirty="0">
                <a:latin typeface="微软雅黑" panose="020B0503020204020204" pitchFamily="34" charset="-122"/>
                <a:ea typeface="微软雅黑" panose="020B0503020204020204" pitchFamily="34" charset="-122"/>
              </a:rPr>
              <a:t>卡死，推荐采用条件查询批量修改的方式执行分片键修改</a:t>
            </a:r>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56</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57</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100" dirty="0"/>
              <a:t>数据重分布过程中需要注意：</a:t>
            </a:r>
            <a:endParaRPr lang="en-US" altLang="zh-CN" sz="1100" dirty="0"/>
          </a:p>
          <a:p>
            <a:pPr algn="l">
              <a:buFont typeface="Arial" panose="020B0604020202020204" pitchFamily="34" charset="0"/>
              <a:buNone/>
            </a:pPr>
            <a:r>
              <a:rPr lang="en-US" altLang="zh-CN" sz="1100" dirty="0"/>
              <a:t>1</a:t>
            </a:r>
            <a:r>
              <a:rPr lang="zh-CN" altLang="en-US" sz="1100" dirty="0"/>
              <a:t>、数据重分布过程中需要注意：</a:t>
            </a:r>
            <a:r>
              <a:rPr lang="zh-CN" altLang="en-US" sz="1100" b="0" i="0" dirty="0">
                <a:solidFill>
                  <a:srgbClr val="24292E"/>
                </a:solidFill>
                <a:effectLst/>
                <a:latin typeface="-apple-system"/>
              </a:rPr>
              <a:t>锁表和切换表名的过程中，影响应用的写操作</a:t>
            </a:r>
          </a:p>
          <a:p>
            <a:pPr algn="l">
              <a:buFont typeface="Arial" panose="020B0604020202020204" pitchFamily="34" charset="0"/>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、重分布过程中临时表需要额外的存储空间，重分布操作前需要保证存储空间充足</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58</a:t>
            </a:fld>
            <a:endParaRPr lang="zh-CN" altLang="en-US"/>
          </a:p>
        </p:txBody>
      </p:sp>
    </p:spTree>
    <p:extLst>
      <p:ext uri="{BB962C8B-B14F-4D97-AF65-F5344CB8AC3E}">
        <p14:creationId xmlns:p14="http://schemas.microsoft.com/office/powerpoint/2010/main" val="16418534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59</a:t>
            </a:fld>
            <a:endParaRPr lang="zh-CN" altLang="en-US"/>
          </a:p>
        </p:txBody>
      </p:sp>
    </p:spTree>
    <p:extLst>
      <p:ext uri="{BB962C8B-B14F-4D97-AF65-F5344CB8AC3E}">
        <p14:creationId xmlns:p14="http://schemas.microsoft.com/office/powerpoint/2010/main" val="1453930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60</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61</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62</a:t>
            </a:fld>
            <a:endParaRPr lang="zh-CN" altLang="en-US"/>
          </a:p>
        </p:txBody>
      </p:sp>
    </p:spTree>
    <p:extLst>
      <p:ext uri="{BB962C8B-B14F-4D97-AF65-F5344CB8AC3E}">
        <p14:creationId xmlns:p14="http://schemas.microsoft.com/office/powerpoint/2010/main" val="3205770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endParaRPr lang="zh-CN" altLang="en-US" sz="1000" b="0" i="0" dirty="0">
              <a:solidFill>
                <a:srgbClr val="333333"/>
              </a:solidFill>
              <a:effectLst/>
              <a:latin typeface="-apple-system"/>
            </a:endParaRPr>
          </a:p>
        </p:txBody>
      </p:sp>
    </p:spTree>
    <p:extLst>
      <p:ext uri="{BB962C8B-B14F-4D97-AF65-F5344CB8AC3E}">
        <p14:creationId xmlns:p14="http://schemas.microsoft.com/office/powerpoint/2010/main" val="3837174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66</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67</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68</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23.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38.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46.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50.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53.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61.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6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64.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
        <p:nvSpPr>
          <p:cNvPr id="3" name="文本框 2">
            <a:extLst>
              <a:ext uri="{FF2B5EF4-FFF2-40B4-BE49-F238E27FC236}">
                <a16:creationId xmlns:a16="http://schemas.microsoft.com/office/drawing/2014/main" id="{BC5033BC-EDD4-40DE-B80F-995ADA2F0960}"/>
              </a:ext>
            </a:extLst>
          </p:cNvPr>
          <p:cNvSpPr txBox="1"/>
          <p:nvPr/>
        </p:nvSpPr>
        <p:spPr>
          <a:xfrm>
            <a:off x="5187044" y="4114800"/>
            <a:ext cx="2705100" cy="523220"/>
          </a:xfrm>
          <a:prstGeom prst="rect">
            <a:avLst/>
          </a:prstGeom>
          <a:noFill/>
        </p:spPr>
        <p:txBody>
          <a:bodyPr wrap="square" rtlCol="0">
            <a:spAutoFit/>
          </a:bodyPr>
          <a:lstStyle/>
          <a:p>
            <a:r>
              <a:rPr lang="en-US" altLang="zh-CN" sz="2800" dirty="0">
                <a:latin typeface="+mn-ea"/>
              </a:rPr>
              <a:t>casonjiang</a:t>
            </a:r>
            <a:endParaRPr lang="zh-CN" altLang="en-US" sz="2800" dirty="0">
              <a:latin typeface="+mn-ea"/>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1026" name="Picture 2" descr="preview">
            <a:extLst>
              <a:ext uri="{FF2B5EF4-FFF2-40B4-BE49-F238E27FC236}">
                <a16:creationId xmlns:a16="http://schemas.microsoft.com/office/drawing/2014/main" id="{96CA2E4E-4BB0-47E8-9D57-BA7CC70B1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90650"/>
            <a:ext cx="102489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3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BE5F7052-2946-407B-B658-325C04C8E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53" y="-473528"/>
            <a:ext cx="10725150" cy="5011510"/>
          </a:xfrm>
          <a:prstGeom prst="rect">
            <a:avLst/>
          </a:prstGeom>
        </p:spPr>
      </p:pic>
      <p:sp>
        <p:nvSpPr>
          <p:cNvPr id="8" name="内容占位符 2">
            <a:extLst>
              <a:ext uri="{FF2B5EF4-FFF2-40B4-BE49-F238E27FC236}">
                <a16:creationId xmlns:a16="http://schemas.microsoft.com/office/drawing/2014/main" id="{A1B8EDA4-1151-4FB4-B62F-11FCBC5C4DBC}"/>
              </a:ext>
            </a:extLst>
          </p:cNvPr>
          <p:cNvSpPr txBox="1">
            <a:spLocks/>
          </p:cNvSpPr>
          <p:nvPr/>
        </p:nvSpPr>
        <p:spPr bwMode="auto">
          <a:xfrm>
            <a:off x="838201" y="4418989"/>
            <a:ext cx="9821113" cy="133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处理</a:t>
            </a:r>
            <a:r>
              <a:rPr lang="en-US" altLang="zh-CN" dirty="0"/>
              <a:t>PB</a:t>
            </a:r>
            <a:r>
              <a:rPr lang="zh-CN" altLang="en-US" dirty="0"/>
              <a:t>量级的数据查询</a:t>
            </a:r>
            <a:endParaRPr lang="en-US" altLang="zh-CN" dirty="0"/>
          </a:p>
          <a:p>
            <a:r>
              <a:rPr lang="zh-CN" altLang="en-US" dirty="0"/>
              <a:t>能够连接多个数据源，方便异构数据库的业务。</a:t>
            </a:r>
            <a:endParaRPr lang="en-US" altLang="zh-CN" dirty="0"/>
          </a:p>
        </p:txBody>
      </p:sp>
    </p:spTree>
    <p:extLst>
      <p:ext uri="{BB962C8B-B14F-4D97-AF65-F5344CB8AC3E}">
        <p14:creationId xmlns:p14="http://schemas.microsoft.com/office/powerpoint/2010/main" val="338195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838201" y="1136945"/>
            <a:ext cx="9821113" cy="3375184"/>
          </a:xfrm>
        </p:spPr>
        <p:txBody>
          <a:bodyPr/>
          <a:lstStyle/>
          <a:p>
            <a:r>
              <a:rPr lang="zh-CN" altLang="en-US" dirty="0"/>
              <a:t>控制方式</a:t>
            </a:r>
          </a:p>
          <a:p>
            <a:pPr lvl="1"/>
            <a:r>
              <a:rPr lang="en-US" altLang="zh-CN" dirty="0"/>
              <a:t>Hint</a:t>
            </a:r>
            <a:r>
              <a:rPr lang="zh-CN" altLang="en-US" dirty="0"/>
              <a:t>控制；</a:t>
            </a:r>
            <a:r>
              <a:rPr lang="en-US" altLang="zh-CN" dirty="0"/>
              <a:t>/* </a:t>
            </a:r>
            <a:r>
              <a:rPr lang="en-US" altLang="zh-CN" dirty="0" err="1"/>
              <a:t>parallel_switch</a:t>
            </a:r>
            <a:r>
              <a:rPr lang="en-US" altLang="zh-CN" dirty="0"/>
              <a:t>=on/off*/</a:t>
            </a:r>
            <a:endParaRPr lang="zh-CN" altLang="en-US" dirty="0"/>
          </a:p>
          <a:p>
            <a:pPr lvl="1"/>
            <a:r>
              <a:rPr lang="zh-CN" altLang="en-US" dirty="0"/>
              <a:t>配置文件：</a:t>
            </a:r>
            <a:endParaRPr lang="en-US" altLang="zh-CN" dirty="0"/>
          </a:p>
          <a:p>
            <a:pPr marL="480695" lvl="1" indent="0">
              <a:buNone/>
            </a:pPr>
            <a:r>
              <a:rPr lang="en-US" altLang="zh-CN" dirty="0"/>
              <a:t>1</a:t>
            </a:r>
            <a:r>
              <a:rPr lang="zh-CN" altLang="en-US" dirty="0"/>
              <a:t>、</a:t>
            </a:r>
            <a:r>
              <a:rPr lang="en-US" altLang="zh-CN" dirty="0"/>
              <a:t>=0</a:t>
            </a:r>
            <a:r>
              <a:rPr lang="zh-CN" altLang="en-US" dirty="0"/>
              <a:t>，关闭</a:t>
            </a:r>
            <a:r>
              <a:rPr lang="en-US" altLang="zh-CN" dirty="0"/>
              <a:t>OLAP</a:t>
            </a:r>
            <a:r>
              <a:rPr lang="zh-CN" altLang="en-US" dirty="0"/>
              <a:t>，所有</a:t>
            </a:r>
            <a:r>
              <a:rPr lang="en-US" altLang="zh-CN" dirty="0"/>
              <a:t>SQL</a:t>
            </a:r>
            <a:r>
              <a:rPr lang="zh-CN" altLang="en-US" dirty="0"/>
              <a:t>全部走</a:t>
            </a:r>
            <a:r>
              <a:rPr lang="en-US" altLang="zh-CN" dirty="0"/>
              <a:t>OLTP</a:t>
            </a:r>
            <a:r>
              <a:rPr lang="zh-CN" altLang="en-US" dirty="0"/>
              <a:t>引擎；</a:t>
            </a:r>
            <a:endParaRPr lang="en-US" altLang="zh-CN" dirty="0"/>
          </a:p>
          <a:p>
            <a:pPr marL="480695" lvl="1" indent="0">
              <a:buNone/>
            </a:pPr>
            <a:r>
              <a:rPr lang="en-US" altLang="zh-CN" dirty="0"/>
              <a:t>2</a:t>
            </a:r>
            <a:r>
              <a:rPr lang="zh-CN" altLang="en-US" dirty="0"/>
              <a:t>、</a:t>
            </a:r>
            <a:r>
              <a:rPr lang="en-US" altLang="zh-CN" dirty="0"/>
              <a:t>=1</a:t>
            </a:r>
            <a:r>
              <a:rPr lang="zh-CN" altLang="en-US" dirty="0"/>
              <a:t>，开启</a:t>
            </a:r>
            <a:r>
              <a:rPr lang="en-US" altLang="zh-CN" dirty="0"/>
              <a:t>OLAP</a:t>
            </a:r>
            <a:r>
              <a:rPr lang="zh-CN" altLang="en-US" dirty="0"/>
              <a:t>，所有</a:t>
            </a:r>
            <a:r>
              <a:rPr lang="en-US" altLang="zh-CN" dirty="0"/>
              <a:t>SQL</a:t>
            </a:r>
            <a:r>
              <a:rPr lang="zh-CN" altLang="en-US" dirty="0"/>
              <a:t>全部走</a:t>
            </a:r>
            <a:r>
              <a:rPr lang="en-US" altLang="zh-CN" dirty="0"/>
              <a:t>OLAP</a:t>
            </a:r>
            <a:r>
              <a:rPr lang="zh-CN" altLang="en-US" dirty="0"/>
              <a:t>引擎；</a:t>
            </a:r>
            <a:endParaRPr lang="en-US" altLang="zh-CN" dirty="0"/>
          </a:p>
          <a:p>
            <a:pPr marL="480695" lvl="1" indent="0">
              <a:buNone/>
            </a:pPr>
            <a:r>
              <a:rPr lang="en-US" altLang="zh-CN" dirty="0"/>
              <a:t>3</a:t>
            </a:r>
            <a:r>
              <a:rPr lang="zh-CN" altLang="en-US" dirty="0"/>
              <a:t>、</a:t>
            </a:r>
            <a:r>
              <a:rPr lang="en-US" altLang="zh-CN" dirty="0"/>
              <a:t>=2</a:t>
            </a:r>
            <a:r>
              <a:rPr lang="zh-CN" altLang="en-US" dirty="0"/>
              <a:t>，动态判断，</a:t>
            </a:r>
            <a:r>
              <a:rPr lang="en-US" altLang="zh-CN" dirty="0"/>
              <a:t>proxy</a:t>
            </a:r>
            <a:r>
              <a:rPr lang="zh-CN" altLang="en-US" dirty="0"/>
              <a:t>根据具体</a:t>
            </a:r>
            <a:r>
              <a:rPr lang="en-US" altLang="zh-CN" dirty="0"/>
              <a:t>SQL</a:t>
            </a:r>
            <a:r>
              <a:rPr lang="zh-CN" altLang="en-US" dirty="0"/>
              <a:t>复杂度判断走</a:t>
            </a:r>
            <a:r>
              <a:rPr lang="en-US" altLang="zh-CN" dirty="0"/>
              <a:t>OLTP/OLAP</a:t>
            </a:r>
            <a:r>
              <a:rPr lang="zh-CN" altLang="en-US" dirty="0"/>
              <a:t>。</a:t>
            </a:r>
            <a:endParaRPr lang="en-US" altLang="zh-CN" dirty="0"/>
          </a:p>
        </p:txBody>
      </p:sp>
      <p:sp>
        <p:nvSpPr>
          <p:cNvPr id="6" name="内容占位符 2">
            <a:extLst>
              <a:ext uri="{FF2B5EF4-FFF2-40B4-BE49-F238E27FC236}">
                <a16:creationId xmlns:a16="http://schemas.microsoft.com/office/drawing/2014/main" id="{D294C9A8-A2B5-4960-B3B3-DF2A524676C4}"/>
              </a:ext>
            </a:extLst>
          </p:cNvPr>
          <p:cNvSpPr txBox="1">
            <a:spLocks/>
          </p:cNvSpPr>
          <p:nvPr/>
        </p:nvSpPr>
        <p:spPr bwMode="auto">
          <a:xfrm>
            <a:off x="838201" y="4424432"/>
            <a:ext cx="9821113" cy="16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性能</a:t>
            </a:r>
          </a:p>
          <a:p>
            <a:pPr lvl="1"/>
            <a:r>
              <a:rPr lang="zh-CN" altLang="en-US" dirty="0"/>
              <a:t>在国泰君安日终结算业务中，原架构单支业务执行耗时</a:t>
            </a:r>
            <a:r>
              <a:rPr lang="en-US" altLang="zh-CN" dirty="0"/>
              <a:t>30min+</a:t>
            </a:r>
            <a:r>
              <a:rPr lang="zh-CN" altLang="en-US" dirty="0"/>
              <a:t>，使用</a:t>
            </a:r>
            <a:r>
              <a:rPr lang="en-US" altLang="zh-CN" dirty="0"/>
              <a:t>HTAP</a:t>
            </a:r>
            <a:r>
              <a:rPr lang="zh-CN" altLang="en-US" dirty="0"/>
              <a:t>架构后大概</a:t>
            </a:r>
            <a:r>
              <a:rPr lang="en-US" altLang="zh-CN" dirty="0"/>
              <a:t>3min</a:t>
            </a:r>
            <a:r>
              <a:rPr lang="zh-CN" altLang="en-US" dirty="0"/>
              <a:t>，提升</a:t>
            </a:r>
            <a:r>
              <a:rPr lang="en-US" altLang="zh-CN" dirty="0"/>
              <a:t>10</a:t>
            </a:r>
            <a:r>
              <a:rPr lang="zh-CN" altLang="en-US" dirty="0"/>
              <a:t>倍以上，实测多表关联性能比较好。</a:t>
            </a:r>
            <a:endParaRPr lang="en-US" altLang="zh-CN" dirty="0"/>
          </a:p>
        </p:txBody>
      </p:sp>
    </p:spTree>
    <p:extLst>
      <p:ext uri="{BB962C8B-B14F-4D97-AF65-F5344CB8AC3E}">
        <p14:creationId xmlns:p14="http://schemas.microsoft.com/office/powerpoint/2010/main" val="117398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772887" y="841893"/>
            <a:ext cx="9821113" cy="5650299"/>
          </a:xfrm>
        </p:spPr>
        <p:txBody>
          <a:bodyPr/>
          <a:lstStyle/>
          <a:p>
            <a:r>
              <a:rPr lang="zh-CN" altLang="en-US" dirty="0"/>
              <a:t>待完善及存在问题</a:t>
            </a:r>
          </a:p>
          <a:p>
            <a:pPr lvl="1"/>
            <a:r>
              <a:rPr lang="en-US" altLang="zh-CN" dirty="0"/>
              <a:t>DDL</a:t>
            </a:r>
            <a:r>
              <a:rPr lang="zh-CN" altLang="en-US" dirty="0"/>
              <a:t>支持：</a:t>
            </a:r>
            <a:r>
              <a:rPr lang="en-US" altLang="zh-CN" dirty="0"/>
              <a:t>presto</a:t>
            </a:r>
            <a:r>
              <a:rPr lang="zh-CN" altLang="en-US" dirty="0"/>
              <a:t>不具备</a:t>
            </a:r>
            <a:r>
              <a:rPr lang="en-US" altLang="zh-CN" dirty="0"/>
              <a:t>DDL</a:t>
            </a:r>
            <a:r>
              <a:rPr lang="zh-CN" altLang="en-US" dirty="0"/>
              <a:t>能力，需要支持</a:t>
            </a:r>
            <a:r>
              <a:rPr lang="en-US" altLang="zh-CN" dirty="0" err="1"/>
              <a:t>mysql</a:t>
            </a:r>
            <a:r>
              <a:rPr lang="en-US" altLang="zh-CN" dirty="0"/>
              <a:t> </a:t>
            </a:r>
            <a:r>
              <a:rPr lang="en-US" altLang="zh-CN" dirty="0" err="1"/>
              <a:t>ddl</a:t>
            </a:r>
            <a:r>
              <a:rPr lang="zh-CN" altLang="en-US" dirty="0"/>
              <a:t>功能，工作量大；</a:t>
            </a:r>
            <a:endParaRPr lang="en-US" altLang="zh-CN" dirty="0"/>
          </a:p>
          <a:p>
            <a:pPr lvl="1"/>
            <a:r>
              <a:rPr lang="zh-CN" altLang="en-US" dirty="0"/>
              <a:t>数据类型以及函数需要做大量适配；</a:t>
            </a:r>
            <a:endParaRPr lang="en-US" altLang="zh-CN" dirty="0"/>
          </a:p>
          <a:p>
            <a:pPr lvl="1"/>
            <a:r>
              <a:rPr lang="zh-CN" altLang="en-US" dirty="0"/>
              <a:t>元数据管理：原有架构元数据在</a:t>
            </a:r>
            <a:r>
              <a:rPr lang="en-US" altLang="zh-CN" dirty="0"/>
              <a:t>MDS</a:t>
            </a:r>
            <a:r>
              <a:rPr lang="zh-CN" altLang="en-US" dirty="0"/>
              <a:t>中维护，现架构调整为统一在</a:t>
            </a:r>
            <a:r>
              <a:rPr lang="en-US" altLang="zh-CN" dirty="0" err="1"/>
              <a:t>zk</a:t>
            </a:r>
            <a:r>
              <a:rPr lang="zh-CN" altLang="en-US" dirty="0"/>
              <a:t>中；</a:t>
            </a:r>
            <a:endParaRPr lang="en-US" altLang="zh-CN" dirty="0"/>
          </a:p>
          <a:p>
            <a:pPr lvl="1"/>
            <a:r>
              <a:rPr lang="zh-CN" altLang="en-US" dirty="0"/>
              <a:t>事务一致性：</a:t>
            </a:r>
            <a:r>
              <a:rPr lang="en-US" altLang="zh-CN" dirty="0"/>
              <a:t>presto</a:t>
            </a:r>
            <a:r>
              <a:rPr lang="zh-CN" altLang="en-US" dirty="0"/>
              <a:t>需要与</a:t>
            </a:r>
            <a:r>
              <a:rPr lang="en-US" altLang="zh-CN" dirty="0"/>
              <a:t>GTM</a:t>
            </a:r>
            <a:r>
              <a:rPr lang="zh-CN" altLang="en-US" dirty="0"/>
              <a:t>交互，获取全局事务信息，保证</a:t>
            </a:r>
            <a:r>
              <a:rPr lang="en-US" altLang="zh-CN" dirty="0"/>
              <a:t>TP</a:t>
            </a:r>
            <a:r>
              <a:rPr lang="zh-CN" altLang="en-US" dirty="0"/>
              <a:t>和</a:t>
            </a:r>
            <a:r>
              <a:rPr lang="en-US" altLang="zh-CN" dirty="0"/>
              <a:t>AP</a:t>
            </a:r>
            <a:r>
              <a:rPr lang="zh-CN" altLang="en-US" dirty="0"/>
              <a:t>引擎获取的事务活跃性信息一致；</a:t>
            </a:r>
            <a:endParaRPr lang="en-US" altLang="zh-CN" dirty="0"/>
          </a:p>
          <a:p>
            <a:pPr lvl="1"/>
            <a:r>
              <a:rPr lang="en-US" altLang="zh-CN" dirty="0"/>
              <a:t>Presto</a:t>
            </a:r>
            <a:r>
              <a:rPr lang="zh-CN" altLang="en-US" dirty="0"/>
              <a:t>需要实现原来</a:t>
            </a:r>
            <a:r>
              <a:rPr lang="en-US" altLang="zh-CN" dirty="0"/>
              <a:t>proxy</a:t>
            </a:r>
            <a:r>
              <a:rPr lang="zh-CN" altLang="en-US" dirty="0"/>
              <a:t>的分区裁剪等功能；</a:t>
            </a:r>
            <a:endParaRPr lang="en-US" altLang="zh-CN" dirty="0"/>
          </a:p>
          <a:p>
            <a:pPr lvl="1"/>
            <a:r>
              <a:rPr lang="zh-CN" altLang="en-US" dirty="0"/>
              <a:t>数据节点仍然采用行存储，未采用行列混合存储，</a:t>
            </a:r>
            <a:r>
              <a:rPr lang="en-US" altLang="zh-CN" dirty="0"/>
              <a:t>DB</a:t>
            </a:r>
            <a:r>
              <a:rPr lang="zh-CN" altLang="en-US" dirty="0"/>
              <a:t>存在性能瓶颈；</a:t>
            </a:r>
            <a:endParaRPr lang="en-US" altLang="zh-CN" dirty="0"/>
          </a:p>
          <a:p>
            <a:pPr lvl="1"/>
            <a:r>
              <a:rPr lang="zh-CN" altLang="en-US" dirty="0"/>
              <a:t>运维调参：参数需要动态生效；</a:t>
            </a:r>
            <a:endParaRPr lang="en-US" altLang="zh-CN" dirty="0"/>
          </a:p>
          <a:p>
            <a:pPr lvl="1"/>
            <a:r>
              <a:rPr lang="zh-CN" altLang="en-US" dirty="0"/>
              <a:t>并发度不高，高并发会导致</a:t>
            </a:r>
            <a:r>
              <a:rPr lang="en-US" altLang="zh-CN" dirty="0"/>
              <a:t>worker</a:t>
            </a:r>
            <a:r>
              <a:rPr lang="zh-CN" altLang="en-US" dirty="0"/>
              <a:t>节点资源不足</a:t>
            </a:r>
            <a:r>
              <a:rPr lang="en-US" altLang="zh-CN" dirty="0"/>
              <a:t>crash</a:t>
            </a:r>
            <a:r>
              <a:rPr lang="zh-CN" altLang="en-US" dirty="0"/>
              <a:t>，需要流控；</a:t>
            </a:r>
            <a:endParaRPr lang="en-US" altLang="zh-CN" dirty="0"/>
          </a:p>
          <a:p>
            <a:pPr lvl="1"/>
            <a:r>
              <a:rPr lang="en-US" altLang="zh-CN" dirty="0"/>
              <a:t>SQL</a:t>
            </a:r>
            <a:r>
              <a:rPr lang="zh-CN" altLang="en-US" dirty="0"/>
              <a:t>复杂度计算问题：主要还是判断</a:t>
            </a:r>
            <a:r>
              <a:rPr lang="en-US" altLang="zh-CN" dirty="0"/>
              <a:t>Join</a:t>
            </a:r>
            <a:r>
              <a:rPr lang="zh-CN" altLang="en-US" dirty="0"/>
              <a:t>层级等规则判断，没有代价计算。</a:t>
            </a:r>
          </a:p>
        </p:txBody>
      </p:sp>
    </p:spTree>
    <p:extLst>
      <p:ext uri="{BB962C8B-B14F-4D97-AF65-F5344CB8AC3E}">
        <p14:creationId xmlns:p14="http://schemas.microsoft.com/office/powerpoint/2010/main" val="378983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zh-CN" altLang="en-US" dirty="0"/>
              <a:t>复制表</a:t>
            </a:r>
            <a:r>
              <a:rPr lang="en-US" altLang="zh-CN" dirty="0"/>
              <a:t>/</a:t>
            </a:r>
            <a:r>
              <a:rPr lang="zh-CN" altLang="en-US" dirty="0"/>
              <a:t>广播表</a:t>
            </a:r>
          </a:p>
          <a:p>
            <a:pPr lvl="1"/>
            <a:r>
              <a:rPr lang="zh-CN" altLang="en-US" dirty="0"/>
              <a:t>在数据分片节点保留全量的数据副本；</a:t>
            </a:r>
          </a:p>
          <a:p>
            <a:pPr lvl="1"/>
            <a:r>
              <a:rPr lang="zh-CN" altLang="en-US" dirty="0"/>
              <a:t>语法：</a:t>
            </a:r>
            <a:r>
              <a:rPr lang="en-US" altLang="zh-CN" dirty="0"/>
              <a:t>distributed by duplicate(g1)</a:t>
            </a:r>
            <a:r>
              <a:rPr lang="zh-CN" altLang="en-US" dirty="0"/>
              <a:t>；</a:t>
            </a:r>
            <a:endParaRPr lang="en-US" altLang="zh-CN" dirty="0"/>
          </a:p>
          <a:p>
            <a:pPr marL="480695" lvl="1" indent="0">
              <a:buNone/>
            </a:pPr>
            <a:r>
              <a:rPr lang="en-US" altLang="zh-CN" dirty="0"/>
              <a:t>               distributed by duplicate(g1,g2,…)</a:t>
            </a:r>
            <a:r>
              <a:rPr lang="zh-CN" altLang="en-US" dirty="0"/>
              <a:t>；</a:t>
            </a:r>
            <a:endParaRPr lang="en-US" altLang="zh-CN" dirty="0"/>
          </a:p>
          <a:p>
            <a:pPr lvl="1"/>
            <a:r>
              <a:rPr lang="zh-CN" altLang="en-US" dirty="0"/>
              <a:t>应用场景：表数据量较少，不经常修改，频繁出现在关联或子查询中。</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942763"/>
            <a:ext cx="9821113" cy="224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Hash</a:t>
            </a:r>
            <a:r>
              <a:rPr lang="zh-CN" altLang="en-US" dirty="0"/>
              <a:t>表</a:t>
            </a:r>
          </a:p>
          <a:p>
            <a:pPr lvl="1"/>
            <a:r>
              <a:rPr lang="zh-CN" altLang="en-US" dirty="0"/>
              <a:t>采用一致性哈希算法对分片键计算后，映射到不同服务器；</a:t>
            </a:r>
          </a:p>
          <a:p>
            <a:pPr lvl="1"/>
            <a:r>
              <a:rPr lang="zh-CN" altLang="en-US" dirty="0"/>
              <a:t>语法：</a:t>
            </a:r>
            <a:r>
              <a:rPr lang="en-US" altLang="zh-CN" dirty="0"/>
              <a:t>distributed by hash(a) (g1,g2,…)</a:t>
            </a:r>
            <a:r>
              <a:rPr lang="zh-CN" altLang="en-US" dirty="0"/>
              <a:t>；</a:t>
            </a:r>
            <a:endParaRPr lang="en-US" altLang="zh-CN" dirty="0"/>
          </a:p>
          <a:p>
            <a:pPr lvl="1"/>
            <a:r>
              <a:rPr lang="zh-CN" altLang="en-US" dirty="0"/>
              <a:t>应用场景：表数据量较大，离散度较高。</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en-US" altLang="zh-CN" dirty="0"/>
              <a:t>Range</a:t>
            </a:r>
            <a:r>
              <a:rPr lang="zh-CN" altLang="en-US" dirty="0"/>
              <a:t>表</a:t>
            </a:r>
          </a:p>
          <a:p>
            <a:pPr lvl="1"/>
            <a:r>
              <a:rPr lang="zh-CN" altLang="en-US" dirty="0"/>
              <a:t>按照数据范围分片；</a:t>
            </a:r>
          </a:p>
          <a:p>
            <a:pPr lvl="1"/>
            <a:r>
              <a:rPr lang="zh-CN" altLang="en-US" dirty="0"/>
              <a:t>语法：</a:t>
            </a:r>
            <a:r>
              <a:rPr lang="en-US" altLang="zh-CN" dirty="0"/>
              <a:t>distributed by range(a)(g1 values less than(100),…,</a:t>
            </a:r>
          </a:p>
          <a:p>
            <a:pPr marL="480695" lvl="1" indent="0">
              <a:buNone/>
            </a:pPr>
            <a:r>
              <a:rPr lang="en-US" altLang="zh-CN" dirty="0"/>
              <a:t>                                                     </a:t>
            </a:r>
            <a:r>
              <a:rPr lang="en-US" altLang="zh-CN" dirty="0" err="1"/>
              <a:t>g</a:t>
            </a:r>
            <a:r>
              <a:rPr lang="en-US" altLang="zh-CN" sz="1000" dirty="0" err="1"/>
              <a:t>N</a:t>
            </a:r>
            <a:r>
              <a:rPr lang="en-US" altLang="zh-CN" dirty="0"/>
              <a:t> values less than </a:t>
            </a:r>
            <a:r>
              <a:rPr lang="en-US" altLang="zh-CN" dirty="0" err="1"/>
              <a:t>maxvalues</a:t>
            </a:r>
            <a:r>
              <a:rPr lang="en-US" altLang="zh-CN" dirty="0"/>
              <a:t>)</a:t>
            </a:r>
            <a:r>
              <a:rPr lang="zh-CN" altLang="en-US" dirty="0"/>
              <a:t>；</a:t>
            </a:r>
            <a:endParaRPr lang="en-US" altLang="zh-CN" dirty="0"/>
          </a:p>
          <a:p>
            <a:pPr lvl="1"/>
            <a:r>
              <a:rPr lang="zh-CN" altLang="en-US" dirty="0"/>
              <a:t>应用场景：时间、日期、数值等类型字段。</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819372"/>
            <a:ext cx="9821113" cy="26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List</a:t>
            </a:r>
            <a:r>
              <a:rPr lang="zh-CN" altLang="en-US" dirty="0"/>
              <a:t>表</a:t>
            </a:r>
          </a:p>
          <a:p>
            <a:pPr lvl="1"/>
            <a:r>
              <a:rPr lang="zh-CN" altLang="en-US" dirty="0"/>
              <a:t>根据不同的枚举值将数据分布在不同的分片上；</a:t>
            </a:r>
          </a:p>
          <a:p>
            <a:pPr lvl="1"/>
            <a:r>
              <a:rPr lang="zh-CN" altLang="en-US" dirty="0"/>
              <a:t>语法：</a:t>
            </a:r>
            <a:r>
              <a:rPr lang="en-US" altLang="zh-CN" dirty="0"/>
              <a:t>distributed by list(a)(g1 values in (‘</a:t>
            </a:r>
            <a:r>
              <a:rPr lang="en-US" altLang="zh-CN" dirty="0" err="1"/>
              <a:t>a’,’b</a:t>
            </a:r>
            <a:r>
              <a:rPr lang="en-US" altLang="zh-CN" dirty="0"/>
              <a:t>’),…,</a:t>
            </a:r>
          </a:p>
          <a:p>
            <a:pPr marL="480695" lvl="1" indent="0">
              <a:buNone/>
            </a:pPr>
            <a:r>
              <a:rPr lang="en-US" altLang="zh-CN" dirty="0"/>
              <a:t>                                              </a:t>
            </a:r>
            <a:r>
              <a:rPr lang="en-US" altLang="zh-CN" dirty="0" err="1"/>
              <a:t>g</a:t>
            </a:r>
            <a:r>
              <a:rPr lang="en-US" altLang="zh-CN" sz="900" dirty="0" err="1"/>
              <a:t>N</a:t>
            </a:r>
            <a:r>
              <a:rPr lang="en-US" altLang="zh-CN" dirty="0"/>
              <a:t> values in (‘</a:t>
            </a:r>
            <a:r>
              <a:rPr lang="en-US" altLang="zh-CN" dirty="0" err="1"/>
              <a:t>x’,’y’,’z</a:t>
            </a:r>
            <a:r>
              <a:rPr lang="en-US" altLang="zh-CN" dirty="0"/>
              <a:t>’))</a:t>
            </a:r>
            <a:r>
              <a:rPr lang="zh-CN" altLang="en-US" dirty="0"/>
              <a:t>；</a:t>
            </a:r>
            <a:endParaRPr lang="en-US" altLang="zh-CN" dirty="0"/>
          </a:p>
          <a:p>
            <a:pPr lvl="1"/>
            <a:r>
              <a:rPr lang="zh-CN" altLang="en-US" dirty="0"/>
              <a:t>应用场景：分片键数据较少且固定的场景。</a:t>
            </a:r>
            <a:endParaRPr lang="en-US" altLang="zh-CN" dirty="0"/>
          </a:p>
        </p:txBody>
      </p:sp>
    </p:spTree>
    <p:extLst>
      <p:ext uri="{BB962C8B-B14F-4D97-AF65-F5344CB8AC3E}">
        <p14:creationId xmlns:p14="http://schemas.microsoft.com/office/powerpoint/2010/main" val="20277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907156"/>
            <a:ext cx="9821113" cy="5586301"/>
          </a:xfrm>
        </p:spPr>
        <p:txBody>
          <a:bodyPr/>
          <a:lstStyle/>
          <a:p>
            <a:r>
              <a:rPr lang="zh-CN" altLang="en-US" dirty="0"/>
              <a:t>多级分片表</a:t>
            </a:r>
          </a:p>
          <a:p>
            <a:pPr lvl="1"/>
            <a:r>
              <a:rPr lang="zh-CN" altLang="en-US" b="0" i="0" dirty="0">
                <a:solidFill>
                  <a:srgbClr val="24292E"/>
                </a:solidFill>
                <a:effectLst/>
                <a:latin typeface="-apple-system"/>
              </a:rPr>
              <a:t>多级分片可以通过多个分片策略的组合对数据分片进行精确控制，通常是通过多个字段进行多层次分片</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distributed by </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case c when 1 then case when b&lt;100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(g2);</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when 2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(g3);</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(g4);</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应用场景：某一种单一分片策略无法满足均匀分布的要求。</a:t>
            </a:r>
            <a:endParaRPr lang="en-US" altLang="zh-CN" dirty="0"/>
          </a:p>
        </p:txBody>
      </p:sp>
    </p:spTree>
    <p:extLst>
      <p:ext uri="{BB962C8B-B14F-4D97-AF65-F5344CB8AC3E}">
        <p14:creationId xmlns:p14="http://schemas.microsoft.com/office/powerpoint/2010/main" val="91883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1094849"/>
            <a:ext cx="9821113" cy="4882440"/>
          </a:xfrm>
        </p:spPr>
        <p:txBody>
          <a:bodyPr/>
          <a:lstStyle/>
          <a:p>
            <a:r>
              <a:rPr lang="zh-CN" altLang="en-US" dirty="0"/>
              <a:t>分片</a:t>
            </a:r>
            <a:r>
              <a:rPr lang="en-US" altLang="zh-CN" dirty="0"/>
              <a:t>+</a:t>
            </a:r>
            <a:r>
              <a:rPr lang="zh-CN" altLang="en-US" dirty="0"/>
              <a:t>分区</a:t>
            </a:r>
          </a:p>
          <a:p>
            <a:pPr lvl="1"/>
            <a:r>
              <a:rPr lang="zh-CN" altLang="en-US" dirty="0">
                <a:solidFill>
                  <a:srgbClr val="24292E"/>
                </a:solidFill>
                <a:latin typeface="-apple-system"/>
              </a:rPr>
              <a:t>在通过分片策略执行数据划分后，再通过进行文件纵向分区</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partition by range (c)</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p1 values less than (20210101),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p2 values less than (20210201),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p3 values less than (20210301),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p4 values less than (20210401))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distributed by hash (a) (g1,g2);</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应用场景：水平分片后单节点数据依然很大，需要归档的数据。</a:t>
            </a:r>
            <a:endParaRPr lang="en-US" altLang="zh-CN" dirty="0"/>
          </a:p>
        </p:txBody>
      </p:sp>
    </p:spTree>
    <p:extLst>
      <p:ext uri="{BB962C8B-B14F-4D97-AF65-F5344CB8AC3E}">
        <p14:creationId xmlns:p14="http://schemas.microsoft.com/office/powerpoint/2010/main" val="252830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623" y="1602241"/>
            <a:ext cx="8339636" cy="4824005"/>
          </a:xfrm>
          <a:prstGeom prst="rect">
            <a:avLst/>
          </a:prstGeom>
        </p:spPr>
      </p:pic>
      <p:sp>
        <p:nvSpPr>
          <p:cNvPr id="6" name="内容占位符 2">
            <a:extLst>
              <a:ext uri="{FF2B5EF4-FFF2-40B4-BE49-F238E27FC236}">
                <a16:creationId xmlns:a16="http://schemas.microsoft.com/office/drawing/2014/main" id="{D309DD10-4507-4CA6-AACA-F88B7F7DDC29}"/>
              </a:ext>
            </a:extLst>
          </p:cNvPr>
          <p:cNvSpPr txBox="1">
            <a:spLocks/>
          </p:cNvSpPr>
          <p:nvPr/>
        </p:nvSpPr>
        <p:spPr bwMode="auto">
          <a:xfrm>
            <a:off x="838201" y="107495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分布式</a:t>
            </a:r>
            <a:r>
              <a:rPr lang="en-US" altLang="zh-CN" dirty="0"/>
              <a:t>DML</a:t>
            </a:r>
            <a:endParaRPr lang="zh-CN" altLang="en-US" dirty="0"/>
          </a:p>
        </p:txBody>
      </p:sp>
    </p:spTree>
    <p:extLst>
      <p:ext uri="{BB962C8B-B14F-4D97-AF65-F5344CB8AC3E}">
        <p14:creationId xmlns:p14="http://schemas.microsoft.com/office/powerpoint/2010/main" val="3004922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759" y="1709535"/>
            <a:ext cx="8448675" cy="4581525"/>
          </a:xfrm>
          <a:prstGeom prst="rect">
            <a:avLst/>
          </a:prstGeom>
        </p:spPr>
      </p:pic>
      <p:sp>
        <p:nvSpPr>
          <p:cNvPr id="6" name="内容占位符 2">
            <a:extLst>
              <a:ext uri="{FF2B5EF4-FFF2-40B4-BE49-F238E27FC236}">
                <a16:creationId xmlns:a16="http://schemas.microsoft.com/office/drawing/2014/main" id="{D61601B0-9673-415F-A190-C29B73F26564}"/>
              </a:ext>
            </a:extLst>
          </p:cNvPr>
          <p:cNvSpPr txBox="1">
            <a:spLocks/>
          </p:cNvSpPr>
          <p:nvPr/>
        </p:nvSpPr>
        <p:spPr bwMode="auto">
          <a:xfrm>
            <a:off x="838201" y="1024452"/>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分布式</a:t>
            </a:r>
            <a:r>
              <a:rPr lang="en-US" altLang="zh-CN" dirty="0"/>
              <a:t>DQL</a:t>
            </a:r>
            <a:endParaRPr lang="zh-CN" altLang="en-US" dirty="0"/>
          </a:p>
        </p:txBody>
      </p:sp>
    </p:spTree>
    <p:extLst>
      <p:ext uri="{BB962C8B-B14F-4D97-AF65-F5344CB8AC3E}">
        <p14:creationId xmlns:p14="http://schemas.microsoft.com/office/powerpoint/2010/main" val="3942208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399560"/>
            <a:ext cx="8667750" cy="5229225"/>
          </a:xfrm>
          <a:prstGeom prst="rect">
            <a:avLst/>
          </a:prstGeom>
        </p:spPr>
      </p:pic>
      <p:sp>
        <p:nvSpPr>
          <p:cNvPr id="7" name="内容占位符 2">
            <a:extLst>
              <a:ext uri="{FF2B5EF4-FFF2-40B4-BE49-F238E27FC236}">
                <a16:creationId xmlns:a16="http://schemas.microsoft.com/office/drawing/2014/main" id="{3331A919-8E6B-441F-BDC0-6B2050AA899C}"/>
              </a:ext>
            </a:extLst>
          </p:cNvPr>
          <p:cNvSpPr txBox="1">
            <a:spLocks/>
          </p:cNvSpPr>
          <p:nvPr/>
        </p:nvSpPr>
        <p:spPr bwMode="auto">
          <a:xfrm>
            <a:off x="838201" y="855517"/>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DB</a:t>
            </a:r>
            <a:r>
              <a:rPr lang="zh-CN" altLang="en-US" dirty="0"/>
              <a:t>故障</a:t>
            </a:r>
          </a:p>
        </p:txBody>
      </p:sp>
    </p:spTree>
    <p:extLst>
      <p:ext uri="{BB962C8B-B14F-4D97-AF65-F5344CB8AC3E}">
        <p14:creationId xmlns:p14="http://schemas.microsoft.com/office/powerpoint/2010/main" val="92605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358898"/>
            <a:ext cx="8667750" cy="5229225"/>
          </a:xfrm>
          <a:prstGeom prst="rect">
            <a:avLst/>
          </a:prstGeom>
        </p:spPr>
      </p:pic>
      <p:sp>
        <p:nvSpPr>
          <p:cNvPr id="6" name="内容占位符 2">
            <a:extLst>
              <a:ext uri="{FF2B5EF4-FFF2-40B4-BE49-F238E27FC236}">
                <a16:creationId xmlns:a16="http://schemas.microsoft.com/office/drawing/2014/main" id="{514A8F8B-CF21-4B8E-8621-38253684EC6C}"/>
              </a:ext>
            </a:extLst>
          </p:cNvPr>
          <p:cNvSpPr txBox="1">
            <a:spLocks/>
          </p:cNvSpPr>
          <p:nvPr/>
        </p:nvSpPr>
        <p:spPr bwMode="auto">
          <a:xfrm>
            <a:off x="838201" y="959416"/>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故障</a:t>
            </a:r>
          </a:p>
        </p:txBody>
      </p:sp>
    </p:spTree>
    <p:extLst>
      <p:ext uri="{BB962C8B-B14F-4D97-AF65-F5344CB8AC3E}">
        <p14:creationId xmlns:p14="http://schemas.microsoft.com/office/powerpoint/2010/main" val="2443338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44" y="1715821"/>
            <a:ext cx="5239628" cy="3161050"/>
          </a:xfrm>
          <a:prstGeom prst="rect">
            <a:avLst/>
          </a:prstGeom>
        </p:spPr>
      </p:pic>
      <p:sp>
        <p:nvSpPr>
          <p:cNvPr id="8" name="内容占位符 4">
            <a:extLst>
              <a:ext uri="{FF2B5EF4-FFF2-40B4-BE49-F238E27FC236}">
                <a16:creationId xmlns:a16="http://schemas.microsoft.com/office/drawing/2014/main" id="{A3F28C0C-3EAF-43F2-A509-1B0A75A1EC78}"/>
              </a:ext>
            </a:extLst>
          </p:cNvPr>
          <p:cNvSpPr txBox="1">
            <a:spLocks/>
          </p:cNvSpPr>
          <p:nvPr/>
        </p:nvSpPr>
        <p:spPr bwMode="auto">
          <a:xfrm>
            <a:off x="915725" y="1258948"/>
            <a:ext cx="6380224" cy="450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ROLLBACK</a:t>
            </a:r>
            <a:r>
              <a:rPr lang="zh-CN" altLang="en-US" dirty="0"/>
              <a:t>处理过程</a:t>
            </a:r>
          </a:p>
          <a:p>
            <a:pPr lvl="1"/>
            <a:r>
              <a:rPr lang="en-US" altLang="zh-CN" sz="1800" dirty="0"/>
              <a:t>Proxy</a:t>
            </a:r>
            <a:r>
              <a:rPr lang="zh-CN" altLang="en-US" sz="1800" dirty="0"/>
              <a:t>将</a:t>
            </a:r>
            <a:r>
              <a:rPr lang="en-US" altLang="zh-CN" sz="1800" dirty="0"/>
              <a:t>GTID</a:t>
            </a:r>
            <a:r>
              <a:rPr lang="zh-CN" altLang="en-US" sz="1800" dirty="0"/>
              <a:t>发送给</a:t>
            </a:r>
            <a:r>
              <a:rPr lang="en-US" altLang="zh-CN" sz="1800" dirty="0"/>
              <a:t>DB</a:t>
            </a:r>
            <a:r>
              <a:rPr lang="zh-CN" altLang="en-US" sz="1800" dirty="0"/>
              <a:t>节点上部署的事务回滚组件</a:t>
            </a:r>
            <a:r>
              <a:rPr lang="en-US" altLang="zh-CN" sz="1800" dirty="0" err="1"/>
              <a:t>DBAgent</a:t>
            </a:r>
            <a:r>
              <a:rPr lang="zh-CN" altLang="en-US" sz="1800" dirty="0"/>
              <a:t>；</a:t>
            </a:r>
            <a:endParaRPr lang="en-US" altLang="zh-CN" sz="1800" dirty="0"/>
          </a:p>
          <a:p>
            <a:pPr lvl="1"/>
            <a:r>
              <a:rPr lang="en-US" altLang="zh-CN" sz="1800" dirty="0" err="1"/>
              <a:t>DBAgent</a:t>
            </a:r>
            <a:r>
              <a:rPr lang="zh-CN" altLang="en-US" sz="1800" dirty="0"/>
              <a:t>解析该事务的</a:t>
            </a:r>
            <a:r>
              <a:rPr lang="en-US" altLang="zh-CN" sz="1800" dirty="0" err="1"/>
              <a:t>Binlog</a:t>
            </a:r>
            <a:r>
              <a:rPr lang="zh-CN" altLang="en-US" sz="1800" dirty="0"/>
              <a:t>，然后对数据进行回滚：</a:t>
            </a:r>
            <a:endParaRPr lang="en-US" altLang="zh-CN" sz="1800" dirty="0"/>
          </a:p>
          <a:p>
            <a:pPr marL="0" indent="0">
              <a:buNone/>
            </a:pPr>
            <a:r>
              <a:rPr lang="en-US" altLang="zh-CN" sz="1600" dirty="0"/>
              <a:t>        </a:t>
            </a:r>
            <a:r>
              <a:rPr lang="zh-CN" altLang="en-US" sz="1600" dirty="0"/>
              <a:t>通过回滚进行事务补偿分为</a:t>
            </a:r>
            <a:r>
              <a:rPr lang="zh-CN" altLang="en-US" sz="1600" dirty="0">
                <a:solidFill>
                  <a:srgbClr val="FF0000"/>
                </a:solidFill>
              </a:rPr>
              <a:t>定位、遍历、生成和执行</a:t>
            </a:r>
            <a:r>
              <a:rPr lang="zh-CN" altLang="en-US" sz="1600" dirty="0"/>
              <a:t>四个阶段：</a:t>
            </a:r>
          </a:p>
          <a:p>
            <a:pPr marL="0" indent="0">
              <a:buNone/>
            </a:pPr>
            <a:r>
              <a:rPr lang="zh-CN" altLang="en-US" sz="1600" dirty="0"/>
              <a:t>        </a:t>
            </a:r>
            <a:r>
              <a:rPr lang="en-US" altLang="zh-CN" sz="1600" dirty="0"/>
              <a:t>1</a:t>
            </a:r>
            <a:r>
              <a:rPr lang="zh-CN" altLang="en-US" sz="1600" dirty="0"/>
              <a:t>、定位：根据</a:t>
            </a:r>
            <a:r>
              <a:rPr lang="en-US" altLang="zh-CN" sz="1600" dirty="0"/>
              <a:t>GTID</a:t>
            </a:r>
            <a:r>
              <a:rPr lang="zh-CN" altLang="en-US" sz="1600" dirty="0"/>
              <a:t>信息定位要进行分析</a:t>
            </a:r>
            <a:r>
              <a:rPr lang="en-US" altLang="zh-CN" sz="1600" dirty="0" err="1"/>
              <a:t>binlog</a:t>
            </a:r>
            <a:r>
              <a:rPr lang="zh-CN" altLang="en-US" sz="1600" dirty="0"/>
              <a:t>日志文件的列表</a:t>
            </a:r>
          </a:p>
          <a:p>
            <a:pPr marL="0" indent="0">
              <a:buNone/>
            </a:pPr>
            <a:r>
              <a:rPr lang="zh-CN" altLang="en-US" sz="1600" dirty="0"/>
              <a:t>        </a:t>
            </a:r>
            <a:r>
              <a:rPr lang="en-US" altLang="zh-CN" sz="1600" dirty="0"/>
              <a:t>2</a:t>
            </a:r>
            <a:r>
              <a:rPr lang="zh-CN" altLang="en-US" sz="1600" dirty="0"/>
              <a:t>、遍历：遍历</a:t>
            </a:r>
            <a:r>
              <a:rPr lang="en-US" altLang="zh-CN" sz="1600" dirty="0" err="1"/>
              <a:t>binlog</a:t>
            </a:r>
            <a:r>
              <a:rPr lang="zh-CN" altLang="en-US" sz="1600" dirty="0"/>
              <a:t>日志文件，找到</a:t>
            </a:r>
            <a:r>
              <a:rPr lang="en-US" altLang="zh-CN" sz="1600" dirty="0"/>
              <a:t>GTID</a:t>
            </a:r>
            <a:r>
              <a:rPr lang="zh-CN" altLang="en-US" sz="1600" dirty="0"/>
              <a:t>对应的事务日志块</a:t>
            </a:r>
          </a:p>
          <a:p>
            <a:pPr marL="0" indent="0">
              <a:buNone/>
            </a:pPr>
            <a:r>
              <a:rPr lang="zh-CN" altLang="en-US" sz="1600" dirty="0"/>
              <a:t>        </a:t>
            </a:r>
            <a:r>
              <a:rPr lang="en-US" altLang="zh-CN" sz="1600" dirty="0"/>
              <a:t>3</a:t>
            </a:r>
            <a:r>
              <a:rPr lang="zh-CN" altLang="en-US" sz="1600" dirty="0"/>
              <a:t>、生成：分析日志块，为事务中每条</a:t>
            </a:r>
            <a:r>
              <a:rPr lang="en-US" altLang="zh-CN" sz="1600" dirty="0"/>
              <a:t>SQL</a:t>
            </a:r>
            <a:r>
              <a:rPr lang="zh-CN" altLang="en-US" sz="1600" dirty="0"/>
              <a:t>生成反向</a:t>
            </a:r>
            <a:r>
              <a:rPr lang="en-US" altLang="zh-CN" sz="1600" dirty="0"/>
              <a:t>SQL</a:t>
            </a:r>
            <a:r>
              <a:rPr lang="zh-CN" altLang="en-US" sz="1600" dirty="0"/>
              <a:t>语句</a:t>
            </a:r>
          </a:p>
          <a:p>
            <a:pPr marL="0" indent="0">
              <a:buNone/>
            </a:pPr>
            <a:r>
              <a:rPr lang="zh-CN" altLang="en-US" sz="1600" dirty="0"/>
              <a:t>        </a:t>
            </a:r>
            <a:r>
              <a:rPr lang="en-US" altLang="zh-CN" sz="1600" dirty="0"/>
              <a:t>4</a:t>
            </a:r>
            <a:r>
              <a:rPr lang="zh-CN" altLang="en-US" sz="1600" dirty="0"/>
              <a:t>、执行：将所有反向</a:t>
            </a:r>
            <a:r>
              <a:rPr lang="en-US" altLang="zh-CN" sz="1600" dirty="0"/>
              <a:t>SQL</a:t>
            </a:r>
            <a:r>
              <a:rPr lang="zh-CN" altLang="en-US" sz="1600" dirty="0"/>
              <a:t>语句逆序执行，并保证在一个事务中</a:t>
            </a:r>
            <a:endParaRPr lang="en-US" altLang="zh-CN" sz="1600" dirty="0"/>
          </a:p>
          <a:p>
            <a:pPr lvl="1"/>
            <a:r>
              <a:rPr lang="zh-CN" altLang="en-US" sz="1800" dirty="0"/>
              <a:t>当所有</a:t>
            </a:r>
            <a:r>
              <a:rPr lang="en-US" altLang="zh-CN" sz="1800" dirty="0"/>
              <a:t>DB</a:t>
            </a:r>
            <a:r>
              <a:rPr lang="zh-CN" altLang="en-US" sz="1800" dirty="0"/>
              <a:t>分片回滚完成后，再释放</a:t>
            </a:r>
            <a:r>
              <a:rPr lang="en-US" altLang="zh-CN" sz="1800" dirty="0"/>
              <a:t>GTID </a:t>
            </a:r>
            <a:r>
              <a:rPr lang="zh-CN" altLang="en-US" sz="1800" dirty="0"/>
              <a:t>。</a:t>
            </a:r>
            <a:endParaRPr lang="en-US" altLang="zh-CN" sz="1800" dirty="0"/>
          </a:p>
          <a:p>
            <a:pPr lvl="1"/>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1094372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6" name="图片 5" descr="表格&#10;&#10;描述已自动生成">
            <a:extLst>
              <a:ext uri="{FF2B5EF4-FFF2-40B4-BE49-F238E27FC236}">
                <a16:creationId xmlns:a16="http://schemas.microsoft.com/office/drawing/2014/main" id="{18190308-DA41-416F-8433-3D7AD53B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20" y="2077100"/>
            <a:ext cx="3988786" cy="1365810"/>
          </a:xfrm>
          <a:prstGeom prst="rect">
            <a:avLst/>
          </a:prstGeom>
        </p:spPr>
      </p:pic>
      <p:pic>
        <p:nvPicPr>
          <p:cNvPr id="9" name="图片 8" descr="手机屏幕截图&#10;&#10;描述已自动生成">
            <a:extLst>
              <a:ext uri="{FF2B5EF4-FFF2-40B4-BE49-F238E27FC236}">
                <a16:creationId xmlns:a16="http://schemas.microsoft.com/office/drawing/2014/main" id="{6ADD2499-CE18-48B0-9E4C-0136873A6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20" y="3453086"/>
            <a:ext cx="5192851" cy="1450110"/>
          </a:xfrm>
          <a:prstGeom prst="rect">
            <a:avLst/>
          </a:prstGeom>
        </p:spPr>
      </p:pic>
      <p:pic>
        <p:nvPicPr>
          <p:cNvPr id="11" name="图片 10" descr="手机屏幕截图&#10;&#10;描述已自动生成">
            <a:extLst>
              <a:ext uri="{FF2B5EF4-FFF2-40B4-BE49-F238E27FC236}">
                <a16:creationId xmlns:a16="http://schemas.microsoft.com/office/drawing/2014/main" id="{BDF15BB7-7869-4238-A756-D98D2F7A1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20" y="5307353"/>
            <a:ext cx="4809646" cy="1450110"/>
          </a:xfrm>
          <a:prstGeom prst="rect">
            <a:avLst/>
          </a:prstGeom>
        </p:spPr>
      </p:pic>
      <p:sp>
        <p:nvSpPr>
          <p:cNvPr id="18" name="内容占位符 4">
            <a:extLst>
              <a:ext uri="{FF2B5EF4-FFF2-40B4-BE49-F238E27FC236}">
                <a16:creationId xmlns:a16="http://schemas.microsoft.com/office/drawing/2014/main" id="{7C27B261-E951-47FC-B4F7-8F02B08B09A4}"/>
              </a:ext>
            </a:extLst>
          </p:cNvPr>
          <p:cNvSpPr txBox="1">
            <a:spLocks/>
          </p:cNvSpPr>
          <p:nvPr/>
        </p:nvSpPr>
        <p:spPr bwMode="auto">
          <a:xfrm>
            <a:off x="838201" y="1733541"/>
            <a:ext cx="9102022"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INSERT</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endParaRPr lang="en-US" altLang="zh-CN" sz="1600" dirty="0"/>
          </a:p>
          <a:p>
            <a:pPr marL="480695" lvl="1" indent="0">
              <a:buNone/>
            </a:pPr>
            <a:endParaRPr lang="zh-CN" altLang="en-US" sz="1800" dirty="0"/>
          </a:p>
        </p:txBody>
      </p:sp>
      <p:sp>
        <p:nvSpPr>
          <p:cNvPr id="19" name="内容占位符 4">
            <a:extLst>
              <a:ext uri="{FF2B5EF4-FFF2-40B4-BE49-F238E27FC236}">
                <a16:creationId xmlns:a16="http://schemas.microsoft.com/office/drawing/2014/main" id="{C466DB8F-ACD8-49A6-B113-6EAF1266235D}"/>
              </a:ext>
            </a:extLst>
          </p:cNvPr>
          <p:cNvSpPr txBox="1">
            <a:spLocks/>
          </p:cNvSpPr>
          <p:nvPr/>
        </p:nvSpPr>
        <p:spPr bwMode="auto">
          <a:xfrm>
            <a:off x="838201" y="3184426"/>
            <a:ext cx="9672586"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UPDATE</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
        <p:nvSpPr>
          <p:cNvPr id="20" name="内容占位符 4">
            <a:extLst>
              <a:ext uri="{FF2B5EF4-FFF2-40B4-BE49-F238E27FC236}">
                <a16:creationId xmlns:a16="http://schemas.microsoft.com/office/drawing/2014/main" id="{071C1F23-0F88-416C-8AEC-F1C5A8CB54F7}"/>
              </a:ext>
            </a:extLst>
          </p:cNvPr>
          <p:cNvSpPr txBox="1">
            <a:spLocks/>
          </p:cNvSpPr>
          <p:nvPr/>
        </p:nvSpPr>
        <p:spPr bwMode="auto">
          <a:xfrm>
            <a:off x="838200" y="4754537"/>
            <a:ext cx="10702491"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DELETE</a:t>
            </a:r>
            <a:r>
              <a:rPr lang="zh-CN" altLang="en-US" sz="1600" dirty="0"/>
              <a:t>在</a:t>
            </a:r>
            <a:r>
              <a:rPr lang="en-US" altLang="zh-CN" sz="1600" dirty="0"/>
              <a:t>CW</a:t>
            </a:r>
            <a:r>
              <a:rPr lang="zh-CN" altLang="en-US" sz="1600" dirty="0"/>
              <a:t>隔离级别下拆分为</a:t>
            </a:r>
            <a:r>
              <a:rPr lang="en-US" altLang="zh-CN" sz="1600" dirty="0"/>
              <a:t>UPDATE</a:t>
            </a:r>
            <a:r>
              <a:rPr lang="zh-CN" altLang="en-US" sz="1600" dirty="0"/>
              <a:t>（更新</a:t>
            </a:r>
            <a:r>
              <a:rPr lang="en-US" altLang="zh-CN" sz="1600" dirty="0"/>
              <a:t>GTID</a:t>
            </a:r>
            <a:r>
              <a:rPr lang="zh-CN" altLang="en-US" sz="1600" dirty="0"/>
              <a:t>）和</a:t>
            </a:r>
            <a:r>
              <a:rPr lang="en-US" altLang="zh-CN" sz="1600" dirty="0"/>
              <a:t>DELETE</a:t>
            </a:r>
            <a:r>
              <a:rPr lang="zh-CN" altLang="en-US" sz="1600" dirty="0"/>
              <a:t>操作（</a:t>
            </a:r>
            <a:r>
              <a:rPr lang="en-US" altLang="zh-CN" sz="1600" dirty="0"/>
              <a:t>SW</a:t>
            </a:r>
            <a:r>
              <a:rPr lang="zh-CN" altLang="en-US" sz="1600" dirty="0"/>
              <a:t>不拆分），</a:t>
            </a:r>
            <a:r>
              <a:rPr lang="en-US" altLang="zh-CN" sz="1600" dirty="0"/>
              <a:t>CW</a:t>
            </a:r>
            <a:r>
              <a:rPr lang="zh-CN" altLang="en-US" sz="1600" dirty="0"/>
              <a:t>必须申请</a:t>
            </a:r>
            <a:r>
              <a:rPr lang="en-US" altLang="zh-CN" sz="1600" dirty="0"/>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Tree>
    <p:extLst>
      <p:ext uri="{BB962C8B-B14F-4D97-AF65-F5344CB8AC3E}">
        <p14:creationId xmlns:p14="http://schemas.microsoft.com/office/powerpoint/2010/main" val="148062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13" name="图片 12" descr="手机屏幕截图&#10;&#10;描述已自动生成">
            <a:extLst>
              <a:ext uri="{FF2B5EF4-FFF2-40B4-BE49-F238E27FC236}">
                <a16:creationId xmlns:a16="http://schemas.microsoft.com/office/drawing/2014/main" id="{BD8519B8-1C87-475C-9D87-CD68DD6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174" y="1828800"/>
            <a:ext cx="5404677" cy="1871823"/>
          </a:xfrm>
          <a:prstGeom prst="rect">
            <a:avLst/>
          </a:prstGeom>
        </p:spPr>
      </p:pic>
      <p:pic>
        <p:nvPicPr>
          <p:cNvPr id="15" name="图片 14" descr="表格&#10;&#10;描述已自动生成">
            <a:extLst>
              <a:ext uri="{FF2B5EF4-FFF2-40B4-BE49-F238E27FC236}">
                <a16:creationId xmlns:a16="http://schemas.microsoft.com/office/drawing/2014/main" id="{ECF6C1F3-CF22-44BE-BC5C-25B7B909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93" y="3643389"/>
            <a:ext cx="5364237" cy="1857817"/>
          </a:xfrm>
          <a:prstGeom prst="rect">
            <a:avLst/>
          </a:prstGeom>
        </p:spPr>
      </p:pic>
    </p:spTree>
    <p:extLst>
      <p:ext uri="{BB962C8B-B14F-4D97-AF65-F5344CB8AC3E}">
        <p14:creationId xmlns:p14="http://schemas.microsoft.com/office/powerpoint/2010/main" val="16680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（非一致性读）时，不校验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solidFill>
                  <a:srgbClr val="FF0000"/>
                </a:solidFill>
              </a:rPr>
              <a:t>CR</a:t>
            </a:r>
            <a:r>
              <a:rPr lang="zh-CN" altLang="en-US" sz="1800" dirty="0">
                <a:solidFill>
                  <a:srgbClr val="FF0000"/>
                </a:solidFill>
              </a:rPr>
              <a:t>（一致性读）</a:t>
            </a:r>
            <a:r>
              <a:rPr lang="zh-CN" altLang="en-US" sz="1800" dirty="0"/>
              <a:t>时，校验</a:t>
            </a:r>
            <a:r>
              <a:rPr lang="en-US" altLang="zh-CN" sz="1800" dirty="0"/>
              <a:t>GTID</a:t>
            </a:r>
            <a:r>
              <a:rPr lang="zh-CN" altLang="en-US" sz="1800" dirty="0"/>
              <a:t>活跃性：</a:t>
            </a:r>
            <a:endParaRPr lang="en-US" altLang="zh-CN" sz="1800" dirty="0"/>
          </a:p>
          <a:p>
            <a:pPr marL="480695" lvl="1" indent="0">
              <a:buNone/>
            </a:pPr>
            <a:r>
              <a:rPr lang="zh-CN" altLang="en-US" sz="1800" dirty="0"/>
              <a:t>如果是活跃状态，表明该数据在未提交事务中，不能返回给客户端，需要返回旧版本的数据；</a:t>
            </a:r>
            <a:endParaRPr lang="en-US" altLang="zh-CN" sz="1800" dirty="0"/>
          </a:p>
          <a:p>
            <a:pPr marL="480695" lvl="1" indent="0">
              <a:buNone/>
            </a:pPr>
            <a:r>
              <a:rPr lang="zh-CN" altLang="en-US" sz="1800" dirty="0"/>
              <a:t>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a:t>
            </a:r>
            <a:r>
              <a:rPr lang="zh-CN" altLang="en-US" sz="1800" dirty="0">
                <a:solidFill>
                  <a:srgbClr val="FF0000"/>
                </a:solidFill>
              </a:rPr>
              <a:t>对于聚合函数采用</a:t>
            </a:r>
            <a:r>
              <a:rPr lang="en-US" altLang="zh-CN" sz="1800" dirty="0">
                <a:solidFill>
                  <a:srgbClr val="FF0000"/>
                </a:solidFill>
              </a:rPr>
              <a:t>lock in share mode</a:t>
            </a:r>
            <a:r>
              <a:rPr lang="zh-CN" altLang="en-US" sz="1800" dirty="0">
                <a:solidFill>
                  <a:srgbClr val="FF0000"/>
                </a:solidFill>
              </a:rPr>
              <a:t>，存在一致性问题</a:t>
            </a:r>
            <a:r>
              <a:rPr lang="zh-CN" altLang="en-US" sz="1800" dirty="0"/>
              <a:t>，事务活跃性在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a:t>
            </a:r>
            <a:r>
              <a:rPr lang="zh-CN" altLang="en-US" sz="1800" dirty="0">
                <a:solidFill>
                  <a:srgbClr val="FF0000"/>
                </a:solidFill>
              </a:rPr>
              <a:t>获取</a:t>
            </a:r>
            <a:r>
              <a:rPr lang="en-US" altLang="zh-CN" sz="1800" dirty="0">
                <a:solidFill>
                  <a:srgbClr val="FF0000"/>
                </a:solidFill>
              </a:rPr>
              <a:t>GTID</a:t>
            </a:r>
            <a:r>
              <a:rPr lang="zh-CN" altLang="en-US" sz="1800" dirty="0">
                <a:solidFill>
                  <a:srgbClr val="FF0000"/>
                </a:solidFill>
              </a:rPr>
              <a:t>列表在</a:t>
            </a:r>
            <a:r>
              <a:rPr lang="en-US" altLang="zh-CN" sz="1800" dirty="0">
                <a:solidFill>
                  <a:srgbClr val="FF0000"/>
                </a:solidFill>
              </a:rPr>
              <a:t>hint</a:t>
            </a:r>
            <a:r>
              <a:rPr lang="zh-CN" altLang="en-US" sz="1800" dirty="0">
                <a:solidFill>
                  <a:srgbClr val="FF0000"/>
                </a:solidFill>
              </a:rPr>
              <a:t>中下推给</a:t>
            </a:r>
            <a:r>
              <a:rPr lang="en-US" altLang="zh-CN" sz="1800" dirty="0">
                <a:solidFill>
                  <a:srgbClr val="FF0000"/>
                </a:solidFill>
              </a:rPr>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639" y="1918419"/>
            <a:ext cx="6200361" cy="3488555"/>
          </a:xfrm>
          <a:prstGeom prst="rect">
            <a:avLst/>
          </a:prstGeom>
        </p:spPr>
      </p:pic>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5482923" cy="5422843"/>
          </a:xfrm>
        </p:spPr>
        <p:txBody>
          <a:bodyPr/>
          <a:lstStyle/>
          <a:p>
            <a:r>
              <a:rPr lang="zh-CN" altLang="en-US" dirty="0"/>
              <a:t>一致性写</a:t>
            </a:r>
          </a:p>
          <a:p>
            <a:pPr lvl="1"/>
            <a:r>
              <a:rPr lang="en-US" altLang="zh-CN" sz="1600" dirty="0"/>
              <a:t>Proxy</a:t>
            </a:r>
            <a:r>
              <a:rPr lang="zh-CN" altLang="en-US" sz="1600" dirty="0"/>
              <a:t>计算节点请求活跃事务列表</a:t>
            </a:r>
            <a:r>
              <a:rPr lang="en-US" altLang="zh-CN" sz="1600" dirty="0"/>
              <a:t>GTID</a:t>
            </a:r>
            <a:r>
              <a:rPr lang="zh-CN" altLang="en-US" sz="1600" dirty="0"/>
              <a:t>，同时请求创建</a:t>
            </a:r>
            <a:r>
              <a:rPr lang="en-US" altLang="zh-CN" sz="1600" dirty="0"/>
              <a:t>GTID</a:t>
            </a:r>
            <a:r>
              <a:rPr lang="zh-CN" altLang="en-US" sz="1600" dirty="0"/>
              <a:t>；</a:t>
            </a:r>
            <a:endParaRPr lang="en-US" altLang="zh-CN" sz="1600" dirty="0"/>
          </a:p>
          <a:p>
            <a:pPr lvl="1"/>
            <a:r>
              <a:rPr lang="zh-CN" altLang="en-US" sz="1600" dirty="0"/>
              <a:t>将更新语句进行改写：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lvl="1"/>
            <a:r>
              <a:rPr lang="zh-CN" altLang="en-US" sz="1600" dirty="0"/>
              <a:t>将</a:t>
            </a:r>
            <a:r>
              <a:rPr lang="en-US" altLang="zh-CN" sz="1600" dirty="0"/>
              <a:t>select for update</a:t>
            </a:r>
            <a:r>
              <a:rPr lang="zh-CN" altLang="en-US" sz="1600" dirty="0"/>
              <a:t>排它锁下发到数据节点，并返回结果，如超时则报错；</a:t>
            </a:r>
            <a:endParaRPr lang="en-US" altLang="zh-CN" sz="1600" dirty="0"/>
          </a:p>
          <a:p>
            <a:pPr lvl="1"/>
            <a:r>
              <a:rPr lang="en-US" altLang="zh-CN" sz="1600" dirty="0"/>
              <a:t>Proxy</a:t>
            </a:r>
            <a:r>
              <a:rPr lang="zh-CN" altLang="en-US" sz="1600" dirty="0"/>
              <a:t>对返回</a:t>
            </a:r>
            <a:r>
              <a:rPr lang="en-US" altLang="zh-CN" sz="1600" dirty="0"/>
              <a:t>GTID</a:t>
            </a:r>
            <a:r>
              <a:rPr lang="zh-CN" altLang="en-US" sz="1600" dirty="0"/>
              <a:t>进行活跃性判断，如果是非活跃状态，则下发</a:t>
            </a:r>
            <a:r>
              <a:rPr lang="en-US" altLang="zh-CN" sz="1600" dirty="0"/>
              <a:t>UPDATE</a:t>
            </a:r>
            <a:r>
              <a:rPr lang="zh-CN" altLang="en-US" sz="1600" dirty="0"/>
              <a:t>语句，如果是活跃状态，则尝试重试查询活跃</a:t>
            </a:r>
            <a:r>
              <a:rPr lang="en-US" altLang="zh-CN" sz="1600" dirty="0"/>
              <a:t>GTID</a:t>
            </a:r>
            <a:r>
              <a:rPr lang="zh-CN" altLang="en-US" sz="1600" dirty="0"/>
              <a:t>列表，检查</a:t>
            </a:r>
            <a:r>
              <a:rPr lang="en-US" altLang="zh-CN" sz="1600" dirty="0"/>
              <a:t>OK</a:t>
            </a:r>
            <a:r>
              <a:rPr lang="zh-CN" altLang="en-US" sz="1600" dirty="0"/>
              <a:t>后继续</a:t>
            </a:r>
            <a:r>
              <a:rPr lang="en-US" altLang="zh-CN" sz="1600" dirty="0"/>
              <a:t>UPDATE</a:t>
            </a:r>
            <a:r>
              <a:rPr lang="zh-CN" altLang="en-US" sz="1600" dirty="0"/>
              <a:t>，超时报错；</a:t>
            </a:r>
            <a:endParaRPr lang="en-US" altLang="zh-CN" sz="1600" dirty="0"/>
          </a:p>
          <a:p>
            <a:pPr lvl="1"/>
            <a:r>
              <a:rPr lang="zh-CN" altLang="en-US" sz="1600" dirty="0"/>
              <a:t>所有节点更新完成后，释放</a:t>
            </a:r>
            <a:r>
              <a:rPr lang="en-US" altLang="zh-CN" sz="1600" dirty="0"/>
              <a:t>GTID</a:t>
            </a:r>
            <a:r>
              <a:rPr lang="zh-CN" altLang="en-US" sz="1600" dirty="0"/>
              <a:t>。</a:t>
            </a:r>
            <a:endParaRPr lang="en-US" altLang="zh-CN" sz="1600" dirty="0"/>
          </a:p>
          <a:p>
            <a:pPr lvl="1"/>
            <a:endParaRPr lang="zh-CN" altLang="en-US" sz="1800" dirty="0"/>
          </a:p>
        </p:txBody>
      </p:sp>
    </p:spTree>
    <p:extLst>
      <p:ext uri="{BB962C8B-B14F-4D97-AF65-F5344CB8AC3E}">
        <p14:creationId xmlns:p14="http://schemas.microsoft.com/office/powerpoint/2010/main" val="9531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10720613" cy="4759731"/>
          </a:xfrm>
        </p:spPr>
        <p:txBody>
          <a:bodyPr/>
          <a:lstStyle/>
          <a:p>
            <a:r>
              <a:rPr lang="zh-CN" altLang="en-US" dirty="0"/>
              <a:t>乐观锁与悲观锁控制</a:t>
            </a:r>
          </a:p>
          <a:p>
            <a:pPr lvl="1"/>
            <a:r>
              <a:rPr lang="en-US" altLang="zh-CN" sz="1600" dirty="0"/>
              <a:t>Proxy</a:t>
            </a:r>
            <a:r>
              <a:rPr lang="zh-CN" altLang="en-US" sz="1600" dirty="0"/>
              <a:t>对于一致性写场景，默认采用悲观锁控制逻辑（</a:t>
            </a:r>
            <a:r>
              <a:rPr lang="en-US" altLang="zh-CN" sz="1600" dirty="0" err="1"/>
              <a:t>optlock_switch</a:t>
            </a:r>
            <a:r>
              <a:rPr lang="en-US" altLang="zh-CN" sz="1600" dirty="0"/>
              <a:t>=1</a:t>
            </a:r>
            <a:r>
              <a:rPr lang="zh-CN" altLang="en-US" sz="1600" dirty="0"/>
              <a:t>），会将更新语句进行如下改写：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marL="480695" lvl="1" indent="0">
              <a:buNone/>
            </a:pPr>
            <a:r>
              <a:rPr lang="zh-CN" altLang="en-US" sz="1600" dirty="0"/>
              <a:t>这种场景需要</a:t>
            </a:r>
            <a:r>
              <a:rPr lang="en-US" altLang="zh-CN" sz="1600" dirty="0"/>
              <a:t>proxy</a:t>
            </a:r>
            <a:r>
              <a:rPr lang="zh-CN" altLang="en-US" sz="1600" dirty="0"/>
              <a:t>与</a:t>
            </a:r>
            <a:r>
              <a:rPr lang="en-US" altLang="zh-CN" sz="1600" dirty="0"/>
              <a:t>DB</a:t>
            </a:r>
            <a:r>
              <a:rPr lang="zh-CN" altLang="en-US" sz="1600" dirty="0"/>
              <a:t>执行两次交互，第一次下发</a:t>
            </a:r>
            <a:r>
              <a:rPr lang="en-US" altLang="zh-CN" sz="1600" dirty="0"/>
              <a:t>select for update</a:t>
            </a:r>
            <a:r>
              <a:rPr lang="zh-CN" altLang="en-US" sz="1600" dirty="0"/>
              <a:t>排它锁，锁记录成功后，执行具体写操作，为了提升效率，</a:t>
            </a:r>
            <a:r>
              <a:rPr lang="en-US" altLang="zh-CN" sz="1600" dirty="0"/>
              <a:t>proxy</a:t>
            </a:r>
            <a:r>
              <a:rPr lang="zh-CN" altLang="en-US" sz="1600" dirty="0"/>
              <a:t>支持乐观锁控制逻辑。</a:t>
            </a:r>
            <a:endParaRPr lang="en-US" altLang="zh-CN" sz="1600" dirty="0"/>
          </a:p>
          <a:p>
            <a:pPr marL="480695" lvl="1" indent="0">
              <a:buNone/>
            </a:pPr>
            <a:endParaRPr lang="en-US" altLang="zh-CN" sz="1600" dirty="0"/>
          </a:p>
          <a:p>
            <a:pPr lvl="1"/>
            <a:r>
              <a:rPr lang="zh-CN" altLang="en-US" sz="1600" dirty="0"/>
              <a:t>针对上述场景，如果采用乐观锁控制逻辑（</a:t>
            </a:r>
            <a:r>
              <a:rPr lang="en-US" altLang="zh-CN" sz="1600" dirty="0" err="1"/>
              <a:t>optlock_switch</a:t>
            </a:r>
            <a:r>
              <a:rPr lang="en-US" altLang="zh-CN" sz="1600" dirty="0"/>
              <a:t>=1</a:t>
            </a:r>
            <a:r>
              <a:rPr lang="zh-CN" altLang="en-US" sz="1600" dirty="0"/>
              <a:t>），会做如下改写：</a:t>
            </a:r>
            <a:endParaRPr lang="en-US" altLang="zh-CN" sz="1600" dirty="0"/>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r>
              <a:rPr lang="en-US" altLang="zh-CN" sz="1600" dirty="0"/>
              <a:t> where … and </a:t>
            </a:r>
            <a:r>
              <a:rPr lang="en-US" altLang="zh-CN" sz="1600" dirty="0" err="1"/>
              <a:t>gtid</a:t>
            </a:r>
            <a:r>
              <a:rPr lang="en-US" altLang="zh-CN" sz="1600" dirty="0"/>
              <a:t> not (</a:t>
            </a:r>
            <a:r>
              <a:rPr lang="en-US" altLang="zh-CN" sz="1600" dirty="0" err="1"/>
              <a:t>active_gtid_list</a:t>
            </a:r>
            <a:r>
              <a:rPr lang="en-US" altLang="zh-CN" sz="1600" dirty="0"/>
              <a:t>) and </a:t>
            </a:r>
            <a:r>
              <a:rPr lang="en-US" altLang="zh-CN" sz="1600" dirty="0" err="1"/>
              <a:t>gtid</a:t>
            </a:r>
            <a:r>
              <a:rPr lang="en-US" altLang="zh-CN" sz="1600" dirty="0"/>
              <a:t>&lt;=</a:t>
            </a:r>
            <a:r>
              <a:rPr lang="en-US" altLang="zh-CN" sz="1600" dirty="0" err="1"/>
              <a:t>max_gtid</a:t>
            </a:r>
            <a:endParaRPr lang="en-US" altLang="zh-CN" sz="1600" dirty="0"/>
          </a:p>
          <a:p>
            <a:pPr marL="480695" lvl="1" indent="0">
              <a:buNone/>
            </a:pPr>
            <a:r>
              <a:rPr lang="zh-CN" altLang="en-US" sz="1600" dirty="0"/>
              <a:t>这样原来</a:t>
            </a:r>
            <a:r>
              <a:rPr lang="en-US" altLang="zh-CN" sz="1600" dirty="0"/>
              <a:t>proxy</a:t>
            </a:r>
            <a:r>
              <a:rPr lang="zh-CN" altLang="en-US" sz="1600" dirty="0"/>
              <a:t>与</a:t>
            </a:r>
            <a:r>
              <a:rPr lang="en-US" altLang="zh-CN" sz="1600" dirty="0" err="1"/>
              <a:t>db</a:t>
            </a:r>
            <a:r>
              <a:rPr lang="zh-CN" altLang="en-US" sz="1600" dirty="0"/>
              <a:t>的两次交互，只需要进行一次即可，当然这种是把最后的冲突检测放到真正提交阶段做了，并没有预先锁记录的动作，</a:t>
            </a:r>
            <a:r>
              <a:rPr lang="zh-CN" altLang="en-US" sz="1600" dirty="0">
                <a:solidFill>
                  <a:srgbClr val="FF0000"/>
                </a:solidFill>
              </a:rPr>
              <a:t>不适合存在大量写冲突的场景</a:t>
            </a:r>
            <a:r>
              <a:rPr lang="zh-CN" altLang="en-US" sz="1600" dirty="0"/>
              <a:t>，需要根据具体业务场景灵活选择。</a:t>
            </a:r>
            <a:endParaRPr lang="en-US" altLang="zh-CN" sz="1600" dirty="0"/>
          </a:p>
        </p:txBody>
      </p:sp>
    </p:spTree>
    <p:extLst>
      <p:ext uri="{BB962C8B-B14F-4D97-AF65-F5344CB8AC3E}">
        <p14:creationId xmlns:p14="http://schemas.microsoft.com/office/powerpoint/2010/main" val="371361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是中兴通讯推出的一款兼容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404" y="2940777"/>
            <a:ext cx="9817596" cy="3272532"/>
          </a:xfrm>
          <a:prstGeom prst="rect">
            <a:avLst/>
          </a:prstGeom>
        </p:spPr>
      </p:pic>
      <p:sp>
        <p:nvSpPr>
          <p:cNvPr id="7" name="内容占位符 4">
            <a:extLst>
              <a:ext uri="{FF2B5EF4-FFF2-40B4-BE49-F238E27FC236}">
                <a16:creationId xmlns:a16="http://schemas.microsoft.com/office/drawing/2014/main" id="{D8ADDE7B-1472-479C-981B-8FE989EF46E0}"/>
              </a:ext>
            </a:extLst>
          </p:cNvPr>
          <p:cNvSpPr txBox="1">
            <a:spLocks/>
          </p:cNvSpPr>
          <p:nvPr/>
        </p:nvSpPr>
        <p:spPr bwMode="auto">
          <a:xfrm>
            <a:off x="838201" y="1045542"/>
            <a:ext cx="10444479" cy="107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安全组</a:t>
            </a:r>
            <a:endParaRPr lang="en-US" altLang="zh-CN" dirty="0"/>
          </a:p>
          <a:p>
            <a:pPr lvl="1"/>
            <a:r>
              <a:rPr lang="zh-CN" altLang="en-US" sz="1800" dirty="0"/>
              <a:t>最大保护策略：所有分组均需要返回响应</a:t>
            </a:r>
            <a:endParaRPr lang="en-US" altLang="zh-CN" sz="1800" dirty="0"/>
          </a:p>
          <a:p>
            <a:pPr lvl="1"/>
            <a:r>
              <a:rPr lang="zh-CN" altLang="en-US" sz="1800" dirty="0"/>
              <a:t>最高性能策略：无需分组响应</a:t>
            </a:r>
            <a:endParaRPr lang="en-US" altLang="zh-CN" sz="1800" dirty="0"/>
          </a:p>
          <a:p>
            <a:pPr lvl="1"/>
            <a:r>
              <a:rPr lang="zh-CN" altLang="en-US" sz="1800" dirty="0"/>
              <a:t>最高可用性策略：分组响应数大于所分配的最小分组响应数（即低水位）</a:t>
            </a:r>
            <a:endParaRPr lang="en-US" altLang="zh-CN" sz="1800" dirty="0"/>
          </a:p>
        </p:txBody>
      </p:sp>
    </p:spTree>
    <p:extLst>
      <p:ext uri="{BB962C8B-B14F-4D97-AF65-F5344CB8AC3E}">
        <p14:creationId xmlns:p14="http://schemas.microsoft.com/office/powerpoint/2010/main" val="2666254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endParaRPr lang="en-US" altLang="zh-CN" dirty="0"/>
          </a:p>
          <a:p>
            <a:pPr lvl="1"/>
            <a:r>
              <a:rPr lang="en-US" altLang="zh-CN" dirty="0"/>
              <a:t>OLAP</a:t>
            </a:r>
            <a:r>
              <a:rPr lang="zh-CN" altLang="en-US" dirty="0"/>
              <a:t>业务场景</a:t>
            </a:r>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5770425" cy="5681520"/>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6508"/>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932" y="1676284"/>
            <a:ext cx="5966749" cy="4152222"/>
          </a:xfrm>
          <a:prstGeom prst="rect">
            <a:avLst/>
          </a:prstGeom>
        </p:spPr>
      </p:pic>
      <p:sp>
        <p:nvSpPr>
          <p:cNvPr id="8" name="内容占位符 4">
            <a:extLst>
              <a:ext uri="{FF2B5EF4-FFF2-40B4-BE49-F238E27FC236}">
                <a16:creationId xmlns:a16="http://schemas.microsoft.com/office/drawing/2014/main" id="{4E330D3E-FE5E-4F7E-9206-27219D489429}"/>
              </a:ext>
            </a:extLst>
          </p:cNvPr>
          <p:cNvSpPr>
            <a:spLocks noGrp="1"/>
          </p:cNvSpPr>
          <p:nvPr>
            <p:ph idx="1"/>
          </p:nvPr>
        </p:nvSpPr>
        <p:spPr>
          <a:xfrm>
            <a:off x="1010921" y="1136946"/>
            <a:ext cx="2372359" cy="595601"/>
          </a:xfrm>
        </p:spPr>
        <p:txBody>
          <a:bodyPr/>
          <a:lstStyle/>
          <a:p>
            <a:r>
              <a:rPr lang="zh-CN" altLang="en-US" dirty="0"/>
              <a:t>单节点恢复</a:t>
            </a:r>
            <a:endParaRPr lang="en-US" altLang="zh-CN" dirty="0"/>
          </a:p>
        </p:txBody>
      </p:sp>
      <p:sp>
        <p:nvSpPr>
          <p:cNvPr id="9" name="内容占位符 4">
            <a:extLst>
              <a:ext uri="{FF2B5EF4-FFF2-40B4-BE49-F238E27FC236}">
                <a16:creationId xmlns:a16="http://schemas.microsoft.com/office/drawing/2014/main" id="{B21C5E55-7404-4CDC-8FCE-93791AA1BE25}"/>
              </a:ext>
            </a:extLst>
          </p:cNvPr>
          <p:cNvSpPr txBox="1">
            <a:spLocks/>
          </p:cNvSpPr>
          <p:nvPr/>
        </p:nvSpPr>
        <p:spPr bwMode="auto">
          <a:xfrm>
            <a:off x="5884932" y="1139805"/>
            <a:ext cx="2372359" cy="5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集群恢复</a:t>
            </a:r>
            <a:endParaRPr lang="en-US" altLang="zh-CN" dirty="0"/>
          </a:p>
        </p:txBody>
      </p:sp>
    </p:spTree>
    <p:extLst>
      <p:ext uri="{BB962C8B-B14F-4D97-AF65-F5344CB8AC3E}">
        <p14:creationId xmlns:p14="http://schemas.microsoft.com/office/powerpoint/2010/main" val="3246831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8043F5EB-6D12-40C9-A4C2-9B3C6FBE5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68" y="1186833"/>
            <a:ext cx="6032084" cy="5016650"/>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172507"/>
            <a:ext cx="10658399" cy="3101110"/>
          </a:xfrm>
        </p:spPr>
        <p:txBody>
          <a:bodyPr/>
          <a:lstStyle/>
          <a:p>
            <a:r>
              <a:rPr lang="zh-CN" altLang="en-US" dirty="0"/>
              <a:t>数据重分布策略</a:t>
            </a:r>
            <a:endParaRPr lang="en-US" altLang="zh-CN" dirty="0"/>
          </a:p>
          <a:p>
            <a:pPr lvl="1"/>
            <a:r>
              <a:rPr lang="en-US" altLang="zh-CN" dirty="0" err="1"/>
              <a:t>GoldenDB</a:t>
            </a:r>
            <a:r>
              <a:rPr lang="zh-CN" altLang="en-US" dirty="0"/>
              <a:t>支持动态的数据重分布，实现在线重分布，对业务影响小；</a:t>
            </a:r>
            <a:endParaRPr lang="en-US" altLang="zh-CN" dirty="0"/>
          </a:p>
          <a:p>
            <a:pPr lvl="1"/>
            <a:r>
              <a:rPr lang="zh-CN" altLang="en-US" dirty="0"/>
              <a:t>重分布过程在管理界面以管理任务的形式运行，执行、暂停、取消、异常操作可视化；</a:t>
            </a:r>
            <a:endParaRPr lang="en-US" altLang="zh-CN" dirty="0"/>
          </a:p>
          <a:p>
            <a:pPr lvl="1"/>
            <a:r>
              <a:rPr lang="zh-CN" altLang="en-US" dirty="0"/>
              <a:t>重分布根据不同场景有不同的策略，包括：增量迭代式数据重分布、</a:t>
            </a:r>
            <a:r>
              <a:rPr lang="en-US" altLang="zh-CN" dirty="0"/>
              <a:t>Hash</a:t>
            </a:r>
            <a:r>
              <a:rPr lang="zh-CN" altLang="en-US" dirty="0"/>
              <a:t>策略流式重分布以及</a:t>
            </a:r>
            <a:r>
              <a:rPr lang="en-US" altLang="zh-CN" dirty="0"/>
              <a:t>Range</a:t>
            </a:r>
            <a:r>
              <a:rPr lang="zh-CN" altLang="en-US" dirty="0"/>
              <a:t>策略重分布优化。</a:t>
            </a:r>
            <a:endParaRPr lang="en-US" altLang="zh-CN" dirty="0"/>
          </a:p>
        </p:txBody>
      </p:sp>
    </p:spTree>
    <p:extLst>
      <p:ext uri="{BB962C8B-B14F-4D97-AF65-F5344CB8AC3E}">
        <p14:creationId xmlns:p14="http://schemas.microsoft.com/office/powerpoint/2010/main" val="925195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7357711" cy="5500838"/>
          </a:xfrm>
        </p:spPr>
        <p:txBody>
          <a:bodyPr/>
          <a:lstStyle/>
          <a:p>
            <a:r>
              <a:rPr lang="zh-CN" altLang="en-US" dirty="0"/>
              <a:t>增量迭代式数据重分布</a:t>
            </a:r>
            <a:endParaRPr lang="en-US" altLang="zh-CN" dirty="0"/>
          </a:p>
          <a:p>
            <a:pPr lvl="1"/>
            <a:r>
              <a:rPr lang="zh-CN" altLang="en-US" sz="1600" dirty="0"/>
              <a:t>通用策略，适合所有的数据重分布场景，比如：</a:t>
            </a:r>
            <a:endParaRPr lang="en-US" altLang="zh-CN" sz="1600" dirty="0"/>
          </a:p>
          <a:p>
            <a:pPr marL="480695" lvl="1" indent="0">
              <a:buNone/>
            </a:pPr>
            <a:r>
              <a:rPr lang="en-US" altLang="zh-CN" sz="1600" dirty="0"/>
              <a:t>1</a:t>
            </a:r>
            <a:r>
              <a:rPr lang="zh-CN" altLang="en-US" sz="1600" dirty="0"/>
              <a:t>、分片策略的变更：</a:t>
            </a:r>
            <a:r>
              <a:rPr lang="en-US" altLang="zh-CN" sz="1600" dirty="0"/>
              <a:t>hash-&gt;range</a:t>
            </a:r>
            <a:r>
              <a:rPr lang="zh-CN" altLang="en-US" sz="1600" dirty="0"/>
              <a:t>，</a:t>
            </a:r>
            <a:r>
              <a:rPr lang="en-US" altLang="zh-CN" sz="1600" dirty="0"/>
              <a:t>duplicate-&gt;hash</a:t>
            </a:r>
          </a:p>
          <a:p>
            <a:pPr marL="480695" lvl="1" indent="0">
              <a:buNone/>
            </a:pPr>
            <a:r>
              <a:rPr lang="en-US" altLang="zh-CN" sz="1600" dirty="0"/>
              <a:t>2</a:t>
            </a:r>
            <a:r>
              <a:rPr lang="zh-CN" altLang="en-US" sz="1600" dirty="0"/>
              <a:t>、表分片键的变更：</a:t>
            </a:r>
            <a:r>
              <a:rPr lang="en-US" altLang="zh-CN" sz="1600" dirty="0"/>
              <a:t>diskey1-&gt;diskey2</a:t>
            </a:r>
          </a:p>
          <a:p>
            <a:pPr marL="480695" lvl="1" indent="0">
              <a:buNone/>
            </a:pPr>
            <a:r>
              <a:rPr lang="en-US" altLang="zh-CN" sz="1600" dirty="0"/>
              <a:t>3</a:t>
            </a:r>
            <a:r>
              <a:rPr lang="zh-CN" altLang="en-US" sz="1600" dirty="0"/>
              <a:t>、分片策略不变，数据节点横向扩容</a:t>
            </a:r>
            <a:endParaRPr lang="en-US" altLang="zh-CN" sz="1600" dirty="0"/>
          </a:p>
          <a:p>
            <a:pPr lvl="1"/>
            <a:r>
              <a:rPr lang="zh-CN" altLang="en-US" sz="1600" dirty="0"/>
              <a:t>大致流程：</a:t>
            </a:r>
            <a:endParaRPr lang="en-US" altLang="zh-CN" sz="1600" dirty="0"/>
          </a:p>
          <a:p>
            <a:pPr marL="480695" lvl="1" indent="0">
              <a:buNone/>
            </a:pPr>
            <a:r>
              <a:rPr lang="en-US" altLang="zh-CN" sz="1600" dirty="0"/>
              <a:t>1</a:t>
            </a:r>
            <a:r>
              <a:rPr lang="zh-CN" altLang="en-US" sz="1600" dirty="0"/>
              <a:t>、按照扩容后的分片策略创建临时表；</a:t>
            </a:r>
            <a:endParaRPr lang="en-US" altLang="zh-CN" sz="1600" dirty="0"/>
          </a:p>
          <a:p>
            <a:pPr marL="480695" lvl="1" indent="0">
              <a:buNone/>
            </a:pPr>
            <a:r>
              <a:rPr lang="en-US" altLang="zh-CN" sz="1600" dirty="0"/>
              <a:t>2</a:t>
            </a:r>
            <a:r>
              <a:rPr lang="zh-CN" altLang="en-US" sz="1600" dirty="0"/>
              <a:t>、导出需要重分布的数据节点的数据，并导入到临时表；</a:t>
            </a:r>
            <a:endParaRPr lang="en-US" altLang="zh-CN" sz="1600" dirty="0"/>
          </a:p>
          <a:p>
            <a:pPr marL="480695" lvl="1" indent="0">
              <a:buNone/>
            </a:pPr>
            <a:r>
              <a:rPr lang="en-US" altLang="zh-CN" sz="1600" dirty="0"/>
              <a:t>3</a:t>
            </a:r>
            <a:r>
              <a:rPr lang="zh-CN" altLang="en-US" sz="1600" dirty="0"/>
              <a:t>、通过</a:t>
            </a:r>
            <a:r>
              <a:rPr lang="en-US" altLang="zh-CN" sz="1600" dirty="0" err="1"/>
              <a:t>binlog</a:t>
            </a:r>
            <a:r>
              <a:rPr lang="zh-CN" altLang="en-US" sz="1600" dirty="0"/>
              <a:t>追平导数期间增量写操作的数据到临时表；</a:t>
            </a:r>
            <a:endParaRPr lang="en-US" altLang="zh-CN" sz="1600" dirty="0"/>
          </a:p>
          <a:p>
            <a:pPr marL="480695" lvl="1" indent="0">
              <a:buNone/>
            </a:pPr>
            <a:r>
              <a:rPr lang="en-US" altLang="zh-CN" sz="1600" dirty="0"/>
              <a:t>4</a:t>
            </a:r>
            <a:r>
              <a:rPr lang="zh-CN" altLang="en-US" sz="1600" dirty="0"/>
              <a:t>、将当前表锁住，并通过</a:t>
            </a:r>
            <a:r>
              <a:rPr lang="en-US" altLang="zh-CN" sz="1600" dirty="0" err="1"/>
              <a:t>binlog</a:t>
            </a:r>
            <a:r>
              <a:rPr lang="zh-CN" altLang="en-US" sz="1600" dirty="0"/>
              <a:t>追平增量写操作；</a:t>
            </a:r>
            <a:endParaRPr lang="en-US" altLang="zh-CN" sz="1600" dirty="0"/>
          </a:p>
          <a:p>
            <a:pPr marL="480695" lvl="1" indent="0">
              <a:buNone/>
            </a:pPr>
            <a:r>
              <a:rPr lang="en-US" altLang="zh-CN" sz="1600" dirty="0"/>
              <a:t>5</a:t>
            </a:r>
            <a:r>
              <a:rPr lang="zh-CN" altLang="en-US" sz="1600" dirty="0"/>
              <a:t>、数据校验后，将临时表和新表切换表名，解锁后对外提供服务；</a:t>
            </a:r>
            <a:endParaRPr lang="en-US" altLang="zh-CN" sz="1600" dirty="0"/>
          </a:p>
          <a:p>
            <a:pPr marL="480695" lvl="1" indent="0">
              <a:buNone/>
            </a:pPr>
            <a:r>
              <a:rPr lang="en-US" altLang="zh-CN" sz="1600" dirty="0"/>
              <a:t>6</a:t>
            </a:r>
            <a:r>
              <a:rPr lang="zh-CN" altLang="en-US" sz="1600" dirty="0"/>
              <a:t>、删除旧表的数据。</a:t>
            </a:r>
            <a:endParaRPr lang="en-US" altLang="zh-CN" dirty="0"/>
          </a:p>
          <a:p>
            <a:pPr lvl="1"/>
            <a:endParaRPr lang="en-US" altLang="zh-CN" dirty="0"/>
          </a:p>
        </p:txBody>
      </p:sp>
      <p:pic>
        <p:nvPicPr>
          <p:cNvPr id="3" name="图片 2" descr="图形用户界面&#10;&#10;描述已自动生成">
            <a:extLst>
              <a:ext uri="{FF2B5EF4-FFF2-40B4-BE49-F238E27FC236}">
                <a16:creationId xmlns:a16="http://schemas.microsoft.com/office/drawing/2014/main" id="{A8BD29C0-8A7B-4207-B49B-6394E2A49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927" y="1578544"/>
            <a:ext cx="5869391" cy="3550769"/>
          </a:xfrm>
          <a:prstGeom prst="rect">
            <a:avLst/>
          </a:prstGeom>
        </p:spPr>
      </p:pic>
    </p:spTree>
    <p:extLst>
      <p:ext uri="{BB962C8B-B14F-4D97-AF65-F5344CB8AC3E}">
        <p14:creationId xmlns:p14="http://schemas.microsoft.com/office/powerpoint/2010/main" val="392385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10413732" cy="2454442"/>
          </a:xfrm>
        </p:spPr>
        <p:txBody>
          <a:bodyPr/>
          <a:lstStyle/>
          <a:p>
            <a:r>
              <a:rPr lang="en-US" altLang="zh-CN" dirty="0"/>
              <a:t>Hash</a:t>
            </a:r>
            <a:r>
              <a:rPr lang="zh-CN" altLang="en-US" dirty="0"/>
              <a:t>策略流式重分布</a:t>
            </a:r>
            <a:endParaRPr lang="en-US" altLang="zh-CN" dirty="0"/>
          </a:p>
          <a:p>
            <a:pPr lvl="1"/>
            <a:r>
              <a:rPr lang="en-US" altLang="zh-CN" sz="1600" dirty="0"/>
              <a:t>Hash</a:t>
            </a:r>
            <a:r>
              <a:rPr lang="zh-CN" altLang="en-US" sz="1600" dirty="0"/>
              <a:t>策略流式重分布是对通用重分布策略的优化，适用于分片键信息不变，仅进行</a:t>
            </a:r>
            <a:r>
              <a:rPr lang="en-US" altLang="zh-CN" sz="1600" dirty="0"/>
              <a:t>Hash</a:t>
            </a:r>
            <a:r>
              <a:rPr lang="zh-CN" altLang="en-US" sz="1600" dirty="0"/>
              <a:t>分片策略横向扩容的场景；</a:t>
            </a:r>
            <a:endParaRPr lang="en-US" altLang="zh-CN" sz="1600" dirty="0"/>
          </a:p>
          <a:p>
            <a:pPr lvl="1"/>
            <a:r>
              <a:rPr lang="zh-CN" altLang="en-US" sz="1600" dirty="0"/>
              <a:t>系统中默认包含</a:t>
            </a:r>
            <a:r>
              <a:rPr lang="en-US" altLang="zh-CN" sz="1600" dirty="0"/>
              <a:t>2048*128</a:t>
            </a:r>
            <a:r>
              <a:rPr lang="zh-CN" altLang="en-US" sz="1600" dirty="0"/>
              <a:t>个</a:t>
            </a:r>
            <a:r>
              <a:rPr lang="en-US" altLang="zh-CN" sz="1600" dirty="0"/>
              <a:t>HASH</a:t>
            </a:r>
            <a:r>
              <a:rPr lang="zh-CN" altLang="en-US" sz="1600" dirty="0"/>
              <a:t>桶，新增数据节点的过程中会并行的从现有的每个分片节点迁移部分数据到新增分片上，确保所有分片数据平均；</a:t>
            </a:r>
            <a:endParaRPr lang="en-US" altLang="zh-CN" sz="1600" dirty="0"/>
          </a:p>
          <a:p>
            <a:pPr lvl="1"/>
            <a:endParaRPr lang="en-US" altLang="zh-CN" dirty="0"/>
          </a:p>
        </p:txBody>
      </p:sp>
    </p:spTree>
    <p:extLst>
      <p:ext uri="{BB962C8B-B14F-4D97-AF65-F5344CB8AC3E}">
        <p14:creationId xmlns:p14="http://schemas.microsoft.com/office/powerpoint/2010/main" val="291229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136946"/>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207" y="2671437"/>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3010264"/>
          </a:xfrm>
        </p:spPr>
        <p:txBody>
          <a:bodyPr/>
          <a:lstStyle/>
          <a:p>
            <a:r>
              <a:rPr lang="en-US" altLang="zh-CN" dirty="0" err="1"/>
              <a:t>goldendumper</a:t>
            </a:r>
            <a:endParaRPr lang="en-US" altLang="zh-CN" dirty="0"/>
          </a:p>
          <a:p>
            <a:pPr lvl="1"/>
            <a:r>
              <a:rPr lang="zh-CN" altLang="en-US" dirty="0"/>
              <a:t>使用</a:t>
            </a:r>
            <a:r>
              <a:rPr lang="en-US" altLang="zh-CN" dirty="0" err="1"/>
              <a:t>loadserver</a:t>
            </a:r>
            <a:r>
              <a:rPr lang="zh-CN" altLang="en-US" dirty="0"/>
              <a:t>导入导出数据时，无法处理自增列，需要执行脚本重新刷新集群中分片的自增列，因此后来引入</a:t>
            </a:r>
            <a:r>
              <a:rPr lang="en-US" altLang="zh-CN" dirty="0" err="1"/>
              <a:t>goldendumper</a:t>
            </a:r>
            <a:r>
              <a:rPr lang="zh-CN" altLang="en-US" dirty="0"/>
              <a:t>工具，走前置模块</a:t>
            </a:r>
            <a:r>
              <a:rPr lang="en-US" altLang="zh-CN" dirty="0"/>
              <a:t>proxy</a:t>
            </a:r>
            <a:r>
              <a:rPr lang="zh-CN" altLang="en-US" dirty="0"/>
              <a:t>执行导入导出操作，为了防止导入导出操作影响业务性能，一般需要单独创建一个</a:t>
            </a:r>
            <a:r>
              <a:rPr lang="en-US" altLang="zh-CN" dirty="0"/>
              <a:t>proxy</a:t>
            </a:r>
            <a:r>
              <a:rPr lang="zh-CN" altLang="en-US" dirty="0"/>
              <a:t>专门用于导入导出操作，目前这个正在完善中。</a:t>
            </a:r>
            <a:endParaRPr lang="en-US" altLang="zh-CN" dirty="0"/>
          </a:p>
        </p:txBody>
      </p:sp>
    </p:spTree>
    <p:extLst>
      <p:ext uri="{BB962C8B-B14F-4D97-AF65-F5344CB8AC3E}">
        <p14:creationId xmlns:p14="http://schemas.microsoft.com/office/powerpoint/2010/main" val="3944722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407" y="2411436"/>
            <a:ext cx="6129929" cy="2377990"/>
          </a:xfrm>
          <a:prstGeom prst="rect">
            <a:avLst/>
          </a:prstGeom>
        </p:spPr>
      </p:pic>
      <p:sp>
        <p:nvSpPr>
          <p:cNvPr id="6" name="内容占位符 2">
            <a:extLst>
              <a:ext uri="{FF2B5EF4-FFF2-40B4-BE49-F238E27FC236}">
                <a16:creationId xmlns:a16="http://schemas.microsoft.com/office/drawing/2014/main" id="{EE9BEAD4-1939-4B59-BABA-5A52D14D9C7F}"/>
              </a:ext>
            </a:extLst>
          </p:cNvPr>
          <p:cNvSpPr>
            <a:spLocks noGrp="1"/>
          </p:cNvSpPr>
          <p:nvPr>
            <p:ph idx="1"/>
          </p:nvPr>
        </p:nvSpPr>
        <p:spPr>
          <a:xfrm>
            <a:off x="838200" y="1027535"/>
            <a:ext cx="5257799" cy="5036382"/>
          </a:xfrm>
        </p:spPr>
        <p:txBody>
          <a:bodyPr/>
          <a:lstStyle/>
          <a:p>
            <a:r>
              <a:rPr lang="zh-CN" altLang="en-US" dirty="0"/>
              <a:t>运维平台</a:t>
            </a:r>
            <a:endParaRPr lang="en-US" altLang="zh-CN" dirty="0"/>
          </a:p>
          <a:p>
            <a:pPr lvl="1"/>
            <a:r>
              <a:rPr lang="en-US" altLang="zh-CN" sz="1800" dirty="0" err="1"/>
              <a:t>InsightAgent</a:t>
            </a:r>
            <a:r>
              <a:rPr lang="zh-CN" altLang="en-US" sz="1800" dirty="0"/>
              <a:t>是主机代理，每台主机上部署，执行</a:t>
            </a:r>
            <a:r>
              <a:rPr lang="en-US" altLang="zh-CN" sz="1800" dirty="0" err="1"/>
              <a:t>insightserver</a:t>
            </a:r>
            <a:r>
              <a:rPr lang="zh-CN" altLang="en-US" sz="1800" dirty="0"/>
              <a:t>下发的命令，并将数据收集推送到</a:t>
            </a:r>
            <a:r>
              <a:rPr lang="en-US" altLang="zh-CN" sz="1800" dirty="0" err="1"/>
              <a:t>kafka</a:t>
            </a:r>
            <a:r>
              <a:rPr lang="zh-CN" altLang="en-US" sz="1800" dirty="0"/>
              <a:t>；</a:t>
            </a:r>
            <a:endParaRPr lang="en-US" altLang="zh-CN" sz="1800" dirty="0"/>
          </a:p>
          <a:p>
            <a:pPr lvl="1"/>
            <a:r>
              <a:rPr lang="en-US" altLang="zh-CN" sz="1800" dirty="0" err="1"/>
              <a:t>Filebeat</a:t>
            </a:r>
            <a:r>
              <a:rPr lang="zh-CN" altLang="en-US" sz="1800" dirty="0"/>
              <a:t>是日志采集代理，用于收集每台服务器的日志数据；</a:t>
            </a:r>
            <a:endParaRPr lang="en-US" altLang="zh-CN" sz="1800" dirty="0"/>
          </a:p>
          <a:p>
            <a:pPr lvl="1"/>
            <a:r>
              <a:rPr lang="zh-CN" altLang="en-US" sz="1800" dirty="0"/>
              <a:t>运维性能数据经过</a:t>
            </a:r>
            <a:r>
              <a:rPr lang="en-US" altLang="zh-CN" sz="1800" dirty="0" err="1"/>
              <a:t>kafka</a:t>
            </a:r>
            <a:r>
              <a:rPr lang="zh-CN" altLang="en-US" sz="1800" dirty="0"/>
              <a:t>消息队列后通过</a:t>
            </a:r>
            <a:r>
              <a:rPr lang="en-US" altLang="zh-CN" sz="1800" dirty="0" err="1"/>
              <a:t>logstash</a:t>
            </a:r>
            <a:r>
              <a:rPr lang="zh-CN" altLang="en-US" sz="1800" dirty="0"/>
              <a:t>采集到</a:t>
            </a:r>
            <a:r>
              <a:rPr lang="en-US" altLang="zh-CN" sz="1800" dirty="0" err="1"/>
              <a:t>elasticsearch</a:t>
            </a:r>
            <a:r>
              <a:rPr lang="zh-CN" altLang="en-US" sz="1800" dirty="0"/>
              <a:t>中存储；</a:t>
            </a:r>
            <a:endParaRPr lang="en-US" altLang="zh-CN" sz="1800" dirty="0"/>
          </a:p>
          <a:p>
            <a:pPr lvl="1"/>
            <a:r>
              <a:rPr lang="en-US" altLang="zh-CN" sz="1800" dirty="0" err="1"/>
              <a:t>Insightserver</a:t>
            </a:r>
            <a:r>
              <a:rPr lang="zh-CN" altLang="en-US" sz="1800" dirty="0"/>
              <a:t>会查询</a:t>
            </a:r>
            <a:r>
              <a:rPr lang="en-US" altLang="zh-CN" sz="1800" dirty="0"/>
              <a:t>ES</a:t>
            </a:r>
            <a:r>
              <a:rPr lang="zh-CN" altLang="en-US" sz="1800" dirty="0"/>
              <a:t>中的性能数据、</a:t>
            </a:r>
            <a:r>
              <a:rPr lang="en-US" altLang="zh-CN" sz="1800" dirty="0"/>
              <a:t>RDB</a:t>
            </a:r>
            <a:r>
              <a:rPr lang="zh-CN" altLang="en-US" sz="1800" dirty="0"/>
              <a:t>中的集群信息以及</a:t>
            </a:r>
            <a:r>
              <a:rPr lang="en-US" altLang="zh-CN" sz="1800" dirty="0"/>
              <a:t>Redis</a:t>
            </a:r>
            <a:r>
              <a:rPr lang="zh-CN" altLang="en-US" sz="1800" dirty="0"/>
              <a:t>中的缓存信息进行展示和汇总分析。</a:t>
            </a:r>
            <a:endParaRPr lang="en-US" altLang="zh-CN" sz="1800" dirty="0"/>
          </a:p>
        </p:txBody>
      </p:sp>
    </p:spTree>
    <p:extLst>
      <p:ext uri="{BB962C8B-B14F-4D97-AF65-F5344CB8AC3E}">
        <p14:creationId xmlns:p14="http://schemas.microsoft.com/office/powerpoint/2010/main" val="37563255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计算节点拆分的执行计划</a:t>
            </a:r>
            <a:r>
              <a:rPr lang="zh-CN" altLang="en-US"/>
              <a:t>树，涉及时间</a:t>
            </a:r>
            <a:r>
              <a:rPr lang="zh-CN" altLang="en-US" dirty="0"/>
              <a:t>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lvl="1"/>
            <a:r>
              <a:rPr lang="zh-CN" altLang="en-US" dirty="0"/>
              <a:t>没有云平台</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8"/>
            <a:ext cx="10658399" cy="4830508"/>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zh-CN" altLang="en-US" dirty="0"/>
              <a:t>分布式存储过程</a:t>
            </a:r>
            <a:r>
              <a:rPr lang="en-US" altLang="zh-CN" dirty="0" err="1"/>
              <a:t>SQLEngine</a:t>
            </a:r>
            <a:r>
              <a:rPr lang="zh-CN" altLang="en-US" dirty="0"/>
              <a:t>开发完善</a:t>
            </a:r>
            <a:endParaRPr lang="en-US" altLang="zh-CN" dirty="0"/>
          </a:p>
          <a:p>
            <a:pPr lvl="1"/>
            <a:r>
              <a:rPr lang="zh-CN" altLang="en-US" dirty="0"/>
              <a:t>分布式视图支持</a:t>
            </a:r>
            <a:endParaRPr lang="en-US" altLang="zh-CN" dirty="0"/>
          </a:p>
          <a:p>
            <a:pPr lvl="1"/>
            <a:r>
              <a:rPr lang="zh-CN" altLang="en-US" dirty="0"/>
              <a:t>跨集群数据访问</a:t>
            </a:r>
            <a:endParaRPr lang="en-US" altLang="zh-CN" dirty="0"/>
          </a:p>
          <a:p>
            <a:pPr lvl="1"/>
            <a:r>
              <a:rPr lang="en-US" altLang="zh-CN" dirty="0"/>
              <a:t>HTAP</a:t>
            </a:r>
            <a:r>
              <a:rPr lang="zh-CN" altLang="en-US" dirty="0"/>
              <a:t>架构：</a:t>
            </a:r>
            <a:r>
              <a:rPr lang="en-US" altLang="zh-CN" dirty="0"/>
              <a:t>DDL/DML/Transaction</a:t>
            </a:r>
            <a:r>
              <a:rPr lang="zh-CN" altLang="en-US" dirty="0"/>
              <a:t>支持，支持行列混合存储</a:t>
            </a:r>
            <a:endParaRPr lang="en-US" altLang="zh-CN" dirty="0"/>
          </a:p>
          <a:p>
            <a:pPr lvl="1"/>
            <a:r>
              <a:rPr lang="zh-CN" altLang="en-US" dirty="0"/>
              <a:t>减少网元，统一采用</a:t>
            </a:r>
            <a:r>
              <a:rPr lang="en-US" altLang="zh-CN" dirty="0" err="1"/>
              <a:t>zk</a:t>
            </a:r>
            <a:r>
              <a:rPr lang="zh-CN" altLang="en-US" dirty="0"/>
              <a:t>管理元数据</a:t>
            </a:r>
            <a:endParaRPr lang="en-US" altLang="zh-CN" dirty="0"/>
          </a:p>
          <a:p>
            <a:pPr lvl="1"/>
            <a:r>
              <a:rPr lang="zh-CN" altLang="en-US" dirty="0"/>
              <a:t>完善管理、运维工具的功能和实用性</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A0DD4E6F-FFA2-4C2F-B2E1-4CCACAEEF65F}"/>
              </a:ext>
            </a:extLst>
          </p:cNvPr>
          <p:cNvSpPr>
            <a:spLocks noGrp="1"/>
          </p:cNvSpPr>
          <p:nvPr>
            <p:ph idx="1"/>
          </p:nvPr>
        </p:nvSpPr>
        <p:spPr>
          <a:xfrm>
            <a:off x="838201" y="1268760"/>
            <a:ext cx="10658399" cy="3729960"/>
          </a:xfrm>
        </p:spPr>
        <p:txBody>
          <a:bodyPr/>
          <a:lstStyle/>
          <a:p>
            <a:r>
              <a:rPr lang="zh-CN" altLang="en-US" dirty="0"/>
              <a:t>灵活数据切换技术</a:t>
            </a:r>
            <a:endParaRPr lang="en-US" altLang="zh-CN" dirty="0"/>
          </a:p>
          <a:p>
            <a:r>
              <a:rPr lang="zh-CN" altLang="en-US" dirty="0"/>
              <a:t>强一致性分布式事务</a:t>
            </a:r>
            <a:endParaRPr lang="en-US" altLang="zh-CN" dirty="0"/>
          </a:p>
          <a:p>
            <a:r>
              <a:rPr lang="zh-CN" altLang="en-US" dirty="0"/>
              <a:t>多级</a:t>
            </a:r>
            <a:r>
              <a:rPr lang="en-US" altLang="zh-CN" dirty="0"/>
              <a:t>SCALE-OUT</a:t>
            </a:r>
            <a:r>
              <a:rPr lang="zh-CN" altLang="en-US" dirty="0"/>
              <a:t>扩展</a:t>
            </a:r>
            <a:endParaRPr lang="en-US" altLang="zh-CN" dirty="0"/>
          </a:p>
          <a:p>
            <a:r>
              <a:rPr lang="zh-CN" altLang="en-US" dirty="0"/>
              <a:t>分布式优化器</a:t>
            </a:r>
            <a:endParaRPr lang="en-US" altLang="zh-CN" dirty="0"/>
          </a:p>
          <a:p>
            <a:r>
              <a:rPr lang="zh-CN" altLang="en-US" dirty="0"/>
              <a:t>读写分离</a:t>
            </a:r>
            <a:endParaRPr lang="en-US" altLang="zh-CN" dirty="0"/>
          </a:p>
          <a:p>
            <a:r>
              <a:rPr lang="en-US" altLang="zh-CN" dirty="0"/>
              <a:t>……</a:t>
            </a:r>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7904</TotalTime>
  <Words>5831</Words>
  <Application>Microsoft Office PowerPoint</Application>
  <PresentationFormat>宽屏</PresentationFormat>
  <Paragraphs>613</Paragraphs>
  <Slides>69</Slides>
  <Notes>67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2.4 HTAP架构</vt:lpstr>
      <vt:lpstr>2.4 HTAP架构（续）</vt:lpstr>
      <vt:lpstr>2.4 HTAP架构（续）</vt:lpstr>
      <vt:lpstr>2.4 HTAP架构（续）</vt:lpstr>
      <vt:lpstr>PowerPoint 演示文稿</vt:lpstr>
      <vt:lpstr>3.1 分片策略</vt:lpstr>
      <vt:lpstr>3.1 分片策略（续）</vt:lpstr>
      <vt:lpstr>3.1 分片策略（续）</vt:lpstr>
      <vt:lpstr>3.1 分片策略（续）</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8.2 重分布（续）</vt:lpstr>
      <vt:lpstr>8.2 重分布（续）</vt:lpstr>
      <vt:lpstr>8.3 导入导出</vt:lpstr>
      <vt:lpstr>8.3 导入导出（续）</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2143</cp:revision>
  <cp:lastPrinted>2017-08-22T06:45:00Z</cp:lastPrinted>
  <dcterms:created xsi:type="dcterms:W3CDTF">2017-08-12T10:20:00Z</dcterms:created>
  <dcterms:modified xsi:type="dcterms:W3CDTF">2022-03-04T04:53:35Z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