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68" r:id="rId2"/>
    <p:sldId id="469" r:id="rId3"/>
    <p:sldId id="628" r:id="rId4"/>
    <p:sldId id="629" r:id="rId5"/>
    <p:sldId id="470" r:id="rId6"/>
    <p:sldId id="626" r:id="rId7"/>
    <p:sldId id="627" r:id="rId8"/>
    <p:sldId id="471" r:id="rId9"/>
    <p:sldId id="625" r:id="rId10"/>
    <p:sldId id="472" r:id="rId11"/>
    <p:sldId id="636" r:id="rId12"/>
    <p:sldId id="640" r:id="rId13"/>
    <p:sldId id="637" r:id="rId14"/>
    <p:sldId id="511" r:id="rId15"/>
    <p:sldId id="390" r:id="rId16"/>
    <p:sldId id="624" r:id="rId17"/>
    <p:sldId id="623" r:id="rId18"/>
    <p:sldId id="638" r:id="rId19"/>
    <p:sldId id="633" r:id="rId20"/>
    <p:sldId id="622" r:id="rId21"/>
    <p:sldId id="634" r:id="rId22"/>
    <p:sldId id="632" r:id="rId23"/>
    <p:sldId id="631" r:id="rId24"/>
    <p:sldId id="630" r:id="rId25"/>
    <p:sldId id="617" r:id="rId26"/>
    <p:sldId id="618" r:id="rId27"/>
    <p:sldId id="635" r:id="rId28"/>
  </p:sldIdLst>
  <p:sldSz cx="12192000" cy="6858000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19377" initials="T" lastIdx="11" clrIdx="0"/>
  <p:cmAuthor id="2" name="T182013" initials="T" lastIdx="2" clrIdx="1">
    <p:extLst>
      <p:ext uri="{19B8F6BF-5375-455C-9EA6-DF929625EA0E}">
        <p15:presenceInfo xmlns:p15="http://schemas.microsoft.com/office/powerpoint/2012/main" userId="T1820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CB8"/>
    <a:srgbClr val="5B9BD5"/>
    <a:srgbClr val="0000FF"/>
    <a:srgbClr val="ED7D31"/>
    <a:srgbClr val="FE7683"/>
    <a:srgbClr val="FE3D50"/>
    <a:srgbClr val="CC7E63"/>
    <a:srgbClr val="787464"/>
    <a:srgbClr val="D7A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1" autoAdjust="0"/>
    <p:restoredTop sz="80315" autoAdjust="0"/>
  </p:normalViewPr>
  <p:slideViewPr>
    <p:cSldViewPr snapToGrid="0">
      <p:cViewPr varScale="1">
        <p:scale>
          <a:sx n="119" d="100"/>
          <a:sy n="119" d="100"/>
        </p:scale>
        <p:origin x="1560" y="192"/>
      </p:cViewPr>
      <p:guideLst>
        <p:guide orient="horz" pos="24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702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007C451-60E4-4599-BC35-0053FC9CE8F3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4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8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8645" y="9408984"/>
            <a:ext cx="2944283" cy="497019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EFE2119-A7ED-48A4-BF93-E52EC19211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6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54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04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27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57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1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87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87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3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48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97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27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81D81-FE2F-498E-9723-332F49FC950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b="0" i="0" kern="1200" dirty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73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2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9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8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41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E481A-832A-48B0-9B5F-CC2DDFB376C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19113" y="787400"/>
            <a:ext cx="5759450" cy="32400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5450" y="1238250"/>
            <a:ext cx="5943600" cy="3344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E2119-A7ED-48A4-BF93-E52EC19211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415481" y="2576032"/>
            <a:ext cx="9361040" cy="741362"/>
          </a:xfrm>
        </p:spPr>
        <p:txBody>
          <a:bodyPr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zh-CN" altLang="en-US" sz="4800" b="1" kern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分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60"/>
          </a:xfrm>
        </p:spPr>
        <p:txBody>
          <a:bodyPr/>
          <a:lstStyle>
            <a:lvl1pPr marL="480695" indent="-48069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268760"/>
            <a:ext cx="10658399" cy="5040559"/>
          </a:xfr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36295" indent="-355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Clr>
                <a:schemeClr val="accent1"/>
              </a:buClr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buClr>
                <a:schemeClr val="accent1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1" y="229215"/>
            <a:ext cx="9821113" cy="907731"/>
          </a:xfrm>
        </p:spPr>
        <p:txBody>
          <a:bodyPr/>
          <a:lstStyle>
            <a:lvl1pPr>
              <a:defRPr sz="3600" b="1">
                <a:solidFill>
                  <a:srgbClr val="00A4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073"/>
          <p:cNvGrpSpPr/>
          <p:nvPr/>
        </p:nvGrpSpPr>
        <p:grpSpPr bwMode="auto">
          <a:xfrm>
            <a:off x="-31750" y="-14288"/>
            <a:ext cx="12226925" cy="6872288"/>
            <a:chOff x="0" y="0"/>
            <a:chExt cx="38578" cy="21702"/>
          </a:xfrm>
        </p:grpSpPr>
        <p:pic>
          <p:nvPicPr>
            <p:cNvPr id="4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5080337" y="2603500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38200" y="6482667"/>
            <a:ext cx="2743200" cy="366713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719736" y="6482667"/>
            <a:ext cx="4752528" cy="36671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482667"/>
            <a:ext cx="2743200" cy="366713"/>
          </a:xfrm>
        </p:spPr>
        <p:txBody>
          <a:bodyPr/>
          <a:lstStyle/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9" name="组合 3073"/>
          <p:cNvGrpSpPr/>
          <p:nvPr userDrawn="1"/>
        </p:nvGrpSpPr>
        <p:grpSpPr bwMode="auto">
          <a:xfrm>
            <a:off x="-31749" y="-14288"/>
            <a:ext cx="12226925" cy="6872288"/>
            <a:chOff x="0" y="0"/>
            <a:chExt cx="38578" cy="21702"/>
          </a:xfrm>
        </p:grpSpPr>
        <p:pic>
          <p:nvPicPr>
            <p:cNvPr id="10" name="图片 9" descr="E:\5月\五月PPT\腾讯云相关课程模板(待确认版)\腾讯云课程.jpg腾讯云课程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578" cy="2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9" y="3649"/>
              <a:ext cx="5132" cy="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5311170" y="2741999"/>
            <a:ext cx="15696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图片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3538"/>
            <a:ext cx="105156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63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4038"/>
            <a:ext cx="105156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>
                <a:sym typeface="Calibri" panose="020F0502020204030204" pitchFamily="34" charset="0"/>
              </a:rPr>
              <a:t>编辑母版文本样式</a:t>
            </a:r>
          </a:p>
          <a:p>
            <a:pPr lvl="1"/>
            <a:r>
              <a:rPr lang="zh-CN" altLang="en-US" dirty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 dirty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 dirty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 dirty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>
              <a:defRPr sz="1200" noProof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9736" y="6482667"/>
            <a:ext cx="4752528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版权归© 2018 Tencent, Inc.或其附属公司所有 保留所有权利 </a:t>
            </a:r>
            <a:endParaRPr lang="en-US" altLang="zh-CN" dirty="0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667"/>
            <a:ext cx="27432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algn="r">
              <a:defRPr sz="1200" noProof="1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9DA55B55-97DF-44AB-8B95-259E484DB600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40968" name="图片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700" y="406400"/>
            <a:ext cx="9509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4" y="1944335"/>
            <a:ext cx="4298019" cy="409351"/>
          </a:xfrm>
          <a:prstGeom prst="rect">
            <a:avLst/>
          </a:prstGeom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32396" y="1944337"/>
            <a:ext cx="4298019" cy="409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dt="0"/>
  <p:txStyles>
    <p:titleStyle>
      <a:lvl1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3130" indent="-91313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5240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21336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7432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3352800" indent="-914400" algn="l" defTabSz="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7330" indent="-227330" algn="l" defTabSz="912495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lvl="1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lvl="2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lvl="3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lvl="4" indent="-227330" algn="l" defTabSz="912495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352800" lvl="5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913765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228600" lvl="1" indent="-1143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457200" lvl="2" indent="-2286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685800" lvl="3" indent="-3429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914400" lvl="4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3048000" lvl="5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3657600" lvl="6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7pPr>
      <a:lvl8pPr marL="4267200" lvl="7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4876800" lvl="8" indent="-457200" algn="l" defTabSz="41275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1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4282940" y="931921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TDSQL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介绍及使用场景</a:t>
            </a: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4217854" y="931921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MH_Entry_2"/>
          <p:cNvSpPr/>
          <p:nvPr>
            <p:custDataLst>
              <p:tags r:id="rId3"/>
            </p:custDataLst>
          </p:nvPr>
        </p:nvSpPr>
        <p:spPr>
          <a:xfrm>
            <a:off x="4282941" y="1570096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整体架构及主要模块</a:t>
            </a:r>
          </a:p>
        </p:txBody>
      </p:sp>
      <p:sp>
        <p:nvSpPr>
          <p:cNvPr id="7" name="MH_Others_2"/>
          <p:cNvSpPr/>
          <p:nvPr>
            <p:custDataLst>
              <p:tags r:id="rId4"/>
            </p:custDataLst>
          </p:nvPr>
        </p:nvSpPr>
        <p:spPr>
          <a:xfrm>
            <a:off x="4217854" y="1570097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06634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3" name="MH_Others_4"/>
          <p:cNvSpPr txBox="1"/>
          <p:nvPr>
            <p:custDataLst>
              <p:tags r:id="rId6"/>
            </p:custDataLst>
          </p:nvPr>
        </p:nvSpPr>
        <p:spPr>
          <a:xfrm rot="5400000">
            <a:off x="488152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cs typeface="+mn-ea"/>
              <a:sym typeface="+mn-lt"/>
            </a:endParaRPr>
          </a:p>
        </p:txBody>
      </p:sp>
      <p:sp>
        <p:nvSpPr>
          <p:cNvPr id="32" name="MH_Entry_2">
            <a:extLst>
              <a:ext uri="{FF2B5EF4-FFF2-40B4-BE49-F238E27FC236}">
                <a16:creationId xmlns:a16="http://schemas.microsoft.com/office/drawing/2014/main" id="{E59BF853-16F0-418E-8EAB-43923777310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82941" y="2172016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33" name="MH_Others_2">
            <a:extLst>
              <a:ext uri="{FF2B5EF4-FFF2-40B4-BE49-F238E27FC236}">
                <a16:creationId xmlns:a16="http://schemas.microsoft.com/office/drawing/2014/main" id="{3FD5D5B2-33CF-4F2F-B3A7-400BCBA5065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217854" y="2172017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MH_Entry_2">
            <a:extLst>
              <a:ext uri="{FF2B5EF4-FFF2-40B4-BE49-F238E27FC236}">
                <a16:creationId xmlns:a16="http://schemas.microsoft.com/office/drawing/2014/main" id="{B2950BDF-0958-4336-BF99-8CB2237ABDB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282940" y="2773935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</a:t>
            </a:r>
          </a:p>
        </p:txBody>
      </p:sp>
      <p:sp>
        <p:nvSpPr>
          <p:cNvPr id="35" name="MH_Others_2">
            <a:extLst>
              <a:ext uri="{FF2B5EF4-FFF2-40B4-BE49-F238E27FC236}">
                <a16:creationId xmlns:a16="http://schemas.microsoft.com/office/drawing/2014/main" id="{7C6F8B86-EA2E-4371-83F9-879D5D39711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217853" y="2773936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MH_Entry_2">
            <a:extLst>
              <a:ext uri="{FF2B5EF4-FFF2-40B4-BE49-F238E27FC236}">
                <a16:creationId xmlns:a16="http://schemas.microsoft.com/office/drawing/2014/main" id="{8A2E5727-CDAE-44EF-9333-85C086BCBD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82940" y="3392052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优化</a:t>
            </a:r>
          </a:p>
        </p:txBody>
      </p:sp>
      <p:sp>
        <p:nvSpPr>
          <p:cNvPr id="37" name="MH_Others_2">
            <a:extLst>
              <a:ext uri="{FF2B5EF4-FFF2-40B4-BE49-F238E27FC236}">
                <a16:creationId xmlns:a16="http://schemas.microsoft.com/office/drawing/2014/main" id="{89AE470C-4AEC-49F0-AAAE-CAE745E4B17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217853" y="3392053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MH_Entry_1">
            <a:extLst>
              <a:ext uri="{FF2B5EF4-FFF2-40B4-BE49-F238E27FC236}">
                <a16:creationId xmlns:a16="http://schemas.microsoft.com/office/drawing/2014/main" id="{A869A657-A0C5-4186-903C-6048358ECC8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282940" y="3993970"/>
            <a:ext cx="5090149" cy="495813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多源同步</a:t>
            </a:r>
          </a:p>
        </p:txBody>
      </p:sp>
      <p:sp>
        <p:nvSpPr>
          <p:cNvPr id="39" name="MH_Others_1">
            <a:extLst>
              <a:ext uri="{FF2B5EF4-FFF2-40B4-BE49-F238E27FC236}">
                <a16:creationId xmlns:a16="http://schemas.microsoft.com/office/drawing/2014/main" id="{4D6A18DD-B033-4D00-8355-57793B753B7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17854" y="3993970"/>
            <a:ext cx="65086" cy="49581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MH_Entry_2">
            <a:extLst>
              <a:ext uri="{FF2B5EF4-FFF2-40B4-BE49-F238E27FC236}">
                <a16:creationId xmlns:a16="http://schemas.microsoft.com/office/drawing/2014/main" id="{BE14A4AF-2076-491D-B4FC-0F0EAAF396C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282941" y="4632145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监控运维</a:t>
            </a:r>
          </a:p>
        </p:txBody>
      </p:sp>
      <p:sp>
        <p:nvSpPr>
          <p:cNvPr id="41" name="MH_Others_2">
            <a:extLst>
              <a:ext uri="{FF2B5EF4-FFF2-40B4-BE49-F238E27FC236}">
                <a16:creationId xmlns:a16="http://schemas.microsoft.com/office/drawing/2014/main" id="{B6CD66B4-928E-49C2-AD45-56E18B6973A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17854" y="4632146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MH_Entry_2">
            <a:extLst>
              <a:ext uri="{FF2B5EF4-FFF2-40B4-BE49-F238E27FC236}">
                <a16:creationId xmlns:a16="http://schemas.microsoft.com/office/drawing/2014/main" id="{9B3AC8F8-BA2E-4A3D-8C0C-73F93A35185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282941" y="5234065"/>
            <a:ext cx="5090148" cy="495814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问题及发展</a:t>
            </a:r>
          </a:p>
        </p:txBody>
      </p:sp>
      <p:sp>
        <p:nvSpPr>
          <p:cNvPr id="43" name="MH_Others_2">
            <a:extLst>
              <a:ext uri="{FF2B5EF4-FFF2-40B4-BE49-F238E27FC236}">
                <a16:creationId xmlns:a16="http://schemas.microsoft.com/office/drawing/2014/main" id="{98CB2DC8-D2F2-4250-B91B-0B95E43CA38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217854" y="5234066"/>
            <a:ext cx="65086" cy="495814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TDSQL2.0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分布式事务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TDSQL3.0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分布式事务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第四章 分布式事务控制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</a:t>
            </a:r>
            <a:r>
              <a:rPr lang="en-US" altLang="zh-CN" dirty="0"/>
              <a:t>TDSQL2.0</a:t>
            </a:r>
            <a:r>
              <a:rPr lang="zh-CN" altLang="en-US" dirty="0"/>
              <a:t>分布式事务 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082C3-9A6F-45D8-5E50-157F5A43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15" y="1450106"/>
            <a:ext cx="7276768" cy="37856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F63EC5-F087-5EBD-A5EB-D60F01B4D36A}"/>
              </a:ext>
            </a:extLst>
          </p:cNvPr>
          <p:cNvSpPr txBox="1"/>
          <p:nvPr/>
        </p:nvSpPr>
        <p:spPr>
          <a:xfrm>
            <a:off x="8535225" y="1382196"/>
            <a:ext cx="3438036" cy="418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2PC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模型的改造：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协调者单点故障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存储层增加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xa.gtid_log_t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系统表，持久化事务状态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事务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死锁检测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对于超时未决断事务，根据当前事务状态执行回滚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ONE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PHASE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优化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基于分区裁剪做事务的优化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18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</a:t>
            </a:r>
            <a:r>
              <a:rPr lang="en-US" altLang="zh-CN" dirty="0"/>
              <a:t>TDSQL3.0</a:t>
            </a:r>
            <a:r>
              <a:rPr lang="zh-CN" altLang="en-US" dirty="0"/>
              <a:t>分布式事务 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03078B-997B-09D4-1E36-CF55FE643DE7}"/>
              </a:ext>
            </a:extLst>
          </p:cNvPr>
          <p:cNvSpPr txBox="1"/>
          <p:nvPr/>
        </p:nvSpPr>
        <p:spPr>
          <a:xfrm>
            <a:off x="754827" y="1004836"/>
            <a:ext cx="10682346" cy="557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TDSQL3.0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Percolator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事务模型，但是做了一定的改造：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首先协调者下沉到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TDStore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由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SQLEngine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提交事务时指定参与者中的哪个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TDStore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作为协调者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具有协调者身份的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TDStore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会将协调者日志合并自己的参与者日志中，故障恢复时会将协调者身份一并恢复出来。 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在存储层不再需要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write/lock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列，通过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timestamp+prepare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/commit/abort/end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log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判断事务可见性。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改造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Percolator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事务模型：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优势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降低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sqlengine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层的复杂度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不需要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lock/write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列，减少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data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数据冗余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Commit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阶段，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rpc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相对少，延时会比较低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缺点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Store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层实现复杂，需保证切主后事务继续进行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42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</a:t>
            </a:r>
            <a:r>
              <a:rPr lang="en-US" altLang="zh-CN" dirty="0"/>
              <a:t>TDSQL3.0</a:t>
            </a:r>
            <a:r>
              <a:rPr lang="zh-CN" altLang="en-US" dirty="0"/>
              <a:t>分布式事务 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4FB653-F951-441B-E5A6-3C24F892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177287"/>
            <a:ext cx="4283624" cy="53000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BC5C18-0B1B-863B-7E17-92E034AA2081}"/>
              </a:ext>
            </a:extLst>
          </p:cNvPr>
          <p:cNvSpPr txBox="1"/>
          <p:nvPr/>
        </p:nvSpPr>
        <p:spPr>
          <a:xfrm>
            <a:off x="5389581" y="914358"/>
            <a:ext cx="6594437" cy="582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0: TDMC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周期性向所有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TDStore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下发全局最小快照点，确保读操作的全局一致性；</a:t>
            </a:r>
          </a:p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1: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SQLEngine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接收到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语句，开启事务，从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TDMC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取回事务开启时间戳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begin_ts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2: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SQLEngine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将请求发送到对应的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副本所在的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上；</a:t>
            </a:r>
          </a:p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3: Leader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副本作为协调者开启两阶段事务，从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TMDC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取回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prepare_ts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4: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所有参与者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Prepare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就绪后，从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TDMC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取回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commit_ts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，提交事务；若过程中，参与事务的其他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发生切主， 则从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TDMC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查询最新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Leader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信息；</a:t>
            </a:r>
          </a:p>
          <a:p>
            <a:pPr indent="266700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Step 5: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提交事务，成功后，将结果返回至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SQLEngine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，继而将结果返回到客户端；</a:t>
            </a:r>
          </a:p>
        </p:txBody>
      </p:sp>
    </p:spTree>
    <p:extLst>
      <p:ext uri="{BB962C8B-B14F-4D97-AF65-F5344CB8AC3E}">
        <p14:creationId xmlns:p14="http://schemas.microsoft.com/office/powerpoint/2010/main" val="212812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CBO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第五章 优化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D2ACDCF-EA35-4B12-BDA1-F1AFF0001E52}"/>
              </a:ext>
            </a:extLst>
          </p:cNvPr>
          <p:cNvSpPr/>
          <p:nvPr/>
        </p:nvSpPr>
        <p:spPr>
          <a:xfrm>
            <a:off x="5437592" y="43051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并行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+MPP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EFA4359-8FCD-47EF-8AAD-7C33A4D7DC0F}"/>
              </a:ext>
            </a:extLst>
          </p:cNvPr>
          <p:cNvSpPr/>
          <p:nvPr/>
        </p:nvSpPr>
        <p:spPr>
          <a:xfrm>
            <a:off x="5412055" y="504920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09203556-D33C-4A69-A439-C14005600A95}"/>
              </a:ext>
            </a:extLst>
          </p:cNvPr>
          <p:cNvSpPr/>
          <p:nvPr/>
        </p:nvSpPr>
        <p:spPr>
          <a:xfrm>
            <a:off x="5431882" y="577636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962143E-3F13-41BD-8C39-B080862D8682}"/>
              </a:ext>
            </a:extLst>
          </p:cNvPr>
          <p:cNvSpPr/>
          <p:nvPr/>
        </p:nvSpPr>
        <p:spPr>
          <a:xfrm>
            <a:off x="5454388" y="507788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HTAP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优化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7941B-8364-98FC-0F94-5F1C8C8C33F2}"/>
              </a:ext>
            </a:extLst>
          </p:cNvPr>
          <p:cNvSpPr txBox="1"/>
          <p:nvPr/>
        </p:nvSpPr>
        <p:spPr>
          <a:xfrm>
            <a:off x="911087" y="1136946"/>
            <a:ext cx="9675340" cy="465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分区裁剪</a:t>
            </a:r>
            <a:endParaRPr lang="zh-CN" altLang="zh-CN" sz="2000" b="1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表关联分区裁剪：按照对应的路由信息裁剪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级别主子查询分区裁剪：按照主子查询的分区特性裁剪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路由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路由缓存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路由锁定：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Hint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缓存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连接缓存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	Plan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缓存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AccessPath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缓存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优化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7941B-8364-98FC-0F94-5F1C8C8C33F2}"/>
              </a:ext>
            </a:extLst>
          </p:cNvPr>
          <p:cNvSpPr txBox="1"/>
          <p:nvPr/>
        </p:nvSpPr>
        <p:spPr>
          <a:xfrm>
            <a:off x="911087" y="1136946"/>
            <a:ext cx="9592156" cy="557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计算下推：</a:t>
            </a:r>
            <a:endParaRPr lang="en-US" altLang="zh-CN" sz="2000" b="1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Join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、聚合、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limit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、投影下推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JOIN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连接消除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join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reorder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hint+SPM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过滤条件：</a:t>
            </a:r>
            <a:endParaRPr lang="en-US" altLang="zh-CN" sz="2000" b="1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谓词简化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等值传递、条件短路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表达式结果缓存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聚合函数改写：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AVG=SUM/COUNT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UNION</a:t>
            </a: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聚合：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网络包拆分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动态调整分包数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全局唯一索引：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隐藏索引表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存储引擎改造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 </a:t>
            </a:r>
            <a:r>
              <a:rPr lang="en-US" altLang="zh-CN" dirty="0"/>
              <a:t>CBO+</a:t>
            </a:r>
            <a:r>
              <a:rPr lang="zh-CN" altLang="en-US" dirty="0"/>
              <a:t>并行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7941B-8364-98FC-0F94-5F1C8C8C33F2}"/>
              </a:ext>
            </a:extLst>
          </p:cNvPr>
          <p:cNvSpPr txBox="1"/>
          <p:nvPr/>
        </p:nvSpPr>
        <p:spPr>
          <a:xfrm>
            <a:off x="911087" y="1136946"/>
            <a:ext cx="9675340" cy="5536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统计信息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直方图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轻量级统计信息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自动更新：闲时更新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更新率触发更新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手动更新：采样加速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并行查询</a:t>
            </a:r>
            <a:endParaRPr lang="en-US" altLang="zh-CN" sz="2000" b="1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单机并行查询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Parallel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query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TDSQL2.5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：反写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TDSQL3.0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Item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深拷贝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多级并行查询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MPP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：旁路的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Libra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ClickHouse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单核并行向量化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6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 </a:t>
            </a:r>
            <a:r>
              <a:rPr lang="en-US" altLang="zh-CN" dirty="0"/>
              <a:t>HTAP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7941B-8364-98FC-0F94-5F1C8C8C33F2}"/>
              </a:ext>
            </a:extLst>
          </p:cNvPr>
          <p:cNvSpPr txBox="1"/>
          <p:nvPr/>
        </p:nvSpPr>
        <p:spPr>
          <a:xfrm>
            <a:off x="911087" y="1136946"/>
            <a:ext cx="9675340" cy="5112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HTAP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方案：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AP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在存储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计算上都分离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数据导入到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系统，有延迟，时效性不高。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增加冗余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存储，成本增加。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系统，运维难度增加。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AP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在存储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计算上都共享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在执行时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查询或多或少相互影响。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受限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比重增大时，无法快速弹性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Scale Out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AP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在存储上共享，在计算上分离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（旁路计算引擎）</a:t>
            </a:r>
            <a:endParaRPr lang="zh-CN" altLang="zh-CN" sz="2000" b="1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说明：当前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TDSQL2.0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采用的就是旁路计算引擎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LirabDB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的方式，解决计算节点性能瓶颈，但是还未实现列存。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1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196063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196063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199136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MySQL-&gt;TDSQL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273542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277262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err="1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Oralce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-&gt;TDSQL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351669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24743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第六章 异构数据库迁移 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24743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D2ACDCF-EA35-4B12-BDA1-F1AFF0001E52}"/>
              </a:ext>
            </a:extLst>
          </p:cNvPr>
          <p:cNvSpPr/>
          <p:nvPr/>
        </p:nvSpPr>
        <p:spPr>
          <a:xfrm>
            <a:off x="5437592" y="356372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重分布 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直接连接符 17">
            <a:extLst>
              <a:ext uri="{FF2B5EF4-FFF2-40B4-BE49-F238E27FC236}">
                <a16:creationId xmlns:a16="http://schemas.microsoft.com/office/drawing/2014/main" id="{CEFA4359-8FCD-47EF-8AAD-7C33A4D7DC0F}"/>
              </a:ext>
            </a:extLst>
          </p:cNvPr>
          <p:cNvSpPr/>
          <p:nvPr/>
        </p:nvSpPr>
        <p:spPr>
          <a:xfrm>
            <a:off x="5412055" y="430779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直接连接符 18">
            <a:extLst>
              <a:ext uri="{FF2B5EF4-FFF2-40B4-BE49-F238E27FC236}">
                <a16:creationId xmlns:a16="http://schemas.microsoft.com/office/drawing/2014/main" id="{09203556-D33C-4A69-A439-C14005600A95}"/>
              </a:ext>
            </a:extLst>
          </p:cNvPr>
          <p:cNvSpPr/>
          <p:nvPr/>
        </p:nvSpPr>
        <p:spPr>
          <a:xfrm>
            <a:off x="5431882" y="503495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962143E-3F13-41BD-8C39-B080862D8682}"/>
              </a:ext>
            </a:extLst>
          </p:cNvPr>
          <p:cNvSpPr/>
          <p:nvPr/>
        </p:nvSpPr>
        <p:spPr>
          <a:xfrm>
            <a:off x="5454388" y="433647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多源同步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9">
            <a:extLst>
              <a:ext uri="{FF2B5EF4-FFF2-40B4-BE49-F238E27FC236}">
                <a16:creationId xmlns:a16="http://schemas.microsoft.com/office/drawing/2014/main" id="{DA9A97C7-FCF3-F1D6-A670-327449D56703}"/>
              </a:ext>
            </a:extLst>
          </p:cNvPr>
          <p:cNvSpPr/>
          <p:nvPr/>
        </p:nvSpPr>
        <p:spPr>
          <a:xfrm>
            <a:off x="5462475" y="501805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一致性校验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直接连接符 17">
            <a:extLst>
              <a:ext uri="{FF2B5EF4-FFF2-40B4-BE49-F238E27FC236}">
                <a16:creationId xmlns:a16="http://schemas.microsoft.com/office/drawing/2014/main" id="{72A1A0B7-4C11-B113-B383-61E7F9AEDD06}"/>
              </a:ext>
            </a:extLst>
          </p:cNvPr>
          <p:cNvSpPr/>
          <p:nvPr/>
        </p:nvSpPr>
        <p:spPr>
          <a:xfrm>
            <a:off x="5412055" y="576212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985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 flipV="1">
            <a:off x="5015880" y="2687184"/>
            <a:ext cx="5350802" cy="14859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腾讯云数据库产品分类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发展历程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399" y="1988841"/>
            <a:ext cx="5285283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TDSQL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介绍及使用场景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异构数据库迁移方法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4B8F82-1BEA-17E6-46BE-7168FA35E319}"/>
              </a:ext>
            </a:extLst>
          </p:cNvPr>
          <p:cNvSpPr txBox="1"/>
          <p:nvPr/>
        </p:nvSpPr>
        <p:spPr>
          <a:xfrm>
            <a:off x="911087" y="1136945"/>
            <a:ext cx="7264726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-&gt;TDSQL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into/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mysqldump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/source/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myload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/DTS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 Oracle-&gt;TDSQL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Kettle/DB-Bridge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多源同步</a:t>
            </a:r>
            <a:endParaRPr lang="en-US" altLang="zh-CN" sz="2000" b="1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异构数据库统一平台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多源同步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4B8F82-1BEA-17E6-46BE-7168FA35E319}"/>
              </a:ext>
            </a:extLst>
          </p:cNvPr>
          <p:cNvSpPr txBox="1"/>
          <p:nvPr/>
        </p:nvSpPr>
        <p:spPr>
          <a:xfrm>
            <a:off x="911087" y="1136946"/>
            <a:ext cx="9320308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多源同步——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TXSQL2.0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数据同步组件，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开发，基于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binlog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解析到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Kafka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的生产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消费者模型，主要用于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TDSQL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数据订阅、数据同步服务（同步到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TDSQL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或其他异构数据库）。</a:t>
            </a:r>
            <a:r>
              <a:rPr lang="zh-CN" altLang="zh-CN" sz="2000" dirty="0">
                <a:effectLst/>
              </a:rPr>
              <a:t> </a:t>
            </a:r>
            <a:endParaRPr lang="en-US" altLang="zh-CN" sz="20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164B55-3EE0-46D6-60C6-5C701F87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45" y="2611198"/>
            <a:ext cx="8388826" cy="40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赤兔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7.2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err="1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CloudDBA</a:t>
            </a: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000" dirty="0" err="1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DBBrain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第七章 监控运维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080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赤兔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4B8F82-1BEA-17E6-46BE-7168FA35E319}"/>
              </a:ext>
            </a:extLst>
          </p:cNvPr>
          <p:cNvSpPr txBox="1"/>
          <p:nvPr/>
        </p:nvSpPr>
        <p:spPr>
          <a:xfrm>
            <a:off x="911087" y="1136946"/>
            <a:ext cx="9675340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赤兔运营平台（</a:t>
            </a:r>
            <a:r>
              <a:rPr lang="en-US" altLang="zh-CN" sz="2000" b="1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chitu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TDSQL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定制开发的一套综合的业务运营和管理平台，将数据库的管理特点，将网络管理、系统管理、监控服务有机整合在一起。</a:t>
            </a:r>
            <a:r>
              <a:rPr lang="zh-CN" altLang="zh-CN" sz="2000" kern="100" dirty="0">
                <a:effectLst/>
                <a:ea typeface="Times New Roman" panose="02020603050405020304" pitchFamily="18" charset="0"/>
              </a:rPr>
              <a:t> 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9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</a:t>
            </a:r>
            <a:r>
              <a:rPr lang="zh-CN" altLang="en-US" dirty="0"/>
              <a:t> </a:t>
            </a:r>
            <a:r>
              <a:rPr lang="en-US" altLang="zh-CN" dirty="0" err="1"/>
              <a:t>CLoudDBA</a:t>
            </a:r>
            <a:r>
              <a:rPr lang="en-US" altLang="zh-CN" dirty="0"/>
              <a:t>/</a:t>
            </a:r>
            <a:r>
              <a:rPr lang="en-US" altLang="zh-CN" dirty="0" err="1"/>
              <a:t>DBBrain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4B8F82-1BEA-17E6-46BE-7168FA35E319}"/>
              </a:ext>
            </a:extLst>
          </p:cNvPr>
          <p:cNvSpPr txBox="1"/>
          <p:nvPr/>
        </p:nvSpPr>
        <p:spPr>
          <a:xfrm>
            <a:off x="911087" y="1136946"/>
            <a:ext cx="9675340" cy="557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Clouddba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zh-CN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扁鹊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CloudDBA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TXSQL2.0 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智能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诊断系统，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开发，用于数据库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故障切换分析，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优化锁分析与诊断，事务分析等数据库优化能力。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扁鹊智能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平台，主要作用是高可用分析、性能分析、锁分析、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优化、健康诊断。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Dbbrain</a:t>
            </a:r>
            <a:endParaRPr lang="zh-CN" altLang="zh-CN" sz="2000" b="1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数据库智能管家（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TencentDB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for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DBbrain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DBbrain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）是腾讯云推出的一款为用户提供数据库性能、安全、管理等功能的数据库自治云服务。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DBbrain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利用机器学习、大数据手段、专家经验引擎快速复制资深数据库管理员的成熟经验，将大量传统的数据库运维工作智能化，服务于云上和云下企业，有效保障数据库服务的安全、稳定以及高效运行。</a:t>
            </a:r>
          </a:p>
        </p:txBody>
      </p:sp>
    </p:spTree>
    <p:extLst>
      <p:ext uri="{BB962C8B-B14F-4D97-AF65-F5344CB8AC3E}">
        <p14:creationId xmlns:p14="http://schemas.microsoft.com/office/powerpoint/2010/main" val="256354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015880" y="2702043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现状问题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后续发展</a:t>
            </a:r>
            <a:endParaRPr lang="zh-CN" alt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1"/>
            <a:ext cx="4803962" cy="592380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第八章 现状及后续发展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87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现状问题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85879"/>
            <a:ext cx="10658399" cy="539678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兼容性问题：</a:t>
            </a:r>
            <a:r>
              <a:rPr lang="en-US" altLang="zh-CN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Oracle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组件耦合较严重，简单特性复杂化（</a:t>
            </a:r>
            <a:r>
              <a:rPr lang="en-US" altLang="zh-CN" sz="20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eg</a:t>
            </a:r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：回收站）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HTAP</a:t>
            </a:r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不够完善：旁路，无列存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兼容性问题：</a:t>
            </a:r>
            <a:r>
              <a:rPr lang="en-US" altLang="zh-CN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Oracle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>
              <a:solidFill>
                <a:srgbClr val="0000FF"/>
              </a:solidFill>
              <a:sym typeface="+mn-ea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80695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6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>
                <a:solidFill>
                  <a:srgbClr val="01ACF1"/>
                </a:solidFill>
                <a:cs typeface="+mn-ea"/>
                <a:sym typeface="+mn-lt"/>
              </a:rPr>
              <a:t>后续发展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9EDE4A0-C086-6B8C-1D95-E50CA991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99818"/>
            <a:ext cx="10658399" cy="5772121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新硬件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统一框架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计算引擎统一：</a:t>
            </a:r>
            <a:r>
              <a:rPr lang="en-US" altLang="zh-CN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HTAP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存储引擎统一：行列混合存储</a:t>
            </a:r>
            <a:endParaRPr lang="en-US" altLang="zh-CN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优化器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完善统计信息</a:t>
            </a:r>
            <a:r>
              <a:rPr lang="en-US" altLang="zh-CN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轻量化统计信息（数据倾斜）</a:t>
            </a:r>
            <a:endParaRPr lang="en-US" altLang="zh-CN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采样</a:t>
            </a:r>
            <a:r>
              <a:rPr lang="en-US" altLang="zh-CN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并行加速</a:t>
            </a:r>
            <a:endParaRPr lang="en-US" altLang="zh-CN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向量化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Serveless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组件解耦</a:t>
            </a:r>
            <a:r>
              <a:rPr lang="en-US" altLang="zh-CN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弱耦合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细粒度资源隔离</a:t>
            </a:r>
            <a:endParaRPr lang="en-US" altLang="zh-CN" sz="2000" dirty="0">
              <a:latin typeface="Times New Roman" panose="02020603050405020304" pitchFamily="18" charset="0"/>
              <a:ea typeface="FangSong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FangSong" panose="02010609060101010101" pitchFamily="49" charset="-122"/>
                <a:cs typeface="Times New Roman" panose="02020603050405020304" pitchFamily="18" charset="0"/>
              </a:rPr>
              <a:t>Self-driving</a:t>
            </a:r>
          </a:p>
        </p:txBody>
      </p:sp>
    </p:spTree>
    <p:extLst>
      <p:ext uri="{BB962C8B-B14F-4D97-AF65-F5344CB8AC3E}">
        <p14:creationId xmlns:p14="http://schemas.microsoft.com/office/powerpoint/2010/main" val="225074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腾讯云数据库产品分类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87B6EC-6BCD-3E51-75D4-3666A4EDE8B5}"/>
              </a:ext>
            </a:extLst>
          </p:cNvPr>
          <p:cNvSpPr txBox="1"/>
          <p:nvPr/>
        </p:nvSpPr>
        <p:spPr>
          <a:xfrm>
            <a:off x="838200" y="1136946"/>
            <a:ext cx="10171669" cy="557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关系型数据库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云原生数据库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TDSQL-C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（原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CynosDB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云数据库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TencentDB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for MySQL/TXSQL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MariaDB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云数据库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PostgreSQL</a:t>
            </a:r>
          </a:p>
          <a:p>
            <a:pPr lvl="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云数据库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 Server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、企业级分布式数据库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分布式数据库：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 MySQL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2.0/3.0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TDSQL-PostgreSQL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（原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TBase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分析型数据库：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TDSQL-A PostgreSQL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HTAP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TDSQL-H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LibraDB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NoSQL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数据库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、数据库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SaaS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工具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数据传输服务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DTS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，数据库专家服务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DES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，腾讯云图，数据库智能管家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DBbrain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发展历程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87B6EC-6BCD-3E51-75D4-3666A4EDE8B5}"/>
              </a:ext>
            </a:extLst>
          </p:cNvPr>
          <p:cNvSpPr txBox="1"/>
          <p:nvPr/>
        </p:nvSpPr>
        <p:spPr>
          <a:xfrm>
            <a:off x="838201" y="986279"/>
            <a:ext cx="4450491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阶段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TDSQL2.0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中间件架构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计算层：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Proxy+MySQL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存储层：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TDXSQL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客户：大型金融、证券机构（私有云）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CDE8F-B996-8E27-153F-E2A140E5A698}"/>
              </a:ext>
            </a:extLst>
          </p:cNvPr>
          <p:cNvSpPr txBox="1"/>
          <p:nvPr/>
        </p:nvSpPr>
        <p:spPr>
          <a:xfrm>
            <a:off x="7156623" y="2125362"/>
            <a:ext cx="4450491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阶段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TDSQL2.5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中间件架构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计算层：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MySQL+MariaDB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Spider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存储层：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TXSQL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8D661-2728-24C7-C9DB-8C2250F32203}"/>
              </a:ext>
            </a:extLst>
          </p:cNvPr>
          <p:cNvSpPr txBox="1"/>
          <p:nvPr/>
        </p:nvSpPr>
        <p:spPr>
          <a:xfrm>
            <a:off x="838201" y="4060998"/>
            <a:ext cx="4944761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阶段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TDSQL3.0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NewSQL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架构，满足弹性扩容需求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计算层：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TDEngine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MySQL8.0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存储层：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TDStore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RocksDB</a:t>
            </a: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客户：中小型企业（公有云）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B1D2825-635B-562C-729A-09D5242F6713}"/>
              </a:ext>
            </a:extLst>
          </p:cNvPr>
          <p:cNvCxnSpPr>
            <a:cxnSpLocks/>
          </p:cNvCxnSpPr>
          <p:nvPr/>
        </p:nvCxnSpPr>
        <p:spPr>
          <a:xfrm>
            <a:off x="5035378" y="1777146"/>
            <a:ext cx="1637271" cy="34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C1B0982-1732-F05C-1245-E80ADDB2FA91}"/>
              </a:ext>
            </a:extLst>
          </p:cNvPr>
          <p:cNvCxnSpPr/>
          <p:nvPr/>
        </p:nvCxnSpPr>
        <p:spPr>
          <a:xfrm flipH="1">
            <a:off x="5782962" y="4646141"/>
            <a:ext cx="1977081" cy="70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 flipV="1">
            <a:off x="5015880" y="2702042"/>
            <a:ext cx="4693082" cy="1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5015880" y="2702043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437107" y="2732773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存算分离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375920" y="3476836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437107" y="3514039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对等架构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375920" y="4258102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5081400" y="1988840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第二章 整体架构及主要模块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5016312" y="1988840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存算分离</a:t>
            </a:r>
            <a:endParaRPr lang="zh-CN" altLang="zh-CN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38A76CC6-5604-B2BD-E0A7-EF4F483751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" y="1326060"/>
            <a:ext cx="6747836" cy="3989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AA32D2-15CD-FB22-4F8E-B3F8F60ED47D}"/>
              </a:ext>
            </a:extLst>
          </p:cNvPr>
          <p:cNvSpPr txBox="1"/>
          <p:nvPr/>
        </p:nvSpPr>
        <p:spPr>
          <a:xfrm>
            <a:off x="7487182" y="1542219"/>
            <a:ext cx="4704818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存在问题：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优化器在存储层和计算层是分开的，无法复用，对于语法的支持存在重复工作</a:t>
            </a:r>
            <a:endParaRPr lang="en-US" altLang="zh-CN" sz="200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数据字典分开存储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存在一些不必要的网络开销，尤其是简单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不便于进行资源管理</a:t>
            </a:r>
            <a:endParaRPr lang="en-US" altLang="zh-CN" sz="200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640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对等架构</a:t>
            </a:r>
            <a:endParaRPr lang="zh-C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0750B2-EFCE-B68D-981A-DB941AF0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43" y="1136946"/>
            <a:ext cx="7339913" cy="50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4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6638" y="2057400"/>
            <a:ext cx="14351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6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</a:t>
            </a:r>
          </a:p>
        </p:txBody>
      </p:sp>
      <p:sp>
        <p:nvSpPr>
          <p:cNvPr id="23" name="MH_Others_4"/>
          <p:cNvSpPr txBox="1"/>
          <p:nvPr>
            <p:custDataLst>
              <p:tags r:id="rId2"/>
            </p:custDataLst>
          </p:nvPr>
        </p:nvSpPr>
        <p:spPr>
          <a:xfrm rot="5400000">
            <a:off x="488156" y="3107532"/>
            <a:ext cx="3694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+mj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830143" y="2265778"/>
            <a:ext cx="407914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多边形: 形状 28"/>
          <p:cNvSpPr/>
          <p:nvPr/>
        </p:nvSpPr>
        <p:spPr>
          <a:xfrm>
            <a:off x="4830143" y="2265778"/>
            <a:ext cx="396175" cy="1600673"/>
          </a:xfrm>
          <a:custGeom>
            <a:avLst/>
            <a:gdLst>
              <a:gd name="connsiteX0" fmla="*/ 0 w 396175"/>
              <a:gd name="connsiteY0" fmla="*/ 0 h 1600673"/>
              <a:gd name="connsiteX1" fmla="*/ 396175 w 396175"/>
              <a:gd name="connsiteY1" fmla="*/ 0 h 1600673"/>
              <a:gd name="connsiteX2" fmla="*/ 396175 w 396175"/>
              <a:gd name="connsiteY2" fmla="*/ 1600673 h 1600673"/>
              <a:gd name="connsiteX3" fmla="*/ 0 w 396175"/>
              <a:gd name="connsiteY3" fmla="*/ 1600673 h 1600673"/>
              <a:gd name="connsiteX4" fmla="*/ 0 w 396175"/>
              <a:gd name="connsiteY4" fmla="*/ 0 h 16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175" h="1600673">
                <a:moveTo>
                  <a:pt x="0" y="0"/>
                </a:moveTo>
                <a:lnTo>
                  <a:pt x="396175" y="0"/>
                </a:lnTo>
                <a:lnTo>
                  <a:pt x="396175" y="1600673"/>
                </a:lnTo>
                <a:lnTo>
                  <a:pt x="0" y="160067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第一章 云计算发展历史</a:t>
            </a:r>
            <a:endParaRPr lang="en-US" sz="2000" b="1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5251370" y="2296508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分片策略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5190183" y="3040571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任意多边形: 形状 31"/>
          <p:cNvSpPr/>
          <p:nvPr/>
        </p:nvSpPr>
        <p:spPr>
          <a:xfrm>
            <a:off x="5251370" y="3077774"/>
            <a:ext cx="3202131" cy="744062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 </a:t>
            </a:r>
            <a:r>
              <a:rPr lang="zh-CN" altLang="en-US" sz="2000" dirty="0">
                <a:solidFill>
                  <a:srgbClr val="01ACF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分片路由</a:t>
            </a:r>
            <a:endParaRPr lang="en-US" sz="2000" b="0" kern="1200" dirty="0">
              <a:solidFill>
                <a:srgbClr val="01ACF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直接连接符 32"/>
          <p:cNvSpPr/>
          <p:nvPr/>
        </p:nvSpPr>
        <p:spPr>
          <a:xfrm>
            <a:off x="5190183" y="3821837"/>
            <a:ext cx="3263318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MH_Entry_1"/>
          <p:cNvSpPr/>
          <p:nvPr>
            <p:custDataLst>
              <p:tags r:id="rId3"/>
            </p:custDataLst>
          </p:nvPr>
        </p:nvSpPr>
        <p:spPr>
          <a:xfrm>
            <a:off x="4895663" y="1552575"/>
            <a:ext cx="4627562" cy="638175"/>
          </a:xfrm>
          <a:prstGeom prst="rect">
            <a:avLst/>
          </a:prstGeom>
          <a:noFill/>
          <a:ln w="3175">
            <a:solidFill>
              <a:srgbClr val="01A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第三章 数据分片</a:t>
            </a:r>
          </a:p>
        </p:txBody>
      </p:sp>
      <p:sp>
        <p:nvSpPr>
          <p:cNvPr id="27" name="MH_Others_1"/>
          <p:cNvSpPr/>
          <p:nvPr>
            <p:custDataLst>
              <p:tags r:id="rId4"/>
            </p:custDataLst>
          </p:nvPr>
        </p:nvSpPr>
        <p:spPr>
          <a:xfrm>
            <a:off x="4830575" y="1552575"/>
            <a:ext cx="68263" cy="638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分片策略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77941B-8364-98FC-0F94-5F1C8C8C33F2}"/>
              </a:ext>
            </a:extLst>
          </p:cNvPr>
          <p:cNvSpPr txBox="1"/>
          <p:nvPr/>
        </p:nvSpPr>
        <p:spPr>
          <a:xfrm>
            <a:off x="838200" y="1136946"/>
            <a:ext cx="10752437" cy="5112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分区策略：</a:t>
            </a:r>
            <a:endParaRPr lang="en-US" altLang="zh-CN" sz="2000" b="1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1.Noshard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：第一个分区，用于存储数据较小的表，不涉及跨分片操作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广播表：所有分区存储全量数据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Hash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：按照一致性哈希算法离散数据，用于数据较多的表</a:t>
            </a:r>
            <a:endParaRPr lang="en-US" altLang="zh-CN" sz="200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4.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Range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：数据具有一定的时间线性关系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List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：数据具有枚举性质</a:t>
            </a:r>
            <a:endParaRPr lang="en-US" altLang="zh-CN" sz="200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6.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用户自定义分区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多级分区表：用户需要按照需求自己定义分区方式的场景，以实现物理和逻辑的隔离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说明：对于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TDSQL2.0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而言，对于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noshard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、广播表、自定义分区表是有应用场景的，对于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TDSQL3.0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而言，主要还是以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Hash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Range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作为分区方式。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493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OTHERS"/>
  <p:tag name="ID" val="5535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102112856"/>
  <p:tag name="MH_LIBRARY" val="CONTENTS"/>
  <p:tag name="MH_TYPE" val="ENTRY"/>
  <p:tag name="ID" val="553516"/>
  <p:tag name="MH_ORDER" val="2"/>
</p:tagLst>
</file>

<file path=ppt/theme/theme1.xml><?xml version="1.0" encoding="utf-8"?>
<a:theme xmlns:a="http://schemas.openxmlformats.org/drawingml/2006/main" name="3_主题1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{03858BA8-3D00-B342-A965-DC6D33AFD393}tf10001120</Template>
  <TotalTime>8121</TotalTime>
  <Words>1713</Words>
  <Application>Microsoft Macintosh PowerPoint</Application>
  <PresentationFormat>宽屏</PresentationFormat>
  <Paragraphs>253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3_主题1</vt:lpstr>
      <vt:lpstr>PowerPoint 演示文稿</vt:lpstr>
      <vt:lpstr>PowerPoint 演示文稿</vt:lpstr>
      <vt:lpstr>1.1 腾讯云数据库产品分类</vt:lpstr>
      <vt:lpstr>1.2 发展历程</vt:lpstr>
      <vt:lpstr>PowerPoint 演示文稿</vt:lpstr>
      <vt:lpstr>2.1 存算分离</vt:lpstr>
      <vt:lpstr>2.1 对等架构</vt:lpstr>
      <vt:lpstr>PowerPoint 演示文稿</vt:lpstr>
      <vt:lpstr>3.1 分片策略</vt:lpstr>
      <vt:lpstr>PowerPoint 演示文稿</vt:lpstr>
      <vt:lpstr>4.1 TDSQL2.0分布式事务 </vt:lpstr>
      <vt:lpstr>4.2 TDSQL3.0分布式事务 </vt:lpstr>
      <vt:lpstr>4.2 TDSQL3.0分布式事务 </vt:lpstr>
      <vt:lpstr>PowerPoint 演示文稿</vt:lpstr>
      <vt:lpstr>5.1 SQL优化</vt:lpstr>
      <vt:lpstr>5.1 SQL优化</vt:lpstr>
      <vt:lpstr>5.2 CBO+并行</vt:lpstr>
      <vt:lpstr>5.3 HTAP</vt:lpstr>
      <vt:lpstr>PowerPoint 演示文稿</vt:lpstr>
      <vt:lpstr>6.1 异构数据库迁移方法</vt:lpstr>
      <vt:lpstr>6.2 多源同步</vt:lpstr>
      <vt:lpstr>PowerPoint 演示文稿</vt:lpstr>
      <vt:lpstr>7.1 赤兔</vt:lpstr>
      <vt:lpstr>7.2 CLoudDBA/DBBrain</vt:lpstr>
      <vt:lpstr>PowerPoint 演示文稿</vt:lpstr>
      <vt:lpstr>8.1 现状问题</vt:lpstr>
      <vt:lpstr>8.2 后续发展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wutongjiang(姜雾彤)</dc:creator>
  <cp:lastModifiedBy>chao jiang</cp:lastModifiedBy>
  <cp:revision>2153</cp:revision>
  <cp:lastPrinted>2017-08-22T06:45:00Z</cp:lastPrinted>
  <dcterms:created xsi:type="dcterms:W3CDTF">2017-08-12T10:20:00Z</dcterms:created>
  <dcterms:modified xsi:type="dcterms:W3CDTF">2024-06-26T14:04:55Z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