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639" r:id="rId40"/>
    <p:sldId id="511" r:id="rId41"/>
    <p:sldId id="390" r:id="rId42"/>
    <p:sldId id="601" r:id="rId43"/>
    <p:sldId id="602" r:id="rId44"/>
    <p:sldId id="603" r:id="rId45"/>
    <p:sldId id="604" r:id="rId46"/>
    <p:sldId id="605" r:id="rId47"/>
    <p:sldId id="606" r:id="rId48"/>
    <p:sldId id="607" r:id="rId49"/>
    <p:sldId id="608" r:id="rId50"/>
    <p:sldId id="609" r:id="rId51"/>
    <p:sldId id="626" r:id="rId52"/>
    <p:sldId id="610" r:id="rId53"/>
    <p:sldId id="611" r:id="rId54"/>
    <p:sldId id="612" r:id="rId55"/>
    <p:sldId id="615" r:id="rId56"/>
    <p:sldId id="622" r:id="rId57"/>
    <p:sldId id="623" r:id="rId58"/>
    <p:sldId id="631" r:id="rId59"/>
    <p:sldId id="632" r:id="rId60"/>
    <p:sldId id="624" r:id="rId61"/>
    <p:sldId id="625" r:id="rId62"/>
    <p:sldId id="633" r:id="rId63"/>
    <p:sldId id="616" r:id="rId64"/>
    <p:sldId id="620" r:id="rId65"/>
    <p:sldId id="621" r:id="rId66"/>
    <p:sldId id="617" r:id="rId67"/>
    <p:sldId id="618" r:id="rId68"/>
    <p:sldId id="619" r:id="rId69"/>
    <p:sldId id="475" r:id="rId70"/>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1284" y="26"/>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940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62</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68</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1.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4.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4"/>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具体</a:t>
            </a:r>
            <a:r>
              <a:rPr lang="en-US" altLang="zh-CN" dirty="0"/>
              <a:t>SQL</a:t>
            </a:r>
            <a:r>
              <a:rPr lang="zh-CN" altLang="en-US" dirty="0"/>
              <a:t>复杂度计算问题：目前主要还是判断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23" y="1602241"/>
            <a:ext cx="8339636" cy="4824005"/>
          </a:xfrm>
          <a:prstGeom prst="rect">
            <a:avLst/>
          </a:prstGeom>
        </p:spPr>
      </p:pic>
      <p:sp>
        <p:nvSpPr>
          <p:cNvPr id="6" name="内容占位符 2">
            <a:extLst>
              <a:ext uri="{FF2B5EF4-FFF2-40B4-BE49-F238E27FC236}">
                <a16:creationId xmlns:a16="http://schemas.microsoft.com/office/drawing/2014/main" id="{D309DD10-4507-4CA6-AACA-F88B7F7DDC29}"/>
              </a:ext>
            </a:extLst>
          </p:cNvPr>
          <p:cNvSpPr txBox="1">
            <a:spLocks/>
          </p:cNvSpPr>
          <p:nvPr/>
        </p:nvSpPr>
        <p:spPr bwMode="auto">
          <a:xfrm>
            <a:off x="838201" y="107495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DML</a:t>
            </a:r>
            <a:endParaRPr lang="zh-CN" altLang="en-US" dirty="0"/>
          </a:p>
        </p:txBody>
      </p:sp>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59" y="1709535"/>
            <a:ext cx="8448675" cy="4581525"/>
          </a:xfrm>
          <a:prstGeom prst="rect">
            <a:avLst/>
          </a:prstGeom>
        </p:spPr>
      </p:pic>
      <p:sp>
        <p:nvSpPr>
          <p:cNvPr id="6" name="内容占位符 2">
            <a:extLst>
              <a:ext uri="{FF2B5EF4-FFF2-40B4-BE49-F238E27FC236}">
                <a16:creationId xmlns:a16="http://schemas.microsoft.com/office/drawing/2014/main" id="{D61601B0-9673-415F-A190-C29B73F26564}"/>
              </a:ext>
            </a:extLst>
          </p:cNvPr>
          <p:cNvSpPr txBox="1">
            <a:spLocks/>
          </p:cNvSpPr>
          <p:nvPr/>
        </p:nvSpPr>
        <p:spPr bwMode="auto">
          <a:xfrm>
            <a:off x="838201" y="1024452"/>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DQL</a:t>
            </a:r>
            <a:endParaRPr lang="zh-CN" altLang="en-US" dirty="0"/>
          </a:p>
        </p:txBody>
      </p:sp>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99560"/>
            <a:ext cx="8667750" cy="5229225"/>
          </a:xfrm>
          <a:prstGeom prst="rect">
            <a:avLst/>
          </a:prstGeom>
        </p:spPr>
      </p:pic>
      <p:sp>
        <p:nvSpPr>
          <p:cNvPr id="7" name="内容占位符 2">
            <a:extLst>
              <a:ext uri="{FF2B5EF4-FFF2-40B4-BE49-F238E27FC236}">
                <a16:creationId xmlns:a16="http://schemas.microsoft.com/office/drawing/2014/main" id="{3331A919-8E6B-441F-BDC0-6B2050AA899C}"/>
              </a:ext>
            </a:extLst>
          </p:cNvPr>
          <p:cNvSpPr txBox="1">
            <a:spLocks/>
          </p:cNvSpPr>
          <p:nvPr/>
        </p:nvSpPr>
        <p:spPr bwMode="auto">
          <a:xfrm>
            <a:off x="838201" y="855517"/>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DB</a:t>
            </a:r>
            <a:r>
              <a:rPr lang="zh-CN" altLang="en-US" dirty="0"/>
              <a:t>故障</a:t>
            </a:r>
          </a:p>
        </p:txBody>
      </p:sp>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58898"/>
            <a:ext cx="8667750" cy="5229225"/>
          </a:xfrm>
          <a:prstGeom prst="rect">
            <a:avLst/>
          </a:prstGeom>
        </p:spPr>
      </p:pic>
      <p:sp>
        <p:nvSpPr>
          <p:cNvPr id="6" name="内容占位符 2">
            <a:extLst>
              <a:ext uri="{FF2B5EF4-FFF2-40B4-BE49-F238E27FC236}">
                <a16:creationId xmlns:a16="http://schemas.microsoft.com/office/drawing/2014/main" id="{514A8F8B-CF21-4B8E-8621-38253684EC6C}"/>
              </a:ext>
            </a:extLst>
          </p:cNvPr>
          <p:cNvSpPr txBox="1">
            <a:spLocks/>
          </p:cNvSpPr>
          <p:nvPr/>
        </p:nvSpPr>
        <p:spPr bwMode="auto">
          <a:xfrm>
            <a:off x="838201" y="959416"/>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故障</a:t>
            </a:r>
          </a:p>
        </p:txBody>
      </p:sp>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10720613" cy="4759731"/>
          </a:xfrm>
        </p:spPr>
        <p:txBody>
          <a:bodyPr/>
          <a:lstStyle/>
          <a:p>
            <a:r>
              <a:rPr lang="zh-CN" altLang="en-US" dirty="0"/>
              <a:t>乐观锁与悲观锁控制</a:t>
            </a:r>
          </a:p>
          <a:p>
            <a:pPr lvl="1"/>
            <a:r>
              <a:rPr lang="en-US" altLang="zh-CN" sz="1600" dirty="0"/>
              <a:t>Proxy</a:t>
            </a:r>
            <a:r>
              <a:rPr lang="zh-CN" altLang="en-US" sz="1600" dirty="0"/>
              <a:t>对于一致性写场景，默认采用悲观锁控制逻辑（</a:t>
            </a:r>
            <a:r>
              <a:rPr lang="en-US" altLang="zh-CN" sz="1600" dirty="0" err="1"/>
              <a:t>optlock_switch</a:t>
            </a:r>
            <a:r>
              <a:rPr lang="en-US" altLang="zh-CN" sz="1600" dirty="0"/>
              <a:t>=1</a:t>
            </a:r>
            <a:r>
              <a:rPr lang="zh-CN" altLang="en-US" sz="1600" dirty="0"/>
              <a:t>），会将更新语句进行如下改写：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marL="480695" lvl="1" indent="0">
              <a:buNone/>
            </a:pPr>
            <a:r>
              <a:rPr lang="zh-CN" altLang="en-US" sz="1600" dirty="0"/>
              <a:t>这种场景需要</a:t>
            </a:r>
            <a:r>
              <a:rPr lang="en-US" altLang="zh-CN" sz="1600" dirty="0"/>
              <a:t>proxy</a:t>
            </a:r>
            <a:r>
              <a:rPr lang="zh-CN" altLang="en-US" sz="1600" dirty="0"/>
              <a:t>与</a:t>
            </a:r>
            <a:r>
              <a:rPr lang="en-US" altLang="zh-CN" sz="1600" dirty="0"/>
              <a:t>DB</a:t>
            </a:r>
            <a:r>
              <a:rPr lang="zh-CN" altLang="en-US" sz="1600" dirty="0"/>
              <a:t>执行两次交互，第一次下发</a:t>
            </a:r>
            <a:r>
              <a:rPr lang="en-US" altLang="zh-CN" sz="1600" dirty="0"/>
              <a:t>select for update</a:t>
            </a:r>
            <a:r>
              <a:rPr lang="zh-CN" altLang="en-US" sz="1600" dirty="0"/>
              <a:t>排它锁，锁记录成功后，执行具体写操作，为了提升效率，</a:t>
            </a:r>
            <a:r>
              <a:rPr lang="en-US" altLang="zh-CN" sz="1600" dirty="0"/>
              <a:t>proxy</a:t>
            </a:r>
            <a:r>
              <a:rPr lang="zh-CN" altLang="en-US" sz="1600" dirty="0"/>
              <a:t>支持乐观锁控制逻辑。</a:t>
            </a:r>
            <a:endParaRPr lang="en-US" altLang="zh-CN" sz="1600" dirty="0"/>
          </a:p>
          <a:p>
            <a:pPr marL="480695" lvl="1" indent="0">
              <a:buNone/>
            </a:pPr>
            <a:endParaRPr lang="en-US" altLang="zh-CN" sz="1600" dirty="0"/>
          </a:p>
          <a:p>
            <a:pPr lvl="1"/>
            <a:r>
              <a:rPr lang="zh-CN" altLang="en-US" sz="1600" dirty="0"/>
              <a:t>针对上述场景，如果采用乐观锁控制逻辑（</a:t>
            </a:r>
            <a:r>
              <a:rPr lang="en-US" altLang="zh-CN" sz="1600" dirty="0" err="1"/>
              <a:t>optlock_switch</a:t>
            </a:r>
            <a:r>
              <a:rPr lang="en-US" altLang="zh-CN" sz="1600" dirty="0"/>
              <a:t>=1</a:t>
            </a:r>
            <a:r>
              <a:rPr lang="zh-CN" altLang="en-US" sz="1600" dirty="0"/>
              <a:t>），会做如下改写：</a:t>
            </a:r>
            <a:endParaRPr lang="en-US" altLang="zh-CN" sz="1600" dirty="0"/>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r>
              <a:rPr lang="en-US" altLang="zh-CN" sz="1600" dirty="0"/>
              <a:t> where … and </a:t>
            </a:r>
            <a:r>
              <a:rPr lang="en-US" altLang="zh-CN" sz="1600" dirty="0" err="1"/>
              <a:t>gtid</a:t>
            </a:r>
            <a:r>
              <a:rPr lang="en-US" altLang="zh-CN" sz="1600" dirty="0"/>
              <a:t> not (</a:t>
            </a:r>
            <a:r>
              <a:rPr lang="en-US" altLang="zh-CN" sz="1600" dirty="0" err="1"/>
              <a:t>active_gtid_list</a:t>
            </a:r>
            <a:r>
              <a:rPr lang="en-US" altLang="zh-CN" sz="1600" dirty="0"/>
              <a:t>) and </a:t>
            </a:r>
            <a:r>
              <a:rPr lang="en-US" altLang="zh-CN" sz="1600" dirty="0" err="1"/>
              <a:t>gtid</a:t>
            </a:r>
            <a:r>
              <a:rPr lang="en-US" altLang="zh-CN" sz="1600" dirty="0"/>
              <a:t>&lt;=</a:t>
            </a:r>
            <a:r>
              <a:rPr lang="en-US" altLang="zh-CN" sz="1600" dirty="0" err="1"/>
              <a:t>max_gtid</a:t>
            </a:r>
            <a:endParaRPr lang="en-US" altLang="zh-CN" sz="1600" dirty="0"/>
          </a:p>
          <a:p>
            <a:pPr marL="480695" lvl="1" indent="0">
              <a:buNone/>
            </a:pPr>
            <a:r>
              <a:rPr lang="zh-CN" altLang="en-US" sz="1600" dirty="0"/>
              <a:t>这样原来</a:t>
            </a:r>
            <a:r>
              <a:rPr lang="en-US" altLang="zh-CN" sz="1600" dirty="0"/>
              <a:t>proxy</a:t>
            </a:r>
            <a:r>
              <a:rPr lang="zh-CN" altLang="en-US" sz="1600" dirty="0"/>
              <a:t>与</a:t>
            </a:r>
            <a:r>
              <a:rPr lang="en-US" altLang="zh-CN" sz="1600" dirty="0" err="1"/>
              <a:t>db</a:t>
            </a:r>
            <a:r>
              <a:rPr lang="zh-CN" altLang="en-US" sz="1600" dirty="0"/>
              <a:t>的两次交互，只需要进行一次即可，当然这种是把最后的冲突检测放到真正提交阶段做了，并没有预先锁记录的动作，</a:t>
            </a:r>
            <a:r>
              <a:rPr lang="zh-CN" altLang="en-US" sz="1600" dirty="0">
                <a:solidFill>
                  <a:srgbClr val="FF0000"/>
                </a:solidFill>
              </a:rPr>
              <a:t>不适合存在大量写冲突的场景</a:t>
            </a:r>
            <a:r>
              <a:rPr lang="zh-CN" altLang="en-US" sz="1600" dirty="0"/>
              <a:t>，需要根据具体业务场景灵活选择。</a:t>
            </a:r>
            <a:endParaRPr lang="en-US" altLang="zh-CN" sz="1600" dirty="0"/>
          </a:p>
        </p:txBody>
      </p:sp>
    </p:spTree>
    <p:extLst>
      <p:ext uri="{BB962C8B-B14F-4D97-AF65-F5344CB8AC3E}">
        <p14:creationId xmlns:p14="http://schemas.microsoft.com/office/powerpoint/2010/main" val="37136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404" y="2940777"/>
            <a:ext cx="9817596" cy="3272532"/>
          </a:xfrm>
          <a:prstGeom prst="rect">
            <a:avLst/>
          </a:prstGeom>
        </p:spPr>
      </p:pic>
      <p:sp>
        <p:nvSpPr>
          <p:cNvPr id="7" name="内容占位符 4">
            <a:extLst>
              <a:ext uri="{FF2B5EF4-FFF2-40B4-BE49-F238E27FC236}">
                <a16:creationId xmlns:a16="http://schemas.microsoft.com/office/drawing/2014/main" id="{D8ADDE7B-1472-479C-981B-8FE989EF46E0}"/>
              </a:ext>
            </a:extLst>
          </p:cNvPr>
          <p:cNvSpPr txBox="1">
            <a:spLocks/>
          </p:cNvSpPr>
          <p:nvPr/>
        </p:nvSpPr>
        <p:spPr bwMode="auto">
          <a:xfrm>
            <a:off x="838201" y="1045542"/>
            <a:ext cx="10444479" cy="10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安全组</a:t>
            </a:r>
            <a:endParaRPr lang="en-US" altLang="zh-CN" dirty="0"/>
          </a:p>
          <a:p>
            <a:pPr lvl="1"/>
            <a:r>
              <a:rPr lang="zh-CN" altLang="en-US" sz="1800" dirty="0"/>
              <a:t>最大保护策略：所有分组均需要返回响应</a:t>
            </a:r>
            <a:endParaRPr lang="en-US" altLang="zh-CN" sz="1800" dirty="0"/>
          </a:p>
          <a:p>
            <a:pPr lvl="1"/>
            <a:r>
              <a:rPr lang="zh-CN" altLang="en-US" sz="1800" dirty="0"/>
              <a:t>最高性能策略：无需分组响应</a:t>
            </a:r>
            <a:endParaRPr lang="en-US" altLang="zh-CN" sz="1800" dirty="0"/>
          </a:p>
          <a:p>
            <a:pPr lvl="1"/>
            <a:r>
              <a:rPr lang="zh-CN" altLang="en-US" sz="1800" dirty="0"/>
              <a:t>最高可用性策略：分组响应数大于所分配的最小分组响应数（即低水位）</a:t>
            </a:r>
            <a:endParaRPr lang="en-US" altLang="zh-CN" sz="1800" dirty="0"/>
          </a:p>
        </p:txBody>
      </p:sp>
    </p:spTree>
    <p:extLst>
      <p:ext uri="{BB962C8B-B14F-4D97-AF65-F5344CB8AC3E}">
        <p14:creationId xmlns:p14="http://schemas.microsoft.com/office/powerpoint/2010/main" val="2666254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136946"/>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207" y="2671437"/>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8"/>
            <a:ext cx="10658399" cy="4830508"/>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zh-CN" altLang="en-US" dirty="0"/>
              <a:t>分布式存储过程</a:t>
            </a:r>
            <a:r>
              <a:rPr lang="en-US" altLang="zh-CN" dirty="0" err="1"/>
              <a:t>SQLEngine</a:t>
            </a:r>
            <a:r>
              <a:rPr lang="zh-CN" altLang="en-US" dirty="0"/>
              <a:t>开发完善</a:t>
            </a:r>
            <a:endParaRPr lang="en-US" altLang="zh-CN" dirty="0"/>
          </a:p>
          <a:p>
            <a:pPr lvl="1"/>
            <a:r>
              <a:rPr lang="zh-CN" altLang="en-US" dirty="0"/>
              <a:t>分布式视图支持</a:t>
            </a:r>
            <a:endParaRPr lang="en-US" altLang="zh-CN" dirty="0"/>
          </a:p>
          <a:p>
            <a:pPr lvl="1"/>
            <a:r>
              <a:rPr lang="zh-CN" altLang="en-US" dirty="0"/>
              <a:t>跨集群数据访问</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完善管理、运维工具的功能和实用性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6281</TotalTime>
  <Words>5822</Words>
  <Application>Microsoft Office PowerPoint</Application>
  <PresentationFormat>宽屏</PresentationFormat>
  <Paragraphs>612</Paragraphs>
  <Slides>69</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2133</cp:revision>
  <cp:lastPrinted>2017-08-22T06:45:00Z</cp:lastPrinted>
  <dcterms:created xsi:type="dcterms:W3CDTF">2017-08-12T10:20:00Z</dcterms:created>
  <dcterms:modified xsi:type="dcterms:W3CDTF">2022-01-20T02:59:05Z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