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66" r:id="rId2"/>
    <p:sldId id="468" r:id="rId3"/>
    <p:sldId id="469" r:id="rId4"/>
    <p:sldId id="522" r:id="rId5"/>
    <p:sldId id="523" r:id="rId6"/>
    <p:sldId id="555" r:id="rId7"/>
    <p:sldId id="556" r:id="rId8"/>
    <p:sldId id="440" r:id="rId9"/>
    <p:sldId id="470" r:id="rId10"/>
    <p:sldId id="557" r:id="rId11"/>
    <p:sldId id="419" r:id="rId12"/>
    <p:sldId id="303" r:id="rId13"/>
    <p:sldId id="471" r:id="rId14"/>
    <p:sldId id="455" r:id="rId15"/>
    <p:sldId id="456" r:id="rId16"/>
    <p:sldId id="589" r:id="rId17"/>
    <p:sldId id="590" r:id="rId18"/>
    <p:sldId id="472" r:id="rId19"/>
    <p:sldId id="386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511" r:id="rId31"/>
    <p:sldId id="39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5" r:id="rId45"/>
    <p:sldId id="616" r:id="rId46"/>
    <p:sldId id="620" r:id="rId47"/>
    <p:sldId id="621" r:id="rId48"/>
    <p:sldId id="617" r:id="rId49"/>
    <p:sldId id="618" r:id="rId50"/>
    <p:sldId id="619" r:id="rId51"/>
    <p:sldId id="475" r:id="rId52"/>
  </p:sldIdLst>
  <p:sldSz cx="12192000" cy="6858000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9377" initials="T" lastIdx="11" clrIdx="0"/>
  <p:cmAuthor id="2" name="T182013" initials="T" lastIdx="2" clrIdx="1">
    <p:extLst>
      <p:ext uri="{19B8F6BF-5375-455C-9EA6-DF929625EA0E}">
        <p15:presenceInfo xmlns:p15="http://schemas.microsoft.com/office/powerpoint/2012/main" userId="T182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8"/>
    <a:srgbClr val="FFFFFF"/>
    <a:srgbClr val="5B9BD5"/>
    <a:srgbClr val="0000FF"/>
    <a:srgbClr val="ED7D31"/>
    <a:srgbClr val="FE7683"/>
    <a:srgbClr val="FE3D50"/>
    <a:srgbClr val="CC7E63"/>
    <a:srgbClr val="787464"/>
    <a:srgbClr val="D7A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88534" autoAdjust="0"/>
  </p:normalViewPr>
  <p:slideViewPr>
    <p:cSldViewPr snapToGrid="0">
      <p:cViewPr varScale="1">
        <p:scale>
          <a:sx n="77" d="100"/>
          <a:sy n="77" d="100"/>
        </p:scale>
        <p:origin x="1030" y="41"/>
      </p:cViewPr>
      <p:guideLst>
        <p:guide orient="horz" pos="2437"/>
        <p:guide pos="3840"/>
      </p:guideLst>
    </p:cSldViewPr>
  </p:slideViewPr>
  <p:notesTextViewPr>
    <p:cViewPr>
      <p:scale>
        <a:sx n="1" d="1"/>
        <a:sy n="1" d="1"/>
      </p:scale>
      <p:origin x="0" y="-751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2-28T19:49:01.446" idx="1">
    <p:pos x="6026" y="1418"/>
    <p:text>GoldenDB同样支持自动拆分，通过配置文件设置，默认按照主键作为分片键。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4283" cy="49702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007C451-60E4-4599-BC35-0053FC9CE8F3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4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8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08984"/>
            <a:ext cx="2944283" cy="49701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08984"/>
            <a:ext cx="2944283" cy="49701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EFE2119-A7ED-48A4-BF93-E52EC19211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主要内容包括</a:t>
            </a:r>
            <a:endParaRPr lang="en-US" altLang="zh-CN" dirty="0"/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架构分析及模块介绍</a:t>
            </a:r>
            <a:r>
              <a:rPr lang="zh-CN" altLang="en-US" dirty="0"/>
              <a:t> 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数据分片方式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分布式事务控制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高可用方案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高并发方案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分布式查询优化器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备份恢复方案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兼容性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数据迁移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监控运维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问题及展望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1</a:t>
            </a:r>
            <a:r>
              <a:rPr lang="zh-CN" altLang="en-US" sz="900" b="0" i="0" spc="0" dirty="0">
                <a:effectLst/>
              </a:rPr>
              <a:t>、计算节点</a:t>
            </a:r>
            <a:r>
              <a:rPr lang="en-US" altLang="zh-CN" sz="900" b="0" i="0" spc="0" dirty="0">
                <a:effectLst/>
              </a:rPr>
              <a:t>CN</a:t>
            </a:r>
            <a:r>
              <a:rPr lang="en-US" altLang="zh-CN" sz="900" dirty="0">
                <a:sym typeface="Wingdings" panose="05000000000000000000" pitchFamily="2" charset="2"/>
              </a:rPr>
              <a:t>&lt;-</a:t>
            </a:r>
            <a:r>
              <a:rPr lang="en-US" altLang="zh-CN" sz="9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900" b="0" i="0" spc="0" dirty="0">
                <a:effectLst/>
              </a:rPr>
              <a:t>&gt;</a:t>
            </a:r>
            <a:r>
              <a:rPr lang="zh-CN" altLang="en-US" sz="900" b="0" i="0" spc="0" dirty="0">
                <a:effectLst/>
              </a:rPr>
              <a:t>数据节点</a:t>
            </a:r>
            <a:r>
              <a:rPr lang="en-US" altLang="zh-CN" sz="900" b="0" i="0" spc="0" dirty="0">
                <a:effectLst/>
              </a:rPr>
              <a:t>DN:</a:t>
            </a:r>
            <a:r>
              <a:rPr lang="zh-CN" altLang="en-US" sz="900" b="0" i="0" spc="0" dirty="0">
                <a:effectLst/>
              </a:rPr>
              <a:t>通过</a:t>
            </a:r>
            <a:r>
              <a:rPr lang="en-US" altLang="zh-CN" sz="900" b="0" i="0" spc="0" dirty="0" err="1">
                <a:effectLst/>
              </a:rPr>
              <a:t>dbagent</a:t>
            </a:r>
            <a:r>
              <a:rPr lang="zh-CN" altLang="en-US" sz="900" b="0" i="0" spc="0" dirty="0">
                <a:effectLst/>
              </a:rPr>
              <a:t>建立长连。接</a:t>
            </a:r>
            <a:endParaRPr lang="en-US" altLang="zh-CN" sz="900" b="0" i="0" spc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2</a:t>
            </a:r>
            <a:r>
              <a:rPr lang="zh-CN" altLang="en-US" sz="900" b="0" i="0" spc="0" dirty="0">
                <a:effectLst/>
              </a:rPr>
              <a:t>、数据节点主节点</a:t>
            </a:r>
            <a:r>
              <a:rPr lang="en-US" altLang="zh-CN" sz="900" dirty="0">
                <a:sym typeface="Wingdings" panose="05000000000000000000" pitchFamily="2" charset="2"/>
              </a:rPr>
              <a:t>&lt;-</a:t>
            </a:r>
            <a:r>
              <a:rPr lang="en-US" altLang="zh-CN" sz="9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900" b="0" i="0" spc="0" dirty="0">
                <a:effectLst/>
              </a:rPr>
              <a:t>&gt;</a:t>
            </a:r>
            <a:r>
              <a:rPr lang="zh-CN" altLang="en-US" sz="900" b="0" i="0" spc="0" dirty="0">
                <a:effectLst/>
              </a:rPr>
              <a:t>从节点</a:t>
            </a:r>
            <a:r>
              <a:rPr lang="en-US" altLang="zh-CN" sz="900" b="0" i="0" spc="0" dirty="0">
                <a:effectLst/>
              </a:rPr>
              <a:t>:</a:t>
            </a:r>
            <a:r>
              <a:rPr lang="zh-CN" altLang="en-US" sz="900" b="0" i="0" spc="0" dirty="0">
                <a:effectLst/>
              </a:rPr>
              <a:t>通过</a:t>
            </a:r>
            <a:r>
              <a:rPr lang="en-US" altLang="zh-CN" sz="900" b="0" i="0" spc="0" dirty="0" err="1">
                <a:effectLst/>
              </a:rPr>
              <a:t>mysql</a:t>
            </a:r>
            <a:r>
              <a:rPr lang="zh-CN" altLang="en-US" sz="900" b="0" i="0" spc="0" dirty="0">
                <a:effectLst/>
              </a:rPr>
              <a:t>的</a:t>
            </a:r>
            <a:r>
              <a:rPr lang="en-US" altLang="zh-CN" sz="900" b="0" i="0" spc="0" dirty="0" err="1">
                <a:effectLst/>
              </a:rPr>
              <a:t>binlog</a:t>
            </a:r>
            <a:r>
              <a:rPr lang="zh-CN" altLang="en-US" sz="900" b="0" i="0" spc="0" dirty="0">
                <a:effectLst/>
              </a:rPr>
              <a:t>同步复制原理，实现数据的同步。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3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ProxyManager</a:t>
            </a:r>
            <a:r>
              <a:rPr lang="zh-CN" altLang="en-US" sz="900" b="0" i="0" spc="0" dirty="0">
                <a:effectLst/>
              </a:rPr>
              <a:t>：实现对计算节点的统一管理，会和每个计算节点进行连接。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4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ClusterManager</a:t>
            </a:r>
            <a:r>
              <a:rPr lang="zh-CN" altLang="en-US" sz="900" b="0" i="0" spc="0" dirty="0">
                <a:effectLst/>
              </a:rPr>
              <a:t>：统一管理数据节点，比如数据节点的状态、扩容缩容，并协同计算节点控制数据的访问。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5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Metadataserver</a:t>
            </a:r>
            <a:r>
              <a:rPr lang="zh-CN" altLang="en-US" sz="900" b="0" i="0" spc="0" dirty="0">
                <a:effectLst/>
              </a:rPr>
              <a:t>：管理元数据信息，有</a:t>
            </a:r>
            <a:r>
              <a:rPr lang="en-US" altLang="zh-CN" sz="900" b="0" i="0" spc="0" dirty="0">
                <a:effectLst/>
              </a:rPr>
              <a:t>DDL</a:t>
            </a:r>
            <a:r>
              <a:rPr lang="zh-CN" altLang="en-US" sz="900" b="0" i="0" spc="0" dirty="0">
                <a:effectLst/>
              </a:rPr>
              <a:t>相关的变更会在这里同步更新，元数据会保存在</a:t>
            </a:r>
            <a:r>
              <a:rPr lang="en-US" altLang="zh-CN" sz="900" b="0" i="0" spc="0" dirty="0">
                <a:effectLst/>
              </a:rPr>
              <a:t>RDB</a:t>
            </a:r>
            <a:r>
              <a:rPr lang="zh-CN" altLang="en-US" sz="900" b="0" i="0" spc="0" dirty="0">
                <a:effectLst/>
              </a:rPr>
              <a:t>中。同时为了优化执行效率，元数据信息也会同时同步到每个计算节点和数据节点的内存中，业务访问的时候优先从本地读取元数据信息。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6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>
                <a:effectLst/>
              </a:rPr>
              <a:t>GTM</a:t>
            </a:r>
            <a:r>
              <a:rPr lang="zh-CN" altLang="en-US" sz="900" b="0" i="0" spc="0" dirty="0">
                <a:effectLst/>
              </a:rPr>
              <a:t>：如果需要申请全局事务</a:t>
            </a:r>
            <a:r>
              <a:rPr lang="en-US" altLang="zh-CN" sz="900" b="0" i="0" spc="0" dirty="0">
                <a:effectLst/>
              </a:rPr>
              <a:t>ID</a:t>
            </a:r>
            <a:r>
              <a:rPr lang="zh-CN" altLang="en-US" sz="900" b="0" i="0" spc="0" dirty="0">
                <a:effectLst/>
              </a:rPr>
              <a:t>，会通过</a:t>
            </a:r>
            <a:r>
              <a:rPr lang="en-US" altLang="zh-CN" sz="900" b="0" i="0" spc="0" dirty="0">
                <a:effectLst/>
              </a:rPr>
              <a:t>GTM</a:t>
            </a:r>
            <a:r>
              <a:rPr lang="zh-CN" altLang="en-US" sz="900" b="0" i="0" spc="0" dirty="0">
                <a:effectLst/>
              </a:rPr>
              <a:t>管理节点申请</a:t>
            </a:r>
            <a:r>
              <a:rPr lang="en-US" altLang="zh-CN" sz="900" b="0" i="0" spc="0" dirty="0">
                <a:effectLst/>
              </a:rPr>
              <a:t>GTID</a:t>
            </a:r>
            <a:r>
              <a:rPr lang="zh-CN" altLang="en-US" sz="900" b="0" i="0" spc="0" dirty="0">
                <a:effectLst/>
              </a:rPr>
              <a:t>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7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OMMAgent</a:t>
            </a:r>
            <a:r>
              <a:rPr lang="zh-CN" altLang="en-US" sz="900" dirty="0"/>
              <a:t>：</a:t>
            </a:r>
            <a:r>
              <a:rPr lang="zh-CN" altLang="en-US" sz="900" b="0" i="0" spc="0" dirty="0">
                <a:effectLst/>
              </a:rPr>
              <a:t>用于执行</a:t>
            </a:r>
            <a:r>
              <a:rPr lang="en-US" altLang="zh-CN" sz="900" b="0" i="0" spc="0" dirty="0">
                <a:effectLst/>
              </a:rPr>
              <a:t>OMM</a:t>
            </a:r>
            <a:r>
              <a:rPr lang="zh-CN" altLang="en-US" sz="900" b="0" i="0" spc="0" dirty="0">
                <a:effectLst/>
              </a:rPr>
              <a:t>管理节点下发的命令，并将告警信息同步到</a:t>
            </a:r>
            <a:r>
              <a:rPr lang="en-US" altLang="zh-CN" sz="900" b="0" i="0" spc="0" dirty="0">
                <a:effectLst/>
              </a:rPr>
              <a:t>OMM</a:t>
            </a:r>
            <a:r>
              <a:rPr lang="zh-CN" altLang="en-US" sz="900" b="0" i="0" spc="0" dirty="0">
                <a:effectLst/>
              </a:rPr>
              <a:t>管理节点</a:t>
            </a:r>
            <a:r>
              <a:rPr lang="zh-CN" altLang="en-US" sz="900" dirty="0"/>
              <a:t>。</a:t>
            </a:r>
            <a:endParaRPr lang="en-US" altLang="zh-CN" sz="900" dirty="0">
              <a:effectLst/>
            </a:endParaRP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接收到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信息后，会通知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更新元数据信息，并持久化保存到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中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将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语句下推到每个数据节点分别执行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本地内存和数据节点中会保存一份全量的表结构信息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执行过程中如果出错，会通知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将表状态禁用，需要手动解锁；表禁用后业务访问会出错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中的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信息会定期同步到</a:t>
            </a: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计算节点和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数据节点</a:t>
            </a:r>
          </a:p>
          <a:p>
            <a:pPr algn="l">
              <a:buFont typeface="+mj-lt"/>
              <a:buAutoNum type="arabicPeriod"/>
            </a:pP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应用访问时会优先从本地读取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信息</a:t>
            </a: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3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1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0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77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3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52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6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9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9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隔离级别定义为</a:t>
            </a:r>
            <a:r>
              <a:rPr lang="en-US" altLang="zh-CN" sz="9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</a:t>
            </a:r>
            <a:r>
              <a:rPr lang="zh-CN" altLang="en-US" sz="9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时候，查询数据时，通过检查数据行</a:t>
            </a:r>
            <a:r>
              <a:rPr lang="en-US" altLang="zh-CN" sz="9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9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列对应的全局状态，来判断该数据行是否正在被其它全局事务修改。如果</a:t>
            </a:r>
            <a:r>
              <a:rPr lang="en-US" altLang="zh-CN" sz="9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9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在全局活跃事务列表中，则表明该数据正在被修改，不能返回给应用。</a:t>
            </a:r>
            <a:endParaRPr lang="en-US" altLang="zh-CN" sz="900" b="0" i="0" spc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在一致性读的过程中，如果事务已提交即</a:t>
            </a:r>
            <a:r>
              <a:rPr lang="en-US" altLang="zh-CN" sz="9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不在活跃事务列表中，则返回的是已提交的数据；如果事务未提交，即</a:t>
            </a:r>
            <a:r>
              <a:rPr lang="en-US" altLang="zh-CN" sz="9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在活跃事务列表中，则返回的是事务提交之前的数据，这样即满足了隔离性要求</a:t>
            </a:r>
            <a:r>
              <a:rPr lang="zh-CN" altLang="en-US" sz="9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900" dirty="0">
              <a:effectLst/>
            </a:endParaRPr>
          </a:p>
          <a:p>
            <a:endParaRPr lang="zh-CN" altLang="en-US" sz="900" dirty="0"/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15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模式下的一致性读的好处是通过</a:t>
            </a:r>
            <a:r>
              <a:rPr lang="en-US" altLang="zh-CN" sz="9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多版本并发控制，能够</a:t>
            </a:r>
            <a:r>
              <a:rPr lang="zh-CN" altLang="en-US" sz="9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保证读一致性，并且写不阻塞读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。同时将</a:t>
            </a:r>
            <a:r>
              <a:rPr lang="en-US" altLang="zh-CN" sz="9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的活跃判断检测下推到了数据节点，</a:t>
            </a:r>
            <a:r>
              <a:rPr lang="zh-CN" altLang="en-US" sz="9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避免了计算节点获取所有结果集进行活跃判断而导致的</a:t>
            </a:r>
            <a:r>
              <a:rPr lang="en-US" altLang="zh-CN" sz="900" b="1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9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内存开销增大的风险</a:t>
            </a:r>
            <a:r>
              <a:rPr lang="zh-CN" altLang="en-US" sz="9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900" dirty="0">
              <a:effectLst/>
            </a:endParaRPr>
          </a:p>
          <a:p>
            <a:endParaRPr lang="zh-CN" altLang="en-US" sz="900" dirty="0"/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2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8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02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4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27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数据节点的高低水位策略和高低水位的配置、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响应数以及主是否计数有关。以一主三备的数据分片为例，主机和备机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team1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、备机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和备机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team2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，配置的高水位为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、低水位为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，主计数，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内响应的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数为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900" dirty="0"/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6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7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59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优化器的优化工作主要体现在计划树的生成上，</a:t>
            </a: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的查询优化器设计实现主要考虑以下两个方面：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9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代价模型的选择。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分布式系统代价估算模型，考虑节点间传输数据的代价，以减少数据传输的次数和数据量作为查询优化的目标，提高数据节点之间计算的并行度、减少计算节点的计算量。这主要考虑在分布式数据库系统环境中，表结构被水平或垂直拆分到多个数据节点，因此需要考虑语句如何分拆、分片之间数据如何移动、结果如何计算与合并的问题，网络通信开销不可忽视。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</a:t>
            </a:r>
            <a:r>
              <a:rPr lang="zh-CN" altLang="en-US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考虑数据一致性开销。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在分布式数据库系统中，数据全局一致性机制相较于单机数据库需要更为复杂的控制。因此，如何降低数据全局一致性保证的开销，也是</a:t>
            </a: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查询优化器的设计要求。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总体来讲，</a:t>
            </a: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的分布式查询优化器遵循了上述的设计原则，</a:t>
            </a:r>
            <a:r>
              <a:rPr lang="zh-CN" altLang="zh-CN" sz="9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以基于规则的优化为主，基于成本的优化为辅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提升系统的灵活性的同时控制系统实现的复杂性。优化器内部内置大量的优化规则，通过查询重写的方式进行经验性优化。在优化规则的选择上，重点分析分片剪枝、并行执行、合并下压、条件下推、条件繁殖、排序消除、去重消除、排序下推等。</a:t>
            </a:r>
          </a:p>
          <a:p>
            <a:endParaRPr lang="zh-CN" altLang="en-US" sz="900" dirty="0"/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18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3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7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25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09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320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系统表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information_schema.INNODB_TRX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主要记录了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innodb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事务的相关信息，需要增加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个字段用于保存事务流水号信息及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信息。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新增字段信息如下：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trx_serial_num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varchar(32) DEFAULT NULL,</a:t>
            </a:r>
            <a:endParaRPr lang="en-US" altLang="zh-CN" sz="1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trx_gtm_gtid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varcahr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(32) DEFAULT NULL</a:t>
            </a:r>
          </a:p>
          <a:p>
            <a:pPr marL="0" indent="0">
              <a:buNone/>
            </a:pP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事务流水号信息和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信息都是以特殊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HINT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信息的方式携带在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语句中的，如：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/*+TSN=abc123*/ START TRANSACTION;</a:t>
            </a:r>
          </a:p>
          <a:p>
            <a:pPr marL="0" indent="0">
              <a:buNone/>
            </a:pPr>
            <a:r>
              <a:rPr lang="zh-CN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/*+GTID=123456*/ START TRANSACTION;</a:t>
            </a:r>
            <a:endParaRPr lang="en-US" altLang="zh-CN" sz="1000" dirty="0"/>
          </a:p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7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InsightAgent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是主机代理，每台主机上部署，执行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下发的命令，并将数据收集推送到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endParaRPr lang="en-US" altLang="zh-CN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Filebeat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是日志采集代理，用于收集每台服务器的日志数据</a:t>
            </a:r>
          </a:p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、运维性能数据经过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消息队列后通过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logstash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采集到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elasticsearch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中存储</a:t>
            </a:r>
          </a:p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会查询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ES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中的性能数据、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RDB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中的集群信息以及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Redis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中的缓存信息进行展示和汇总分析</a:t>
            </a:r>
          </a:p>
        </p:txBody>
      </p:sp>
    </p:spTree>
    <p:extLst>
      <p:ext uri="{BB962C8B-B14F-4D97-AF65-F5344CB8AC3E}">
        <p14:creationId xmlns:p14="http://schemas.microsoft.com/office/powerpoint/2010/main" val="3837174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976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277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11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900" dirty="0"/>
              <a:t>1</a:t>
            </a:r>
            <a:r>
              <a:rPr lang="zh-CN" altLang="en-US" sz="900" dirty="0"/>
              <a:t>、</a:t>
            </a:r>
            <a:r>
              <a:rPr lang="en-US" altLang="zh-CN" sz="900" dirty="0"/>
              <a:t>MySQL</a:t>
            </a:r>
            <a:r>
              <a:rPr lang="zh-CN" altLang="en-US" sz="900" dirty="0"/>
              <a:t>兼容性</a:t>
            </a:r>
            <a:endParaRPr lang="en-US" altLang="zh-CN" sz="900" dirty="0"/>
          </a:p>
          <a:p>
            <a:pPr marL="0" indent="0">
              <a:buNone/>
            </a:pPr>
            <a:r>
              <a:rPr lang="zh-CN" altLang="en-US" sz="900" dirty="0"/>
              <a:t>数据节点兼容</a:t>
            </a:r>
            <a:r>
              <a:rPr lang="en-US" altLang="zh-CN" sz="900" dirty="0"/>
              <a:t>MySQL5.7/8.0</a:t>
            </a:r>
            <a:r>
              <a:rPr lang="zh-CN" altLang="en-US" sz="900" dirty="0"/>
              <a:t>，计算节点部分兼容</a:t>
            </a:r>
            <a:r>
              <a:rPr lang="en-US" altLang="zh-CN" sz="900" dirty="0"/>
              <a:t>MySQL8.0</a:t>
            </a:r>
          </a:p>
          <a:p>
            <a:pPr marL="0" indent="0">
              <a:buNone/>
            </a:pPr>
            <a:r>
              <a:rPr lang="en-US" altLang="zh-CN" sz="900" dirty="0"/>
              <a:t>2</a:t>
            </a:r>
            <a:r>
              <a:rPr lang="zh-CN" altLang="en-US" sz="900" dirty="0"/>
              <a:t>、</a:t>
            </a:r>
            <a:r>
              <a:rPr lang="en-US" altLang="zh-CN" sz="900" dirty="0"/>
              <a:t>Oracle</a:t>
            </a:r>
            <a:r>
              <a:rPr lang="zh-CN" altLang="en-US" sz="900" dirty="0"/>
              <a:t>兼容性</a:t>
            </a:r>
            <a:endParaRPr lang="en-US" altLang="zh-CN" sz="900" dirty="0"/>
          </a:p>
          <a:p>
            <a:r>
              <a:rPr lang="en-US" altLang="zh-CN" sz="900" dirty="0"/>
              <a:t>sequence</a:t>
            </a:r>
          </a:p>
          <a:p>
            <a:r>
              <a:rPr lang="zh-CN" altLang="en-US" sz="900" dirty="0"/>
              <a:t>基本的时间、字符函数</a:t>
            </a:r>
            <a:endParaRPr lang="en-US" altLang="zh-CN" sz="900" dirty="0"/>
          </a:p>
          <a:p>
            <a:r>
              <a:rPr lang="en-US" altLang="zh-CN" sz="900" dirty="0"/>
              <a:t>Synonym</a:t>
            </a:r>
            <a:r>
              <a:rPr lang="zh-CN" altLang="en-US" sz="900" dirty="0"/>
              <a:t>同义词</a:t>
            </a:r>
            <a:endParaRPr lang="en-US" altLang="zh-CN" sz="900" dirty="0"/>
          </a:p>
          <a:p>
            <a:r>
              <a:rPr lang="zh-CN" altLang="en-US" sz="900" dirty="0"/>
              <a:t>窗口函数</a:t>
            </a:r>
            <a:endParaRPr lang="en-US" altLang="zh-CN" sz="900" dirty="0"/>
          </a:p>
          <a:p>
            <a:r>
              <a:rPr lang="en-US" altLang="zh-CN" sz="900" dirty="0"/>
              <a:t>MERGE INTO</a:t>
            </a:r>
          </a:p>
          <a:p>
            <a:r>
              <a:rPr lang="en-US" altLang="zh-CN" sz="900" dirty="0"/>
              <a:t>……</a:t>
            </a:r>
          </a:p>
          <a:p>
            <a:endParaRPr lang="zh-CN" altLang="en-US" sz="1600"/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OMM/insight</a:t>
            </a:r>
          </a:p>
          <a:p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OMM(Operations, Maintenance &amp; Monitoring Manager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）是整个分布式数据库系统中用于进行维护工作的管理平台，负责所有组件的管理。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1" dirty="0"/>
          </a:p>
          <a:p>
            <a:r>
              <a:rPr lang="zh-CN" altLang="en-US" sz="1200" b="1" dirty="0"/>
              <a:t>连接方式</a:t>
            </a:r>
            <a:endParaRPr lang="en-US" altLang="zh-CN" sz="1200" b="1" dirty="0"/>
          </a:p>
          <a:p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应用客户端可以通过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JDBC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ODBC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直接连接到计算节点，也可以经过负载均衡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F5/A10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LVS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方式连接到计算节点，达到流量均衡的目的。</a:t>
            </a:r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计算节点包括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引擎，主要负责用户认证与鉴权、分布式事务控制、执行具体的分布式计划、分布式优化、存储节点负载均衡等任务。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数据节点用于实际存储数据、执行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操作和本地事务控制。每个数据节点对应一个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节点，多个数据节点组成一个安全组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。在安全组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中，数据节点按照一主多备进行快同步数据复制。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(GTM)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全局事务协调中心，用于协助计算节点进行分布式事务管理，主要包括生成、释放全局事务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）、维护活跃事务。在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GoldenDB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中，只有跨分片的写操作才会申请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，其它读查询操作和单分片的写操作都不会申请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120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(MN)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MetaDataServer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主要功能是管理分布式数据库的元数据信息，对外提供操作接口；持久化数据以及进行相应的任务管理工作。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(PM)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主要功能包括：管理计算节点，管理连接实例，收集计算节点状态、统计告警信息和对计算节点的异常进行处理。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ClusterManager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(CM) 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在分布式数据库系统中主要用于存储节点安全组的管理，协同计算节点控制对数据库的访问。</a:t>
            </a:r>
          </a:p>
          <a:p>
            <a:pPr algn="l"/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导入导出工具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</a:p>
          <a:p>
            <a:pPr algn="l"/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主要功能是在存储节点间批量导入导出数据。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0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73"/>
          <p:cNvGrpSpPr/>
          <p:nvPr/>
        </p:nvGrpSpPr>
        <p:grpSpPr bwMode="auto">
          <a:xfrm>
            <a:off x="-31750" y="-14288"/>
            <a:ext cx="12226925" cy="6872288"/>
            <a:chOff x="0" y="0"/>
            <a:chExt cx="38578" cy="21702"/>
          </a:xfrm>
        </p:grpSpPr>
        <p:pic>
          <p:nvPicPr>
            <p:cNvPr id="4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415481" y="2576032"/>
            <a:ext cx="9361040" cy="741362"/>
          </a:xfr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zh-CN" altLang="en-US" sz="4800" b="1" kern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分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60"/>
          </a:xfrm>
        </p:spPr>
        <p:txBody>
          <a:bodyPr/>
          <a:lstStyle>
            <a:lvl1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59"/>
          </a:xfr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Clr>
                <a:schemeClr val="accent1"/>
              </a:buClr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73"/>
          <p:cNvGrpSpPr/>
          <p:nvPr/>
        </p:nvGrpSpPr>
        <p:grpSpPr bwMode="auto">
          <a:xfrm>
            <a:off x="-31750" y="-14288"/>
            <a:ext cx="12226925" cy="6872288"/>
            <a:chOff x="0" y="0"/>
            <a:chExt cx="38578" cy="21702"/>
          </a:xfrm>
        </p:grpSpPr>
        <p:pic>
          <p:nvPicPr>
            <p:cNvPr id="4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5080337" y="2603500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7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9" name="组合 3073"/>
          <p:cNvGrpSpPr/>
          <p:nvPr userDrawn="1"/>
        </p:nvGrpSpPr>
        <p:grpSpPr bwMode="auto">
          <a:xfrm>
            <a:off x="-31749" y="-14288"/>
            <a:ext cx="12226925" cy="6872288"/>
            <a:chOff x="0" y="0"/>
            <a:chExt cx="38578" cy="21702"/>
          </a:xfrm>
        </p:grpSpPr>
        <p:pic>
          <p:nvPicPr>
            <p:cNvPr id="10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5311170" y="2741999"/>
            <a:ext cx="15696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图片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3538"/>
            <a:ext cx="105156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63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4038"/>
            <a:ext cx="10515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>
                <a:sym typeface="Calibri" panose="020F0502020204030204" pitchFamily="34" charset="0"/>
              </a:rPr>
              <a:t>编辑母版文本样式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9736" y="6482667"/>
            <a:ext cx="4752528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r">
              <a:defRPr sz="1200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40968" name="图片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700" y="406400"/>
            <a:ext cx="9509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6" y="1944337"/>
            <a:ext cx="4298019" cy="409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5240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21336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7432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33528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7330" indent="-227330" algn="l" defTabSz="912495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lvl="1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lvl="2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lvl="3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lvl="4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352800" lvl="5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228600" lvl="1" indent="-1143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457200" lvl="2" indent="-2286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685800" lvl="3" indent="-3429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914400" lvl="4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3048000" lvl="5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3657600" lvl="6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7pPr>
      <a:lvl8pPr marL="4267200" lvl="7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4876800" lvl="8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GoldenDB</a:t>
            </a:r>
            <a:r>
              <a:rPr altLang="en-GB" dirty="0"/>
              <a:t>产品简介及</a:t>
            </a:r>
            <a:r>
              <a:rPr lang="zh-CN" altLang="en-US" dirty="0"/>
              <a:t>架构解析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整体架构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6C499F12-D7B7-418B-A05D-A5A9BD1C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84" y="1268413"/>
            <a:ext cx="7388352" cy="4899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主要模块</a:t>
            </a:r>
            <a:endParaRPr lang="en-US" altLang="zh-CN" dirty="0"/>
          </a:p>
        </p:txBody>
      </p:sp>
      <p:sp>
        <p:nvSpPr>
          <p:cNvPr id="4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1BEDB4FA-E3A8-4BAA-881F-06ECFC2C2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98" y="1295835"/>
            <a:ext cx="8260434" cy="4473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组件交互</a:t>
            </a:r>
          </a:p>
        </p:txBody>
      </p:sp>
      <p:sp>
        <p:nvSpPr>
          <p:cNvPr id="4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92192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96ED819B-E7A5-4A3E-99A4-E947556BB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99" y="1245313"/>
            <a:ext cx="7727288" cy="472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830143" y="2265778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830143" y="2265778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51370" y="229650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分片策略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190183" y="304057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51370" y="3077774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分片路由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190183" y="382183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95663" y="1552575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数据分片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30575" y="1552575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zh-CN" altLang="en-US" dirty="0"/>
              <a:t>分片策略</a:t>
            </a:r>
            <a:endParaRPr dirty="0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FEB83AC6-8816-4F1A-96DF-CEED22F0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" y="1071154"/>
            <a:ext cx="12192000" cy="53714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分片路由：</a:t>
            </a:r>
            <a:r>
              <a:rPr lang="en-US" altLang="zh-CN" dirty="0"/>
              <a:t>DDL</a:t>
            </a:r>
            <a:endParaRPr 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9" name="图片 8" descr="图形用户界面, 图示, 应用程序&#10;&#10;描述已自动生成">
            <a:extLst>
              <a:ext uri="{FF2B5EF4-FFF2-40B4-BE49-F238E27FC236}">
                <a16:creationId xmlns:a16="http://schemas.microsoft.com/office/drawing/2014/main" id="{C247896B-F6B0-4027-833D-B577644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7" y="1271986"/>
            <a:ext cx="842962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分片路由：</a:t>
            </a:r>
            <a:r>
              <a:rPr lang="en-US" altLang="zh-CN" dirty="0"/>
              <a:t>INSERT</a:t>
            </a:r>
            <a:endParaRPr 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5BE45861-1012-4FDD-9664-B1C025FD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2" y="1128712"/>
            <a:ext cx="8339636" cy="48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分片路由：</a:t>
            </a:r>
            <a:r>
              <a:rPr lang="en-US" altLang="zh-CN" dirty="0"/>
              <a:t>SELECT</a:t>
            </a:r>
            <a:endParaRPr 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B0C39D3A-404E-4303-BE06-B0A6D545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138237"/>
            <a:ext cx="8448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830143" y="2265778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830143" y="2265778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51370" y="229650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ACID/CAP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理论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190183" y="304057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51370" y="3077774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分布式事务方案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190183" y="382183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95663" y="1552575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分布式事务控制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30575" y="1552575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5258296" y="383284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原子性实现方案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5197109" y="457691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15" name="任意多边形: 形状 33"/>
          <p:cNvSpPr/>
          <p:nvPr/>
        </p:nvSpPr>
        <p:spPr>
          <a:xfrm>
            <a:off x="5251369" y="4603101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隔离性实现方案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5238058" y="5312089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4.1 </a:t>
            </a:r>
            <a:r>
              <a:rPr lang="zh-CN" altLang="en-US" dirty="0">
                <a:sym typeface="+mn-ea"/>
              </a:rPr>
              <a:t>分布式</a:t>
            </a:r>
            <a:r>
              <a:rPr lang="en-US" altLang="zh-CN" dirty="0">
                <a:sym typeface="+mn-ea"/>
              </a:rPr>
              <a:t>ACID/CAP</a:t>
            </a:r>
            <a:r>
              <a:rPr lang="zh-CN" altLang="en-US" dirty="0">
                <a:sym typeface="+mn-ea"/>
              </a:rPr>
              <a:t>理论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21" name="图片 520" descr="表格&#10;&#10;描述已自动生成">
            <a:extLst>
              <a:ext uri="{FF2B5EF4-FFF2-40B4-BE49-F238E27FC236}">
                <a16:creationId xmlns:a16="http://schemas.microsoft.com/office/drawing/2014/main" id="{CEBCD4D8-47A1-4928-9E99-30719714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0" y="1925458"/>
            <a:ext cx="10650979" cy="22495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C8B23-8064-49CF-BB8E-0515236EA52E}"/>
              </a:ext>
            </a:extLst>
          </p:cNvPr>
          <p:cNvSpPr txBox="1"/>
          <p:nvPr/>
        </p:nvSpPr>
        <p:spPr>
          <a:xfrm>
            <a:off x="838200" y="1518557"/>
            <a:ext cx="1006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pc="41" dirty="0">
                <a:latin typeface="BlinkMacSystemFont"/>
              </a:rPr>
              <a:t>分布式数据库中，将数据库事务的</a:t>
            </a:r>
            <a:r>
              <a:rPr lang="en-US" altLang="zh-CN" sz="1800" spc="41" dirty="0">
                <a:latin typeface="BlinkMacSystemFont"/>
              </a:rPr>
              <a:t>ACID</a:t>
            </a:r>
            <a:r>
              <a:rPr lang="zh-CN" altLang="en-US" sz="1800" spc="41" dirty="0">
                <a:latin typeface="BlinkMacSystemFont"/>
              </a:rPr>
              <a:t>理论延伸到分布式架构下，如表所示：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690713" y="314084"/>
            <a:ext cx="5090149" cy="49581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产品介绍及使用场景</a:t>
            </a: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4625627" y="314084"/>
            <a:ext cx="65086" cy="4958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MH_Entry_2"/>
          <p:cNvSpPr/>
          <p:nvPr>
            <p:custDataLst>
              <p:tags r:id="rId3"/>
            </p:custDataLst>
          </p:nvPr>
        </p:nvSpPr>
        <p:spPr>
          <a:xfrm>
            <a:off x="4690714" y="952259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整体架构及主要模块</a:t>
            </a:r>
          </a:p>
        </p:txBody>
      </p:sp>
      <p:sp>
        <p:nvSpPr>
          <p:cNvPr id="7" name="MH_Others_2"/>
          <p:cNvSpPr/>
          <p:nvPr>
            <p:custDataLst>
              <p:tags r:id="rId4"/>
            </p:custDataLst>
          </p:nvPr>
        </p:nvSpPr>
        <p:spPr>
          <a:xfrm>
            <a:off x="4625627" y="952260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06634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3" name="MH_Others_4"/>
          <p:cNvSpPr txBox="1"/>
          <p:nvPr>
            <p:custDataLst>
              <p:tags r:id="rId6"/>
            </p:custDataLst>
          </p:nvPr>
        </p:nvSpPr>
        <p:spPr>
          <a:xfrm rot="5400000">
            <a:off x="488152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cs typeface="+mn-ea"/>
              <a:sym typeface="+mn-lt"/>
            </a:endParaRPr>
          </a:p>
        </p:txBody>
      </p:sp>
      <p:sp>
        <p:nvSpPr>
          <p:cNvPr id="32" name="MH_Entry_2">
            <a:extLst>
              <a:ext uri="{FF2B5EF4-FFF2-40B4-BE49-F238E27FC236}">
                <a16:creationId xmlns:a16="http://schemas.microsoft.com/office/drawing/2014/main" id="{E59BF853-16F0-418E-8EAB-43923777310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0714" y="1554179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数据分片</a:t>
            </a:r>
          </a:p>
        </p:txBody>
      </p:sp>
      <p:sp>
        <p:nvSpPr>
          <p:cNvPr id="33" name="MH_Others_2">
            <a:extLst>
              <a:ext uri="{FF2B5EF4-FFF2-40B4-BE49-F238E27FC236}">
                <a16:creationId xmlns:a16="http://schemas.microsoft.com/office/drawing/2014/main" id="{3FD5D5B2-33CF-4F2F-B3A7-400BCBA5065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625627" y="1554180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MH_Entry_2">
            <a:extLst>
              <a:ext uri="{FF2B5EF4-FFF2-40B4-BE49-F238E27FC236}">
                <a16:creationId xmlns:a16="http://schemas.microsoft.com/office/drawing/2014/main" id="{B2950BDF-0958-4336-BF99-8CB2237ABDB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690713" y="2156098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分布式事务控制</a:t>
            </a:r>
          </a:p>
        </p:txBody>
      </p:sp>
      <p:sp>
        <p:nvSpPr>
          <p:cNvPr id="35" name="MH_Others_2">
            <a:extLst>
              <a:ext uri="{FF2B5EF4-FFF2-40B4-BE49-F238E27FC236}">
                <a16:creationId xmlns:a16="http://schemas.microsoft.com/office/drawing/2014/main" id="{7C6F8B86-EA2E-4371-83F9-879D5D39711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25626" y="2156099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MH_Entry_2">
            <a:extLst>
              <a:ext uri="{FF2B5EF4-FFF2-40B4-BE49-F238E27FC236}">
                <a16:creationId xmlns:a16="http://schemas.microsoft.com/office/drawing/2014/main" id="{8A2E5727-CDAE-44EF-9333-85C086BCBD7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90713" y="2774215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高可用方案</a:t>
            </a:r>
          </a:p>
        </p:txBody>
      </p:sp>
      <p:sp>
        <p:nvSpPr>
          <p:cNvPr id="37" name="MH_Others_2">
            <a:extLst>
              <a:ext uri="{FF2B5EF4-FFF2-40B4-BE49-F238E27FC236}">
                <a16:creationId xmlns:a16="http://schemas.microsoft.com/office/drawing/2014/main" id="{89AE470C-4AEC-49F0-AAAE-CAE745E4B17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25626" y="2774216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MH_Entry_1">
            <a:extLst>
              <a:ext uri="{FF2B5EF4-FFF2-40B4-BE49-F238E27FC236}">
                <a16:creationId xmlns:a16="http://schemas.microsoft.com/office/drawing/2014/main" id="{A869A657-A0C5-4186-903C-6048358ECC8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690713" y="3376133"/>
            <a:ext cx="5090149" cy="49581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高并发方案</a:t>
            </a:r>
          </a:p>
        </p:txBody>
      </p:sp>
      <p:sp>
        <p:nvSpPr>
          <p:cNvPr id="39" name="MH_Others_1">
            <a:extLst>
              <a:ext uri="{FF2B5EF4-FFF2-40B4-BE49-F238E27FC236}">
                <a16:creationId xmlns:a16="http://schemas.microsoft.com/office/drawing/2014/main" id="{4D6A18DD-B033-4D00-8355-57793B753B7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625627" y="3376133"/>
            <a:ext cx="65086" cy="4958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MH_Entry_2">
            <a:extLst>
              <a:ext uri="{FF2B5EF4-FFF2-40B4-BE49-F238E27FC236}">
                <a16:creationId xmlns:a16="http://schemas.microsoft.com/office/drawing/2014/main" id="{BE14A4AF-2076-491D-B4FC-0F0EAAF396C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690714" y="4014308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备份恢复</a:t>
            </a:r>
          </a:p>
        </p:txBody>
      </p:sp>
      <p:sp>
        <p:nvSpPr>
          <p:cNvPr id="41" name="MH_Others_2">
            <a:extLst>
              <a:ext uri="{FF2B5EF4-FFF2-40B4-BE49-F238E27FC236}">
                <a16:creationId xmlns:a16="http://schemas.microsoft.com/office/drawing/2014/main" id="{B6CD66B4-928E-49C2-AD45-56E18B6973A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625627" y="4014309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MH_Entry_2">
            <a:extLst>
              <a:ext uri="{FF2B5EF4-FFF2-40B4-BE49-F238E27FC236}">
                <a16:creationId xmlns:a16="http://schemas.microsoft.com/office/drawing/2014/main" id="{9B3AC8F8-BA2E-4A3D-8C0C-73F93A35185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690714" y="4616228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数据迁移</a:t>
            </a:r>
          </a:p>
        </p:txBody>
      </p:sp>
      <p:sp>
        <p:nvSpPr>
          <p:cNvPr id="43" name="MH_Others_2">
            <a:extLst>
              <a:ext uri="{FF2B5EF4-FFF2-40B4-BE49-F238E27FC236}">
                <a16:creationId xmlns:a16="http://schemas.microsoft.com/office/drawing/2014/main" id="{98CB2DC8-D2F2-4250-B91B-0B95E43CA38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625627" y="4616229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MH_Entry_2">
            <a:extLst>
              <a:ext uri="{FF2B5EF4-FFF2-40B4-BE49-F238E27FC236}">
                <a16:creationId xmlns:a16="http://schemas.microsoft.com/office/drawing/2014/main" id="{6FA1FF33-630E-43FD-842B-7EFC1F6AE43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90713" y="5218147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第九章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监控运维</a:t>
            </a:r>
          </a:p>
        </p:txBody>
      </p:sp>
      <p:sp>
        <p:nvSpPr>
          <p:cNvPr id="45" name="MH_Others_2">
            <a:extLst>
              <a:ext uri="{FF2B5EF4-FFF2-40B4-BE49-F238E27FC236}">
                <a16:creationId xmlns:a16="http://schemas.microsoft.com/office/drawing/2014/main" id="{09D579D7-85C3-4D6F-9694-D28BBE4D4D1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25626" y="5218148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MH_Entry_2">
            <a:extLst>
              <a:ext uri="{FF2B5EF4-FFF2-40B4-BE49-F238E27FC236}">
                <a16:creationId xmlns:a16="http://schemas.microsoft.com/office/drawing/2014/main" id="{A8F6A9FF-1E52-4D6A-83A9-265D8DA1148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690713" y="5836264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第十章 问题及发展</a:t>
            </a:r>
          </a:p>
        </p:txBody>
      </p:sp>
      <p:sp>
        <p:nvSpPr>
          <p:cNvPr id="47" name="MH_Others_2">
            <a:extLst>
              <a:ext uri="{FF2B5EF4-FFF2-40B4-BE49-F238E27FC236}">
                <a16:creationId xmlns:a16="http://schemas.microsoft.com/office/drawing/2014/main" id="{6C347BA9-A679-4AEC-A68D-3B243806011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625626" y="5836265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4.1 </a:t>
            </a:r>
            <a:r>
              <a:rPr lang="zh-CN" altLang="en-US" dirty="0">
                <a:sym typeface="+mn-ea"/>
              </a:rPr>
              <a:t>分布式</a:t>
            </a:r>
            <a:r>
              <a:rPr lang="en-US" altLang="zh-CN" dirty="0">
                <a:sym typeface="+mn-ea"/>
              </a:rPr>
              <a:t>ACID/CAP</a:t>
            </a:r>
            <a:r>
              <a:rPr lang="zh-CN" altLang="en-US" dirty="0">
                <a:sym typeface="+mn-ea"/>
              </a:rPr>
              <a:t>理论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39307" y="1777575"/>
            <a:ext cx="7028623" cy="2685096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1400" spc="41" dirty="0">
                <a:solidFill>
                  <a:srgbClr val="24292E"/>
                </a:solidFill>
                <a:latin typeface="BlinkMacSystemFont"/>
              </a:rPr>
              <a:t>根据</a:t>
            </a:r>
            <a:r>
              <a:rPr lang="en-US" altLang="zh-CN" sz="1400" spc="41" dirty="0">
                <a:solidFill>
                  <a:srgbClr val="24292E"/>
                </a:solidFill>
                <a:latin typeface="BlinkMacSystemFont"/>
              </a:rPr>
              <a:t>CAP</a:t>
            </a:r>
            <a:r>
              <a:rPr lang="zh-CN" altLang="en-US" sz="1400" spc="41" dirty="0">
                <a:solidFill>
                  <a:srgbClr val="24292E"/>
                </a:solidFill>
                <a:latin typeface="BlinkMacSystemFont"/>
              </a:rPr>
              <a:t>理论，无法同时满足一致性、可用性和分区容忍性。但是在分布式数据库系统中，分区容忍性是必须的，分区是始终会存在的，因此需要在一致性和可用性之间进行权衡。</a:t>
            </a:r>
            <a:endParaRPr lang="en-US" altLang="zh-CN" sz="1400" spc="41" dirty="0">
              <a:solidFill>
                <a:srgbClr val="24292E"/>
              </a:solidFill>
              <a:latin typeface="BlinkMacSystemFon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1400" spc="41" dirty="0">
              <a:solidFill>
                <a:srgbClr val="24292E"/>
              </a:solidFill>
              <a:latin typeface="BlinkMacSystemFon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400" spc="41" dirty="0">
                <a:solidFill>
                  <a:srgbClr val="24292E"/>
                </a:solidFill>
                <a:latin typeface="BlinkMacSystemFont"/>
              </a:rPr>
              <a:t>CP without A</a:t>
            </a:r>
            <a:r>
              <a:rPr lang="zh-CN" altLang="en-US" sz="1400" spc="41" dirty="0">
                <a:solidFill>
                  <a:srgbClr val="24292E"/>
                </a:solidFill>
                <a:latin typeface="BlinkMacSystemFont"/>
              </a:rPr>
              <a:t>：分布式系统容许系统停机或者长时间无响应，一旦发生网络故障或者消息丢失等情况，就要牺牲用户的体验，等待所有数据全部一致之后再让用户访问系统。传统的分布式数据库事务都属于这种模式，对于金融行业的分布式数据库产品而言，优先保证数据的一致性。</a:t>
            </a: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400" spc="41" dirty="0">
                <a:solidFill>
                  <a:srgbClr val="24292E"/>
                </a:solidFill>
                <a:latin typeface="BlinkMacSystemFont"/>
              </a:rPr>
              <a:t>AP without C</a:t>
            </a:r>
            <a:r>
              <a:rPr lang="zh-CN" altLang="en-US" sz="1400" spc="41" dirty="0">
                <a:solidFill>
                  <a:srgbClr val="24292E"/>
                </a:solidFill>
                <a:latin typeface="BlinkMacSystemFont"/>
              </a:rPr>
              <a:t>：分布式系统中允许数据不一致，一旦分区发生，节点之间可能会失去联系，为了高可用，每个节点只能用本地数据提供服务，而这样会导致全局数据的不一致性。现在众多</a:t>
            </a:r>
            <a:r>
              <a:rPr lang="en-US" altLang="zh-CN" sz="1400" spc="41" dirty="0">
                <a:solidFill>
                  <a:srgbClr val="24292E"/>
                </a:solidFill>
                <a:latin typeface="BlinkMacSystemFont"/>
              </a:rPr>
              <a:t>NoSQL</a:t>
            </a:r>
            <a:r>
              <a:rPr lang="zh-CN" altLang="en-US" sz="1400" spc="41" dirty="0">
                <a:solidFill>
                  <a:srgbClr val="24292E"/>
                </a:solidFill>
                <a:latin typeface="BlinkMacSystemFont"/>
              </a:rPr>
              <a:t>都属于此类。</a:t>
            </a:r>
            <a:endParaRPr lang="en-US" altLang="zh-CN" sz="1400" dirty="0"/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A47B9F-04B4-40CD-92B3-7947E03566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97" y="1820110"/>
            <a:ext cx="3087894" cy="256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9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4.2 </a:t>
            </a:r>
            <a:r>
              <a:rPr lang="zh-CN" altLang="en-US" dirty="0">
                <a:sym typeface="+mn-ea"/>
              </a:rPr>
              <a:t>分布式事务方案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07EABDFE-AF6F-4943-BC4F-8C563114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27" y="937422"/>
            <a:ext cx="4954995" cy="55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4.2 </a:t>
            </a:r>
            <a:r>
              <a:rPr lang="zh-CN" altLang="en-US" dirty="0">
                <a:sym typeface="+mn-ea"/>
              </a:rPr>
              <a:t>分布式事务方案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174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4.3 </a:t>
            </a:r>
            <a:r>
              <a:rPr lang="zh-CN" altLang="en-US" dirty="0">
                <a:sym typeface="+mn-ea"/>
              </a:rPr>
              <a:t>原子性方案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92762C3F-0572-4307-8DEB-767A8587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136946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4.3 </a:t>
            </a:r>
            <a:r>
              <a:rPr lang="zh-CN" altLang="en-US" dirty="0">
                <a:sym typeface="+mn-ea"/>
              </a:rPr>
              <a:t>原子性方案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A2D4A465-ABC8-48F9-8986-6A012A7F2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37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8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4.3 </a:t>
            </a:r>
            <a:r>
              <a:rPr lang="zh-CN" altLang="en-US" dirty="0">
                <a:sym typeface="+mn-ea"/>
              </a:rPr>
              <a:t>原子性方案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257E9D85-5458-46A1-8997-703D7E40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6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42391" y="1218344"/>
            <a:ext cx="9821113" cy="907731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、单机事务隔离级别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、分布式事务隔离级别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b="0" i="0" dirty="0" err="1">
                <a:effectLst/>
                <a:latin typeface="-apple-system"/>
              </a:rPr>
              <a:t>GoldenDB</a:t>
            </a:r>
            <a:r>
              <a:rPr lang="zh-CN" altLang="en-US" sz="1400" b="0" i="0" dirty="0">
                <a:effectLst/>
                <a:latin typeface="-apple-system"/>
              </a:rPr>
              <a:t>中数据节点的隔离级别是默认</a:t>
            </a:r>
            <a:r>
              <a:rPr lang="en-US" altLang="zh-CN" sz="1400" b="0" i="0" dirty="0">
                <a:effectLst/>
                <a:latin typeface="-apple-system"/>
              </a:rPr>
              <a:t>RC</a:t>
            </a:r>
            <a:r>
              <a:rPr lang="zh-CN" altLang="en-US" sz="1400" b="0" i="0" dirty="0">
                <a:effectLst/>
                <a:latin typeface="-apple-system"/>
              </a:rPr>
              <a:t>隔离级别，计算节点</a:t>
            </a:r>
            <a:r>
              <a:rPr lang="en-US" altLang="zh-CN" sz="1400" b="0" i="0" dirty="0">
                <a:effectLst/>
                <a:latin typeface="-apple-system"/>
              </a:rPr>
              <a:t>proxy</a:t>
            </a:r>
            <a:r>
              <a:rPr lang="zh-CN" altLang="en-US" sz="1400" b="0" i="0" dirty="0">
                <a:effectLst/>
                <a:latin typeface="-apple-system"/>
              </a:rPr>
              <a:t>分为读语句和写语句不同的隔离级别，如表所示：</a:t>
            </a:r>
            <a:endParaRPr lang="zh-CN" altLang="en-US" sz="1400" dirty="0"/>
          </a:p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7" name="图片 6" descr="文本&#10;&#10;低可信度描述已自动生成">
            <a:extLst>
              <a:ext uri="{FF2B5EF4-FFF2-40B4-BE49-F238E27FC236}">
                <a16:creationId xmlns:a16="http://schemas.microsoft.com/office/drawing/2014/main" id="{5FD11815-4386-483A-B874-EAE34D5F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6" y="2034129"/>
            <a:ext cx="9801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隔离性：一致性读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0FF0AC42-68C5-44C5-8629-C28FC198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84" y="1136946"/>
            <a:ext cx="8946228" cy="48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0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隔离性：</a:t>
            </a:r>
            <a:r>
              <a:rPr lang="en-US" altLang="zh-CN" dirty="0">
                <a:sym typeface="+mn-ea"/>
              </a:rPr>
              <a:t>MVCC</a:t>
            </a:r>
            <a:r>
              <a:rPr lang="zh-CN" altLang="en-US" dirty="0">
                <a:sym typeface="+mn-ea"/>
              </a:rPr>
              <a:t>一致性读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9FEB85E4-928C-41F1-B416-F842E528E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1" y="1089007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隔离性：一致性写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50D60E1D-6A48-44A9-9740-0C8DFF5A8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99060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适用场景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发展历程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399" y="1988841"/>
            <a:ext cx="5285283" cy="59238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产品介绍及使用场景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5444033" y="426911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核心特性</a:t>
            </a:r>
            <a:endParaRPr lang="zh-CN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5382846" y="501317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4" name="直接连接符 3"/>
          <p:cNvSpPr/>
          <p:nvPr/>
        </p:nvSpPr>
        <p:spPr>
          <a:xfrm>
            <a:off x="5388620" y="49947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: 形状 33"/>
          <p:cNvSpPr/>
          <p:nvPr/>
        </p:nvSpPr>
        <p:spPr>
          <a:xfrm>
            <a:off x="5456733" y="500571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兼容性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直接连接符 5"/>
          <p:cNvSpPr/>
          <p:nvPr/>
        </p:nvSpPr>
        <p:spPr>
          <a:xfrm>
            <a:off x="5395546" y="574977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高可用整体方案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组件高可用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高可用方案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D2ACDCF-EA35-4B12-BDA1-F1AFF0001E52}"/>
              </a:ext>
            </a:extLst>
          </p:cNvPr>
          <p:cNvSpPr/>
          <p:nvPr/>
        </p:nvSpPr>
        <p:spPr>
          <a:xfrm>
            <a:off x="5437592" y="43051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故障切换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EFA4359-8FCD-47EF-8AAD-7C33A4D7DC0F}"/>
              </a:ext>
            </a:extLst>
          </p:cNvPr>
          <p:cNvSpPr/>
          <p:nvPr/>
        </p:nvSpPr>
        <p:spPr>
          <a:xfrm>
            <a:off x="5412055" y="504920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09203556-D33C-4A69-A439-C14005600A95}"/>
              </a:ext>
            </a:extLst>
          </p:cNvPr>
          <p:cNvSpPr/>
          <p:nvPr/>
        </p:nvSpPr>
        <p:spPr>
          <a:xfrm>
            <a:off x="5431882" y="577636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962143E-3F13-41BD-8C39-B080862D8682}"/>
              </a:ext>
            </a:extLst>
          </p:cNvPr>
          <p:cNvSpPr/>
          <p:nvPr/>
        </p:nvSpPr>
        <p:spPr>
          <a:xfrm>
            <a:off x="5454388" y="507788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孤岛演练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en-US" altLang="zh-CN" dirty="0" err="1"/>
              <a:t>GoldenDB</a:t>
            </a:r>
            <a:r>
              <a:rPr lang="zh-CN" altLang="en-US" dirty="0"/>
              <a:t>高可用方案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D534B655-FDFB-4234-8370-3DB7BE2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58" y="1136946"/>
            <a:ext cx="6531018" cy="50446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组件高可用：计算节点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57725D4-6F75-40EC-8395-3E676BD4A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14" y="1390928"/>
            <a:ext cx="8211726" cy="37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0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组件高可用：数据节点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形用户界面, 图示&#10;&#10;描述已自动生成">
            <a:extLst>
              <a:ext uri="{FF2B5EF4-FFF2-40B4-BE49-F238E27FC236}">
                <a16:creationId xmlns:a16="http://schemas.microsoft.com/office/drawing/2014/main" id="{29999DBA-379C-49B5-8CA4-7E50FB2B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4" y="1364419"/>
            <a:ext cx="8786638" cy="45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组件高可用：数据节点切换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B871D2F2-25C2-4831-BE3A-BB0B60810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80" y="1566862"/>
            <a:ext cx="8471208" cy="39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0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组件高可用：高低水位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F27A4CC-8317-4DAC-AA1B-6C349861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93" y="1650161"/>
            <a:ext cx="9817596" cy="32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事务节点高可用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172C141-95C8-497B-BF3D-0A55BEE1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6" y="1544998"/>
            <a:ext cx="5699351" cy="3518265"/>
          </a:xfrm>
          <a:prstGeom prst="rect">
            <a:avLst/>
          </a:prstGeom>
        </p:spPr>
      </p:pic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D4ED3F79-4A9E-40D5-8BEA-FB9E2AF42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99" y="284620"/>
            <a:ext cx="6600051" cy="45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4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管理节点高可用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13FAFF35-04B2-4C9B-8AC0-C2798A48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3" y="1599278"/>
            <a:ext cx="5700435" cy="2862885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C3E63912-B0F5-4CB6-8813-072BE515C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48" y="535319"/>
            <a:ext cx="6891448" cy="53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高并发整体方案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优化器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高并发方案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964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日程表&#10;&#10;中度可信度描述已自动生成">
            <a:extLst>
              <a:ext uri="{FF2B5EF4-FFF2-40B4-BE49-F238E27FC236}">
                <a16:creationId xmlns:a16="http://schemas.microsoft.com/office/drawing/2014/main" id="{FB13F004-AB36-43FE-8A11-1EB46B54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61" y="784261"/>
            <a:ext cx="7769788" cy="5844524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en-US" altLang="zh-CN" dirty="0" err="1"/>
              <a:t>GoldenDB</a:t>
            </a:r>
            <a:r>
              <a:rPr lang="zh-CN" altLang="en-US" dirty="0"/>
              <a:t>高并发方案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81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1.1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产品介绍和适用场景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446" y="1136680"/>
            <a:ext cx="10658399" cy="504056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；</a:t>
            </a:r>
          </a:p>
          <a:p>
            <a:pPr lvl="1"/>
            <a:r>
              <a:rPr 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分布式</a:t>
            </a:r>
            <a:r>
              <a:rPr lang="en-US" altLang="zh-CN" dirty="0"/>
              <a:t>SQL</a:t>
            </a:r>
            <a:r>
              <a:rPr lang="zh-CN" altLang="en-US" dirty="0"/>
              <a:t>优化器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4586F1C0-4E04-4F80-81DD-B3EBE84B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54" y="882909"/>
            <a:ext cx="6550895" cy="55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数据恢复方案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备份恢复方案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639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数据备份方案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D511D-C510-4855-BF7D-C617188C54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94" y="1191895"/>
            <a:ext cx="5274310" cy="56661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EF991B0-479B-481D-8AD8-813B499290A4}"/>
              </a:ext>
            </a:extLst>
          </p:cNvPr>
          <p:cNvSpPr txBox="1"/>
          <p:nvPr/>
        </p:nvSpPr>
        <p:spPr>
          <a:xfrm>
            <a:off x="1133060" y="1297056"/>
            <a:ext cx="853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集群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备份恢复是基于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xtrabackup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实现的，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备份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恢复的数据包括：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表数据、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binlog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活跃事务列表和元数据信息。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14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数据恢复方案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61A71718-FAE4-4AF4-876E-71B1452AE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2" y="1826567"/>
            <a:ext cx="4982255" cy="2491128"/>
          </a:xfrm>
          <a:prstGeom prst="rect">
            <a:avLst/>
          </a:prstGeom>
        </p:spPr>
      </p:pic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20F1DC26-F8C5-41E5-A710-7341DA9C2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1247959"/>
            <a:ext cx="5966749" cy="41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1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UPDATE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分片键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重分布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数据迁移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437D2E97-FB3B-401C-A1EC-703DF5CA8980}"/>
              </a:ext>
            </a:extLst>
          </p:cNvPr>
          <p:cNvSpPr/>
          <p:nvPr/>
        </p:nvSpPr>
        <p:spPr>
          <a:xfrm>
            <a:off x="5412055" y="495391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DB27911-B248-4CED-9AEA-3F6A4B900186}"/>
              </a:ext>
            </a:extLst>
          </p:cNvPr>
          <p:cNvSpPr/>
          <p:nvPr/>
        </p:nvSpPr>
        <p:spPr>
          <a:xfrm>
            <a:off x="5473242" y="4302716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导入导出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347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运维工具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 OMM/Insight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第九章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监控运维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4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运维工具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572401B-3D9D-4705-8351-F7EE3E9F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03" y="984843"/>
            <a:ext cx="6971907" cy="5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6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OMM/Insight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073DD81-E8C5-418C-B995-563CD0B97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49" y="1603970"/>
            <a:ext cx="7845878" cy="30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5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现状问题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后续发展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1"/>
            <a:ext cx="4803962" cy="59238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第十章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现状及后续发展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871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现状问题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5879"/>
            <a:ext cx="10658399" cy="5396787"/>
          </a:xfrm>
        </p:spPr>
        <p:txBody>
          <a:bodyPr/>
          <a:lstStyle/>
          <a:p>
            <a:r>
              <a:rPr lang="zh-CN" altLang="en-US" dirty="0"/>
              <a:t>现状问题</a:t>
            </a:r>
            <a:endParaRPr lang="en-US" altLang="zh-CN" dirty="0"/>
          </a:p>
          <a:p>
            <a:pPr lvl="1"/>
            <a:r>
              <a:rPr lang="zh-CN" altLang="en-US" dirty="0"/>
              <a:t>计算节点计算不出分片时会群发所有数据节点，造成不必要网络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  <a:endParaRPr lang="en-US" altLang="zh-CN" dirty="0"/>
          </a:p>
          <a:p>
            <a:pPr lvl="1"/>
            <a:r>
              <a:rPr lang="zh-CN" altLang="en-US" dirty="0"/>
              <a:t>计算节点性能瓶颈：优化器多基于规则，全局索引性能差，大结果处理差</a:t>
            </a:r>
            <a:endParaRPr lang="en-US" altLang="zh-CN" dirty="0"/>
          </a:p>
          <a:p>
            <a:pPr lvl="1"/>
            <a:r>
              <a:rPr lang="zh-CN" altLang="en-US" dirty="0"/>
              <a:t>跨分片汇聚函数操作非强一致性</a:t>
            </a:r>
            <a:endParaRPr lang="en-US" altLang="zh-CN" dirty="0"/>
          </a:p>
          <a:p>
            <a:pPr lvl="1"/>
            <a:r>
              <a:rPr lang="zh-CN" altLang="en-US" dirty="0"/>
              <a:t>计算节点拆分的执行计划树，设计时间函数操作时存在时差</a:t>
            </a:r>
            <a:endParaRPr lang="en-US" altLang="zh-CN" dirty="0"/>
          </a:p>
          <a:p>
            <a:pPr lvl="1"/>
            <a:r>
              <a:rPr lang="zh-CN" altLang="en-US" dirty="0"/>
              <a:t>基本功能支持不够完善：分布式视图、分布式存储过程、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  <a:p>
            <a:pPr lvl="1"/>
            <a:r>
              <a:rPr lang="en-US" altLang="zh-CN" dirty="0"/>
              <a:t>HTAP</a:t>
            </a:r>
            <a:r>
              <a:rPr lang="zh-CN" altLang="en-US" dirty="0"/>
              <a:t>架构存在元数据和事务不一致性问题</a:t>
            </a:r>
            <a:endParaRPr lang="en-US" altLang="zh-CN" dirty="0"/>
          </a:p>
          <a:p>
            <a:pPr lvl="1"/>
            <a:r>
              <a:rPr lang="zh-CN" altLang="en-US" dirty="0"/>
              <a:t>网元过多，网络交互复杂</a:t>
            </a:r>
            <a:endParaRPr lang="en-US" altLang="zh-CN" dirty="0"/>
          </a:p>
          <a:p>
            <a:pPr lvl="1"/>
            <a:r>
              <a:rPr lang="zh-CN" altLang="en-US" dirty="0"/>
              <a:t>运维能力弱</a:t>
            </a:r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4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endParaRPr lang="en-US" altLang="zh-CN" dirty="0"/>
          </a:p>
          <a:p>
            <a:pPr lvl="1"/>
            <a:r>
              <a:rPr lang="zh-CN" altLang="en-US" dirty="0"/>
              <a:t>金融、证券、电信领域核心业务。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后续发展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5879"/>
            <a:ext cx="10658399" cy="5396787"/>
          </a:xfrm>
        </p:spPr>
        <p:txBody>
          <a:bodyPr/>
          <a:lstStyle/>
          <a:p>
            <a:r>
              <a:rPr lang="zh-CN" altLang="en-US" dirty="0"/>
              <a:t>后续发展</a:t>
            </a:r>
            <a:endParaRPr lang="en-US" altLang="zh-CN" dirty="0"/>
          </a:p>
          <a:p>
            <a:pPr lvl="1"/>
            <a:r>
              <a:rPr lang="zh-CN" altLang="en-US" dirty="0"/>
              <a:t>兼容性：</a:t>
            </a:r>
            <a:r>
              <a:rPr lang="en-US" altLang="zh-CN" dirty="0"/>
              <a:t>Oracle</a:t>
            </a:r>
            <a:r>
              <a:rPr lang="zh-CN" altLang="en-US" dirty="0"/>
              <a:t>兼容性，计算节点和数据节点的兼容性</a:t>
            </a:r>
            <a:endParaRPr lang="en-US" altLang="zh-CN" dirty="0"/>
          </a:p>
          <a:p>
            <a:pPr lvl="1"/>
            <a:r>
              <a:rPr lang="en-US" altLang="zh-CN" dirty="0"/>
              <a:t>HTAP</a:t>
            </a:r>
            <a:r>
              <a:rPr lang="zh-CN" altLang="en-US" dirty="0"/>
              <a:t>架构：</a:t>
            </a:r>
            <a:r>
              <a:rPr lang="en-US" altLang="zh-CN" dirty="0"/>
              <a:t>DDL/DML/Transaction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zh-CN" altLang="en-US" dirty="0"/>
              <a:t>减少网元，统一采用</a:t>
            </a:r>
            <a:r>
              <a:rPr lang="en-US" altLang="zh-CN" dirty="0" err="1"/>
              <a:t>zk</a:t>
            </a:r>
            <a:r>
              <a:rPr lang="zh-CN" altLang="en-US" dirty="0"/>
              <a:t>管理元数据</a:t>
            </a:r>
          </a:p>
          <a:p>
            <a:pPr marL="480695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801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发展历程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7" name="图片 6" descr="图示&#10;&#10;低可信度描述已自动生成">
            <a:extLst>
              <a:ext uri="{FF2B5EF4-FFF2-40B4-BE49-F238E27FC236}">
                <a16:creationId xmlns:a16="http://schemas.microsoft.com/office/drawing/2014/main" id="{0F35B94E-9756-449A-918A-D234CB65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1371137"/>
            <a:ext cx="8456132" cy="411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核心特性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形用户界面, 应用程序, 网站&#10;&#10;描述已自动生成">
            <a:extLst>
              <a:ext uri="{FF2B5EF4-FFF2-40B4-BE49-F238E27FC236}">
                <a16:creationId xmlns:a16="http://schemas.microsoft.com/office/drawing/2014/main" id="{D5BAF54A-E7A1-4E5B-9839-E91D3745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09712"/>
            <a:ext cx="78867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兼容性</a:t>
            </a:r>
          </a:p>
        </p:txBody>
      </p:sp>
      <p:sp>
        <p:nvSpPr>
          <p:cNvPr id="12" name="矩形 11"/>
          <p:cNvSpPr/>
          <p:nvPr/>
        </p:nvSpPr>
        <p:spPr>
          <a:xfrm>
            <a:off x="2709885" y="4226980"/>
            <a:ext cx="2340426" cy="1839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15229" y="4333045"/>
            <a:ext cx="1981199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MariaDB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15228" y="5293779"/>
            <a:ext cx="858868" cy="370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10.1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18199" y="5293779"/>
            <a:ext cx="978228" cy="370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10.0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13798" y="4226980"/>
            <a:ext cx="2242457" cy="1839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933541" y="4333045"/>
            <a:ext cx="1981199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Percona</a:t>
            </a: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/MySQL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33540" y="5293779"/>
            <a:ext cx="858868" cy="370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5.7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2769754" y="5705351"/>
            <a:ext cx="22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兼容</a:t>
            </a:r>
            <a:r>
              <a:rPr lang="en-US" altLang="zh-CN" dirty="0">
                <a:latin typeface="+mn-ea"/>
              </a:rPr>
              <a:t>MySQL 5.6</a:t>
            </a:r>
            <a:endParaRPr lang="zh-CN" altLang="en-US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05740" y="1414456"/>
            <a:ext cx="4422260" cy="2605569"/>
            <a:chOff x="3613956" y="1474045"/>
            <a:chExt cx="4422260" cy="2605569"/>
          </a:xfrm>
        </p:grpSpPr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096" y="1474045"/>
              <a:ext cx="4262120" cy="1726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4" descr="https://timgsa.baidu.com/timg?image&amp;quality=80&amp;size=b9999_10000&amp;sec=1493897410280&amp;di=f704156f124dfcf95b2acc6f419f3be4&amp;imgtype=0&amp;src=http%3A%2F%2Fwww.th7.cn%2Fd%2Ffile%2Fp%2F2015%2F05%2F03%2F528abdbf7363c5af3457b65cf5fa4d3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99" b="24634"/>
            <a:stretch>
              <a:fillRect/>
            </a:stretch>
          </p:blipFill>
          <p:spPr bwMode="auto">
            <a:xfrm>
              <a:off x="3613956" y="3129654"/>
              <a:ext cx="4422260" cy="94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TextBox 3"/>
          <p:cNvSpPr txBox="1"/>
          <p:nvPr/>
        </p:nvSpPr>
        <p:spPr>
          <a:xfrm>
            <a:off x="5184311" y="4962156"/>
            <a:ext cx="146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默认支持</a:t>
            </a:r>
          </a:p>
        </p:txBody>
      </p:sp>
      <p:sp>
        <p:nvSpPr>
          <p:cNvPr id="1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整体架构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主要模块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架构及主要模块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5444033" y="426911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组件交互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5382846" y="501317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2020 </a:t>
            </a:r>
            <a:r>
              <a:rPr lang="en-US" altLang="zh-CN" dirty="0" err="1"/>
              <a:t>Tencent</a:t>
            </a:r>
            <a:r>
              <a:rPr lang="en-US" altLang="zh-CN" dirty="0"/>
              <a:t>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heme/theme1.xml><?xml version="1.0" encoding="utf-8"?>
<a:theme xmlns:a="http://schemas.openxmlformats.org/drawingml/2006/main" name="3_主题1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2813</Words>
  <Application>Microsoft Office PowerPoint</Application>
  <PresentationFormat>宽屏</PresentationFormat>
  <Paragraphs>348</Paragraphs>
  <Slides>51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-apple-system</vt:lpstr>
      <vt:lpstr>BlinkMacSystemFont</vt:lpstr>
      <vt:lpstr>Helvetica Neue</vt:lpstr>
      <vt:lpstr>等线</vt:lpstr>
      <vt:lpstr>等线 Light</vt:lpstr>
      <vt:lpstr>仿宋</vt:lpstr>
      <vt:lpstr>微软雅黑</vt:lpstr>
      <vt:lpstr>Arial</vt:lpstr>
      <vt:lpstr>Calibri</vt:lpstr>
      <vt:lpstr>Times New Roman</vt:lpstr>
      <vt:lpstr>Wingdings</vt:lpstr>
      <vt:lpstr>3_主题1</vt:lpstr>
      <vt:lpstr>PowerPoint 演示文稿</vt:lpstr>
      <vt:lpstr>PowerPoint 演示文稿</vt:lpstr>
      <vt:lpstr>PowerPoint 演示文稿</vt:lpstr>
      <vt:lpstr>1.1 产品介绍和适用场景</vt:lpstr>
      <vt:lpstr>1.1 应用场景</vt:lpstr>
      <vt:lpstr>1.2 发展历程</vt:lpstr>
      <vt:lpstr>1.3 核心特性</vt:lpstr>
      <vt:lpstr>1.4 兼容性</vt:lpstr>
      <vt:lpstr>PowerPoint 演示文稿</vt:lpstr>
      <vt:lpstr>2.1 整体架构</vt:lpstr>
      <vt:lpstr>2.2 主要模块</vt:lpstr>
      <vt:lpstr>2.3 组件交互</vt:lpstr>
      <vt:lpstr>PowerPoint 演示文稿</vt:lpstr>
      <vt:lpstr>3.1 分片策略</vt:lpstr>
      <vt:lpstr>3.2 分片路由：DDL</vt:lpstr>
      <vt:lpstr>3.2 分片路由：INSERT</vt:lpstr>
      <vt:lpstr>3.2 分片路由：SELECT</vt:lpstr>
      <vt:lpstr>PowerPoint 演示文稿</vt:lpstr>
      <vt:lpstr>4.1 分布式ACID/CAP理论</vt:lpstr>
      <vt:lpstr>4.1 分布式ACID/CAP理论</vt:lpstr>
      <vt:lpstr>4.2 分布式事务方案</vt:lpstr>
      <vt:lpstr>4.2 分布式事务方案</vt:lpstr>
      <vt:lpstr>4.3 原子性方案</vt:lpstr>
      <vt:lpstr>4.3 原子性方案</vt:lpstr>
      <vt:lpstr>4.3 原子性方案</vt:lpstr>
      <vt:lpstr>4.4 隔离性方案</vt:lpstr>
      <vt:lpstr>4.4 隔离性：一致性读</vt:lpstr>
      <vt:lpstr>4.4 隔离性：MVCC一致性读</vt:lpstr>
      <vt:lpstr>4.4 隔离性：一致性写</vt:lpstr>
      <vt:lpstr>PowerPoint 演示文稿</vt:lpstr>
      <vt:lpstr>5.1 GoldenDB高可用方案</vt:lpstr>
      <vt:lpstr>5.2 组件高可用：计算节点</vt:lpstr>
      <vt:lpstr>5.2 组件高可用：数据节点</vt:lpstr>
      <vt:lpstr>5.2 组件高可用：数据节点切换</vt:lpstr>
      <vt:lpstr>5.2 组件高可用：高低水位</vt:lpstr>
      <vt:lpstr>5.2 事务节点高可用</vt:lpstr>
      <vt:lpstr>5.2 管理节点高可用</vt:lpstr>
      <vt:lpstr>PowerPoint 演示文稿</vt:lpstr>
      <vt:lpstr>6.1 GoldenDB高并发方案</vt:lpstr>
      <vt:lpstr>6.2 分布式SQL优化器</vt:lpstr>
      <vt:lpstr>PowerPoint 演示文稿</vt:lpstr>
      <vt:lpstr>7.1 数据备份方案</vt:lpstr>
      <vt:lpstr>7.2 数据恢复方案</vt:lpstr>
      <vt:lpstr>PowerPoint 演示文稿</vt:lpstr>
      <vt:lpstr>PowerPoint 演示文稿</vt:lpstr>
      <vt:lpstr>9.1 运维工具</vt:lpstr>
      <vt:lpstr>9.2 OMM/Insight</vt:lpstr>
      <vt:lpstr>PowerPoint 演示文稿</vt:lpstr>
      <vt:lpstr>10.1 现状问题</vt:lpstr>
      <vt:lpstr>10.2 后续发展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wutongjiang(姜雾彤)</dc:creator>
  <cp:lastModifiedBy>T182013</cp:lastModifiedBy>
  <cp:revision>2052</cp:revision>
  <cp:lastPrinted>2017-08-22T06:45:00Z</cp:lastPrinted>
  <dcterms:created xsi:type="dcterms:W3CDTF">2017-08-12T10:20:00Z</dcterms:created>
  <dcterms:modified xsi:type="dcterms:W3CDTF">2022-01-07T16:00:38Z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