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8" r:id="rId2"/>
    <p:sldId id="307" r:id="rId3"/>
    <p:sldId id="267" r:id="rId4"/>
    <p:sldId id="287" r:id="rId5"/>
    <p:sldId id="289" r:id="rId6"/>
    <p:sldId id="266" r:id="rId7"/>
    <p:sldId id="280" r:id="rId8"/>
    <p:sldId id="281" r:id="rId9"/>
    <p:sldId id="282" r:id="rId10"/>
    <p:sldId id="294" r:id="rId11"/>
    <p:sldId id="265" r:id="rId12"/>
    <p:sldId id="273" r:id="rId13"/>
    <p:sldId id="304" r:id="rId14"/>
    <p:sldId id="305" r:id="rId15"/>
    <p:sldId id="306" r:id="rId16"/>
    <p:sldId id="272" r:id="rId17"/>
    <p:sldId id="303" r:id="rId18"/>
    <p:sldId id="295" r:id="rId19"/>
    <p:sldId id="296" r:id="rId20"/>
    <p:sldId id="297" r:id="rId21"/>
    <p:sldId id="264" r:id="rId22"/>
    <p:sldId id="290" r:id="rId23"/>
    <p:sldId id="293" r:id="rId24"/>
    <p:sldId id="309" r:id="rId25"/>
    <p:sldId id="300" r:id="rId26"/>
    <p:sldId id="292" r:id="rId27"/>
    <p:sldId id="291" r:id="rId28"/>
    <p:sldId id="263" r:id="rId29"/>
    <p:sldId id="258" r:id="rId30"/>
    <p:sldId id="286" r:id="rId31"/>
    <p:sldId id="262" r:id="rId32"/>
    <p:sldId id="276" r:id="rId33"/>
    <p:sldId id="261" r:id="rId34"/>
    <p:sldId id="260" r:id="rId35"/>
    <p:sldId id="259" r:id="rId36"/>
    <p:sldId id="257" r:id="rId37"/>
    <p:sldId id="288" r:id="rId38"/>
    <p:sldId id="30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82013" initials="T" lastIdx="1" clrIdx="0">
    <p:extLst>
      <p:ext uri="{19B8F6BF-5375-455C-9EA6-DF929625EA0E}">
        <p15:presenceInfo xmlns:p15="http://schemas.microsoft.com/office/powerpoint/2012/main" userId="T1820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34" autoAdjust="0"/>
  </p:normalViewPr>
  <p:slideViewPr>
    <p:cSldViewPr snapToGrid="0">
      <p:cViewPr varScale="1">
        <p:scale>
          <a:sx n="133" d="100"/>
          <a:sy n="133" d="100"/>
        </p:scale>
        <p:origin x="592" y="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8AC92-5EDD-40ED-A6CB-B65C7274199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80B82-C7B9-4E3A-A834-69DA75043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7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sz="40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接收到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信息后，会通知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MDS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更新元数据信息，并持久化保存到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RDB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中</a:t>
            </a:r>
          </a:p>
          <a:p>
            <a:pPr algn="l">
              <a:buFont typeface="+mj-lt"/>
              <a:buAutoNum type="arabicPeriod"/>
            </a:pPr>
            <a:r>
              <a:rPr lang="en-US" altLang="zh-CN" sz="40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将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语句下推到每个数据节点分别执行</a:t>
            </a:r>
          </a:p>
          <a:p>
            <a:pPr algn="l">
              <a:buFont typeface="+mj-lt"/>
              <a:buAutoNum type="arabicPeriod"/>
            </a:pPr>
            <a:r>
              <a:rPr lang="en-US" altLang="zh-CN" sz="40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本地内存和数据节点中会保存一份全量的表结构信息</a:t>
            </a:r>
          </a:p>
          <a:p>
            <a:pPr algn="l">
              <a:buFont typeface="+mj-lt"/>
              <a:buAutoNum type="arabicPeriod"/>
            </a:pP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执行过程中如果出错，会通知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MDS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将表状态禁用，需要手动解锁；表禁用后业务访问会出错</a:t>
            </a:r>
          </a:p>
          <a:p>
            <a:pPr algn="l">
              <a:buFont typeface="+mj-lt"/>
              <a:buAutoNum type="arabicPeriod"/>
            </a:pP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RDB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中的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信息会定期同步到</a:t>
            </a:r>
            <a:r>
              <a:rPr lang="en-US" altLang="zh-CN" sz="40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计算节点和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DB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数据节点</a:t>
            </a:r>
          </a:p>
          <a:p>
            <a:pPr algn="l">
              <a:buFont typeface="+mj-lt"/>
              <a:buAutoNum type="arabicPeriod"/>
            </a:pP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应用访问时会优先从本地读取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80B82-C7B9-4E3A-A834-69DA750435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7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80B82-C7B9-4E3A-A834-69DA750435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37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80B82-C7B9-4E3A-A834-69DA7504355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3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BAA3B-6B09-4346-847F-690B033A0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A7DC27-4882-4373-85AC-6329D30BE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F0F13-7EF3-426D-B779-54D2D14A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0FE8-81B3-403A-A019-6B48C615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40174-2A6B-450E-8CB8-6CEB5511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3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E83D-2C04-4EB4-A2BB-6EA354EC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C2B339-B351-4107-AC2C-2BAE3632B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C5F30-E0A1-4AFA-8FCD-F6F4276A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3B581-0557-473A-A7B4-D34F2A64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404DC-9643-4244-8C7D-A38D09B9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5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958EE1-5814-440C-9E02-D8A5DCA09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3E56D-A551-4E39-8D46-FF6A7186D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1E907-0DFE-4D64-BA88-274CBCEB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A0E61-0367-462E-ADD3-61B54503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FA013-3290-4270-BED8-6DC395E5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0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7461-1225-448E-9F19-A55F9ED6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23F5B-DA3A-4562-885C-4FEE5C2F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24C45-939D-48FE-8D0E-5F3E6849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4E24C-5E8C-4F40-ACBD-F97278F0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22F7F-EA70-4806-8B91-505C50F3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3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D0074-D96B-4A34-A47E-D5E99700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537B4-7021-4D6E-9542-1CC34565E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B691E-DA00-4FCE-B992-27F3A131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10CB2-1540-4950-A293-DE0F0BF0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E5E0F-26D4-4B26-AC8A-9F1BEC71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1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07484-6AF8-4FC2-842C-597AC637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BDC08-82E9-471C-9705-BDF29D7FA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06A315-0D7D-4F48-91F7-CE381F865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E9796-5B5A-4A13-AE8A-D8E8E0CD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3D271-43AE-47D8-B269-49E9C2A5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DF39F-F4EE-41FC-806E-0646F56C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4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EDBC5-192D-420A-BB0C-3FEA8FD7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C0160-7E3F-4603-8E5E-582D6815C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9B434-662C-440D-A955-38E4A5AB6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FCFC6C-E79E-4262-B36A-E8B95ED2C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A28D6B-27E7-4A61-9097-25A540124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D87AE4-F638-4944-B0D5-4109306A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6CD693-7AFB-4900-AD72-7A53F1FA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80F5D-5723-4AB4-B483-345EB995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3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2C794-7530-4D39-8F14-42C8FC2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F53F-851A-46DD-A5AF-0461FF67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8EAE5E-218D-45BF-B399-84D3CB58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25ABFC-07D5-41EB-95EF-2E0F0658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69D1B5-5641-43CC-8B7F-BE735EAA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01676C-6409-4450-8648-A6B42F91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AC8F1-84A6-4069-B0DB-2C560819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A86D2-1295-495E-B71B-F104AE2C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0B8EE-B01F-48FA-B97E-9CA59DC1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FCAA0-B3D4-4355-9EC5-F835D8105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6D30A-0916-4B47-87A9-7B1FDBFB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84E92-58B8-4169-8D37-C9667E3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40EA5-058D-4374-98DF-81B9BF8F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7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A66B-6857-46F2-9306-2A29ADE3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4C955A-66B7-4DF2-AB3B-1BD371A13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052B3-3BB5-435F-B850-42CCE5640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7D1FC-E053-4503-B7F8-CE9EF367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25423-BAD8-49AA-8915-BFFE58DC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7279C-46EC-4E0A-9956-6DB84FD8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6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276392-1230-4525-9FFE-6F29883B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CFC1B-8B8A-471F-9CF3-B1469D82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3F856-7AF9-4C62-ACE1-CBE7477B4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32D08-1330-4943-BF2E-4A4F4FA1C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2AABE-0FDB-40F3-879C-12222012C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6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FEB1B7F6-48BA-4CC4-A53B-A1348983F21D}"/>
              </a:ext>
            </a:extLst>
          </p:cNvPr>
          <p:cNvSpPr txBox="1">
            <a:spLocks/>
          </p:cNvSpPr>
          <p:nvPr/>
        </p:nvSpPr>
        <p:spPr>
          <a:xfrm>
            <a:off x="3817517" y="2561620"/>
            <a:ext cx="7442313" cy="113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err="1"/>
              <a:t>GoldenDB</a:t>
            </a:r>
            <a:r>
              <a:rPr lang="zh-CN" altLang="en-US" sz="3600" b="1" dirty="0"/>
              <a:t>分布式数据库</a:t>
            </a:r>
          </a:p>
        </p:txBody>
      </p:sp>
    </p:spTree>
    <p:extLst>
      <p:ext uri="{BB962C8B-B14F-4D97-AF65-F5344CB8AC3E}">
        <p14:creationId xmlns:p14="http://schemas.microsoft.com/office/powerpoint/2010/main" val="224543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41D7A6-0897-4F6D-BA38-D5BE694D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 b="1"/>
              <a:t>事务控制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9D6BF-DF2B-42F6-B98C-7FAAB2A0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9534617" cy="931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spc="41" dirty="0">
                <a:latin typeface="BlinkMacSystemFont"/>
              </a:rPr>
              <a:t>ACID</a:t>
            </a:r>
          </a:p>
          <a:p>
            <a:pPr marL="0" indent="0" fontAlgn="base">
              <a:buNone/>
            </a:pPr>
            <a:r>
              <a:rPr lang="zh-CN" altLang="en-US" sz="2000" spc="41" dirty="0">
                <a:latin typeface="BlinkMacSystemFont"/>
              </a:rPr>
              <a:t>分布式数据库中，将数据库事务的</a:t>
            </a:r>
            <a:r>
              <a:rPr lang="en-US" altLang="zh-CN" sz="2000" spc="41" dirty="0">
                <a:latin typeface="BlinkMacSystemFont"/>
              </a:rPr>
              <a:t>ACID</a:t>
            </a:r>
            <a:r>
              <a:rPr lang="zh-CN" altLang="en-US" sz="2000" spc="41" dirty="0">
                <a:latin typeface="BlinkMacSystemFont"/>
              </a:rPr>
              <a:t>理论延伸到分布式架构下，如表所示：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54BE1634-CD86-4E18-8D37-D13AC2A89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1" y="2744362"/>
            <a:ext cx="10650979" cy="22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9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FCF10-BE9F-447F-A349-9E600946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83"/>
            <a:ext cx="9770755" cy="450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CAP</a:t>
            </a:r>
            <a:r>
              <a:rPr lang="zh-CN" altLang="en-US" sz="2000" b="1" dirty="0"/>
              <a:t>理论</a:t>
            </a:r>
            <a:endParaRPr lang="en-US" altLang="zh-CN" sz="2000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43FAD13-3BFC-4A2F-961B-60F085ED9530}"/>
              </a:ext>
            </a:extLst>
          </p:cNvPr>
          <p:cNvSpPr txBox="1">
            <a:spLocks/>
          </p:cNvSpPr>
          <p:nvPr/>
        </p:nvSpPr>
        <p:spPr>
          <a:xfrm>
            <a:off x="728089" y="3819803"/>
            <a:ext cx="10515600" cy="272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1800" spc="41" dirty="0">
                <a:solidFill>
                  <a:srgbClr val="24292E"/>
                </a:solidFill>
                <a:latin typeface="BlinkMacSystemFont"/>
              </a:rPr>
              <a:t>根据</a:t>
            </a:r>
            <a:r>
              <a:rPr lang="en-US" altLang="zh-CN" sz="1800" spc="41" dirty="0">
                <a:solidFill>
                  <a:srgbClr val="24292E"/>
                </a:solidFill>
                <a:latin typeface="BlinkMacSystemFont"/>
              </a:rPr>
              <a:t>CAP</a:t>
            </a:r>
            <a:r>
              <a:rPr lang="zh-CN" altLang="en-US" sz="1800" spc="41" dirty="0">
                <a:solidFill>
                  <a:srgbClr val="24292E"/>
                </a:solidFill>
                <a:latin typeface="BlinkMacSystemFont"/>
              </a:rPr>
              <a:t>理论，无法同时满足一致性、可用性和分区容忍性。但是在分布式数据库系统中，分区容忍性是必须的，分区是始终会存在的，因此需要在一致性和可用性之间进行权衡。</a:t>
            </a:r>
            <a:endParaRPr lang="en-US" altLang="zh-CN" sz="1800" spc="41" dirty="0">
              <a:solidFill>
                <a:srgbClr val="24292E"/>
              </a:solidFill>
              <a:latin typeface="BlinkMacSystemFont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1800" spc="41" dirty="0">
                <a:solidFill>
                  <a:srgbClr val="24292E"/>
                </a:solidFill>
                <a:latin typeface="BlinkMacSystemFont"/>
              </a:rPr>
              <a:t>CP without A</a:t>
            </a:r>
            <a:r>
              <a:rPr lang="zh-CN" altLang="en-US" sz="1800" spc="41" dirty="0">
                <a:solidFill>
                  <a:srgbClr val="24292E"/>
                </a:solidFill>
                <a:latin typeface="BlinkMacSystemFont"/>
              </a:rPr>
              <a:t>：分布式系统容许系统停机或者长时间无响应，一旦发生网络故障或者消息丢失等情况，就要牺牲用户的体验，等待所有数据全部一致之后再让用户访问系统。传统的分布式数据库事务都属于这种模式，对于金融行业的分布式数据库产品而言，优先保证数据的一致性。</a:t>
            </a:r>
            <a:endParaRPr lang="zh-CN" altLang="en-US" sz="1800" dirty="0">
              <a:solidFill>
                <a:srgbClr val="333333"/>
              </a:solidFill>
              <a:latin typeface="Helvetica Neue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1800" spc="41" dirty="0">
                <a:solidFill>
                  <a:srgbClr val="24292E"/>
                </a:solidFill>
                <a:latin typeface="BlinkMacSystemFont"/>
              </a:rPr>
              <a:t>AP without C</a:t>
            </a:r>
            <a:r>
              <a:rPr lang="zh-CN" altLang="en-US" sz="1800" spc="41" dirty="0">
                <a:solidFill>
                  <a:srgbClr val="24292E"/>
                </a:solidFill>
                <a:latin typeface="BlinkMacSystemFont"/>
              </a:rPr>
              <a:t>：分布式系统中允许数据不一致，一旦分区发生，节点之间可能会失去联系，为了高可用，每个节点只能用本地数据提供服务，而这样会导致全局数据的不一致性。现在众多</a:t>
            </a:r>
            <a:r>
              <a:rPr lang="en-US" altLang="zh-CN" sz="1800" spc="41" dirty="0">
                <a:solidFill>
                  <a:srgbClr val="24292E"/>
                </a:solidFill>
                <a:latin typeface="BlinkMacSystemFont"/>
              </a:rPr>
              <a:t>NoSQL</a:t>
            </a:r>
            <a:r>
              <a:rPr lang="zh-CN" altLang="en-US" sz="1800" spc="41" dirty="0">
                <a:solidFill>
                  <a:srgbClr val="24292E"/>
                </a:solidFill>
                <a:latin typeface="BlinkMacSystemFont"/>
              </a:rPr>
              <a:t>都属于此类。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D8BF8E-7D15-44DC-85A8-0D55FD3FB1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862" y="1053236"/>
            <a:ext cx="3087894" cy="2561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77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487-516F-4332-BDCD-E3DAD4A5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801983" cy="733795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分布式事务方案设计</a:t>
            </a:r>
          </a:p>
        </p:txBody>
      </p:sp>
      <p:pic>
        <p:nvPicPr>
          <p:cNvPr id="8" name="图片 7" descr="日程表&#10;&#10;描述已自动生成">
            <a:extLst>
              <a:ext uri="{FF2B5EF4-FFF2-40B4-BE49-F238E27FC236}">
                <a16:creationId xmlns:a16="http://schemas.microsoft.com/office/drawing/2014/main" id="{942C27DB-268C-4B24-A14E-6DC6429E5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72" y="973497"/>
            <a:ext cx="4954995" cy="55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4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26A14C-1611-48C1-8DE9-445938C7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3579050" cy="8464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原子性控制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07AD833B-6B2C-4F61-B88D-29A638685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244166"/>
            <a:ext cx="8667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8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26A14C-1611-48C1-8DE9-445938C7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3579050" cy="8464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原子性控制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70FDCE3F-3CFF-412D-8A3B-02C3F0785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37" y="1085628"/>
            <a:ext cx="8667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2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26A14C-1611-48C1-8DE9-445938C7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3579050" cy="8464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原子性控制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8AB51E57-69BE-4E9B-9C04-FF4D93A68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6" y="1085628"/>
            <a:ext cx="8667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7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26A14C-1611-48C1-8DE9-445938C7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 b="1"/>
              <a:t>事务隔离级别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9E455-625F-4E95-9388-9026F8C95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21049"/>
            <a:ext cx="9932357" cy="1749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、单机事务隔离级别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、分布式事务隔离级别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0" i="0" dirty="0" err="1">
                <a:effectLst/>
                <a:latin typeface="-apple-system"/>
              </a:rPr>
              <a:t>GoldenDB</a:t>
            </a:r>
            <a:r>
              <a:rPr lang="zh-CN" altLang="en-US" sz="2000" b="0" i="0" dirty="0">
                <a:effectLst/>
                <a:latin typeface="-apple-system"/>
              </a:rPr>
              <a:t>中数据节点的隔离级别是默认</a:t>
            </a:r>
            <a:r>
              <a:rPr lang="en-US" altLang="zh-CN" sz="2000" b="0" i="0" dirty="0">
                <a:effectLst/>
                <a:latin typeface="-apple-system"/>
              </a:rPr>
              <a:t>RC</a:t>
            </a:r>
            <a:r>
              <a:rPr lang="zh-CN" altLang="en-US" sz="2000" b="0" i="0" dirty="0">
                <a:effectLst/>
                <a:latin typeface="-apple-system"/>
              </a:rPr>
              <a:t>隔离级别，计算节点</a:t>
            </a:r>
            <a:r>
              <a:rPr lang="en-US" altLang="zh-CN" sz="2000" b="0" i="0" dirty="0">
                <a:effectLst/>
                <a:latin typeface="-apple-system"/>
              </a:rPr>
              <a:t>proxy</a:t>
            </a:r>
            <a:r>
              <a:rPr lang="zh-CN" altLang="en-US" sz="2000" b="0" i="0" dirty="0">
                <a:effectLst/>
                <a:latin typeface="-apple-system"/>
              </a:rPr>
              <a:t>分为读语句和写语句不同的隔离级别，如表所示：</a:t>
            </a:r>
            <a:endParaRPr lang="zh-CN" alt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图片 4" descr="文本&#10;&#10;低可信度描述已自动生成">
            <a:extLst>
              <a:ext uri="{FF2B5EF4-FFF2-40B4-BE49-F238E27FC236}">
                <a16:creationId xmlns:a16="http://schemas.microsoft.com/office/drawing/2014/main" id="{24F94BFE-0E4F-44B3-8205-764413606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74" y="3048062"/>
            <a:ext cx="9801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48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26A14C-1611-48C1-8DE9-445938C7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事务隔离级别与</a:t>
            </a:r>
            <a:r>
              <a:rPr lang="en-US" altLang="zh-CN" sz="3600" b="1" dirty="0"/>
              <a:t>GTID</a:t>
            </a:r>
            <a:endParaRPr lang="zh-CN" altLang="en-US" sz="36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94242FC3-E97A-4386-86E7-EAE585B7E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1286442"/>
            <a:ext cx="4239997" cy="1451828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38942F56-5CD4-4085-AEF8-BB00F42E2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5" y="2756589"/>
            <a:ext cx="5345353" cy="1492696"/>
          </a:xfrm>
          <a:prstGeom prst="rect">
            <a:avLst/>
          </a:prstGeom>
        </p:spPr>
      </p:pic>
      <p:pic>
        <p:nvPicPr>
          <p:cNvPr id="16" name="图片 15" descr="手机屏幕截图&#10;&#10;描述已自动生成">
            <a:extLst>
              <a:ext uri="{FF2B5EF4-FFF2-40B4-BE49-F238E27FC236}">
                <a16:creationId xmlns:a16="http://schemas.microsoft.com/office/drawing/2014/main" id="{D448E649-C9AA-425A-AE6C-324775329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2" y="4249575"/>
            <a:ext cx="5438058" cy="1518584"/>
          </a:xfrm>
          <a:prstGeom prst="rect">
            <a:avLst/>
          </a:prstGeom>
        </p:spPr>
      </p:pic>
      <p:pic>
        <p:nvPicPr>
          <p:cNvPr id="21" name="图片 20" descr="手机屏幕截图&#10;&#10;描述已自动生成">
            <a:extLst>
              <a:ext uri="{FF2B5EF4-FFF2-40B4-BE49-F238E27FC236}">
                <a16:creationId xmlns:a16="http://schemas.microsoft.com/office/drawing/2014/main" id="{2B6D3640-5C6D-45C2-95CB-FC2CF0271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4" y="1286442"/>
            <a:ext cx="5250171" cy="1818312"/>
          </a:xfrm>
          <a:prstGeom prst="rect">
            <a:avLst/>
          </a:prstGeom>
        </p:spPr>
      </p:pic>
      <p:pic>
        <p:nvPicPr>
          <p:cNvPr id="23" name="图片 22" descr="表格&#10;&#10;描述已自动生成">
            <a:extLst>
              <a:ext uri="{FF2B5EF4-FFF2-40B4-BE49-F238E27FC236}">
                <a16:creationId xmlns:a16="http://schemas.microsoft.com/office/drawing/2014/main" id="{199B631B-643B-446D-A987-69DE5A01F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8331"/>
            <a:ext cx="6105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7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CF85-A685-448E-A4EF-D9C13E1C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7099" cy="680489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一致性读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AB9880-8B35-4ABC-8635-3AC8E14FB2AC}"/>
              </a:ext>
            </a:extLst>
          </p:cNvPr>
          <p:cNvSpPr txBox="1"/>
          <p:nvPr/>
        </p:nvSpPr>
        <p:spPr>
          <a:xfrm>
            <a:off x="622663" y="5221785"/>
            <a:ext cx="11120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proxy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隔离级别定义为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时候，查询数据时，通过检查数据行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列对应的全局状态，来判断该数据行是否正在被其它全局事务修改。如果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在全局活跃事务列表中，则表明该数据正在被修改，不能返回给应用。</a:t>
            </a:r>
            <a:endParaRPr lang="en-US" altLang="zh-CN" sz="1800" b="0" i="0" spc="0" dirty="0"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在一致性读的过程中，如果事务已提交即</a:t>
            </a:r>
            <a:r>
              <a:rPr lang="en-US" altLang="zh-CN" sz="18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不在活跃事务列表中，则返回的是已提交的数据；如果事务未提交，即</a:t>
            </a:r>
            <a:r>
              <a:rPr lang="en-US" altLang="zh-CN" sz="18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在活跃事务列表中，则返回的是事务提交之前的数据，这样即满足了隔离性要求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CF08AF7E-5426-4EB8-9082-8C7FA32AE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12" y="1045614"/>
            <a:ext cx="7568074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CF85-A685-448E-A4EF-D9C13E1C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50614" cy="659987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MVCC</a:t>
            </a:r>
            <a:r>
              <a:rPr lang="zh-CN" altLang="en-US" sz="2000" b="1" dirty="0"/>
              <a:t>模式下一致性读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A5EB9D-FC12-4385-87A9-868007960D64}"/>
              </a:ext>
            </a:extLst>
          </p:cNvPr>
          <p:cNvSpPr txBox="1"/>
          <p:nvPr/>
        </p:nvSpPr>
        <p:spPr>
          <a:xfrm>
            <a:off x="838200" y="5569545"/>
            <a:ext cx="10779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MVCC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模式下的一致性读的好处是通过</a:t>
            </a:r>
            <a:r>
              <a:rPr lang="en-US" altLang="zh-CN" sz="18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MVCC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多版本并发控制，能够</a:t>
            </a:r>
            <a:r>
              <a:rPr lang="zh-CN" altLang="en-US" sz="1800" b="1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保证读一致性，并且写不阻塞读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。同时将</a:t>
            </a:r>
            <a:r>
              <a:rPr lang="en-US" altLang="zh-CN" sz="18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的活跃判断检测下推到了数据节点，</a:t>
            </a:r>
            <a:r>
              <a:rPr lang="zh-CN" altLang="en-US" sz="1800" b="1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避免了计算节点获取所有结果集进行活跃判断而导致的</a:t>
            </a:r>
            <a:r>
              <a:rPr lang="en-US" altLang="zh-CN" sz="1800" b="1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Proxy</a:t>
            </a:r>
            <a:r>
              <a:rPr lang="zh-CN" altLang="en-US" sz="1800" b="1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内存开销增大的风险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>
              <a:effectLst/>
            </a:endParaRPr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1D69CFE4-CD5A-4106-A8BC-248A13AFE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890452"/>
            <a:ext cx="8667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6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FEB1B7F6-48BA-4CC4-A53B-A1348983F21D}"/>
              </a:ext>
            </a:extLst>
          </p:cNvPr>
          <p:cNvSpPr txBox="1">
            <a:spLocks/>
          </p:cNvSpPr>
          <p:nvPr/>
        </p:nvSpPr>
        <p:spPr>
          <a:xfrm>
            <a:off x="1782858" y="1048790"/>
            <a:ext cx="7442313" cy="113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EE99D2-C813-43A9-940D-58C01BD7347F}"/>
              </a:ext>
            </a:extLst>
          </p:cNvPr>
          <p:cNvSpPr txBox="1"/>
          <p:nvPr/>
        </p:nvSpPr>
        <p:spPr>
          <a:xfrm>
            <a:off x="2058597" y="730897"/>
            <a:ext cx="63242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整体架构</a:t>
            </a:r>
            <a:endParaRPr lang="en-US" altLang="zh-CN" sz="2400" dirty="0"/>
          </a:p>
          <a:p>
            <a:r>
              <a:rPr lang="zh-CN" altLang="en-US" sz="2400" dirty="0"/>
              <a:t>数据分布</a:t>
            </a:r>
            <a:endParaRPr lang="en-US" altLang="zh-CN" sz="2400" dirty="0"/>
          </a:p>
          <a:p>
            <a:r>
              <a:rPr lang="zh-CN" altLang="en-US" sz="2400" dirty="0"/>
              <a:t>分布式事务</a:t>
            </a:r>
            <a:endParaRPr lang="en-US" altLang="zh-CN" sz="2400" dirty="0"/>
          </a:p>
          <a:p>
            <a:r>
              <a:rPr lang="zh-CN" altLang="en-US" sz="2400" dirty="0"/>
              <a:t>高可用方案</a:t>
            </a:r>
            <a:endParaRPr lang="en-US" altLang="zh-CN" sz="2400" dirty="0"/>
          </a:p>
          <a:p>
            <a:r>
              <a:rPr lang="zh-CN" altLang="en-US" sz="2400" dirty="0"/>
              <a:t>高并发方案</a:t>
            </a:r>
            <a:endParaRPr lang="en-US" altLang="zh-CN" sz="2400" dirty="0"/>
          </a:p>
          <a:p>
            <a:r>
              <a:rPr lang="zh-CN" altLang="en-US" sz="2400" dirty="0"/>
              <a:t>分布式查询优化器</a:t>
            </a:r>
            <a:endParaRPr lang="en-US" altLang="zh-CN" sz="2400" dirty="0"/>
          </a:p>
          <a:p>
            <a:r>
              <a:rPr lang="zh-CN" altLang="en-US" sz="2400" dirty="0"/>
              <a:t>备份恢复</a:t>
            </a:r>
            <a:endParaRPr lang="en-US" altLang="zh-CN" sz="2400" dirty="0"/>
          </a:p>
          <a:p>
            <a:r>
              <a:rPr lang="zh-CN" altLang="en-US" sz="2400" dirty="0"/>
              <a:t>扩展性</a:t>
            </a:r>
            <a:endParaRPr lang="en-US" altLang="zh-CN" sz="2400" dirty="0"/>
          </a:p>
          <a:p>
            <a:r>
              <a:rPr lang="zh-CN" altLang="en-US" sz="2400" dirty="0"/>
              <a:t>兼容性</a:t>
            </a:r>
            <a:endParaRPr lang="en-US" altLang="zh-CN" sz="2400" dirty="0"/>
          </a:p>
          <a:p>
            <a:r>
              <a:rPr lang="zh-CN" altLang="en-US" sz="2400" dirty="0"/>
              <a:t>数据迁移</a:t>
            </a:r>
            <a:endParaRPr lang="en-US" altLang="zh-CN" sz="2400" dirty="0"/>
          </a:p>
          <a:p>
            <a:r>
              <a:rPr lang="zh-CN" altLang="en-US" sz="2400" dirty="0"/>
              <a:t>监控运维</a:t>
            </a:r>
            <a:endParaRPr lang="en-US" altLang="zh-CN" sz="2400" dirty="0"/>
          </a:p>
          <a:p>
            <a:r>
              <a:rPr lang="zh-CN" altLang="en-US" sz="2400" dirty="0"/>
              <a:t>问题及展望</a:t>
            </a:r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699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CF85-A685-448E-A4EF-D9C13E1C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99311" cy="602581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一致性写</a:t>
            </a: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65CAAF2E-898F-4A6C-A83C-6EFA3B889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990600"/>
            <a:ext cx="8667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0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B8DE3-7A35-42D8-AED0-46D3EDE8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26829" cy="487038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高可用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820F1214-405B-4E6E-AFC4-0BAFF91E7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76" y="908640"/>
            <a:ext cx="6531018" cy="504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80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ECA3-377B-43B2-ABFF-976BF1CE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39999" cy="623083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计算节点高可用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78D0B-2164-4650-881C-2FD019C8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435"/>
            <a:ext cx="10515600" cy="1175903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为降低计算节点异常对业务的影响，采用的措施：</a:t>
            </a:r>
            <a:endParaRPr lang="zh-CN" altLang="en-US" dirty="0">
              <a:effectLst/>
            </a:endParaRPr>
          </a:p>
          <a:p>
            <a:pPr marL="0" indent="0" algn="just">
              <a:buNone/>
            </a:pP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、监控节点健康状况（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客户端定时发心跳语句保活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）；</a:t>
            </a:r>
            <a:endParaRPr lang="zh-CN" altLang="en-US" dirty="0">
              <a:effectLst/>
            </a:endParaRPr>
          </a:p>
          <a:p>
            <a:pPr marL="0" indent="0" algn="just">
              <a:buNone/>
            </a:pP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、在某些节点发生故障时，实现故障的接管；</a:t>
            </a:r>
            <a:endParaRPr lang="zh-CN" altLang="en-US" dirty="0"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0162C6-5326-4DA5-9EF0-8028A4E3EC10}"/>
              </a:ext>
            </a:extLst>
          </p:cNvPr>
          <p:cNvSpPr txBox="1"/>
          <p:nvPr/>
        </p:nvSpPr>
        <p:spPr>
          <a:xfrm>
            <a:off x="791386" y="2348388"/>
            <a:ext cx="1011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GoldenDB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中的计算节点是无状态的，所有的计算节点集群都对外提供服务，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当其中一个计算节点出现故障的时候，业务访问会路由到其它正常计算节点，对业务基本无感知。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EB90C5-A20D-4DEE-86E5-95652E812CBF}"/>
              </a:ext>
            </a:extLst>
          </p:cNvPr>
          <p:cNvSpPr txBox="1"/>
          <p:nvPr/>
        </p:nvSpPr>
        <p:spPr>
          <a:xfrm>
            <a:off x="868953" y="5571640"/>
            <a:ext cx="1048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如果发生计算节点的异常切换，则如果在当前异常的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proxy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中存在未提交事务，则会通过正常的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proxy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查询元数据信息，然后下发到对应的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，回滚对应的事务。</a:t>
            </a:r>
            <a:endParaRPr lang="zh-CN" altLang="en-US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0D7FFB87-14B2-4963-863D-A2BA6233D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15" y="2994719"/>
            <a:ext cx="5778682" cy="26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84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A4ED3ED-2E59-44E1-AF77-E24FE2BA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 b="1"/>
              <a:t>数据节点高可用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E175E715-12BD-4318-BCB4-984233C2E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64" y="1364419"/>
            <a:ext cx="9715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65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A4ED3ED-2E59-44E1-AF77-E24FE2BA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数据节点切换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2B04542F-F799-4E74-A9F1-3D1A479F8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80" y="1566862"/>
            <a:ext cx="8471208" cy="39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59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76AD54-4C6E-4B05-8749-A8F34EB1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 b="1"/>
              <a:t>数据节点高低水位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5E109-3A09-4D72-AB82-62B60DFD1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970" y="4171353"/>
            <a:ext cx="9674550" cy="1005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数据节点的高低水位策略和高低水位的配置、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team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响应数以及主是否计数有关。以一主三备的数据分片为例，主机和备机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team1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、备机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和备机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team2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，配置的高水位为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、低水位为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，主计数，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Team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内响应的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DB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6FBCC662-F7D0-4938-9237-BC5A44939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409102"/>
            <a:ext cx="82867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02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60C58-9B11-47F5-A566-820D632B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92829" cy="440418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事务节点高可用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41F47776-2891-4115-9316-ADC86950F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3" y="1774904"/>
            <a:ext cx="5699351" cy="3518265"/>
          </a:xfrm>
          <a:prstGeom prst="rect">
            <a:avLst/>
          </a:prstGeom>
        </p:spPr>
      </p:pic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391082C0-D804-418F-AE11-421973F48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24" y="435497"/>
            <a:ext cx="6600051" cy="454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14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F34CD-5D55-46F1-B201-B1502237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6469" cy="532873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管理节点高可用</a:t>
            </a:r>
          </a:p>
        </p:txBody>
      </p:sp>
      <p:pic>
        <p:nvPicPr>
          <p:cNvPr id="6" name="图片 5" descr="电脑萤幕的截图&#10;&#10;描述已自动生成">
            <a:extLst>
              <a:ext uri="{FF2B5EF4-FFF2-40B4-BE49-F238E27FC236}">
                <a16:creationId xmlns:a16="http://schemas.microsoft.com/office/drawing/2014/main" id="{E6D33FF2-7053-49DE-BB9B-C9341F171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37" y="1938912"/>
            <a:ext cx="5700435" cy="2862885"/>
          </a:xfrm>
          <a:prstGeom prst="rect">
            <a:avLst/>
          </a:prstGeom>
        </p:spPr>
      </p:pic>
      <p:pic>
        <p:nvPicPr>
          <p:cNvPr id="8" name="图片 7" descr="图形用户界面&#10;&#10;描述已自动生成">
            <a:extLst>
              <a:ext uri="{FF2B5EF4-FFF2-40B4-BE49-F238E27FC236}">
                <a16:creationId xmlns:a16="http://schemas.microsoft.com/office/drawing/2014/main" id="{B07E71A7-B482-47CE-BD13-A3CDE07A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39" y="545769"/>
            <a:ext cx="6891448" cy="538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98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B60D5-D25F-4EB9-8930-B262484C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69" y="288527"/>
            <a:ext cx="1943299" cy="47746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高并发</a:t>
            </a:r>
          </a:p>
        </p:txBody>
      </p:sp>
      <p:pic>
        <p:nvPicPr>
          <p:cNvPr id="9" name="图片 8" descr="日程表&#10;&#10;中度可信度描述已自动生成">
            <a:extLst>
              <a:ext uri="{FF2B5EF4-FFF2-40B4-BE49-F238E27FC236}">
                <a16:creationId xmlns:a16="http://schemas.microsoft.com/office/drawing/2014/main" id="{BF093A80-5283-4FE8-80C5-9D500B359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979" y="479010"/>
            <a:ext cx="6370570" cy="63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30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A8901-AFE5-488F-89B2-569F69F2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10944" cy="828105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分布式查询优化器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5985E-C2C6-499A-BD76-EC7C31125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193230"/>
            <a:ext cx="10515600" cy="3948732"/>
          </a:xfrm>
        </p:spPr>
        <p:txBody>
          <a:bodyPr>
            <a:normAutofit fontScale="775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优化器的优化工作主要体现在计划树的生成上，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的查询优化器设计实现主要考虑以下两个方面：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代价模型的选择。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采用分布式系统代价估算模型，考虑节点间传输数据的代价，以减少数据传输的次数和数据量作为查询优化的目标，提高数据节点之间计算的并行度、减少计算节点的计算量。这主要考虑在分布式数据库系统环境中，表结构被水平或垂直拆分到多个数据节点，因此需要考虑语句如何分拆、分片之间数据如何移动、结果如何计算与合并的问题，网络通信开销不可忽视。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2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考虑数据一致性开销。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在分布式数据库系统中，数据全局一致性机制相较于单机数据库需要更为复杂的控制。因此，如何降低数据全局一致性保证的开销，也是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查询优化器的设计要求。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总体来讲，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的分布式查询优化器遵循了上述的设计原则，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以基于规则的优化为主，基于成本的优化为辅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在提升系统的灵活性的同时控制系统实现的复杂性。优化器内部内置大量的优化规则，通过查询重写的方式进行经验性优化。在优化规则的选择上，重点分析分片剪枝、并行执行、合并下压、条件下推、条件繁殖、排序消除、去重消除、排序下推等。</a:t>
            </a:r>
          </a:p>
        </p:txBody>
      </p:sp>
    </p:spTree>
    <p:extLst>
      <p:ext uri="{BB962C8B-B14F-4D97-AF65-F5344CB8AC3E}">
        <p14:creationId xmlns:p14="http://schemas.microsoft.com/office/powerpoint/2010/main" val="179100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F9962-F1D6-4428-90E1-1BEB42F7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53" y="344624"/>
            <a:ext cx="3180239" cy="68459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整体架构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9DC060-FBC4-4733-BE2A-410FD1C9172E}"/>
              </a:ext>
            </a:extLst>
          </p:cNvPr>
          <p:cNvSpPr txBox="1"/>
          <p:nvPr/>
        </p:nvSpPr>
        <p:spPr>
          <a:xfrm>
            <a:off x="5707824" y="557662"/>
            <a:ext cx="59620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OMM/insight</a:t>
            </a:r>
          </a:p>
          <a:p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OMM(Operations, Maintenance &amp; Monitoring Manager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）是整个分布式数据库系统中用于进行维护工作的管理平台，负责所有组件的管理。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b="1" dirty="0"/>
          </a:p>
          <a:p>
            <a:r>
              <a:rPr lang="zh-CN" altLang="en-US" sz="1200" b="1" dirty="0"/>
              <a:t>连接方式</a:t>
            </a:r>
            <a:endParaRPr lang="en-US" altLang="zh-CN" sz="1200" b="1" dirty="0"/>
          </a:p>
          <a:p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应用客户端可以通过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JDBC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ODBC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直接连接到计算节点，也可以经过负载均衡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F5/A10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LVS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方式连接到计算节点，达到流量均衡的目的。</a:t>
            </a:r>
            <a:endParaRPr lang="en-US" altLang="zh-CN" sz="1200" b="0" i="0" spc="0" dirty="0">
              <a:solidFill>
                <a:srgbClr val="24292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b="0" i="0" spc="0" dirty="0">
              <a:solidFill>
                <a:srgbClr val="24292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(CN)</a:t>
            </a:r>
          </a:p>
          <a:p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计算节点包括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proxy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引擎，主要负责用户认证与鉴权、分布式事务控制、执行具体的分布式计划、分布式优化、存储节点负载均衡等任务。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(DN)</a:t>
            </a:r>
          </a:p>
          <a:p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数据节点用于实际存储数据、执行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操作和本地事务控制。每个数据节点对应一个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MySQL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节点，多个数据节点组成一个安全组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Group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。在安全组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Group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中，数据节点按照一主多备进行快同步数据复制。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全局事务节点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(GTM)</a:t>
            </a:r>
            <a:endParaRPr lang="zh-CN" altLang="en-US" sz="1200" b="1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全局事务协调中心，用于协助计算节点进行分布式事务管理，主要包括生成、释放全局事务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GTID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）、维护活跃事务。在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GoldenDB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中，只有跨分片的写操作才会申请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GTID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，其它读查询操作和单分片的写操作都不会申请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GTID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en-US" altLang="zh-CN" sz="1200" dirty="0">
              <a:solidFill>
                <a:srgbClr val="24292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(MN)</a:t>
            </a:r>
            <a:endParaRPr lang="zh-CN" altLang="en-US" sz="1200" b="1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MetaDataServer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(MDS)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主要功能是管理分布式数据库的元数据信息，对外提供操作接口；持久化数据以及进行相应的任务管理工作。</a:t>
            </a:r>
          </a:p>
          <a:p>
            <a:pPr algn="l"/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ProxyManager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(PM)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主要功能包括：管理计算节点，管理连接实例，收集计算节点状态、统计告警信息和对计算节点的异常进行处理。</a:t>
            </a:r>
          </a:p>
          <a:p>
            <a:pPr algn="l"/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ClusterManager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(CM) 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在分布式数据库系统中主要用于存储节点安全组的管理，协同计算节点控制对数据库的访问。</a:t>
            </a:r>
          </a:p>
          <a:p>
            <a:pPr algn="l"/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导入导出工具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(LDS)</a:t>
            </a:r>
          </a:p>
          <a:p>
            <a:pPr algn="l"/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LoadServer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(LDS)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主要功能是在存储节点间批量导入导出数据。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0F5B657-7746-4B55-A998-C8A99EA5A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1" y="1285602"/>
            <a:ext cx="5424893" cy="444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5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E49F5-B51D-47DB-9E77-3E271013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340157" cy="442663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分布式</a:t>
            </a:r>
            <a:r>
              <a:rPr lang="en-US" altLang="zh-CN" sz="2000" b="1" dirty="0"/>
              <a:t>SQL</a:t>
            </a:r>
            <a:r>
              <a:rPr lang="zh-CN" altLang="en-US" sz="2000" b="1" dirty="0"/>
              <a:t>引擎查询优化器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FA3AC-F06F-4E31-B636-008FA8A1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08" y="959506"/>
            <a:ext cx="10515600" cy="4034841"/>
          </a:xfrm>
        </p:spPr>
        <p:txBody>
          <a:bodyPr/>
          <a:lstStyle/>
          <a:p>
            <a:r>
              <a:rPr lang="zh-CN" altLang="en-US" sz="2000" dirty="0"/>
              <a:t>分区裁剪：表级别，主子查询</a:t>
            </a:r>
            <a:endParaRPr lang="en-US" altLang="zh-CN" sz="2000" dirty="0"/>
          </a:p>
          <a:p>
            <a:r>
              <a:rPr lang="zh-CN" altLang="en-US" sz="2000" dirty="0"/>
              <a:t>条件繁殖</a:t>
            </a:r>
            <a:endParaRPr lang="en-US" altLang="zh-CN" sz="2000" dirty="0"/>
          </a:p>
          <a:p>
            <a:r>
              <a:rPr lang="en-US" altLang="zh-CN" sz="2000" dirty="0"/>
              <a:t>JOIN</a:t>
            </a:r>
            <a:r>
              <a:rPr lang="zh-CN" altLang="en-US" sz="2000" dirty="0"/>
              <a:t>优化：</a:t>
            </a:r>
            <a:r>
              <a:rPr lang="en-US" altLang="zh-CN" sz="2000" dirty="0"/>
              <a:t>MULTI_STEP</a:t>
            </a:r>
          </a:p>
          <a:p>
            <a:r>
              <a:rPr lang="zh-CN" altLang="en-US" sz="2000" dirty="0"/>
              <a:t>条件下推</a:t>
            </a:r>
            <a:endParaRPr lang="en-US" altLang="zh-CN" sz="2000" dirty="0"/>
          </a:p>
          <a:p>
            <a:r>
              <a:rPr lang="en-US" altLang="zh-CN" sz="2000" dirty="0"/>
              <a:t>force index</a:t>
            </a:r>
          </a:p>
          <a:p>
            <a:r>
              <a:rPr lang="zh-CN" altLang="en-US" sz="2000" dirty="0"/>
              <a:t>全局唯一索引</a:t>
            </a:r>
            <a:endParaRPr lang="en-US" altLang="zh-CN" sz="2000" dirty="0"/>
          </a:p>
          <a:p>
            <a:r>
              <a:rPr lang="zh-CN" altLang="en-US" sz="2000" dirty="0"/>
              <a:t>聚合函数优化</a:t>
            </a:r>
            <a:endParaRPr lang="en-US" altLang="zh-CN" sz="2000" dirty="0"/>
          </a:p>
          <a:p>
            <a:r>
              <a:rPr lang="zh-CN" altLang="en-US" sz="2000" dirty="0"/>
              <a:t>子查询优化：</a:t>
            </a:r>
            <a:r>
              <a:rPr lang="en-US" altLang="zh-CN" sz="2000" dirty="0"/>
              <a:t>IN</a:t>
            </a:r>
            <a:r>
              <a:rPr lang="zh-CN" altLang="en-US" sz="2000" dirty="0"/>
              <a:t>匹配条数</a:t>
            </a:r>
            <a:endParaRPr lang="en-US" altLang="zh-CN" sz="2000" dirty="0"/>
          </a:p>
          <a:p>
            <a:r>
              <a:rPr lang="en-US" altLang="zh-CN" sz="2000" dirty="0"/>
              <a:t>Hint</a:t>
            </a:r>
            <a:r>
              <a:rPr lang="zh-CN" altLang="en-US" sz="2000" dirty="0"/>
              <a:t>：</a:t>
            </a:r>
            <a:r>
              <a:rPr lang="en-US" altLang="zh-CN" sz="2000" dirty="0"/>
              <a:t>NOGTID </a:t>
            </a:r>
            <a:r>
              <a:rPr lang="en-US" altLang="zh-CN" sz="2000" dirty="0" err="1"/>
              <a:t>storagedb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samedb</a:t>
            </a:r>
            <a:endParaRPr lang="en-US" altLang="zh-CN" sz="2000" dirty="0"/>
          </a:p>
          <a:p>
            <a:r>
              <a:rPr lang="en-US" altLang="zh-CN" sz="2000" dirty="0"/>
              <a:t>HTAP</a:t>
            </a:r>
          </a:p>
        </p:txBody>
      </p:sp>
    </p:spTree>
    <p:extLst>
      <p:ext uri="{BB962C8B-B14F-4D97-AF65-F5344CB8AC3E}">
        <p14:creationId xmlns:p14="http://schemas.microsoft.com/office/powerpoint/2010/main" val="1936248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098B6-F401-4B4F-A148-FF623178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92977" cy="62765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备份恢复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F9ED4-90F0-461B-8096-6E0876A6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037500"/>
            <a:ext cx="10515600" cy="3067049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分布式数据库业务数据包括四类备份：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数据备份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binlog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日志备份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活跃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GTID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备份（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GTM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管理，还包括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sequence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元数据备份（分布式特有）</a:t>
            </a:r>
            <a:endParaRPr lang="zh-CN" altLang="en-US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75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7E16D-9902-40FC-85E4-BA2179F25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556"/>
            <a:ext cx="10515600" cy="56644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数据恢复</a:t>
            </a:r>
          </a:p>
        </p:txBody>
      </p:sp>
      <p:pic>
        <p:nvPicPr>
          <p:cNvPr id="4" name="图片 3" descr="图形用户界面&#10;&#10;中度可信度描述已自动生成">
            <a:extLst>
              <a:ext uri="{FF2B5EF4-FFF2-40B4-BE49-F238E27FC236}">
                <a16:creationId xmlns:a16="http://schemas.microsoft.com/office/drawing/2014/main" id="{E9EBFF11-CB28-493F-BB0C-728A2B5F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342"/>
            <a:ext cx="4838973" cy="2419487"/>
          </a:xfrm>
          <a:prstGeom prst="rect">
            <a:avLst/>
          </a:prstGeom>
        </p:spPr>
      </p:pic>
      <p:pic>
        <p:nvPicPr>
          <p:cNvPr id="8" name="图片 7" descr="图形用户界面, 图示&#10;&#10;描述已自动生成">
            <a:extLst>
              <a:ext uri="{FF2B5EF4-FFF2-40B4-BE49-F238E27FC236}">
                <a16:creationId xmlns:a16="http://schemas.microsoft.com/office/drawing/2014/main" id="{CEEAFFAE-2AAF-45DE-87E2-A6DABDC07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271" y="801189"/>
            <a:ext cx="6206540" cy="431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44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07F58-3D57-4E05-80D0-13A44E9A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08" y="336422"/>
            <a:ext cx="2405255" cy="770699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扩展性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02577-2EBF-4543-ADD4-51525E21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008" y="1321270"/>
            <a:ext cx="4465535" cy="11824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、多级扩展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、异构数据库</a:t>
            </a:r>
          </a:p>
        </p:txBody>
      </p:sp>
    </p:spTree>
    <p:extLst>
      <p:ext uri="{BB962C8B-B14F-4D97-AF65-F5344CB8AC3E}">
        <p14:creationId xmlns:p14="http://schemas.microsoft.com/office/powerpoint/2010/main" val="2946319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336FC-ACC3-4B91-85AB-BE9397CA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309" y="410499"/>
            <a:ext cx="1236627" cy="434193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兼容性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4A5D1-E342-46F9-980D-DB7B4184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MySQL</a:t>
            </a:r>
            <a:r>
              <a:rPr lang="zh-CN" altLang="en-US" sz="2000" dirty="0"/>
              <a:t>兼容性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数据节点兼容</a:t>
            </a:r>
            <a:r>
              <a:rPr lang="en-US" altLang="zh-CN" sz="2000" dirty="0"/>
              <a:t>MySQL5.7/8.0</a:t>
            </a:r>
            <a:r>
              <a:rPr lang="zh-CN" altLang="en-US" sz="2000" dirty="0"/>
              <a:t>，计算节点部分兼容</a:t>
            </a:r>
            <a:r>
              <a:rPr lang="en-US" altLang="zh-CN" sz="2000" dirty="0"/>
              <a:t>MySQL8.0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Oracle</a:t>
            </a:r>
            <a:r>
              <a:rPr lang="zh-CN" altLang="en-US" sz="2000" dirty="0"/>
              <a:t>兼容性</a:t>
            </a:r>
            <a:endParaRPr lang="en-US" altLang="zh-CN" sz="2000" dirty="0"/>
          </a:p>
          <a:p>
            <a:r>
              <a:rPr lang="en-US" altLang="zh-CN" sz="2000" dirty="0"/>
              <a:t>sequence</a:t>
            </a:r>
          </a:p>
          <a:p>
            <a:r>
              <a:rPr lang="zh-CN" altLang="en-US" sz="2000" dirty="0"/>
              <a:t>基本的时间、字符函数</a:t>
            </a:r>
            <a:endParaRPr lang="en-US" altLang="zh-CN" sz="2000" dirty="0"/>
          </a:p>
          <a:p>
            <a:r>
              <a:rPr lang="en-US" altLang="zh-CN" sz="2000" dirty="0"/>
              <a:t>Synonym</a:t>
            </a:r>
            <a:r>
              <a:rPr lang="zh-CN" altLang="en-US" sz="2000" dirty="0"/>
              <a:t>同义词</a:t>
            </a:r>
            <a:endParaRPr lang="en-US" altLang="zh-CN" sz="2000" dirty="0"/>
          </a:p>
          <a:p>
            <a:r>
              <a:rPr lang="zh-CN" altLang="en-US" sz="2000" dirty="0"/>
              <a:t>窗口函数</a:t>
            </a:r>
            <a:endParaRPr lang="en-US" altLang="zh-CN" sz="2000" dirty="0"/>
          </a:p>
          <a:p>
            <a:r>
              <a:rPr lang="en-US" altLang="zh-CN" sz="2000" dirty="0"/>
              <a:t>MERGE INTO</a:t>
            </a:r>
          </a:p>
          <a:p>
            <a:r>
              <a:rPr lang="en-US" altLang="zh-CN" sz="2000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423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30287-AE5E-47CD-9F35-84BADF8F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27759" cy="73379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数据迁移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31671-1121-443B-B915-7708AE90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2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、重分布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、导入导出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loadserver</a:t>
            </a:r>
            <a:r>
              <a:rPr lang="zh-CN" altLang="en-US" sz="2000" dirty="0"/>
              <a:t>：走</a:t>
            </a:r>
            <a:r>
              <a:rPr lang="en-US" altLang="zh-CN" sz="2000" dirty="0" err="1"/>
              <a:t>db</a:t>
            </a:r>
            <a:r>
              <a:rPr lang="en-US" altLang="zh-CN" sz="2000" dirty="0"/>
              <a:t>(</a:t>
            </a:r>
            <a:r>
              <a:rPr lang="zh-CN" altLang="en-US" sz="2000" dirty="0"/>
              <a:t>需要刷新自增列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goldendumper</a:t>
            </a:r>
            <a:r>
              <a:rPr lang="zh-CN" altLang="en-US" sz="2000" dirty="0"/>
              <a:t>：走</a:t>
            </a:r>
            <a:r>
              <a:rPr lang="en-US" altLang="zh-CN" sz="2000" dirty="0"/>
              <a:t>proxy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6968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E4FDF-6E4F-47B8-8506-32FE981C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50772" cy="840407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监控运维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D1B73-F99E-4C52-9F44-787DADFE1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104" y="1136750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、流水号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information_schema.INNODB_TRX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主要记录了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innodb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事务的相关信息，需要增加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个字段用于保存事务流水号信息及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GTID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新增字段信息如下：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trx_serial_num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varchar(32) DEFAULT NULL,</a:t>
            </a:r>
            <a:endParaRPr lang="en-US" altLang="zh-CN" sz="18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trx_gtm_gtid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varcahr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(32) DEFAULT NULL</a:t>
            </a:r>
          </a:p>
          <a:p>
            <a:pPr marL="0" indent="0"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事务流水号信息和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GTID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信息都是以特殊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HINT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信息的方式携带在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语句中的，如：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事务流水号：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/*+TSN=abc123*/ START TRANSACTION;</a:t>
            </a:r>
          </a:p>
          <a:p>
            <a:pPr marL="0" indent="0">
              <a:buNone/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事务流水号：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/*+GTID=123456*/ START TRANSACTION;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、日志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系统日志：</a:t>
            </a:r>
            <a:r>
              <a:rPr lang="en-US" altLang="zh-CN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Insight</a:t>
            </a: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下发操作日志，进程启停日志，程序运行日志</a:t>
            </a:r>
            <a:endParaRPr lang="en-US" altLang="zh-CN" sz="18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慢日志：</a:t>
            </a:r>
            <a:r>
              <a:rPr lang="en-US" altLang="zh-CN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proxy</a:t>
            </a: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慢日志，</a:t>
            </a:r>
            <a:r>
              <a:rPr lang="en-US" altLang="zh-CN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DB</a:t>
            </a: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慢日志，</a:t>
            </a:r>
            <a:r>
              <a:rPr lang="en-US" altLang="zh-CN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DB</a:t>
            </a: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锁等待日志</a:t>
            </a:r>
            <a:endParaRPr lang="en-US" altLang="zh-CN" sz="18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、监控和故障诊断工具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巡检脚本</a:t>
            </a:r>
            <a:endParaRPr lang="en-US" altLang="zh-CN" sz="18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dbtool</a:t>
            </a: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运维工具</a:t>
            </a:r>
            <a:endParaRPr lang="en-US" altLang="zh-CN" sz="18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OMM/Insight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853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ECAE9-CF09-49A2-8632-A51073B7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16476" cy="471366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Insight</a:t>
            </a:r>
            <a:r>
              <a:rPr lang="zh-CN" altLang="en-US" sz="2400" b="1" dirty="0"/>
              <a:t>运维平台交互关系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06ACB5-9873-4AA3-9674-6D46427F4F4F}"/>
              </a:ext>
            </a:extLst>
          </p:cNvPr>
          <p:cNvSpPr txBox="1"/>
          <p:nvPr/>
        </p:nvSpPr>
        <p:spPr>
          <a:xfrm>
            <a:off x="1037413" y="3685903"/>
            <a:ext cx="10525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InsightAgent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是主机代理，每台主机上部署，执行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insightserver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下发的命令，并将数据收集推送到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kafka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Filebeat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是日志采集代理，用于收集每台服务器的日志数据</a:t>
            </a:r>
          </a:p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、运维性能数据经过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kafka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消息队列后通过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logstash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采集到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elasticsearch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中存储</a:t>
            </a:r>
          </a:p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Insightserver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会查询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中的性能数据、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RDB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中的集群信息以及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中的缓存信息进行展示和汇总分析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074B2296-6214-405D-8651-B6DB58EBB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60" y="707708"/>
            <a:ext cx="7845878" cy="30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03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ECAE9-CF09-49A2-8632-A51073B7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16476" cy="471366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当前问题及后续发展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06ACB5-9873-4AA3-9674-6D46427F4F4F}"/>
              </a:ext>
            </a:extLst>
          </p:cNvPr>
          <p:cNvSpPr txBox="1"/>
          <p:nvPr/>
        </p:nvSpPr>
        <p:spPr>
          <a:xfrm>
            <a:off x="838200" y="881196"/>
            <a:ext cx="105258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GoldenDB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目前存在的不足：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、计算不出分片时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SQL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会群发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DB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，</a:t>
            </a: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存在非必要的网络时延消耗</a:t>
            </a: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CR</a:t>
            </a: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检测冲突时性能下降较大</a:t>
            </a: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被拆分的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SQL</a:t>
            </a: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语句，存在时差</a:t>
            </a: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delete+</a:t>
            </a: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汇聚函数的实现不是强一致性</a:t>
            </a:r>
          </a:p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HTAP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无法保证一致性，不具备商用条件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FD2946-B31F-4B13-BEF8-955961C734C0}"/>
              </a:ext>
            </a:extLst>
          </p:cNvPr>
          <p:cNvSpPr txBox="1"/>
          <p:nvPr/>
        </p:nvSpPr>
        <p:spPr>
          <a:xfrm>
            <a:off x="833074" y="3511223"/>
            <a:ext cx="105258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GoldenDB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后续发展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HTAP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架构：整个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TP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AP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AP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引擎支持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DDL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DML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、事务、事务等复杂操作，组件高可用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Oracle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兼容性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、计算节点和存储节点的兼容性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、减少网元，统一采用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zk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实现元数据、管理数据的管理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5460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DA4F0-E93C-4863-AA1D-EE9A780F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526916"/>
            <a:ext cx="4246394" cy="43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err="1"/>
              <a:t>GoldenDB</a:t>
            </a:r>
            <a:r>
              <a:rPr lang="zh-CN" altLang="en-US" sz="2400" b="1" dirty="0"/>
              <a:t>组件和进程列表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B66BA0E-2596-4E10-B7E3-9C9CC10D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9" y="1321553"/>
            <a:ext cx="9718352" cy="47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2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7AC358-D4C3-4BC1-B0BB-F8D1CED6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423" y="553795"/>
            <a:ext cx="2718901" cy="7279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组件交互关系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EEC925-CC21-4825-8449-B25EEC4A8D2C}"/>
              </a:ext>
            </a:extLst>
          </p:cNvPr>
          <p:cNvSpPr txBox="1"/>
          <p:nvPr/>
        </p:nvSpPr>
        <p:spPr>
          <a:xfrm>
            <a:off x="1131423" y="1409449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1</a:t>
            </a:r>
            <a:r>
              <a:rPr lang="zh-CN" altLang="en-US" sz="1400" b="0" i="0" spc="0" dirty="0">
                <a:effectLst/>
              </a:rPr>
              <a:t>、计算节点</a:t>
            </a:r>
            <a:r>
              <a:rPr lang="en-US" altLang="zh-CN" sz="1400" b="0" i="0" spc="0" dirty="0">
                <a:effectLst/>
              </a:rPr>
              <a:t>CN</a:t>
            </a:r>
            <a:r>
              <a:rPr lang="en-US" altLang="zh-CN" sz="1400" dirty="0">
                <a:sym typeface="Wingdings" panose="05000000000000000000" pitchFamily="2" charset="2"/>
              </a:rPr>
              <a:t>&lt;-</a:t>
            </a:r>
            <a:r>
              <a:rPr lang="en-US" altLang="zh-CN" sz="1400" b="0" i="0" spc="0" dirty="0">
                <a:effectLst/>
                <a:sym typeface="Wingdings" panose="05000000000000000000" pitchFamily="2" charset="2"/>
              </a:rPr>
              <a:t>-</a:t>
            </a:r>
            <a:r>
              <a:rPr lang="en-US" altLang="zh-CN" sz="1400" b="0" i="0" spc="0" dirty="0">
                <a:effectLst/>
              </a:rPr>
              <a:t>&gt;</a:t>
            </a:r>
            <a:r>
              <a:rPr lang="zh-CN" altLang="en-US" sz="1400" b="0" i="0" spc="0" dirty="0">
                <a:effectLst/>
              </a:rPr>
              <a:t>数据节点</a:t>
            </a:r>
            <a:r>
              <a:rPr lang="en-US" altLang="zh-CN" sz="1400" b="0" i="0" spc="0" dirty="0">
                <a:effectLst/>
              </a:rPr>
              <a:t>DN:</a:t>
            </a:r>
            <a:r>
              <a:rPr lang="zh-CN" altLang="en-US" sz="1400" b="0" i="0" spc="0" dirty="0">
                <a:effectLst/>
              </a:rPr>
              <a:t>通过</a:t>
            </a:r>
            <a:r>
              <a:rPr lang="en-US" altLang="zh-CN" sz="1400" b="0" i="0" spc="0" dirty="0" err="1">
                <a:effectLst/>
              </a:rPr>
              <a:t>dbagent</a:t>
            </a:r>
            <a:r>
              <a:rPr lang="zh-CN" altLang="en-US" sz="1400" b="0" i="0" spc="0" dirty="0">
                <a:effectLst/>
              </a:rPr>
              <a:t>建立长连。接</a:t>
            </a:r>
            <a:endParaRPr lang="en-US" altLang="zh-CN" sz="1400" b="0" i="0" spc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2</a:t>
            </a:r>
            <a:r>
              <a:rPr lang="zh-CN" altLang="en-US" sz="1400" b="0" i="0" spc="0" dirty="0">
                <a:effectLst/>
              </a:rPr>
              <a:t>、数据节点主节点</a:t>
            </a:r>
            <a:r>
              <a:rPr lang="en-US" altLang="zh-CN" sz="1400" dirty="0">
                <a:sym typeface="Wingdings" panose="05000000000000000000" pitchFamily="2" charset="2"/>
              </a:rPr>
              <a:t>&lt;-</a:t>
            </a:r>
            <a:r>
              <a:rPr lang="en-US" altLang="zh-CN" sz="1400" b="0" i="0" spc="0" dirty="0">
                <a:effectLst/>
                <a:sym typeface="Wingdings" panose="05000000000000000000" pitchFamily="2" charset="2"/>
              </a:rPr>
              <a:t>-</a:t>
            </a:r>
            <a:r>
              <a:rPr lang="en-US" altLang="zh-CN" sz="1400" b="0" i="0" spc="0" dirty="0">
                <a:effectLst/>
              </a:rPr>
              <a:t>&gt;</a:t>
            </a:r>
            <a:r>
              <a:rPr lang="zh-CN" altLang="en-US" sz="1400" b="0" i="0" spc="0" dirty="0">
                <a:effectLst/>
              </a:rPr>
              <a:t>从节点</a:t>
            </a:r>
            <a:r>
              <a:rPr lang="en-US" altLang="zh-CN" sz="1400" b="0" i="0" spc="0" dirty="0">
                <a:effectLst/>
              </a:rPr>
              <a:t>:</a:t>
            </a:r>
            <a:r>
              <a:rPr lang="zh-CN" altLang="en-US" sz="1400" b="0" i="0" spc="0" dirty="0">
                <a:effectLst/>
              </a:rPr>
              <a:t>通过</a:t>
            </a:r>
            <a:r>
              <a:rPr lang="en-US" altLang="zh-CN" sz="1400" b="0" i="0" spc="0" dirty="0" err="1">
                <a:effectLst/>
              </a:rPr>
              <a:t>mysql</a:t>
            </a:r>
            <a:r>
              <a:rPr lang="zh-CN" altLang="en-US" sz="1400" b="0" i="0" spc="0" dirty="0">
                <a:effectLst/>
              </a:rPr>
              <a:t>的</a:t>
            </a:r>
            <a:r>
              <a:rPr lang="en-US" altLang="zh-CN" sz="1400" b="0" i="0" spc="0" dirty="0" err="1">
                <a:effectLst/>
              </a:rPr>
              <a:t>binlog</a:t>
            </a:r>
            <a:r>
              <a:rPr lang="zh-CN" altLang="en-US" sz="1400" b="0" i="0" spc="0" dirty="0">
                <a:effectLst/>
              </a:rPr>
              <a:t>同步复制原理，实现数据的同步。</a:t>
            </a:r>
            <a:endParaRPr lang="en-US" altLang="zh-CN" sz="1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3</a:t>
            </a:r>
            <a:r>
              <a:rPr lang="zh-CN" altLang="en-US" sz="1400" b="0" i="0" spc="0" dirty="0">
                <a:effectLst/>
              </a:rPr>
              <a:t>、</a:t>
            </a:r>
            <a:r>
              <a:rPr lang="en-US" altLang="zh-CN" sz="1400" b="0" i="0" spc="0" dirty="0" err="1">
                <a:effectLst/>
              </a:rPr>
              <a:t>ProxyManager</a:t>
            </a:r>
            <a:r>
              <a:rPr lang="zh-CN" altLang="en-US" sz="1400" b="0" i="0" spc="0" dirty="0">
                <a:effectLst/>
              </a:rPr>
              <a:t>：实现对计算节点的统一管理，会和每个计算节点进行连接。</a:t>
            </a:r>
            <a:endParaRPr lang="en-US" altLang="zh-CN" sz="1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4</a:t>
            </a:r>
            <a:r>
              <a:rPr lang="zh-CN" altLang="en-US" sz="1400" b="0" i="0" spc="0" dirty="0">
                <a:effectLst/>
              </a:rPr>
              <a:t>、</a:t>
            </a:r>
            <a:r>
              <a:rPr lang="en-US" altLang="zh-CN" sz="1400" b="0" i="0" spc="0" dirty="0" err="1">
                <a:effectLst/>
              </a:rPr>
              <a:t>ClusterManager</a:t>
            </a:r>
            <a:r>
              <a:rPr lang="zh-CN" altLang="en-US" sz="1400" b="0" i="0" spc="0" dirty="0">
                <a:effectLst/>
              </a:rPr>
              <a:t>：统一管理数据节点，比如数据节点的状态、扩容缩容，并协同计算节点控制数据的访问。</a:t>
            </a:r>
            <a:endParaRPr lang="en-US" altLang="zh-CN" sz="1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5</a:t>
            </a:r>
            <a:r>
              <a:rPr lang="zh-CN" altLang="en-US" sz="1400" b="0" i="0" spc="0" dirty="0">
                <a:effectLst/>
              </a:rPr>
              <a:t>、</a:t>
            </a:r>
            <a:r>
              <a:rPr lang="en-US" altLang="zh-CN" sz="1400" b="0" i="0" spc="0" dirty="0" err="1">
                <a:effectLst/>
              </a:rPr>
              <a:t>Metadataserver</a:t>
            </a:r>
            <a:r>
              <a:rPr lang="zh-CN" altLang="en-US" sz="1400" b="0" i="0" spc="0" dirty="0">
                <a:effectLst/>
              </a:rPr>
              <a:t>：管理元数据信息，有</a:t>
            </a:r>
            <a:r>
              <a:rPr lang="en-US" altLang="zh-CN" sz="1400" b="0" i="0" spc="0" dirty="0">
                <a:effectLst/>
              </a:rPr>
              <a:t>DDL</a:t>
            </a:r>
            <a:r>
              <a:rPr lang="zh-CN" altLang="en-US" sz="1400" b="0" i="0" spc="0" dirty="0">
                <a:effectLst/>
              </a:rPr>
              <a:t>相关的变更会在这里同步更新，元数据会保存在</a:t>
            </a:r>
            <a:r>
              <a:rPr lang="en-US" altLang="zh-CN" sz="1400" b="0" i="0" spc="0" dirty="0">
                <a:effectLst/>
              </a:rPr>
              <a:t>RDB</a:t>
            </a:r>
            <a:r>
              <a:rPr lang="zh-CN" altLang="en-US" sz="1400" b="0" i="0" spc="0" dirty="0">
                <a:effectLst/>
              </a:rPr>
              <a:t>中。同时为了优化执行效率，元数据信息也会同时同步到每个计算节点和数据节点的内存中，业务访问的时候优先从本地读取元数据信息。</a:t>
            </a:r>
            <a:endParaRPr lang="en-US" altLang="zh-CN" sz="1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6</a:t>
            </a:r>
            <a:r>
              <a:rPr lang="zh-CN" altLang="en-US" sz="1400" b="0" i="0" spc="0" dirty="0">
                <a:effectLst/>
              </a:rPr>
              <a:t>、</a:t>
            </a:r>
            <a:r>
              <a:rPr lang="en-US" altLang="zh-CN" sz="1400" b="0" i="0" spc="0" dirty="0">
                <a:effectLst/>
              </a:rPr>
              <a:t>GTM</a:t>
            </a:r>
            <a:r>
              <a:rPr lang="zh-CN" altLang="en-US" sz="1400" b="0" i="0" spc="0" dirty="0">
                <a:effectLst/>
              </a:rPr>
              <a:t>：如果需要申请全局事务</a:t>
            </a:r>
            <a:r>
              <a:rPr lang="en-US" altLang="zh-CN" sz="1400" b="0" i="0" spc="0" dirty="0">
                <a:effectLst/>
              </a:rPr>
              <a:t>ID</a:t>
            </a:r>
            <a:r>
              <a:rPr lang="zh-CN" altLang="en-US" sz="1400" b="0" i="0" spc="0" dirty="0">
                <a:effectLst/>
              </a:rPr>
              <a:t>，会通过</a:t>
            </a:r>
            <a:r>
              <a:rPr lang="en-US" altLang="zh-CN" sz="1400" b="0" i="0" spc="0" dirty="0">
                <a:effectLst/>
              </a:rPr>
              <a:t>GTM</a:t>
            </a:r>
            <a:r>
              <a:rPr lang="zh-CN" altLang="en-US" sz="1400" b="0" i="0" spc="0" dirty="0">
                <a:effectLst/>
              </a:rPr>
              <a:t>管理节点申请</a:t>
            </a:r>
            <a:r>
              <a:rPr lang="en-US" altLang="zh-CN" sz="1400" b="0" i="0" spc="0" dirty="0">
                <a:effectLst/>
              </a:rPr>
              <a:t>GTID</a:t>
            </a:r>
            <a:r>
              <a:rPr lang="zh-CN" altLang="en-US" sz="1400" b="0" i="0" spc="0" dirty="0">
                <a:effectLst/>
              </a:rPr>
              <a:t>。</a:t>
            </a:r>
            <a:endParaRPr lang="en-US" altLang="zh-CN" sz="1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7</a:t>
            </a:r>
            <a:r>
              <a:rPr lang="zh-CN" altLang="en-US" sz="1400" b="0" i="0" spc="0" dirty="0">
                <a:effectLst/>
              </a:rPr>
              <a:t>、</a:t>
            </a:r>
            <a:r>
              <a:rPr lang="en-US" altLang="zh-CN" sz="1400" b="0" i="0" spc="0" dirty="0" err="1">
                <a:effectLst/>
              </a:rPr>
              <a:t>OMMAgent</a:t>
            </a:r>
            <a:r>
              <a:rPr lang="zh-CN" altLang="en-US" sz="1400" dirty="0"/>
              <a:t>：</a:t>
            </a:r>
            <a:r>
              <a:rPr lang="zh-CN" altLang="en-US" sz="1400" b="0" i="0" spc="0" dirty="0">
                <a:effectLst/>
              </a:rPr>
              <a:t>用于执行</a:t>
            </a:r>
            <a:r>
              <a:rPr lang="en-US" altLang="zh-CN" sz="1400" b="0" i="0" spc="0" dirty="0">
                <a:effectLst/>
              </a:rPr>
              <a:t>OMM</a:t>
            </a:r>
            <a:r>
              <a:rPr lang="zh-CN" altLang="en-US" sz="1400" b="0" i="0" spc="0" dirty="0">
                <a:effectLst/>
              </a:rPr>
              <a:t>管理节点下发的命令，并将告警信息同步到</a:t>
            </a:r>
            <a:r>
              <a:rPr lang="en-US" altLang="zh-CN" sz="1400" b="0" i="0" spc="0" dirty="0">
                <a:effectLst/>
              </a:rPr>
              <a:t>OMM</a:t>
            </a:r>
            <a:r>
              <a:rPr lang="zh-CN" altLang="en-US" sz="1400" b="0" i="0" spc="0" dirty="0">
                <a:effectLst/>
              </a:rPr>
              <a:t>管理节点</a:t>
            </a:r>
            <a:r>
              <a:rPr lang="zh-CN" altLang="en-US" sz="1400" dirty="0"/>
              <a:t>。</a:t>
            </a:r>
            <a:endParaRPr lang="en-US" altLang="zh-CN" sz="1400" dirty="0">
              <a:effectLst/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D06F3BD8-A9E8-48B1-B797-BF68D3EB9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72" y="1409448"/>
            <a:ext cx="6907837" cy="422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7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86DB4E-E0E5-4322-8834-C9C1153D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17" y="293969"/>
            <a:ext cx="2337559" cy="498356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数据分布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2A2E6660-8E4D-4503-B83C-0CC41C49D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205"/>
            <a:ext cx="12192000" cy="59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9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A9059-496D-4182-B782-EA34B119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693" y="712940"/>
            <a:ext cx="4008384" cy="390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分片路由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表分片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DDL</a:t>
            </a:r>
          </a:p>
          <a:p>
            <a:pPr marL="0" indent="0">
              <a:buNone/>
            </a:pP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图片 4" descr="图形用户界面, 图示, 应用程序&#10;&#10;描述已自动生成">
            <a:extLst>
              <a:ext uri="{FF2B5EF4-FFF2-40B4-BE49-F238E27FC236}">
                <a16:creationId xmlns:a16="http://schemas.microsoft.com/office/drawing/2014/main" id="{26130BFC-3D32-47AE-9C90-F52C26979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67" y="1271986"/>
            <a:ext cx="84296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1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A9059-496D-4182-B782-EA34B119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3" y="440962"/>
            <a:ext cx="4284822" cy="444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分片路由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表分片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INSERT</a:t>
            </a:r>
          </a:p>
          <a:p>
            <a:pPr marL="0" indent="0">
              <a:buNone/>
            </a:pPr>
            <a:endParaRPr lang="en-US" altLang="zh-CN" sz="28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C0F09499-22C4-4202-B22C-5A76E11CF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52" y="1128712"/>
            <a:ext cx="8339636" cy="482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7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A9059-496D-4182-B782-EA34B119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3" y="440962"/>
            <a:ext cx="4604657" cy="39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分片路由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表分片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SELECT</a:t>
            </a:r>
          </a:p>
          <a:p>
            <a:pPr marL="0" indent="0">
              <a:buNone/>
            </a:pPr>
            <a:endParaRPr lang="en-US" altLang="zh-CN" sz="28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 descr="图形用户界面, 图示&#10;&#10;描述已自动生成">
            <a:extLst>
              <a:ext uri="{FF2B5EF4-FFF2-40B4-BE49-F238E27FC236}">
                <a16:creationId xmlns:a16="http://schemas.microsoft.com/office/drawing/2014/main" id="{E8B639E1-B409-458B-A5CF-37C67D756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138237"/>
            <a:ext cx="84486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2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2189</Words>
  <Application>Microsoft Office PowerPoint</Application>
  <PresentationFormat>宽屏</PresentationFormat>
  <Paragraphs>173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-apple-system</vt:lpstr>
      <vt:lpstr>BlinkMacSystemFont</vt:lpstr>
      <vt:lpstr>Helvetica Neue</vt:lpstr>
      <vt:lpstr>等线</vt:lpstr>
      <vt:lpstr>等线 Light</vt:lpstr>
      <vt:lpstr>仿宋</vt:lpstr>
      <vt:lpstr>Arial</vt:lpstr>
      <vt:lpstr>Times New Roman</vt:lpstr>
      <vt:lpstr>Office 主题​​</vt:lpstr>
      <vt:lpstr>PowerPoint 演示文稿</vt:lpstr>
      <vt:lpstr>PowerPoint 演示文稿</vt:lpstr>
      <vt:lpstr>整体架构</vt:lpstr>
      <vt:lpstr>PowerPoint 演示文稿</vt:lpstr>
      <vt:lpstr>组件交互关系</vt:lpstr>
      <vt:lpstr>数据分布</vt:lpstr>
      <vt:lpstr>PowerPoint 演示文稿</vt:lpstr>
      <vt:lpstr>PowerPoint 演示文稿</vt:lpstr>
      <vt:lpstr>PowerPoint 演示文稿</vt:lpstr>
      <vt:lpstr>事务控制</vt:lpstr>
      <vt:lpstr>PowerPoint 演示文稿</vt:lpstr>
      <vt:lpstr>分布式事务方案设计</vt:lpstr>
      <vt:lpstr>原子性控制</vt:lpstr>
      <vt:lpstr>原子性控制</vt:lpstr>
      <vt:lpstr>原子性控制</vt:lpstr>
      <vt:lpstr>事务隔离级别</vt:lpstr>
      <vt:lpstr>事务隔离级别与GTID</vt:lpstr>
      <vt:lpstr>一致性读</vt:lpstr>
      <vt:lpstr>MVCC模式下一致性读</vt:lpstr>
      <vt:lpstr>一致性写</vt:lpstr>
      <vt:lpstr>高可用</vt:lpstr>
      <vt:lpstr>计算节点高可用</vt:lpstr>
      <vt:lpstr>数据节点高可用</vt:lpstr>
      <vt:lpstr>数据节点切换</vt:lpstr>
      <vt:lpstr>数据节点高低水位</vt:lpstr>
      <vt:lpstr>事务节点高可用</vt:lpstr>
      <vt:lpstr>管理节点高可用</vt:lpstr>
      <vt:lpstr>高并发</vt:lpstr>
      <vt:lpstr>分布式查询优化器</vt:lpstr>
      <vt:lpstr>分布式SQL引擎查询优化器</vt:lpstr>
      <vt:lpstr>备份恢复</vt:lpstr>
      <vt:lpstr>PowerPoint 演示文稿</vt:lpstr>
      <vt:lpstr>扩展性</vt:lpstr>
      <vt:lpstr>兼容性</vt:lpstr>
      <vt:lpstr>数据迁移</vt:lpstr>
      <vt:lpstr>监控运维</vt:lpstr>
      <vt:lpstr>Insight运维平台交互关系</vt:lpstr>
      <vt:lpstr>当前问题及后续发展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T182013</dc:creator>
  <cp:lastModifiedBy>T182013</cp:lastModifiedBy>
  <cp:revision>95</cp:revision>
  <dcterms:created xsi:type="dcterms:W3CDTF">2022-01-05T01:42:06Z</dcterms:created>
  <dcterms:modified xsi:type="dcterms:W3CDTF">2022-01-06T09:39:17Z</dcterms:modified>
</cp:coreProperties>
</file>