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471" r:id="rId14"/>
    <p:sldId id="455" r:id="rId15"/>
    <p:sldId id="456" r:id="rId16"/>
    <p:sldId id="589" r:id="rId17"/>
    <p:sldId id="590" r:id="rId18"/>
    <p:sldId id="472" r:id="rId19"/>
    <p:sldId id="386" r:id="rId20"/>
    <p:sldId id="591" r:id="rId21"/>
    <p:sldId id="592" r:id="rId22"/>
    <p:sldId id="593" r:id="rId23"/>
    <p:sldId id="594" r:id="rId24"/>
    <p:sldId id="595" r:id="rId25"/>
    <p:sldId id="596" r:id="rId26"/>
    <p:sldId id="597" r:id="rId27"/>
    <p:sldId id="598" r:id="rId28"/>
    <p:sldId id="599" r:id="rId29"/>
    <p:sldId id="600" r:id="rId30"/>
    <p:sldId id="511" r:id="rId31"/>
    <p:sldId id="390" r:id="rId32"/>
    <p:sldId id="601" r:id="rId33"/>
    <p:sldId id="602" r:id="rId34"/>
    <p:sldId id="603" r:id="rId35"/>
    <p:sldId id="604" r:id="rId36"/>
    <p:sldId id="605" r:id="rId37"/>
    <p:sldId id="606" r:id="rId38"/>
    <p:sldId id="607" r:id="rId39"/>
    <p:sldId id="608" r:id="rId40"/>
    <p:sldId id="609" r:id="rId41"/>
    <p:sldId id="626" r:id="rId42"/>
    <p:sldId id="610" r:id="rId43"/>
    <p:sldId id="611" r:id="rId44"/>
    <p:sldId id="612" r:id="rId45"/>
    <p:sldId id="615" r:id="rId46"/>
    <p:sldId id="622" r:id="rId47"/>
    <p:sldId id="623" r:id="rId48"/>
    <p:sldId id="624" r:id="rId49"/>
    <p:sldId id="625" r:id="rId50"/>
    <p:sldId id="616" r:id="rId51"/>
    <p:sldId id="620" r:id="rId52"/>
    <p:sldId id="621" r:id="rId53"/>
    <p:sldId id="617" r:id="rId54"/>
    <p:sldId id="618" r:id="rId55"/>
    <p:sldId id="619" r:id="rId56"/>
    <p:sldId id="475" r:id="rId57"/>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43045" autoAdjust="0"/>
  </p:normalViewPr>
  <p:slideViewPr>
    <p:cSldViewPr snapToGrid="0">
      <p:cViewPr varScale="1">
        <p:scale>
          <a:sx n="37" d="100"/>
          <a:sy n="37" d="100"/>
        </p:scale>
        <p:origin x="2566" y="34"/>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2022/1/10</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2022/1/10</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a:solidFill>
                <a:schemeClr val="tx1"/>
              </a:solidFill>
              <a:effectLst/>
              <a:latin typeface="+mj-ea"/>
              <a:ea typeface="+mj-ea"/>
              <a:cs typeface="+mn-cs"/>
            </a:endParaRPr>
          </a:p>
          <a:p>
            <a:r>
              <a:rPr lang="zh-CN" altLang="en-US" sz="1000" b="0" i="0" u="none" strike="noStrike" kern="120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AutoNum type="arabicPeriod"/>
            </a:pP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AutoNum type="arabicPeriod"/>
            </a:pP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AutoNum type="arabicPeriod"/>
            </a:pP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17</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25</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51</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r>
              <a:rPr lang="en-US" altLang="zh-CN" sz="1000" b="0" i="0" dirty="0">
                <a:solidFill>
                  <a:srgbClr val="333333"/>
                </a:solidFill>
                <a:effectLst/>
                <a:latin typeface="-apple-system"/>
              </a:rPr>
              <a:t>1</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InsightAgent</a:t>
            </a:r>
            <a:r>
              <a:rPr lang="zh-CN" altLang="en-US" sz="1000" b="0" i="0" dirty="0">
                <a:solidFill>
                  <a:srgbClr val="333333"/>
                </a:solidFill>
                <a:effectLst/>
                <a:latin typeface="-apple-system"/>
              </a:rPr>
              <a:t>是主机代理，每台主机上部署，执行</a:t>
            </a:r>
            <a:r>
              <a:rPr lang="en-US" altLang="zh-CN" sz="1000" b="0" i="0" dirty="0" err="1">
                <a:solidFill>
                  <a:srgbClr val="333333"/>
                </a:solidFill>
                <a:effectLst/>
                <a:latin typeface="-apple-system"/>
              </a:rPr>
              <a:t>insightserver</a:t>
            </a:r>
            <a:r>
              <a:rPr lang="zh-CN" altLang="en-US" sz="1000" b="0" i="0" dirty="0">
                <a:solidFill>
                  <a:srgbClr val="333333"/>
                </a:solidFill>
                <a:effectLst/>
                <a:latin typeface="-apple-system"/>
              </a:rPr>
              <a:t>下发的命令，并将数据收集推送到</a:t>
            </a:r>
            <a:r>
              <a:rPr lang="en-US" altLang="zh-CN" sz="1000" b="0" i="0" dirty="0" err="1">
                <a:solidFill>
                  <a:srgbClr val="333333"/>
                </a:solidFill>
                <a:effectLst/>
                <a:latin typeface="-apple-system"/>
              </a:rPr>
              <a:t>kafka</a:t>
            </a:r>
            <a:endParaRPr lang="en-US" altLang="zh-CN" sz="1000" b="0" i="0" dirty="0">
              <a:solidFill>
                <a:srgbClr val="333333"/>
              </a:solidFill>
              <a:effectLst/>
              <a:latin typeface="-apple-system"/>
            </a:endParaRPr>
          </a:p>
          <a:p>
            <a:pPr algn="just"/>
            <a:r>
              <a:rPr lang="en-US" altLang="zh-CN" sz="1000" b="0" i="0" dirty="0">
                <a:solidFill>
                  <a:srgbClr val="333333"/>
                </a:solidFill>
                <a:effectLst/>
                <a:latin typeface="-apple-system"/>
              </a:rPr>
              <a:t>2</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Filebeat</a:t>
            </a:r>
            <a:r>
              <a:rPr lang="zh-CN" altLang="en-US" sz="1000" b="0" i="0" dirty="0">
                <a:solidFill>
                  <a:srgbClr val="333333"/>
                </a:solidFill>
                <a:effectLst/>
                <a:latin typeface="-apple-system"/>
              </a:rPr>
              <a:t>是日志采集代理，用于收集每台服务器的日志数据</a:t>
            </a:r>
          </a:p>
          <a:p>
            <a:pPr algn="just"/>
            <a:r>
              <a:rPr lang="en-US" altLang="zh-CN" sz="1000" b="0" i="0" dirty="0">
                <a:solidFill>
                  <a:srgbClr val="333333"/>
                </a:solidFill>
                <a:effectLst/>
                <a:latin typeface="-apple-system"/>
              </a:rPr>
              <a:t>3</a:t>
            </a:r>
            <a:r>
              <a:rPr lang="zh-CN" altLang="en-US" sz="1000" b="0" i="0" dirty="0">
                <a:solidFill>
                  <a:srgbClr val="333333"/>
                </a:solidFill>
                <a:effectLst/>
                <a:latin typeface="-apple-system"/>
              </a:rPr>
              <a:t>、运维性能数据经过</a:t>
            </a:r>
            <a:r>
              <a:rPr lang="en-US" altLang="zh-CN" sz="1000" b="0" i="0" dirty="0" err="1">
                <a:solidFill>
                  <a:srgbClr val="333333"/>
                </a:solidFill>
                <a:effectLst/>
                <a:latin typeface="-apple-system"/>
              </a:rPr>
              <a:t>kafka</a:t>
            </a:r>
            <a:r>
              <a:rPr lang="zh-CN" altLang="en-US" sz="1000" b="0" i="0" dirty="0">
                <a:solidFill>
                  <a:srgbClr val="333333"/>
                </a:solidFill>
                <a:effectLst/>
                <a:latin typeface="-apple-system"/>
              </a:rPr>
              <a:t>消息队列后通过</a:t>
            </a:r>
            <a:r>
              <a:rPr lang="en-US" altLang="zh-CN" sz="1000" b="0" i="0" dirty="0" err="1">
                <a:solidFill>
                  <a:srgbClr val="333333"/>
                </a:solidFill>
                <a:effectLst/>
                <a:latin typeface="-apple-system"/>
              </a:rPr>
              <a:t>logstash</a:t>
            </a:r>
            <a:r>
              <a:rPr lang="zh-CN" altLang="en-US" sz="1000" b="0" i="0" dirty="0">
                <a:solidFill>
                  <a:srgbClr val="333333"/>
                </a:solidFill>
                <a:effectLst/>
                <a:latin typeface="-apple-system"/>
              </a:rPr>
              <a:t>采集到</a:t>
            </a:r>
            <a:r>
              <a:rPr lang="en-US" altLang="zh-CN" sz="1000" b="0" i="0" dirty="0" err="1">
                <a:solidFill>
                  <a:srgbClr val="333333"/>
                </a:solidFill>
                <a:effectLst/>
                <a:latin typeface="-apple-system"/>
              </a:rPr>
              <a:t>elasticsearch</a:t>
            </a:r>
            <a:r>
              <a:rPr lang="zh-CN" altLang="en-US" sz="1000" b="0" i="0" dirty="0">
                <a:solidFill>
                  <a:srgbClr val="333333"/>
                </a:solidFill>
                <a:effectLst/>
                <a:latin typeface="-apple-system"/>
              </a:rPr>
              <a:t>中存储</a:t>
            </a:r>
          </a:p>
          <a:p>
            <a:pPr algn="just"/>
            <a:r>
              <a:rPr lang="en-US" altLang="zh-CN" sz="1000" b="0" i="0" dirty="0">
                <a:solidFill>
                  <a:srgbClr val="333333"/>
                </a:solidFill>
                <a:effectLst/>
                <a:latin typeface="-apple-system"/>
              </a:rPr>
              <a:t>4</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Insightserver</a:t>
            </a:r>
            <a:r>
              <a:rPr lang="zh-CN" altLang="en-US" sz="1000" b="0" i="0" dirty="0">
                <a:solidFill>
                  <a:srgbClr val="333333"/>
                </a:solidFill>
                <a:effectLst/>
                <a:latin typeface="-apple-system"/>
              </a:rPr>
              <a:t>会查询</a:t>
            </a:r>
            <a:r>
              <a:rPr lang="en-US" altLang="zh-CN" sz="1000" b="0" i="0" dirty="0">
                <a:solidFill>
                  <a:srgbClr val="333333"/>
                </a:solidFill>
                <a:effectLst/>
                <a:latin typeface="-apple-system"/>
              </a:rPr>
              <a:t>ES</a:t>
            </a:r>
            <a:r>
              <a:rPr lang="zh-CN" altLang="en-US" sz="1000" b="0" i="0" dirty="0">
                <a:solidFill>
                  <a:srgbClr val="333333"/>
                </a:solidFill>
                <a:effectLst/>
                <a:latin typeface="-apple-system"/>
              </a:rPr>
              <a:t>中的性能数据、</a:t>
            </a:r>
            <a:r>
              <a:rPr lang="en-US" altLang="zh-CN" sz="1000" b="0" i="0" dirty="0">
                <a:solidFill>
                  <a:srgbClr val="333333"/>
                </a:solidFill>
                <a:effectLst/>
                <a:latin typeface="-apple-system"/>
              </a:rPr>
              <a:t>RDB</a:t>
            </a:r>
            <a:r>
              <a:rPr lang="zh-CN" altLang="en-US" sz="1000" b="0" i="0" dirty="0">
                <a:solidFill>
                  <a:srgbClr val="333333"/>
                </a:solidFill>
                <a:effectLst/>
                <a:latin typeface="-apple-system"/>
              </a:rPr>
              <a:t>中的集群信息以及</a:t>
            </a:r>
            <a:r>
              <a:rPr lang="en-US" altLang="zh-CN" sz="1000" b="0" i="0" dirty="0">
                <a:solidFill>
                  <a:srgbClr val="333333"/>
                </a:solidFill>
                <a:effectLst/>
                <a:latin typeface="-apple-system"/>
              </a:rPr>
              <a:t>Redis</a:t>
            </a:r>
            <a:r>
              <a:rPr lang="zh-CN" altLang="en-US" sz="1000" b="0" i="0" dirty="0">
                <a:solidFill>
                  <a:srgbClr val="333333"/>
                </a:solidFill>
                <a:effectLst/>
                <a:latin typeface="-apple-system"/>
              </a:rPr>
              <a:t>中的缓存信息进行展示和汇总分析</a:t>
            </a:r>
          </a:p>
        </p:txBody>
      </p:sp>
    </p:spTree>
    <p:extLst>
      <p:ext uri="{BB962C8B-B14F-4D97-AF65-F5344CB8AC3E}">
        <p14:creationId xmlns:p14="http://schemas.microsoft.com/office/powerpoint/2010/main" val="38371749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2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3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4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48.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1.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1" name="图片 20" descr="文本&#10;&#10;描述已自动生成">
            <a:extLst>
              <a:ext uri="{FF2B5EF4-FFF2-40B4-BE49-F238E27FC236}">
                <a16:creationId xmlns:a16="http://schemas.microsoft.com/office/drawing/2014/main" id="{FEB83AC6-8816-4F1A-96DF-CEED22F03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2" y="1071154"/>
            <a:ext cx="12192000" cy="53714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826" y="1085628"/>
            <a:ext cx="8667750" cy="5229225"/>
          </a:xfrm>
          <a:prstGeom prst="rect">
            <a:avLst/>
          </a:prstGeom>
        </p:spPr>
      </p:pic>
    </p:spTree>
    <p:extLst>
      <p:ext uri="{BB962C8B-B14F-4D97-AF65-F5344CB8AC3E}">
        <p14:creationId xmlns:p14="http://schemas.microsoft.com/office/powerpoint/2010/main" val="109437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t>CR</a:t>
            </a:r>
            <a:r>
              <a:rPr lang="zh-CN" altLang="en-US" sz="1800" dirty="0"/>
              <a:t>时，校验</a:t>
            </a:r>
            <a:r>
              <a:rPr lang="en-US" altLang="zh-CN" sz="1800" dirty="0"/>
              <a:t>GTID</a:t>
            </a:r>
            <a:r>
              <a:rPr lang="zh-CN" altLang="en-US" sz="1800" dirty="0"/>
              <a:t>活跃性：如果是活跃状态，表明该数据在未提交事务中，不能返回给客户端，需要返回旧版本的数据，如果是非活跃状态，则可以直接返回。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一致性读存在一些问题：对于聚合函数采用</a:t>
            </a:r>
            <a:r>
              <a:rPr lang="en-US" altLang="zh-CN" sz="1800" dirty="0"/>
              <a:t>lock in share mode</a:t>
            </a:r>
            <a:r>
              <a:rPr lang="zh-CN" altLang="en-US" sz="1800" dirty="0"/>
              <a:t>，存在一致性问题，事务活跃性在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模式一致性读：将获取</a:t>
            </a:r>
            <a:r>
              <a:rPr lang="en-US" altLang="zh-CN" sz="1800" dirty="0"/>
              <a:t>GTID</a:t>
            </a:r>
            <a:r>
              <a:rPr lang="zh-CN" altLang="en-US" sz="1800" dirty="0"/>
              <a:t>列表在</a:t>
            </a:r>
            <a:r>
              <a:rPr lang="en-US" altLang="zh-CN" sz="1800" dirty="0"/>
              <a:t>hint</a:t>
            </a:r>
            <a:r>
              <a:rPr lang="zh-CN" altLang="en-US" sz="1800" dirty="0"/>
              <a:t>中下推给</a:t>
            </a:r>
            <a:r>
              <a:rPr lang="en-US" altLang="zh-CN" sz="1800" dirty="0"/>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45" y="1351280"/>
            <a:ext cx="8667750" cy="4876800"/>
          </a:xfrm>
          <a:prstGeom prst="rect">
            <a:avLst/>
          </a:prstGeom>
        </p:spPr>
      </p:pic>
    </p:spTree>
    <p:extLst>
      <p:ext uri="{BB962C8B-B14F-4D97-AF65-F5344CB8AC3E}">
        <p14:creationId xmlns:p14="http://schemas.microsoft.com/office/powerpoint/2010/main" val="9531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6550895" cy="5599758"/>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02" y="1826567"/>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869" y="1247959"/>
            <a:ext cx="5966749" cy="4152222"/>
          </a:xfrm>
          <a:prstGeom prst="rect">
            <a:avLst/>
          </a:prstGeom>
        </p:spPr>
      </p:pic>
    </p:spTree>
    <p:extLst>
      <p:ext uri="{BB962C8B-B14F-4D97-AF65-F5344CB8AC3E}">
        <p14:creationId xmlns:p14="http://schemas.microsoft.com/office/powerpoint/2010/main" val="3246831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3" name="图片 2">
            <a:extLst>
              <a:ext uri="{FF2B5EF4-FFF2-40B4-BE49-F238E27FC236}">
                <a16:creationId xmlns:a16="http://schemas.microsoft.com/office/drawing/2014/main" id="{BD0C9D8B-CC14-47C9-8B2C-F19F018E3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537" y="1136946"/>
            <a:ext cx="3583623" cy="4945182"/>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38F801C0-B912-4596-B835-A09AED8B6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276350"/>
            <a:ext cx="7810500" cy="4305300"/>
          </a:xfrm>
          <a:prstGeom prst="rect">
            <a:avLst/>
          </a:prstGeom>
        </p:spPr>
      </p:pic>
    </p:spTree>
    <p:extLst>
      <p:ext uri="{BB962C8B-B14F-4D97-AF65-F5344CB8AC3E}">
        <p14:creationId xmlns:p14="http://schemas.microsoft.com/office/powerpoint/2010/main" val="925195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249" y="1603970"/>
            <a:ext cx="7845878" cy="3043660"/>
          </a:xfrm>
          <a:prstGeom prst="rect">
            <a:avLst/>
          </a:prstGeom>
        </p:spPr>
      </p:pic>
    </p:spTree>
    <p:extLst>
      <p:ext uri="{BB962C8B-B14F-4D97-AF65-F5344CB8AC3E}">
        <p14:creationId xmlns:p14="http://schemas.microsoft.com/office/powerpoint/2010/main" val="3756325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a:t>支持，支持行列混合存储</a:t>
            </a:r>
            <a:endParaRPr lang="en-US" altLang="zh-CN" dirty="0"/>
          </a:p>
          <a:p>
            <a:pPr lvl="1"/>
            <a:r>
              <a:rPr lang="zh-CN" altLang="en-US" dirty="0"/>
              <a:t>减少网元，统一采用</a:t>
            </a:r>
            <a:r>
              <a:rPr lang="en-US" altLang="zh-CN" dirty="0" err="1"/>
              <a:t>zk</a:t>
            </a:r>
            <a:r>
              <a:rPr lang="zh-CN" altLang="en-US" dirty="0"/>
              <a:t>管理元数据</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 网站&#10;&#10;描述已自动生成">
            <a:extLst>
              <a:ext uri="{FF2B5EF4-FFF2-40B4-BE49-F238E27FC236}">
                <a16:creationId xmlns:a16="http://schemas.microsoft.com/office/drawing/2014/main" id="{D5BAF54A-E7A1-4E5B-9839-E91D3745D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1509712"/>
            <a:ext cx="7886700" cy="3838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3138</Words>
  <Application>Microsoft Office PowerPoint</Application>
  <PresentationFormat>宽屏</PresentationFormat>
  <Paragraphs>405</Paragraphs>
  <Slides>56</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PowerPoint 演示文稿</vt:lpstr>
      <vt:lpstr>3.1 分片策略</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8.3 导入导出</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2093</cp:revision>
  <cp:lastPrinted>2017-08-22T06:45:00Z</cp:lastPrinted>
  <dcterms:created xsi:type="dcterms:W3CDTF">2017-08-12T10:20:00Z</dcterms:created>
  <dcterms:modified xsi:type="dcterms:W3CDTF">2022-01-10T03:17:11Z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