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466" r:id="rId2"/>
    <p:sldId id="468" r:id="rId3"/>
    <p:sldId id="469" r:id="rId4"/>
    <p:sldId id="522" r:id="rId5"/>
    <p:sldId id="523" r:id="rId6"/>
    <p:sldId id="555" r:id="rId7"/>
    <p:sldId id="556" r:id="rId8"/>
    <p:sldId id="440" r:id="rId9"/>
    <p:sldId id="470" r:id="rId10"/>
    <p:sldId id="557" r:id="rId11"/>
    <p:sldId id="419" r:id="rId12"/>
    <p:sldId id="303" r:id="rId13"/>
    <p:sldId id="471" r:id="rId14"/>
    <p:sldId id="455" r:id="rId15"/>
    <p:sldId id="456" r:id="rId16"/>
    <p:sldId id="589" r:id="rId17"/>
    <p:sldId id="590" r:id="rId18"/>
    <p:sldId id="472" r:id="rId19"/>
    <p:sldId id="386" r:id="rId20"/>
    <p:sldId id="591" r:id="rId21"/>
    <p:sldId id="592" r:id="rId22"/>
    <p:sldId id="593" r:id="rId23"/>
    <p:sldId id="594" r:id="rId24"/>
    <p:sldId id="595" r:id="rId25"/>
    <p:sldId id="596" r:id="rId26"/>
    <p:sldId id="597" r:id="rId27"/>
    <p:sldId id="598" r:id="rId28"/>
    <p:sldId id="599" r:id="rId29"/>
    <p:sldId id="600" r:id="rId30"/>
    <p:sldId id="511" r:id="rId31"/>
    <p:sldId id="390" r:id="rId32"/>
    <p:sldId id="601" r:id="rId33"/>
    <p:sldId id="602" r:id="rId34"/>
    <p:sldId id="603" r:id="rId35"/>
    <p:sldId id="604" r:id="rId36"/>
    <p:sldId id="605" r:id="rId37"/>
    <p:sldId id="606" r:id="rId38"/>
    <p:sldId id="607" r:id="rId39"/>
    <p:sldId id="608" r:id="rId40"/>
    <p:sldId id="609" r:id="rId41"/>
    <p:sldId id="610" r:id="rId42"/>
    <p:sldId id="611" r:id="rId43"/>
    <p:sldId id="612" r:id="rId44"/>
    <p:sldId id="615" r:id="rId45"/>
    <p:sldId id="622" r:id="rId46"/>
    <p:sldId id="623" r:id="rId47"/>
    <p:sldId id="624" r:id="rId48"/>
    <p:sldId id="616" r:id="rId49"/>
    <p:sldId id="620" r:id="rId50"/>
    <p:sldId id="621" r:id="rId51"/>
    <p:sldId id="617" r:id="rId52"/>
    <p:sldId id="618" r:id="rId53"/>
    <p:sldId id="619" r:id="rId54"/>
    <p:sldId id="475" r:id="rId55"/>
  </p:sldIdLst>
  <p:sldSz cx="12192000" cy="6858000"/>
  <p:notesSz cx="6794500" cy="9906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119377" initials="T" lastIdx="11" clrIdx="0"/>
  <p:cmAuthor id="2" name="T182013" initials="T" lastIdx="2" clrIdx="1">
    <p:extLst>
      <p:ext uri="{19B8F6BF-5375-455C-9EA6-DF929625EA0E}">
        <p15:presenceInfo xmlns:p15="http://schemas.microsoft.com/office/powerpoint/2012/main" userId="T18201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B8"/>
    <a:srgbClr val="FFFFFF"/>
    <a:srgbClr val="5B9BD5"/>
    <a:srgbClr val="0000FF"/>
    <a:srgbClr val="ED7D31"/>
    <a:srgbClr val="FE7683"/>
    <a:srgbClr val="FE3D50"/>
    <a:srgbClr val="CC7E63"/>
    <a:srgbClr val="787464"/>
    <a:srgbClr val="D7AB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4" autoAdjust="0"/>
    <p:restoredTop sz="78759" autoAdjust="0"/>
  </p:normalViewPr>
  <p:slideViewPr>
    <p:cSldViewPr snapToGrid="0">
      <p:cViewPr>
        <p:scale>
          <a:sx n="75" d="100"/>
          <a:sy n="75" d="100"/>
        </p:scale>
        <p:origin x="168" y="-245"/>
      </p:cViewPr>
      <p:guideLst>
        <p:guide orient="horz" pos="2437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9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8644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90"/>
            </a:lvl1pPr>
          </a:lstStyle>
          <a:p>
            <a:fld id="{0F9B84EA-7D68-4D60-9CB1-D50884785D1C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9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8644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9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4283" cy="49702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8645" y="1"/>
            <a:ext cx="2944283" cy="49702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E007C451-60E4-4599-BC35-0053FC9CE8F3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4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67263"/>
            <a:ext cx="5435600" cy="3900488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9408984"/>
            <a:ext cx="2944283" cy="497019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8645" y="9408984"/>
            <a:ext cx="2944283" cy="497019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7EFE2119-A7ED-48A4-BF93-E52EC19211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9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/>
              <a:t>主要内容包括</a:t>
            </a:r>
            <a:endParaRPr lang="en-US" altLang="zh-CN" dirty="0"/>
          </a:p>
          <a:p>
            <a:pPr lvl="1"/>
            <a:r>
              <a:rPr lang="en-US" altLang="zh-CN" sz="1000" b="0" i="0" u="none" strike="noStrike" kern="1200" dirty="0" err="1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GoldenDB</a:t>
            </a:r>
            <a:r>
              <a:rPr lang="zh-CN" altLang="en-US" sz="1000" b="0" i="0" u="none" strike="noStrike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架构分析及模块介绍</a:t>
            </a:r>
            <a:r>
              <a:rPr lang="zh-CN" altLang="en-US" dirty="0"/>
              <a:t> </a:t>
            </a:r>
            <a:endParaRPr lang="en-US" altLang="zh-CN" sz="1000" b="0" i="0" u="none" strike="noStrike" kern="1200" dirty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pPr lvl="1"/>
            <a:r>
              <a:rPr lang="zh-CN" altLang="en-US" sz="1000" b="0" i="0" u="none" strike="noStrike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数据分片方式</a:t>
            </a:r>
            <a:endParaRPr lang="en-US" altLang="zh-CN" sz="1000" b="0" i="0" u="none" strike="noStrike" kern="1200" dirty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pPr lvl="1"/>
            <a:r>
              <a:rPr lang="zh-CN" altLang="en-US" sz="1000" b="0" i="0" u="none" strike="noStrike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分布式事务控制</a:t>
            </a:r>
            <a:endParaRPr lang="en-US" altLang="zh-CN" sz="1000" b="0" i="0" u="none" strike="noStrike" kern="1200" dirty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pPr lvl="1"/>
            <a:r>
              <a:rPr lang="en-US" altLang="zh-CN" sz="1000" b="0" i="0" u="none" strike="noStrike" kern="1200" dirty="0" err="1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GoldenDB</a:t>
            </a:r>
            <a:r>
              <a:rPr lang="zh-CN" altLang="en-US" sz="1000" b="0" i="0" u="none" strike="noStrike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高可用方案</a:t>
            </a:r>
            <a:endParaRPr lang="en-US" altLang="zh-CN" sz="1000" b="0" i="0" u="none" strike="noStrike" kern="1200" dirty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pPr lvl="1"/>
            <a:r>
              <a:rPr lang="en-US" altLang="zh-CN" sz="1000" b="0" i="0" u="none" strike="noStrike" kern="1200" dirty="0" err="1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GoldenDB</a:t>
            </a:r>
            <a:r>
              <a:rPr lang="zh-CN" altLang="en-US" sz="1000" b="0" i="0" u="none" strike="noStrike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高并发方案</a:t>
            </a:r>
            <a:endParaRPr lang="en-US" altLang="zh-CN" sz="1000" b="0" i="0" u="none" strike="noStrike" kern="1200" dirty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pPr lvl="1"/>
            <a:r>
              <a:rPr lang="zh-CN" altLang="en-US" sz="1000" b="0" i="0" u="none" strike="noStrike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分布式查询优化器</a:t>
            </a:r>
            <a:endParaRPr lang="en-US" altLang="zh-CN" sz="1000" b="0" i="0" u="none" strike="noStrike" kern="1200" dirty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pPr lvl="1"/>
            <a:r>
              <a:rPr lang="en-US" altLang="zh-CN" sz="1000" b="0" i="0" u="none" strike="noStrike" kern="1200" dirty="0" err="1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GoldenDB</a:t>
            </a:r>
            <a:r>
              <a:rPr lang="zh-CN" altLang="en-US" sz="1000" b="0" i="0" u="none" strike="noStrike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备份恢复方案</a:t>
            </a:r>
            <a:endParaRPr lang="en-US" altLang="zh-CN" sz="1000" b="0" i="0" u="none" strike="noStrike" kern="1200" dirty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pPr lvl="1"/>
            <a:r>
              <a:rPr lang="zh-CN" altLang="en-US" sz="1000" b="0" i="0" u="none" strike="noStrike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兼容性</a:t>
            </a:r>
            <a:endParaRPr lang="en-US" altLang="zh-CN" sz="1000" b="0" i="0" u="none" strike="noStrike" kern="1200" dirty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pPr lvl="1"/>
            <a:r>
              <a:rPr lang="zh-CN" altLang="en-US" sz="1000" b="0" i="0" u="none" strike="noStrike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数据迁移</a:t>
            </a:r>
            <a:endParaRPr lang="en-US" altLang="zh-CN" sz="1000" b="0" i="0" u="none" strike="noStrike" kern="1200" dirty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pPr lvl="1"/>
            <a:r>
              <a:rPr lang="zh-CN" altLang="en-US" sz="1000" b="0" i="0" u="none" strike="noStrike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监控运维</a:t>
            </a:r>
            <a:endParaRPr lang="en-US" altLang="zh-CN" sz="1000" b="0" i="0" u="none" strike="noStrike" kern="1200" dirty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pPr lvl="1"/>
            <a:r>
              <a:rPr lang="zh-CN" altLang="en-US" sz="1000" b="0" i="0" u="none" strike="noStrike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问题及展望</a:t>
            </a:r>
            <a:endParaRPr lang="en-US" altLang="zh-CN" sz="1000" b="0" i="0" u="none" strike="noStrike" kern="1200" dirty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pPr lvl="1"/>
            <a:endParaRPr lang="en-US" altLang="zh-CN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900" b="0" i="0" spc="0" dirty="0">
                <a:effectLst/>
              </a:rPr>
              <a:t>1</a:t>
            </a:r>
            <a:r>
              <a:rPr lang="zh-CN" altLang="en-US" sz="900" b="0" i="0" spc="0" dirty="0">
                <a:effectLst/>
              </a:rPr>
              <a:t>、计算节点</a:t>
            </a:r>
            <a:r>
              <a:rPr lang="en-US" altLang="zh-CN" sz="900" b="0" i="0" spc="0" dirty="0">
                <a:effectLst/>
              </a:rPr>
              <a:t>CN</a:t>
            </a:r>
            <a:r>
              <a:rPr lang="en-US" altLang="zh-CN" sz="900" dirty="0">
                <a:sym typeface="Wingdings" panose="05000000000000000000" pitchFamily="2" charset="2"/>
              </a:rPr>
              <a:t>&lt;-</a:t>
            </a:r>
            <a:r>
              <a:rPr lang="en-US" altLang="zh-CN" sz="900" b="0" i="0" spc="0" dirty="0">
                <a:effectLst/>
                <a:sym typeface="Wingdings" panose="05000000000000000000" pitchFamily="2" charset="2"/>
              </a:rPr>
              <a:t>-</a:t>
            </a:r>
            <a:r>
              <a:rPr lang="en-US" altLang="zh-CN" sz="900" b="0" i="0" spc="0" dirty="0">
                <a:effectLst/>
              </a:rPr>
              <a:t>&gt;</a:t>
            </a:r>
            <a:r>
              <a:rPr lang="zh-CN" altLang="en-US" sz="900" b="0" i="0" spc="0" dirty="0">
                <a:effectLst/>
              </a:rPr>
              <a:t>数据节点</a:t>
            </a:r>
            <a:r>
              <a:rPr lang="en-US" altLang="zh-CN" sz="900" b="0" i="0" spc="0" dirty="0">
                <a:effectLst/>
              </a:rPr>
              <a:t>DN:</a:t>
            </a:r>
            <a:r>
              <a:rPr lang="zh-CN" altLang="en-US" sz="900" b="0" i="0" spc="0" dirty="0">
                <a:effectLst/>
              </a:rPr>
              <a:t>通过</a:t>
            </a:r>
            <a:r>
              <a:rPr lang="en-US" altLang="zh-CN" sz="900" b="0" i="0" spc="0" dirty="0" err="1">
                <a:effectLst/>
              </a:rPr>
              <a:t>dbagent</a:t>
            </a:r>
            <a:r>
              <a:rPr lang="zh-CN" altLang="en-US" sz="900" b="0" i="0" spc="0" dirty="0">
                <a:effectLst/>
              </a:rPr>
              <a:t>建立长连接。</a:t>
            </a:r>
            <a:endParaRPr lang="en-US" altLang="zh-CN" sz="900" b="0" i="0" spc="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900" b="0" i="0" spc="0" dirty="0">
                <a:effectLst/>
              </a:rPr>
              <a:t>2</a:t>
            </a:r>
            <a:r>
              <a:rPr lang="zh-CN" altLang="en-US" sz="900" b="0" i="0" spc="0" dirty="0">
                <a:effectLst/>
              </a:rPr>
              <a:t>、数据节点主节点</a:t>
            </a:r>
            <a:r>
              <a:rPr lang="en-US" altLang="zh-CN" sz="900" dirty="0">
                <a:sym typeface="Wingdings" panose="05000000000000000000" pitchFamily="2" charset="2"/>
              </a:rPr>
              <a:t>&lt;-</a:t>
            </a:r>
            <a:r>
              <a:rPr lang="en-US" altLang="zh-CN" sz="900" b="0" i="0" spc="0" dirty="0">
                <a:effectLst/>
                <a:sym typeface="Wingdings" panose="05000000000000000000" pitchFamily="2" charset="2"/>
              </a:rPr>
              <a:t>-</a:t>
            </a:r>
            <a:r>
              <a:rPr lang="en-US" altLang="zh-CN" sz="900" b="0" i="0" spc="0" dirty="0">
                <a:effectLst/>
              </a:rPr>
              <a:t>&gt;</a:t>
            </a:r>
            <a:r>
              <a:rPr lang="zh-CN" altLang="en-US" sz="900" b="0" i="0" spc="0" dirty="0">
                <a:effectLst/>
              </a:rPr>
              <a:t>从节点</a:t>
            </a:r>
            <a:r>
              <a:rPr lang="en-US" altLang="zh-CN" sz="900" b="0" i="0" spc="0" dirty="0">
                <a:effectLst/>
              </a:rPr>
              <a:t>:</a:t>
            </a:r>
            <a:r>
              <a:rPr lang="zh-CN" altLang="en-US" sz="900" b="0" i="0" spc="0" dirty="0">
                <a:effectLst/>
              </a:rPr>
              <a:t>通过</a:t>
            </a:r>
            <a:r>
              <a:rPr lang="en-US" altLang="zh-CN" sz="900" b="0" i="0" spc="0" dirty="0" err="1">
                <a:effectLst/>
              </a:rPr>
              <a:t>mysql</a:t>
            </a:r>
            <a:r>
              <a:rPr lang="zh-CN" altLang="en-US" sz="900" b="0" i="0" spc="0" dirty="0">
                <a:effectLst/>
              </a:rPr>
              <a:t>的</a:t>
            </a:r>
            <a:r>
              <a:rPr lang="en-US" altLang="zh-CN" sz="900" b="0" i="0" spc="0" dirty="0" err="1">
                <a:effectLst/>
              </a:rPr>
              <a:t>binlog</a:t>
            </a:r>
            <a:r>
              <a:rPr lang="zh-CN" altLang="en-US" sz="900" b="0" i="0" spc="0" dirty="0">
                <a:effectLst/>
              </a:rPr>
              <a:t>同步复制原理，实现数据的同步。</a:t>
            </a:r>
            <a:endParaRPr lang="en-US" altLang="zh-CN" sz="90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900" b="0" i="0" spc="0" dirty="0">
                <a:effectLst/>
              </a:rPr>
              <a:t>3</a:t>
            </a:r>
            <a:r>
              <a:rPr lang="zh-CN" altLang="en-US" sz="900" b="0" i="0" spc="0" dirty="0">
                <a:effectLst/>
              </a:rPr>
              <a:t>、</a:t>
            </a:r>
            <a:r>
              <a:rPr lang="en-US" altLang="zh-CN" sz="900" b="0" i="0" spc="0" dirty="0" err="1">
                <a:effectLst/>
              </a:rPr>
              <a:t>ProxyManager</a:t>
            </a:r>
            <a:r>
              <a:rPr lang="zh-CN" altLang="en-US" sz="900" b="0" i="0" spc="0" dirty="0">
                <a:effectLst/>
              </a:rPr>
              <a:t>：实现对计算节点的统一管理，会和每个计算节点进行连接。</a:t>
            </a:r>
            <a:endParaRPr lang="en-US" altLang="zh-CN" sz="90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900" b="0" i="0" spc="0" dirty="0">
                <a:effectLst/>
              </a:rPr>
              <a:t>4</a:t>
            </a:r>
            <a:r>
              <a:rPr lang="zh-CN" altLang="en-US" sz="900" b="0" i="0" spc="0" dirty="0">
                <a:effectLst/>
              </a:rPr>
              <a:t>、</a:t>
            </a:r>
            <a:r>
              <a:rPr lang="en-US" altLang="zh-CN" sz="900" b="0" i="0" spc="0" dirty="0" err="1">
                <a:effectLst/>
              </a:rPr>
              <a:t>ClusterManager</a:t>
            </a:r>
            <a:r>
              <a:rPr lang="zh-CN" altLang="en-US" sz="900" b="0" i="0" spc="0" dirty="0">
                <a:effectLst/>
              </a:rPr>
              <a:t>：统一管理数据节点，比如数据节点的状态、扩容缩容，并协同计算节点控制数据的访问。</a:t>
            </a:r>
            <a:endParaRPr lang="en-US" altLang="zh-CN" sz="90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900" b="0" i="0" spc="0" dirty="0">
                <a:effectLst/>
              </a:rPr>
              <a:t>5</a:t>
            </a:r>
            <a:r>
              <a:rPr lang="zh-CN" altLang="en-US" sz="900" b="0" i="0" spc="0" dirty="0">
                <a:effectLst/>
              </a:rPr>
              <a:t>、</a:t>
            </a:r>
            <a:r>
              <a:rPr lang="en-US" altLang="zh-CN" sz="900" b="0" i="0" spc="0" dirty="0" err="1">
                <a:effectLst/>
              </a:rPr>
              <a:t>Metadataserver</a:t>
            </a:r>
            <a:r>
              <a:rPr lang="zh-CN" altLang="en-US" sz="900" b="0" i="0" spc="0" dirty="0">
                <a:effectLst/>
              </a:rPr>
              <a:t>：管理元数据信息，有</a:t>
            </a:r>
            <a:r>
              <a:rPr lang="en-US" altLang="zh-CN" sz="900" b="0" i="0" spc="0" dirty="0">
                <a:effectLst/>
              </a:rPr>
              <a:t>DDL</a:t>
            </a:r>
            <a:r>
              <a:rPr lang="zh-CN" altLang="en-US" sz="900" b="0" i="0" spc="0" dirty="0">
                <a:effectLst/>
              </a:rPr>
              <a:t>相关的变更会在这里同步更新，元数据会保存在</a:t>
            </a:r>
            <a:r>
              <a:rPr lang="en-US" altLang="zh-CN" sz="900" b="0" i="0" spc="0" dirty="0">
                <a:effectLst/>
              </a:rPr>
              <a:t>RDB</a:t>
            </a:r>
            <a:r>
              <a:rPr lang="zh-CN" altLang="en-US" sz="900" b="0" i="0" spc="0" dirty="0">
                <a:effectLst/>
              </a:rPr>
              <a:t>中。同时为了优化执行效率，元数据信息也会同时同步到每个计算节点和数据节点的内存中，业务访问的时候优先从本地读取元数据信息。</a:t>
            </a:r>
            <a:endParaRPr lang="en-US" altLang="zh-CN" sz="90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900" b="0" i="0" spc="0" dirty="0">
                <a:effectLst/>
              </a:rPr>
              <a:t>6</a:t>
            </a:r>
            <a:r>
              <a:rPr lang="zh-CN" altLang="en-US" sz="900" b="0" i="0" spc="0" dirty="0">
                <a:effectLst/>
              </a:rPr>
              <a:t>、</a:t>
            </a:r>
            <a:r>
              <a:rPr lang="en-US" altLang="zh-CN" sz="900" b="0" i="0" spc="0" dirty="0">
                <a:effectLst/>
              </a:rPr>
              <a:t>GTM</a:t>
            </a:r>
            <a:r>
              <a:rPr lang="zh-CN" altLang="en-US" sz="900" b="0" i="0" spc="0" dirty="0">
                <a:effectLst/>
              </a:rPr>
              <a:t>：如果需要申请全局事务</a:t>
            </a:r>
            <a:r>
              <a:rPr lang="en-US" altLang="zh-CN" sz="900" b="0" i="0" spc="0" dirty="0">
                <a:effectLst/>
              </a:rPr>
              <a:t>ID</a:t>
            </a:r>
            <a:r>
              <a:rPr lang="zh-CN" altLang="en-US" sz="900" b="0" i="0" spc="0" dirty="0">
                <a:effectLst/>
              </a:rPr>
              <a:t>，会通过</a:t>
            </a:r>
            <a:r>
              <a:rPr lang="en-US" altLang="zh-CN" sz="900" b="0" i="0" spc="0" dirty="0">
                <a:effectLst/>
              </a:rPr>
              <a:t>GTM</a:t>
            </a:r>
            <a:r>
              <a:rPr lang="zh-CN" altLang="en-US" sz="900" b="0" i="0" spc="0" dirty="0">
                <a:effectLst/>
              </a:rPr>
              <a:t>管理节点申请</a:t>
            </a:r>
            <a:r>
              <a:rPr lang="en-US" altLang="zh-CN" sz="900" b="0" i="0" spc="0" dirty="0">
                <a:effectLst/>
              </a:rPr>
              <a:t>GTID</a:t>
            </a:r>
            <a:r>
              <a:rPr lang="zh-CN" altLang="en-US" sz="900" b="0" i="0" spc="0" dirty="0">
                <a:effectLst/>
              </a:rPr>
              <a:t>。</a:t>
            </a:r>
            <a:endParaRPr lang="en-US" altLang="zh-CN" sz="90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900" b="0" i="0" spc="0" dirty="0">
                <a:effectLst/>
              </a:rPr>
              <a:t>7</a:t>
            </a:r>
            <a:r>
              <a:rPr lang="zh-CN" altLang="en-US" sz="900" b="0" i="0" spc="0" dirty="0">
                <a:effectLst/>
              </a:rPr>
              <a:t>、</a:t>
            </a:r>
            <a:r>
              <a:rPr lang="en-US" altLang="zh-CN" sz="900" b="0" i="0" spc="0" dirty="0" err="1">
                <a:effectLst/>
              </a:rPr>
              <a:t>OMMAgent</a:t>
            </a:r>
            <a:r>
              <a:rPr lang="zh-CN" altLang="en-US" sz="900" dirty="0"/>
              <a:t>：</a:t>
            </a:r>
            <a:r>
              <a:rPr lang="zh-CN" altLang="en-US" sz="900" b="0" i="0" spc="0" dirty="0">
                <a:effectLst/>
              </a:rPr>
              <a:t>用于执行</a:t>
            </a:r>
            <a:r>
              <a:rPr lang="en-US" altLang="zh-CN" sz="900" b="0" i="0" spc="0" dirty="0">
                <a:effectLst/>
              </a:rPr>
              <a:t>OMM</a:t>
            </a:r>
            <a:r>
              <a:rPr lang="zh-CN" altLang="en-US" sz="900" b="0" i="0" spc="0" dirty="0">
                <a:effectLst/>
              </a:rPr>
              <a:t>管理节点下发的命令，并将告警信息同步到</a:t>
            </a:r>
            <a:r>
              <a:rPr lang="en-US" altLang="zh-CN" sz="900" b="0" i="0" spc="0" dirty="0">
                <a:effectLst/>
              </a:rPr>
              <a:t>OMM</a:t>
            </a:r>
            <a:r>
              <a:rPr lang="zh-CN" altLang="en-US" sz="900" b="0" i="0" spc="0" dirty="0">
                <a:effectLst/>
              </a:rPr>
              <a:t>管理节点</a:t>
            </a:r>
            <a:r>
              <a:rPr lang="zh-CN" altLang="en-US" sz="900" dirty="0"/>
              <a:t>。</a:t>
            </a:r>
            <a:endParaRPr lang="en-US" altLang="zh-CN" sz="900" dirty="0">
              <a:effectLst/>
            </a:endParaRPr>
          </a:p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E481A-832A-48B0-9B5F-CC2DDFB376CC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altLang="zh-CN" sz="900" dirty="0" err="1">
                <a:solidFill>
                  <a:srgbClr val="24292E"/>
                </a:solidFill>
                <a:effectLst/>
                <a:latin typeface="-apple-system"/>
              </a:rPr>
              <a:t>DBProxy</a:t>
            </a:r>
            <a:r>
              <a:rPr lang="zh-CN" altLang="en-US" sz="900" dirty="0">
                <a:solidFill>
                  <a:srgbClr val="24292E"/>
                </a:solidFill>
                <a:effectLst/>
                <a:latin typeface="-apple-system"/>
              </a:rPr>
              <a:t>接收到</a:t>
            </a:r>
            <a:r>
              <a:rPr lang="en-US" altLang="zh-CN" sz="900" dirty="0">
                <a:solidFill>
                  <a:srgbClr val="24292E"/>
                </a:solidFill>
                <a:effectLst/>
                <a:latin typeface="-apple-system"/>
              </a:rPr>
              <a:t>DDL</a:t>
            </a:r>
            <a:r>
              <a:rPr lang="zh-CN" altLang="en-US" sz="900" dirty="0">
                <a:solidFill>
                  <a:srgbClr val="24292E"/>
                </a:solidFill>
                <a:effectLst/>
                <a:latin typeface="-apple-system"/>
              </a:rPr>
              <a:t>信息后，会通知</a:t>
            </a:r>
            <a:r>
              <a:rPr lang="en-US" altLang="zh-CN" sz="900" dirty="0">
                <a:solidFill>
                  <a:srgbClr val="24292E"/>
                </a:solidFill>
                <a:effectLst/>
                <a:latin typeface="-apple-system"/>
              </a:rPr>
              <a:t>MDS</a:t>
            </a:r>
            <a:r>
              <a:rPr lang="zh-CN" altLang="en-US" sz="900" dirty="0">
                <a:solidFill>
                  <a:srgbClr val="24292E"/>
                </a:solidFill>
                <a:effectLst/>
                <a:latin typeface="-apple-system"/>
              </a:rPr>
              <a:t>更新元数据信息，并持久化保存到</a:t>
            </a:r>
            <a:r>
              <a:rPr lang="en-US" altLang="zh-CN" sz="900" dirty="0">
                <a:solidFill>
                  <a:srgbClr val="24292E"/>
                </a:solidFill>
                <a:effectLst/>
                <a:latin typeface="-apple-system"/>
              </a:rPr>
              <a:t>RDB</a:t>
            </a:r>
            <a:r>
              <a:rPr lang="zh-CN" altLang="en-US" sz="900" dirty="0">
                <a:solidFill>
                  <a:srgbClr val="24292E"/>
                </a:solidFill>
                <a:effectLst/>
                <a:latin typeface="-apple-system"/>
              </a:rPr>
              <a:t>中</a:t>
            </a:r>
          </a:p>
          <a:p>
            <a:pPr algn="l">
              <a:buFont typeface="+mj-lt"/>
              <a:buAutoNum type="arabicPeriod"/>
            </a:pPr>
            <a:r>
              <a:rPr lang="en-US" altLang="zh-CN" sz="900" dirty="0" err="1">
                <a:solidFill>
                  <a:srgbClr val="24292E"/>
                </a:solidFill>
                <a:effectLst/>
                <a:latin typeface="-apple-system"/>
              </a:rPr>
              <a:t>DBProxy</a:t>
            </a:r>
            <a:r>
              <a:rPr lang="zh-CN" altLang="en-US" sz="900" dirty="0">
                <a:solidFill>
                  <a:srgbClr val="24292E"/>
                </a:solidFill>
                <a:effectLst/>
                <a:latin typeface="-apple-system"/>
              </a:rPr>
              <a:t>将</a:t>
            </a:r>
            <a:r>
              <a:rPr lang="en-US" altLang="zh-CN" sz="900" dirty="0">
                <a:solidFill>
                  <a:srgbClr val="24292E"/>
                </a:solidFill>
                <a:effectLst/>
                <a:latin typeface="-apple-system"/>
              </a:rPr>
              <a:t>DDL</a:t>
            </a:r>
            <a:r>
              <a:rPr lang="zh-CN" altLang="en-US" sz="900" dirty="0">
                <a:solidFill>
                  <a:srgbClr val="24292E"/>
                </a:solidFill>
                <a:effectLst/>
                <a:latin typeface="-apple-system"/>
              </a:rPr>
              <a:t>语句下推到每个数据节点分别执行</a:t>
            </a:r>
          </a:p>
          <a:p>
            <a:pPr algn="l">
              <a:buFont typeface="+mj-lt"/>
              <a:buAutoNum type="arabicPeriod"/>
            </a:pPr>
            <a:r>
              <a:rPr lang="en-US" altLang="zh-CN" sz="900" dirty="0" err="1">
                <a:solidFill>
                  <a:srgbClr val="24292E"/>
                </a:solidFill>
                <a:effectLst/>
                <a:latin typeface="-apple-system"/>
              </a:rPr>
              <a:t>DBProxy</a:t>
            </a:r>
            <a:r>
              <a:rPr lang="zh-CN" altLang="en-US" sz="900" dirty="0">
                <a:solidFill>
                  <a:srgbClr val="24292E"/>
                </a:solidFill>
                <a:effectLst/>
                <a:latin typeface="-apple-system"/>
              </a:rPr>
              <a:t>本地内存和数据节点中会保存一份全量的表结构信息</a:t>
            </a:r>
          </a:p>
          <a:p>
            <a:pPr algn="l">
              <a:buFont typeface="+mj-lt"/>
              <a:buAutoNum type="arabicPeriod"/>
            </a:pPr>
            <a:r>
              <a:rPr lang="en-US" altLang="zh-CN" sz="900" dirty="0">
                <a:solidFill>
                  <a:srgbClr val="24292E"/>
                </a:solidFill>
                <a:effectLst/>
                <a:latin typeface="-apple-system"/>
              </a:rPr>
              <a:t>DDL</a:t>
            </a:r>
            <a:r>
              <a:rPr lang="zh-CN" altLang="en-US" sz="900" dirty="0">
                <a:solidFill>
                  <a:srgbClr val="24292E"/>
                </a:solidFill>
                <a:effectLst/>
                <a:latin typeface="-apple-system"/>
              </a:rPr>
              <a:t>执行过程中如果出错，会通知</a:t>
            </a:r>
            <a:r>
              <a:rPr lang="en-US" altLang="zh-CN" sz="900" dirty="0">
                <a:solidFill>
                  <a:srgbClr val="24292E"/>
                </a:solidFill>
                <a:effectLst/>
                <a:latin typeface="-apple-system"/>
              </a:rPr>
              <a:t>MDS</a:t>
            </a:r>
            <a:r>
              <a:rPr lang="zh-CN" altLang="en-US" sz="900" dirty="0">
                <a:solidFill>
                  <a:srgbClr val="24292E"/>
                </a:solidFill>
                <a:effectLst/>
                <a:latin typeface="-apple-system"/>
              </a:rPr>
              <a:t>将表状态禁用，需要手动解锁；表禁用后业务访问会出错</a:t>
            </a:r>
          </a:p>
          <a:p>
            <a:pPr algn="l">
              <a:buFont typeface="+mj-lt"/>
              <a:buAutoNum type="arabicPeriod"/>
            </a:pPr>
            <a:r>
              <a:rPr lang="en-US" altLang="zh-CN" sz="900" dirty="0">
                <a:solidFill>
                  <a:srgbClr val="24292E"/>
                </a:solidFill>
                <a:effectLst/>
                <a:latin typeface="-apple-system"/>
              </a:rPr>
              <a:t>RDB</a:t>
            </a:r>
            <a:r>
              <a:rPr lang="zh-CN" altLang="en-US" sz="900" dirty="0">
                <a:solidFill>
                  <a:srgbClr val="24292E"/>
                </a:solidFill>
                <a:effectLst/>
                <a:latin typeface="-apple-system"/>
              </a:rPr>
              <a:t>中的</a:t>
            </a:r>
            <a:r>
              <a:rPr lang="en-US" altLang="zh-CN" sz="900" dirty="0">
                <a:solidFill>
                  <a:srgbClr val="24292E"/>
                </a:solidFill>
                <a:effectLst/>
                <a:latin typeface="-apple-system"/>
              </a:rPr>
              <a:t>DDL</a:t>
            </a:r>
            <a:r>
              <a:rPr lang="zh-CN" altLang="en-US" sz="900" dirty="0">
                <a:solidFill>
                  <a:srgbClr val="24292E"/>
                </a:solidFill>
                <a:effectLst/>
                <a:latin typeface="-apple-system"/>
              </a:rPr>
              <a:t>信息会定期同步到</a:t>
            </a:r>
            <a:r>
              <a:rPr lang="en-US" altLang="zh-CN" sz="900" dirty="0" err="1">
                <a:solidFill>
                  <a:srgbClr val="24292E"/>
                </a:solidFill>
                <a:effectLst/>
                <a:latin typeface="-apple-system"/>
              </a:rPr>
              <a:t>DBProxy</a:t>
            </a:r>
            <a:r>
              <a:rPr lang="zh-CN" altLang="en-US" sz="900" dirty="0">
                <a:solidFill>
                  <a:srgbClr val="24292E"/>
                </a:solidFill>
                <a:effectLst/>
                <a:latin typeface="-apple-system"/>
              </a:rPr>
              <a:t>计算节点和</a:t>
            </a:r>
            <a:r>
              <a:rPr lang="en-US" altLang="zh-CN" sz="900" dirty="0">
                <a:solidFill>
                  <a:srgbClr val="24292E"/>
                </a:solidFill>
                <a:effectLst/>
                <a:latin typeface="-apple-system"/>
              </a:rPr>
              <a:t>DB</a:t>
            </a:r>
            <a:r>
              <a:rPr lang="zh-CN" altLang="en-US" sz="900" dirty="0">
                <a:solidFill>
                  <a:srgbClr val="24292E"/>
                </a:solidFill>
                <a:effectLst/>
                <a:latin typeface="-apple-system"/>
              </a:rPr>
              <a:t>数据节点</a:t>
            </a:r>
          </a:p>
          <a:p>
            <a:pPr algn="l">
              <a:buFont typeface="+mj-lt"/>
              <a:buAutoNum type="arabicPeriod"/>
            </a:pPr>
            <a:r>
              <a:rPr lang="zh-CN" altLang="en-US" sz="900" dirty="0">
                <a:solidFill>
                  <a:srgbClr val="24292E"/>
                </a:solidFill>
                <a:effectLst/>
                <a:latin typeface="-apple-system"/>
              </a:rPr>
              <a:t>应用访问时会优先从本地读取</a:t>
            </a:r>
            <a:r>
              <a:rPr lang="en-US" altLang="zh-CN" sz="900" dirty="0">
                <a:solidFill>
                  <a:srgbClr val="24292E"/>
                </a:solidFill>
                <a:effectLst/>
                <a:latin typeface="-apple-system"/>
              </a:rPr>
              <a:t>DDL</a:t>
            </a:r>
            <a:r>
              <a:rPr lang="zh-CN" altLang="en-US" sz="900" dirty="0">
                <a:solidFill>
                  <a:srgbClr val="24292E"/>
                </a:solidFill>
                <a:effectLst/>
                <a:latin typeface="-apple-system"/>
              </a:rPr>
              <a:t>信息</a:t>
            </a:r>
          </a:p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335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918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E481A-832A-48B0-9B5F-CC2DDFB376CC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200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76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81D81-FE2F-498E-9723-332F49FC9508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262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4777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2360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9521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569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0151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0269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6885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E481A-832A-48B0-9B5F-CC2DDFB376CC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E481A-832A-48B0-9B5F-CC2DDFB376CC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022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140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6276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964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7779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9925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E481A-832A-48B0-9B5F-CC2DDFB376CC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04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8594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lnSpc>
                <a:spcPct val="150000"/>
              </a:lnSpc>
              <a:buNone/>
            </a:pPr>
            <a:r>
              <a:rPr lang="zh-CN" altLang="zh-CN" sz="9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优化器的优化工作主要体现在计划树的生成上，</a:t>
            </a:r>
            <a:r>
              <a:rPr lang="en-US" altLang="zh-CN" sz="9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GoldenDB</a:t>
            </a:r>
            <a:r>
              <a:rPr lang="zh-CN" altLang="zh-CN" sz="9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的查询优化器设计实现主要考虑以下两个方面：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9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9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9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9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代价模型的选择。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9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GoldenDB</a:t>
            </a:r>
            <a:r>
              <a:rPr lang="zh-CN" altLang="zh-CN" sz="9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采用分布式系统代价估算模型，考虑节点间传输数据的代价，以减少数据传输的次数和数据量作为查询优化的目标，提高数据节点之间计算的并行度、减少计算节点的计算量。这主要考虑在分布式数据库系统环境中，表结构被水平或垂直拆分到多个数据节点，因此需要考虑语句如何分拆、分片之间数据如何移动、结果如何计算与合并的问题，网络通信开销不可忽视。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9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2</a:t>
            </a:r>
            <a:r>
              <a:rPr lang="zh-CN" altLang="en-US" sz="9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9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考虑数据一致性开销。</a:t>
            </a:r>
          </a:p>
          <a:p>
            <a:pPr indent="266700" algn="just">
              <a:lnSpc>
                <a:spcPct val="150000"/>
              </a:lnSpc>
            </a:pPr>
            <a:r>
              <a:rPr lang="zh-CN" altLang="zh-CN" sz="9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在分布式数据库系统中，数据全局一致性机制相较于单机数据库需要更为复杂的控制。因此，如何降低数据全局一致性保证的开销，也是</a:t>
            </a:r>
            <a:r>
              <a:rPr lang="en-US" altLang="zh-CN" sz="9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GoldenDB</a:t>
            </a:r>
            <a:r>
              <a:rPr lang="zh-CN" altLang="zh-CN" sz="9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查询优化器的设计要求。</a:t>
            </a:r>
          </a:p>
          <a:p>
            <a:pPr indent="266700" algn="just">
              <a:lnSpc>
                <a:spcPct val="150000"/>
              </a:lnSpc>
            </a:pPr>
            <a:r>
              <a:rPr lang="zh-CN" altLang="zh-CN" sz="9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总体来讲，</a:t>
            </a:r>
            <a:r>
              <a:rPr lang="en-US" altLang="zh-CN" sz="9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GoldenDB</a:t>
            </a:r>
            <a:r>
              <a:rPr lang="zh-CN" altLang="zh-CN" sz="9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的分布式查询优化器遵循了上述的设计原则，</a:t>
            </a:r>
            <a:r>
              <a:rPr lang="zh-CN" altLang="zh-CN" sz="9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以基于规则的优化为主，基于成本的优化为辅</a:t>
            </a:r>
            <a:r>
              <a:rPr lang="zh-CN" altLang="zh-CN" sz="9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在提升系统的灵活性的同时控制系统实现的复杂性。优化器内部内置大量的优化规则，通过查询重写的方式进行经验性优化。在优化规则的选择上，重点分析分片剪枝、并行执行、合并下压、条件下推、条件繁殖、排序消除、去重消除、排序下推等。</a:t>
            </a:r>
          </a:p>
          <a:p>
            <a:endParaRPr lang="zh-CN" altLang="en-US" sz="900" dirty="0"/>
          </a:p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1183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E481A-832A-48B0-9B5F-CC2DDFB376CC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739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81D81-FE2F-498E-9723-332F49FC9508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570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1258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E481A-832A-48B0-9B5F-CC2DDFB376CC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7098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5648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9776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469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E481A-832A-48B0-9B5F-CC2DDFB376CC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2320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81D81-FE2F-498E-9723-332F49FC9508}" type="slidenum">
              <a:rPr lang="zh-TW" altLang="en-US" smtClean="0"/>
              <a:t>49</a:t>
            </a:fld>
            <a:endParaRPr lang="zh-TW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1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系统表</a:t>
            </a:r>
            <a:r>
              <a:rPr lang="en-US" altLang="zh-CN" sz="10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information_schema.INNODB_TRX</a:t>
            </a:r>
            <a:r>
              <a:rPr lang="zh-CN" altLang="zh-CN" sz="1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主要记录了</a:t>
            </a:r>
            <a:r>
              <a:rPr lang="en-US" altLang="zh-CN" sz="10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innodb</a:t>
            </a:r>
            <a:r>
              <a:rPr lang="zh-CN" altLang="zh-CN" sz="1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事务的相关信息，需要增加</a:t>
            </a:r>
            <a:r>
              <a:rPr lang="en-US" altLang="zh-CN" sz="1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个字段用于保存事务流水号信息及</a:t>
            </a:r>
            <a:r>
              <a:rPr lang="en-US" altLang="zh-CN" sz="1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GTID</a:t>
            </a:r>
            <a:r>
              <a:rPr lang="zh-CN" altLang="zh-CN" sz="1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信息。</a:t>
            </a:r>
            <a:endParaRPr lang="en-US" altLang="zh-CN" sz="1000" kern="100" dirty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1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新增字段信息如下：</a:t>
            </a:r>
            <a:endParaRPr lang="en-US" altLang="zh-CN" sz="1000" kern="100" dirty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0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trx_serial_num</a:t>
            </a:r>
            <a:r>
              <a:rPr lang="en-US" altLang="zh-CN" sz="1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varchar(32) DEFAULT NULL,</a:t>
            </a:r>
            <a:endParaRPr lang="en-US" altLang="zh-CN" sz="1000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0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trx_gtm_gtid</a:t>
            </a:r>
            <a:r>
              <a:rPr lang="en-US" altLang="zh-CN" sz="1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0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varcahr</a:t>
            </a:r>
            <a:r>
              <a:rPr lang="en-US" altLang="zh-CN" sz="1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(32) DEFAULT NULL</a:t>
            </a:r>
          </a:p>
          <a:p>
            <a:pPr marL="0" indent="0">
              <a:buNone/>
            </a:pPr>
            <a:r>
              <a:rPr lang="zh-CN" altLang="zh-CN" sz="1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事务流水号信息和</a:t>
            </a:r>
            <a:r>
              <a:rPr lang="en-US" altLang="zh-CN" sz="1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GTID</a:t>
            </a:r>
            <a:r>
              <a:rPr lang="zh-CN" altLang="zh-CN" sz="1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信息都是以特殊</a:t>
            </a:r>
            <a:r>
              <a:rPr lang="en-US" altLang="zh-CN" sz="1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HINT</a:t>
            </a:r>
            <a:r>
              <a:rPr lang="zh-CN" altLang="zh-CN" sz="1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信息的方式携带在</a:t>
            </a:r>
            <a:r>
              <a:rPr lang="en-US" altLang="zh-CN" sz="1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SQL</a:t>
            </a:r>
            <a:r>
              <a:rPr lang="zh-CN" altLang="zh-CN" sz="1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语句中的，如：</a:t>
            </a:r>
            <a:endParaRPr lang="en-US" altLang="zh-CN" sz="1000" kern="100" dirty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1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事务流水号：</a:t>
            </a:r>
            <a:r>
              <a:rPr lang="en-US" altLang="zh-CN" sz="1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/*+TSN=abc123*/ START TRANSACTION;</a:t>
            </a:r>
          </a:p>
          <a:p>
            <a:pPr marL="0" indent="0">
              <a:buNone/>
            </a:pPr>
            <a:r>
              <a:rPr lang="zh-CN" altLang="zh-CN" sz="1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事务流水号：</a:t>
            </a:r>
            <a:r>
              <a:rPr lang="en-US" altLang="zh-CN" sz="1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/*+GTID=123456*/ START TRANSACTION;</a:t>
            </a:r>
            <a:endParaRPr lang="en-US" altLang="zh-CN" sz="1000" dirty="0"/>
          </a:p>
          <a:p>
            <a:endParaRPr lang="zh-CN" altLang="en-US" sz="1000" b="0" i="0" kern="1200" dirty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076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81D81-FE2F-498E-9723-332F49FC9508}" type="slidenum">
              <a:rPr lang="zh-TW" altLang="en-US" smtClean="0"/>
              <a:t>50</a:t>
            </a:fld>
            <a:endParaRPr lang="zh-TW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000" b="0" i="0" dirty="0">
                <a:solidFill>
                  <a:srgbClr val="333333"/>
                </a:solidFill>
                <a:effectLst/>
                <a:latin typeface="-apple-system"/>
              </a:rPr>
              <a:t>1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、</a:t>
            </a:r>
            <a:r>
              <a:rPr lang="en-US" altLang="zh-CN" sz="1000" b="0" i="0" dirty="0" err="1">
                <a:solidFill>
                  <a:srgbClr val="333333"/>
                </a:solidFill>
                <a:effectLst/>
                <a:latin typeface="-apple-system"/>
              </a:rPr>
              <a:t>InsightAgent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是主机代理，每台主机上部署，执行</a:t>
            </a:r>
            <a:r>
              <a:rPr lang="en-US" altLang="zh-CN" sz="1000" b="0" i="0" dirty="0" err="1">
                <a:solidFill>
                  <a:srgbClr val="333333"/>
                </a:solidFill>
                <a:effectLst/>
                <a:latin typeface="-apple-system"/>
              </a:rPr>
              <a:t>insightserver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下发的命令，并将数据收集推送到</a:t>
            </a:r>
            <a:r>
              <a:rPr lang="en-US" altLang="zh-CN" sz="1000" b="0" i="0" dirty="0" err="1">
                <a:solidFill>
                  <a:srgbClr val="333333"/>
                </a:solidFill>
                <a:effectLst/>
                <a:latin typeface="-apple-system"/>
              </a:rPr>
              <a:t>kafka</a:t>
            </a:r>
            <a:endParaRPr lang="en-US" altLang="zh-CN" sz="10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just"/>
            <a:r>
              <a:rPr lang="en-US" altLang="zh-CN" sz="1000" b="0" i="0" dirty="0">
                <a:solidFill>
                  <a:srgbClr val="333333"/>
                </a:solidFill>
                <a:effectLst/>
                <a:latin typeface="-apple-system"/>
              </a:rPr>
              <a:t>2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、</a:t>
            </a:r>
            <a:r>
              <a:rPr lang="en-US" altLang="zh-CN" sz="1000" b="0" i="0" dirty="0" err="1">
                <a:solidFill>
                  <a:srgbClr val="333333"/>
                </a:solidFill>
                <a:effectLst/>
                <a:latin typeface="-apple-system"/>
              </a:rPr>
              <a:t>Filebeat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是日志采集代理，用于收集每台服务器的日志数据</a:t>
            </a:r>
          </a:p>
          <a:p>
            <a:pPr algn="just"/>
            <a:r>
              <a:rPr lang="en-US" altLang="zh-CN" sz="1000" b="0" i="0" dirty="0">
                <a:solidFill>
                  <a:srgbClr val="333333"/>
                </a:solidFill>
                <a:effectLst/>
                <a:latin typeface="-apple-system"/>
              </a:rPr>
              <a:t>3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、运维性能数据经过</a:t>
            </a:r>
            <a:r>
              <a:rPr lang="en-US" altLang="zh-CN" sz="1000" b="0" i="0" dirty="0" err="1">
                <a:solidFill>
                  <a:srgbClr val="333333"/>
                </a:solidFill>
                <a:effectLst/>
                <a:latin typeface="-apple-system"/>
              </a:rPr>
              <a:t>kafka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消息队列后通过</a:t>
            </a:r>
            <a:r>
              <a:rPr lang="en-US" altLang="zh-CN" sz="1000" b="0" i="0" dirty="0" err="1">
                <a:solidFill>
                  <a:srgbClr val="333333"/>
                </a:solidFill>
                <a:effectLst/>
                <a:latin typeface="-apple-system"/>
              </a:rPr>
              <a:t>logstash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采集到</a:t>
            </a:r>
            <a:r>
              <a:rPr lang="en-US" altLang="zh-CN" sz="1000" b="0" i="0" dirty="0" err="1">
                <a:solidFill>
                  <a:srgbClr val="333333"/>
                </a:solidFill>
                <a:effectLst/>
                <a:latin typeface="-apple-system"/>
              </a:rPr>
              <a:t>elasticsearch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中存储</a:t>
            </a:r>
          </a:p>
          <a:p>
            <a:pPr algn="just"/>
            <a:r>
              <a:rPr lang="en-US" altLang="zh-CN" sz="1000" b="0" i="0" dirty="0">
                <a:solidFill>
                  <a:srgbClr val="333333"/>
                </a:solidFill>
                <a:effectLst/>
                <a:latin typeface="-apple-system"/>
              </a:rPr>
              <a:t>4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、</a:t>
            </a:r>
            <a:r>
              <a:rPr lang="en-US" altLang="zh-CN" sz="1000" b="0" i="0" dirty="0" err="1">
                <a:solidFill>
                  <a:srgbClr val="333333"/>
                </a:solidFill>
                <a:effectLst/>
                <a:latin typeface="-apple-system"/>
              </a:rPr>
              <a:t>Insightserver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会查询</a:t>
            </a:r>
            <a:r>
              <a:rPr lang="en-US" altLang="zh-CN" sz="1000" b="0" i="0" dirty="0">
                <a:solidFill>
                  <a:srgbClr val="333333"/>
                </a:solidFill>
                <a:effectLst/>
                <a:latin typeface="-apple-system"/>
              </a:rPr>
              <a:t>ES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中的性能数据、</a:t>
            </a:r>
            <a:r>
              <a:rPr lang="en-US" altLang="zh-CN" sz="1000" b="0" i="0" dirty="0">
                <a:solidFill>
                  <a:srgbClr val="333333"/>
                </a:solidFill>
                <a:effectLst/>
                <a:latin typeface="-apple-system"/>
              </a:rPr>
              <a:t>RDB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中的集群信息以及</a:t>
            </a:r>
            <a:r>
              <a:rPr lang="en-US" altLang="zh-CN" sz="1000" b="0" i="0" dirty="0">
                <a:solidFill>
                  <a:srgbClr val="333333"/>
                </a:solidFill>
                <a:effectLst/>
                <a:latin typeface="-apple-system"/>
              </a:rPr>
              <a:t>Redis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-apple-system"/>
              </a:rPr>
              <a:t>中的缓存信息进行展示和汇总分析</a:t>
            </a:r>
          </a:p>
        </p:txBody>
      </p:sp>
    </p:spTree>
    <p:extLst>
      <p:ext uri="{BB962C8B-B14F-4D97-AF65-F5344CB8AC3E}">
        <p14:creationId xmlns:p14="http://schemas.microsoft.com/office/powerpoint/2010/main" val="38371749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E481A-832A-48B0-9B5F-CC2DDFB376CC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997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81D81-FE2F-498E-9723-332F49FC9508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b="0" i="0" kern="1200" dirty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81D81-FE2F-498E-9723-332F49FC9508}" type="slidenum">
              <a:rPr lang="zh-TW" altLang="en-US" smtClean="0"/>
              <a:t>52</a:t>
            </a:fld>
            <a:endParaRPr lang="zh-TW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b="0" i="0" kern="1200" dirty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72777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81D81-FE2F-498E-9723-332F49FC9508}" type="slidenum">
              <a:rPr lang="zh-TW" altLang="en-US" smtClean="0"/>
              <a:t>53</a:t>
            </a:fld>
            <a:endParaRPr lang="zh-TW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b="0" i="0" kern="1200" dirty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07111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E481A-832A-48B0-9B5F-CC2DDFB376CC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900" dirty="0"/>
              <a:t>1</a:t>
            </a:r>
            <a:r>
              <a:rPr lang="zh-CN" altLang="en-US" sz="900" dirty="0"/>
              <a:t>、</a:t>
            </a:r>
            <a:r>
              <a:rPr lang="en-US" altLang="zh-CN" sz="900" dirty="0"/>
              <a:t>MySQL</a:t>
            </a:r>
            <a:r>
              <a:rPr lang="zh-CN" altLang="en-US" sz="900" dirty="0"/>
              <a:t>兼容性</a:t>
            </a:r>
            <a:endParaRPr lang="en-US" altLang="zh-CN" sz="900" dirty="0"/>
          </a:p>
          <a:p>
            <a:pPr marL="0" indent="0">
              <a:buNone/>
            </a:pPr>
            <a:r>
              <a:rPr lang="zh-CN" altLang="en-US" sz="900" dirty="0"/>
              <a:t>数据节点兼容</a:t>
            </a:r>
            <a:r>
              <a:rPr lang="en-US" altLang="zh-CN" sz="900" dirty="0"/>
              <a:t>MySQL5.7/8.0</a:t>
            </a:r>
            <a:r>
              <a:rPr lang="zh-CN" altLang="en-US" sz="900" dirty="0"/>
              <a:t>，计算节点部分兼容</a:t>
            </a:r>
            <a:r>
              <a:rPr lang="en-US" altLang="zh-CN" sz="900" dirty="0"/>
              <a:t>MySQL8.0</a:t>
            </a:r>
          </a:p>
          <a:p>
            <a:pPr marL="0" indent="0">
              <a:buNone/>
            </a:pPr>
            <a:r>
              <a:rPr lang="en-US" altLang="zh-CN" sz="900" dirty="0"/>
              <a:t>2</a:t>
            </a:r>
            <a:r>
              <a:rPr lang="zh-CN" altLang="en-US" sz="900" dirty="0"/>
              <a:t>、</a:t>
            </a:r>
            <a:r>
              <a:rPr lang="en-US" altLang="zh-CN" sz="900" dirty="0"/>
              <a:t>Oracle</a:t>
            </a:r>
            <a:r>
              <a:rPr lang="zh-CN" altLang="en-US" sz="900" dirty="0"/>
              <a:t>兼容性</a:t>
            </a:r>
            <a:endParaRPr lang="en-US" altLang="zh-CN" sz="900" dirty="0"/>
          </a:p>
          <a:p>
            <a:r>
              <a:rPr lang="en-US" altLang="zh-CN" sz="900" dirty="0"/>
              <a:t>sequence</a:t>
            </a:r>
          </a:p>
          <a:p>
            <a:r>
              <a:rPr lang="zh-CN" altLang="en-US" sz="900" dirty="0"/>
              <a:t>基本的时间、字符函数</a:t>
            </a:r>
            <a:endParaRPr lang="en-US" altLang="zh-CN" sz="900" dirty="0"/>
          </a:p>
          <a:p>
            <a:r>
              <a:rPr lang="en-US" altLang="zh-CN" sz="900" dirty="0"/>
              <a:t>Synonym</a:t>
            </a:r>
            <a:r>
              <a:rPr lang="zh-CN" altLang="en-US" sz="900" dirty="0"/>
              <a:t>同义词</a:t>
            </a:r>
            <a:endParaRPr lang="en-US" altLang="zh-CN" sz="900" dirty="0"/>
          </a:p>
          <a:p>
            <a:r>
              <a:rPr lang="zh-CN" altLang="en-US" sz="900" dirty="0"/>
              <a:t>窗口函数</a:t>
            </a:r>
            <a:endParaRPr lang="en-US" altLang="zh-CN" sz="900" dirty="0"/>
          </a:p>
          <a:p>
            <a:r>
              <a:rPr lang="en-US" altLang="zh-CN" sz="900" dirty="0"/>
              <a:t>MERGE INTO</a:t>
            </a:r>
          </a:p>
          <a:p>
            <a:r>
              <a:rPr lang="en-US" altLang="zh-CN" sz="900" dirty="0"/>
              <a:t>……</a:t>
            </a:r>
          </a:p>
          <a:p>
            <a:endParaRPr lang="zh-CN" altLang="en-US" sz="1600" dirty="0"/>
          </a:p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E481A-832A-48B0-9B5F-CC2DDFB376CC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/>
              <a:t>OMM/insight</a:t>
            </a:r>
          </a:p>
          <a:p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OMM(Operations, Maintenance &amp; Monitoring Manager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）是整个分布式数据库系统中用于进行维护工作的管理平台，负责所有组件的管理。</a:t>
            </a:r>
            <a:endParaRPr lang="en-US" altLang="zh-CN" sz="1200" dirty="0">
              <a:solidFill>
                <a:srgbClr val="24292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b="1" dirty="0"/>
          </a:p>
          <a:p>
            <a:r>
              <a:rPr lang="zh-CN" altLang="en-US" sz="1200" b="1" dirty="0"/>
              <a:t>连接方式</a:t>
            </a:r>
            <a:endParaRPr lang="en-US" altLang="zh-CN" sz="1200" b="1" dirty="0"/>
          </a:p>
          <a:p>
            <a:r>
              <a:rPr lang="zh-CN" altLang="en-US" sz="1200" b="0" i="0" spc="0" dirty="0">
                <a:solidFill>
                  <a:srgbClr val="24292E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应用客户端可以通过</a:t>
            </a:r>
            <a:r>
              <a:rPr lang="en-US" altLang="zh-CN" sz="1200" b="0" i="0" spc="0" dirty="0">
                <a:solidFill>
                  <a:srgbClr val="24292E"/>
                </a:solidFill>
                <a:effectLst/>
                <a:latin typeface="Helvetica Neue"/>
              </a:rPr>
              <a:t>JDBC</a:t>
            </a:r>
            <a:r>
              <a:rPr lang="zh-CN" altLang="en-US" sz="1200" b="0" i="0" spc="0" dirty="0">
                <a:solidFill>
                  <a:srgbClr val="24292E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或</a:t>
            </a:r>
            <a:r>
              <a:rPr lang="en-US" altLang="zh-CN" sz="1200" b="0" i="0" spc="0" dirty="0">
                <a:solidFill>
                  <a:srgbClr val="24292E"/>
                </a:solidFill>
                <a:effectLst/>
                <a:latin typeface="Helvetica Neue"/>
              </a:rPr>
              <a:t>ODBC</a:t>
            </a:r>
            <a:r>
              <a:rPr lang="zh-CN" altLang="en-US" sz="1200" b="0" i="0" spc="0" dirty="0">
                <a:solidFill>
                  <a:srgbClr val="24292E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直接连接到计算节点，也可以经过负载均衡</a:t>
            </a:r>
            <a:r>
              <a:rPr lang="en-US" altLang="zh-CN" sz="1200" b="0" i="0" spc="0" dirty="0">
                <a:solidFill>
                  <a:srgbClr val="24292E"/>
                </a:solidFill>
                <a:effectLst/>
                <a:latin typeface="Helvetica Neue"/>
              </a:rPr>
              <a:t>F5/A10</a:t>
            </a:r>
            <a:r>
              <a:rPr lang="zh-CN" altLang="en-US" sz="1200" b="0" i="0" spc="0" dirty="0">
                <a:solidFill>
                  <a:srgbClr val="24292E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或</a:t>
            </a:r>
            <a:r>
              <a:rPr lang="en-US" altLang="zh-CN" sz="1200" b="0" i="0" spc="0" dirty="0">
                <a:solidFill>
                  <a:srgbClr val="24292E"/>
                </a:solidFill>
                <a:effectLst/>
                <a:latin typeface="Helvetica Neue"/>
              </a:rPr>
              <a:t>LVS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等</a:t>
            </a:r>
            <a:r>
              <a:rPr lang="zh-CN" altLang="en-US" sz="1200" b="0" i="0" spc="0" dirty="0">
                <a:solidFill>
                  <a:srgbClr val="24292E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方式连接到计算节点，达到流量均衡的目的。</a:t>
            </a:r>
            <a:endParaRPr lang="en-US" altLang="zh-CN" sz="1200" b="0" i="0" spc="0" dirty="0">
              <a:solidFill>
                <a:srgbClr val="24292E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b="0" i="0" spc="0" dirty="0">
              <a:solidFill>
                <a:srgbClr val="24292E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b="1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计算节点</a:t>
            </a:r>
            <a:r>
              <a:rPr lang="en-US" altLang="zh-CN" sz="1200" b="1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(CN)</a:t>
            </a:r>
          </a:p>
          <a:p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计算节点包括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proxy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SQL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引擎，主要负责用户认证与鉴权、分布式事务控制、执行具体的分布式计划、分布式优化、存储节点负载均衡等任务。</a:t>
            </a:r>
            <a:endParaRPr lang="en-US" altLang="zh-CN" sz="1200" dirty="0">
              <a:solidFill>
                <a:srgbClr val="24292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>
              <a:solidFill>
                <a:srgbClr val="24292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b="1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数据节点</a:t>
            </a:r>
            <a:r>
              <a:rPr lang="en-US" altLang="zh-CN" sz="1200" b="1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(DN)</a:t>
            </a:r>
          </a:p>
          <a:p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数据节点用于实际存储数据、执行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SQL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操作和本地事务控制。每个数据节点对应一个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MySQL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节点，多个数据节点组成一个安全组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Group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。在安全组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Group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中，数据节点按照一主多备进行快同步数据复制。</a:t>
            </a:r>
            <a:endParaRPr lang="en-US" altLang="zh-CN" sz="1200" dirty="0">
              <a:solidFill>
                <a:srgbClr val="24292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>
              <a:solidFill>
                <a:srgbClr val="24292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zh-CN" altLang="en-US" sz="1200" b="1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全局事务节点</a:t>
            </a:r>
            <a:r>
              <a:rPr lang="en-US" altLang="zh-CN" sz="1200" b="1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(GTM)</a:t>
            </a:r>
            <a:endParaRPr lang="zh-CN" altLang="en-US" sz="1200" b="1" dirty="0">
              <a:solidFill>
                <a:srgbClr val="24292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全局事务协调中心，用于协助计算节点进行分布式事务管理，主要包括生成、释放全局事务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GTID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）、维护活跃事务。在</a:t>
            </a:r>
            <a:r>
              <a:rPr lang="en-US" altLang="zh-CN" sz="1200" dirty="0" err="1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GoldenDB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中，只有跨分片的写操作才会申请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GTID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，其它读查询操作和单分片的写操作都不会申请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GTID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 dirty="0">
              <a:solidFill>
                <a:srgbClr val="24292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endParaRPr lang="en-US" altLang="zh-CN" sz="1200" dirty="0">
              <a:solidFill>
                <a:srgbClr val="24292E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zh-CN" altLang="en-US" sz="1200" b="1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管理节点</a:t>
            </a:r>
            <a:r>
              <a:rPr lang="en-US" altLang="zh-CN" sz="1200" b="1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(MN)</a:t>
            </a:r>
            <a:endParaRPr lang="zh-CN" altLang="en-US" sz="1200" b="1" dirty="0">
              <a:solidFill>
                <a:srgbClr val="24292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en-US" altLang="zh-CN" sz="1200" dirty="0" err="1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MetaDataServer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(MDS)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主要功能是管理分布式数据库的元数据信息，对外提供操作接口；持久化数据以及进行相应的任务管理工作。</a:t>
            </a:r>
          </a:p>
          <a:p>
            <a:pPr algn="l"/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 </a:t>
            </a:r>
            <a:r>
              <a:rPr lang="en-US" altLang="zh-CN" sz="1200" dirty="0" err="1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ProxyManager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(PM)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主要功能包括：管理计算节点，管理连接实例，收集计算节点状态、统计告警信息和对计算节点的异常进行处理。</a:t>
            </a:r>
          </a:p>
          <a:p>
            <a:pPr algn="l"/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 </a:t>
            </a:r>
            <a:r>
              <a:rPr lang="en-US" altLang="zh-CN" sz="1200" dirty="0" err="1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ClusterManager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(CM) 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在分布式数据库系统中主要用于存储节点安全组的管理，协同计算节点控制对数据库的访问。</a:t>
            </a:r>
          </a:p>
          <a:p>
            <a:pPr algn="l"/>
            <a:endParaRPr lang="en-US" altLang="zh-CN" sz="1200" dirty="0">
              <a:solidFill>
                <a:srgbClr val="24292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zh-CN" altLang="en-US" sz="1200" b="1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导入导出工具</a:t>
            </a:r>
            <a:r>
              <a:rPr lang="en-US" altLang="zh-CN" sz="1200" b="1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(LDS)</a:t>
            </a:r>
          </a:p>
          <a:p>
            <a:pPr algn="l"/>
            <a:r>
              <a:rPr lang="en-US" altLang="zh-CN" sz="1200" dirty="0" err="1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LoadServer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(LDS)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主要功能是在存储节点间批量导入导出数据。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605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3073"/>
          <p:cNvGrpSpPr/>
          <p:nvPr/>
        </p:nvGrpSpPr>
        <p:grpSpPr bwMode="auto">
          <a:xfrm>
            <a:off x="-31750" y="-14288"/>
            <a:ext cx="12226925" cy="6872288"/>
            <a:chOff x="0" y="0"/>
            <a:chExt cx="38578" cy="21702"/>
          </a:xfrm>
        </p:grpSpPr>
        <p:pic>
          <p:nvPicPr>
            <p:cNvPr id="4" name="图片 9" descr="E:\5月\五月PPT\腾讯云相关课程模板(待确认版)\腾讯云课程.jpg腾讯云课程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8578" cy="21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图片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9" y="3649"/>
              <a:ext cx="5132" cy="1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1415481" y="2576032"/>
            <a:ext cx="9361040" cy="741362"/>
          </a:xfrm>
        </p:spPr>
        <p:txBody>
          <a:bodyPr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zh-CN" altLang="en-US" sz="4800" b="1" kern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版权归© 2018 Tencent, Inc.或其附属公司所有 保留所有权利 </a:t>
            </a:r>
            <a:endParaRPr lang="en-US" altLang="zh-CN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DA55B55-97DF-44AB-8B95-259E484DB600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分级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29215"/>
            <a:ext cx="9821113" cy="907731"/>
          </a:xfrm>
        </p:spPr>
        <p:txBody>
          <a:bodyPr/>
          <a:lstStyle>
            <a:lvl1pPr>
              <a:defRPr sz="3600" b="1">
                <a:solidFill>
                  <a:srgbClr val="00A4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1" y="1268760"/>
            <a:ext cx="10658399" cy="5040560"/>
          </a:xfrm>
        </p:spPr>
        <p:txBody>
          <a:bodyPr/>
          <a:lstStyle>
            <a:lvl1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36295" indent="-355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buClr>
                <a:schemeClr val="accent1"/>
              </a:buCl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buClr>
                <a:schemeClr val="accent1"/>
              </a:buCl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482667"/>
            <a:ext cx="2743200" cy="366713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/>
              <a:t>版权归© 2018 Tencent, Inc.或其附属公司所有 保留所有权利 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482667"/>
            <a:ext cx="2743200" cy="366713"/>
          </a:xfrm>
        </p:spPr>
        <p:txBody>
          <a:bodyPr/>
          <a:lstStyle/>
          <a:p>
            <a:pPr>
              <a:defRPr/>
            </a:pPr>
            <a:fld id="{9DA55B55-97DF-44AB-8B95-259E484DB600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文本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29215"/>
            <a:ext cx="9821113" cy="907731"/>
          </a:xfrm>
        </p:spPr>
        <p:txBody>
          <a:bodyPr/>
          <a:lstStyle>
            <a:lvl1pPr>
              <a:defRPr sz="3600" b="1">
                <a:solidFill>
                  <a:srgbClr val="00A4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1" y="1268760"/>
            <a:ext cx="10658399" cy="5040559"/>
          </a:xfrm>
        </p:spPr>
        <p:txBody>
          <a:bodyPr/>
          <a:lstStyle>
            <a:lvl1pPr marL="0" indent="0" eaLnBrk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36295" indent="-355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50000"/>
              </a:lnSpc>
              <a:buClr>
                <a:schemeClr val="accent1"/>
              </a:buClr>
              <a:buFontTx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buClr>
                <a:schemeClr val="accent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buClr>
                <a:schemeClr val="accent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482667"/>
            <a:ext cx="2743200" cy="366713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/>
              <a:t>版权归© 2018 Tencent, Inc.或其附属公司所有 保留所有权利 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82667"/>
            <a:ext cx="2743200" cy="366713"/>
          </a:xfrm>
        </p:spPr>
        <p:txBody>
          <a:bodyPr/>
          <a:lstStyle/>
          <a:p>
            <a:pPr>
              <a:defRPr/>
            </a:pPr>
            <a:fld id="{9DA55B55-97DF-44AB-8B95-259E484DB600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单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1" y="229215"/>
            <a:ext cx="9821113" cy="907731"/>
          </a:xfrm>
        </p:spPr>
        <p:txBody>
          <a:bodyPr/>
          <a:lstStyle>
            <a:lvl1pPr>
              <a:defRPr sz="3600" b="1">
                <a:solidFill>
                  <a:srgbClr val="00A4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482667"/>
            <a:ext cx="2743200" cy="366713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/>
              <a:t>版权归© 2018 Tencent, Inc.或其附属公司所有 保留所有权利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482667"/>
            <a:ext cx="2743200" cy="366713"/>
          </a:xfrm>
        </p:spPr>
        <p:txBody>
          <a:bodyPr/>
          <a:lstStyle/>
          <a:p>
            <a:pPr>
              <a:defRPr/>
            </a:pPr>
            <a:fld id="{9DA55B55-97DF-44AB-8B95-259E484DB600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3073"/>
          <p:cNvGrpSpPr/>
          <p:nvPr/>
        </p:nvGrpSpPr>
        <p:grpSpPr bwMode="auto">
          <a:xfrm>
            <a:off x="-31750" y="-14288"/>
            <a:ext cx="12226925" cy="6872288"/>
            <a:chOff x="0" y="0"/>
            <a:chExt cx="38578" cy="21702"/>
          </a:xfrm>
        </p:grpSpPr>
        <p:pic>
          <p:nvPicPr>
            <p:cNvPr id="4" name="图片 9" descr="E:\5月\五月PPT\腾讯云相关课程模板(待确认版)\腾讯云课程.jpg腾讯云课程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8578" cy="21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图片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9" y="3649"/>
              <a:ext cx="5132" cy="1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文本框 1"/>
          <p:cNvSpPr txBox="1"/>
          <p:nvPr/>
        </p:nvSpPr>
        <p:spPr>
          <a:xfrm>
            <a:off x="5080337" y="2603500"/>
            <a:ext cx="2031325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7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838200" y="6482667"/>
            <a:ext cx="2743200" cy="366713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/>
              <a:t>版权归© 2018 Tencent, Inc.或其附属公司所有 保留所有权利 </a:t>
            </a:r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610600" y="6482667"/>
            <a:ext cx="2743200" cy="366713"/>
          </a:xfrm>
        </p:spPr>
        <p:txBody>
          <a:bodyPr/>
          <a:lstStyle/>
          <a:p>
            <a:pPr>
              <a:defRPr/>
            </a:pPr>
            <a:fld id="{9DA55B55-97DF-44AB-8B95-259E484DB600}" type="slidenum">
              <a:rPr lang="en-US" altLang="zh-CN" smtClean="0"/>
              <a:t>‹#›</a:t>
            </a:fld>
            <a:endParaRPr lang="en-US" altLang="zh-CN"/>
          </a:p>
        </p:txBody>
      </p:sp>
      <p:grpSp>
        <p:nvGrpSpPr>
          <p:cNvPr id="9" name="组合 3073"/>
          <p:cNvGrpSpPr/>
          <p:nvPr userDrawn="1"/>
        </p:nvGrpSpPr>
        <p:grpSpPr bwMode="auto">
          <a:xfrm>
            <a:off x="-31749" y="-14288"/>
            <a:ext cx="12226925" cy="6872288"/>
            <a:chOff x="0" y="0"/>
            <a:chExt cx="38578" cy="21702"/>
          </a:xfrm>
        </p:grpSpPr>
        <p:pic>
          <p:nvPicPr>
            <p:cNvPr id="10" name="图片 9" descr="E:\5月\五月PPT\腾讯云相关课程模板(待确认版)\腾讯云课程.jpg腾讯云课程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8578" cy="21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图片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9" y="3649"/>
              <a:ext cx="5132" cy="1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文本框 11"/>
          <p:cNvSpPr txBox="1"/>
          <p:nvPr userDrawn="1"/>
        </p:nvSpPr>
        <p:spPr>
          <a:xfrm>
            <a:off x="5311170" y="2741999"/>
            <a:ext cx="1569660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5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7" name="图片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2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3538"/>
            <a:ext cx="10515600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40963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4038"/>
            <a:ext cx="105156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>
                <a:sym typeface="Calibri" panose="020F0502020204030204" pitchFamily="34" charset="0"/>
              </a:rPr>
              <a:t>编辑母版文本样式</a:t>
            </a:r>
          </a:p>
          <a:p>
            <a:pPr lvl="1"/>
            <a:r>
              <a:rPr lang="zh-CN" altLang="en-US" dirty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 dirty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 dirty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 dirty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82667"/>
            <a:ext cx="27432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/>
          <a:lstStyle>
            <a:lvl1pPr>
              <a:defRPr sz="1200" noProof="1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9736" y="6482667"/>
            <a:ext cx="4752528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版权归© 2018 Tencent, Inc.或其附属公司所有 保留所有权利 </a:t>
            </a:r>
            <a:endParaRPr lang="en-US" altLang="zh-CN" dirty="0"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82667"/>
            <a:ext cx="27432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/>
          <a:lstStyle>
            <a:lvl1pPr algn="r">
              <a:defRPr sz="1200" noProof="1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fld id="{9DA55B55-97DF-44AB-8B95-259E484DB600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40968" name="图片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700" y="406400"/>
            <a:ext cx="9509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532394" y="1944335"/>
            <a:ext cx="4298019" cy="409351"/>
          </a:xfrm>
          <a:prstGeom prst="rect">
            <a:avLst/>
          </a:prstGeom>
        </p:spPr>
      </p:pic>
      <p:pic>
        <p:nvPicPr>
          <p:cNvPr id="10" name="Picture 4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532396" y="1944337"/>
            <a:ext cx="4298019" cy="4093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dt="0"/>
  <p:txStyles>
    <p:titleStyle>
      <a:lvl1pPr marL="913130" indent="-913130" algn="l" defTabSz="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3130" indent="-913130" algn="l" defTabSz="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3130" indent="-913130" algn="l" defTabSz="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3130" indent="-913130" algn="l" defTabSz="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3130" indent="-913130" algn="l" defTabSz="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524000" indent="-914400" algn="l" defTabSz="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2133600" indent="-914400" algn="l" defTabSz="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743200" indent="-914400" algn="l" defTabSz="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3352800" indent="-914400" algn="l" defTabSz="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7330" indent="-227330" algn="l" defTabSz="912495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4530" lvl="1" indent="-227330" algn="l" defTabSz="912495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1730" lvl="2" indent="-227330" algn="l" defTabSz="912495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598930" lvl="3" indent="-227330" algn="l" defTabSz="912495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6130" lvl="4" indent="-227330" algn="l" defTabSz="912495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3352800" lvl="5" indent="-304800" algn="l" defTabSz="913765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2400" lvl="6" indent="-304800" algn="l" defTabSz="913765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2000" lvl="7" indent="-304800" algn="l" defTabSz="913765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1600" lvl="8" indent="-304800" algn="l" defTabSz="913765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lvl="0" algn="l" defTabSz="41275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228600" lvl="1" indent="-114300" algn="l" defTabSz="41275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2pPr>
      <a:lvl3pPr marL="457200" lvl="2" indent="-228600" algn="l" defTabSz="41275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3pPr>
      <a:lvl4pPr marL="685800" lvl="3" indent="-342900" algn="l" defTabSz="41275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4pPr>
      <a:lvl5pPr marL="914400" lvl="4" indent="-457200" algn="l" defTabSz="41275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5pPr>
      <a:lvl6pPr marL="3048000" lvl="5" indent="-457200" algn="l" defTabSz="41275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6pPr>
      <a:lvl7pPr marL="3657600" lvl="6" indent="-457200" algn="l" defTabSz="41275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7pPr>
      <a:lvl8pPr marL="4267200" lvl="7" indent="-457200" algn="l" defTabSz="41275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8pPr>
      <a:lvl9pPr marL="4876800" lvl="8" indent="-457200" algn="l" defTabSz="41275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3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notesSlide" Target="../notesSlides/notesSlide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slideLayout" Target="../slideLayouts/slideLayout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4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4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5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notesSlide" Target="../notesSlides/notesSlide42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5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5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6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GoldenDB</a:t>
            </a:r>
            <a:r>
              <a:rPr altLang="en-GB" dirty="0"/>
              <a:t>产品简介及</a:t>
            </a:r>
            <a:r>
              <a:rPr lang="zh-CN" altLang="en-US" dirty="0"/>
              <a:t>架构解析 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整体架构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2022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  <p:pic>
        <p:nvPicPr>
          <p:cNvPr id="6" name="内容占位符 5" descr="图示&#10;&#10;描述已自动生成">
            <a:extLst>
              <a:ext uri="{FF2B5EF4-FFF2-40B4-BE49-F238E27FC236}">
                <a16:creationId xmlns:a16="http://schemas.microsoft.com/office/drawing/2014/main" id="{6C499F12-D7B7-418B-A05D-A5A9BD1CC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084" y="1268413"/>
            <a:ext cx="7388352" cy="489957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主要模块</a:t>
            </a:r>
            <a:endParaRPr lang="en-US" altLang="zh-CN" dirty="0"/>
          </a:p>
        </p:txBody>
      </p:sp>
      <p:sp>
        <p:nvSpPr>
          <p:cNvPr id="46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2022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  <p:pic>
        <p:nvPicPr>
          <p:cNvPr id="4" name="图片 3" descr="表格&#10;&#10;描述已自动生成">
            <a:extLst>
              <a:ext uri="{FF2B5EF4-FFF2-40B4-BE49-F238E27FC236}">
                <a16:creationId xmlns:a16="http://schemas.microsoft.com/office/drawing/2014/main" id="{0BA1B60C-74C6-4A57-860D-6965553E0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60" y="736600"/>
            <a:ext cx="4452808" cy="578162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组件交互</a:t>
            </a:r>
          </a:p>
        </p:txBody>
      </p:sp>
      <p:sp>
        <p:nvSpPr>
          <p:cNvPr id="46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92192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2022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  <p:pic>
        <p:nvPicPr>
          <p:cNvPr id="43" name="图片 42" descr="图示&#10;&#10;描述已自动生成">
            <a:extLst>
              <a:ext uri="{FF2B5EF4-FFF2-40B4-BE49-F238E27FC236}">
                <a16:creationId xmlns:a16="http://schemas.microsoft.com/office/drawing/2014/main" id="{96ED819B-E7A5-4A3E-99A4-E947556BB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913" y="1077672"/>
            <a:ext cx="8678114" cy="530280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H_Others_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06638" y="2057400"/>
            <a:ext cx="14351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</a:t>
            </a:r>
          </a:p>
        </p:txBody>
      </p:sp>
      <p:sp>
        <p:nvSpPr>
          <p:cNvPr id="23" name="MH_Others_4"/>
          <p:cNvSpPr txBox="1"/>
          <p:nvPr>
            <p:custDataLst>
              <p:tags r:id="rId2"/>
            </p:custDataLst>
          </p:nvPr>
        </p:nvSpPr>
        <p:spPr>
          <a:xfrm rot="5400000">
            <a:off x="488156" y="3107532"/>
            <a:ext cx="369411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spc="400" dirty="0">
                <a:solidFill>
                  <a:srgbClr val="DDDDDD"/>
                </a:solidFill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zh-CN" altLang="en-US" sz="3200" spc="400" dirty="0">
              <a:solidFill>
                <a:srgbClr val="DDDDDD"/>
              </a:solidFill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直接连接符 27"/>
          <p:cNvSpPr/>
          <p:nvPr/>
        </p:nvSpPr>
        <p:spPr>
          <a:xfrm>
            <a:off x="4830143" y="2265778"/>
            <a:ext cx="4079148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任意多边形: 形状 28"/>
          <p:cNvSpPr/>
          <p:nvPr/>
        </p:nvSpPr>
        <p:spPr>
          <a:xfrm>
            <a:off x="4830143" y="2265778"/>
            <a:ext cx="396175" cy="1600673"/>
          </a:xfrm>
          <a:custGeom>
            <a:avLst/>
            <a:gdLst>
              <a:gd name="connsiteX0" fmla="*/ 0 w 396175"/>
              <a:gd name="connsiteY0" fmla="*/ 0 h 1600673"/>
              <a:gd name="connsiteX1" fmla="*/ 396175 w 396175"/>
              <a:gd name="connsiteY1" fmla="*/ 0 h 1600673"/>
              <a:gd name="connsiteX2" fmla="*/ 396175 w 396175"/>
              <a:gd name="connsiteY2" fmla="*/ 1600673 h 1600673"/>
              <a:gd name="connsiteX3" fmla="*/ 0 w 396175"/>
              <a:gd name="connsiteY3" fmla="*/ 1600673 h 1600673"/>
              <a:gd name="connsiteX4" fmla="*/ 0 w 396175"/>
              <a:gd name="connsiteY4" fmla="*/ 0 h 160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175" h="1600673">
                <a:moveTo>
                  <a:pt x="0" y="0"/>
                </a:moveTo>
                <a:lnTo>
                  <a:pt x="396175" y="0"/>
                </a:lnTo>
                <a:lnTo>
                  <a:pt x="396175" y="1600673"/>
                </a:lnTo>
                <a:lnTo>
                  <a:pt x="0" y="160067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t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第一章 云计算发展历史</a:t>
            </a:r>
            <a:endParaRPr lang="en-US" sz="20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5251370" y="2296508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分片策略</a:t>
            </a:r>
            <a:endParaRPr 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直接连接符 30"/>
          <p:cNvSpPr/>
          <p:nvPr/>
        </p:nvSpPr>
        <p:spPr>
          <a:xfrm>
            <a:off x="5190183" y="3040571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任意多边形: 形状 31"/>
          <p:cNvSpPr/>
          <p:nvPr/>
        </p:nvSpPr>
        <p:spPr>
          <a:xfrm>
            <a:off x="5251370" y="3077774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分片路由</a:t>
            </a:r>
            <a:endParaRPr 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直接连接符 32"/>
          <p:cNvSpPr/>
          <p:nvPr/>
        </p:nvSpPr>
        <p:spPr>
          <a:xfrm>
            <a:off x="5190183" y="3821837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MH_Entry_1"/>
          <p:cNvSpPr/>
          <p:nvPr>
            <p:custDataLst>
              <p:tags r:id="rId3"/>
            </p:custDataLst>
          </p:nvPr>
        </p:nvSpPr>
        <p:spPr>
          <a:xfrm>
            <a:off x="4895663" y="1552575"/>
            <a:ext cx="4627562" cy="638175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第三章 数据分片</a:t>
            </a:r>
          </a:p>
        </p:txBody>
      </p:sp>
      <p:sp>
        <p:nvSpPr>
          <p:cNvPr id="27" name="MH_Others_1"/>
          <p:cNvSpPr/>
          <p:nvPr>
            <p:custDataLst>
              <p:tags r:id="rId4"/>
            </p:custDataLst>
          </p:nvPr>
        </p:nvSpPr>
        <p:spPr>
          <a:xfrm>
            <a:off x="4830575" y="1552575"/>
            <a:ext cx="68263" cy="6381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2022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</a:t>
            </a:r>
            <a:r>
              <a:rPr lang="zh-CN" altLang="en-US" dirty="0"/>
              <a:t>分片策略</a:t>
            </a:r>
            <a:endParaRPr dirty="0"/>
          </a:p>
        </p:txBody>
      </p:sp>
      <p:sp>
        <p:nvSpPr>
          <p:cNvPr id="20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2022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  <p:pic>
        <p:nvPicPr>
          <p:cNvPr id="21" name="图片 20" descr="文本&#10;&#10;描述已自动生成">
            <a:extLst>
              <a:ext uri="{FF2B5EF4-FFF2-40B4-BE49-F238E27FC236}">
                <a16:creationId xmlns:a16="http://schemas.microsoft.com/office/drawing/2014/main" id="{FEB83AC6-8816-4F1A-96DF-CEED22F03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2" y="1071154"/>
            <a:ext cx="12192000" cy="537144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分片路由</a:t>
            </a:r>
            <a:endParaRPr lang="zh-CN" dirty="0"/>
          </a:p>
        </p:txBody>
      </p:sp>
      <p:sp>
        <p:nvSpPr>
          <p:cNvPr id="7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/>
              <a:t>版权归© 2020 Tencent, Inc.或其附属公司所有 保留所有权利 </a:t>
            </a:r>
            <a:endParaRPr lang="en-US" altLang="zh-CN" dirty="0"/>
          </a:p>
        </p:txBody>
      </p:sp>
      <p:pic>
        <p:nvPicPr>
          <p:cNvPr id="9" name="图片 8" descr="图形用户界面, 图示, 应用程序&#10;&#10;描述已自动生成">
            <a:extLst>
              <a:ext uri="{FF2B5EF4-FFF2-40B4-BE49-F238E27FC236}">
                <a16:creationId xmlns:a16="http://schemas.microsoft.com/office/drawing/2014/main" id="{C247896B-F6B0-4027-833D-B577644D6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800" y="1346200"/>
            <a:ext cx="6662219" cy="3530600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F43CDA5-858A-4199-9BB9-4AFE23433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36946"/>
            <a:ext cx="5324475" cy="3648414"/>
          </a:xfrm>
        </p:spPr>
        <p:txBody>
          <a:bodyPr/>
          <a:lstStyle/>
          <a:p>
            <a:r>
              <a:rPr lang="zh-CN" altLang="en-US" dirty="0"/>
              <a:t>分布式</a:t>
            </a:r>
            <a:r>
              <a:rPr lang="en-US" altLang="zh-CN" dirty="0"/>
              <a:t>DDL</a:t>
            </a:r>
            <a:endParaRPr lang="zh-CN" altLang="en-US" dirty="0"/>
          </a:p>
          <a:p>
            <a:pPr lvl="1"/>
            <a:r>
              <a:rPr lang="en-US" altLang="zh-CN" dirty="0"/>
              <a:t>Proxy</a:t>
            </a:r>
            <a:r>
              <a:rPr lang="zh-CN" altLang="en-US" dirty="0"/>
              <a:t>通知</a:t>
            </a:r>
            <a:r>
              <a:rPr lang="en-US" altLang="zh-CN" dirty="0"/>
              <a:t>MDS</a:t>
            </a:r>
            <a:r>
              <a:rPr lang="zh-CN" altLang="en-US" dirty="0"/>
              <a:t>更新元数据并持久化</a:t>
            </a:r>
            <a:r>
              <a:rPr lang="en-US" altLang="zh-CN" dirty="0"/>
              <a:t>RDB</a:t>
            </a:r>
            <a:r>
              <a:rPr lang="zh-CN" altLang="en-US" dirty="0"/>
              <a:t>；</a:t>
            </a:r>
          </a:p>
          <a:p>
            <a:pPr lvl="1"/>
            <a:r>
              <a:rPr lang="en-US" altLang="zh-CN" dirty="0"/>
              <a:t>Proxy</a:t>
            </a:r>
            <a:r>
              <a:rPr lang="zh-CN" altLang="en-US" dirty="0"/>
              <a:t>将</a:t>
            </a:r>
            <a:r>
              <a:rPr lang="en-US" altLang="zh-CN" dirty="0"/>
              <a:t>DDL</a:t>
            </a:r>
            <a:r>
              <a:rPr lang="zh-CN" altLang="en-US" dirty="0"/>
              <a:t>下推到集群所有节点执行；</a:t>
            </a:r>
            <a:endParaRPr lang="en-US" altLang="zh-CN" dirty="0"/>
          </a:p>
          <a:p>
            <a:pPr lvl="1"/>
            <a:r>
              <a:rPr lang="zh-CN" altLang="en-US" dirty="0"/>
              <a:t>如果某节点执行失败会通知</a:t>
            </a:r>
            <a:r>
              <a:rPr lang="en-US" altLang="zh-CN" dirty="0"/>
              <a:t>MDS</a:t>
            </a:r>
            <a:r>
              <a:rPr lang="zh-CN" altLang="en-US" dirty="0"/>
              <a:t>禁表；</a:t>
            </a:r>
            <a:endParaRPr lang="en-US" altLang="zh-CN" dirty="0"/>
          </a:p>
          <a:p>
            <a:pPr lvl="1"/>
            <a:r>
              <a:rPr lang="zh-CN" altLang="en-US" dirty="0"/>
              <a:t>禁表导致业务报错，需手动解禁；</a:t>
            </a:r>
            <a:endParaRPr lang="en-US" altLang="zh-CN" dirty="0"/>
          </a:p>
          <a:p>
            <a:pPr lvl="1"/>
            <a:r>
              <a:rPr lang="en-US" altLang="zh-CN" dirty="0"/>
              <a:t>RDB</a:t>
            </a:r>
            <a:r>
              <a:rPr lang="zh-CN" altLang="en-US" dirty="0"/>
              <a:t>中元数据定期同步到</a:t>
            </a:r>
            <a:r>
              <a:rPr lang="en-US" altLang="zh-CN" dirty="0"/>
              <a:t>CN</a:t>
            </a:r>
            <a:r>
              <a:rPr lang="zh-CN" altLang="en-US" dirty="0"/>
              <a:t>和</a:t>
            </a:r>
            <a:r>
              <a:rPr lang="en-US" altLang="zh-CN" dirty="0"/>
              <a:t>DN</a:t>
            </a:r>
            <a:r>
              <a:rPr lang="zh-CN" altLang="en-US" dirty="0"/>
              <a:t>；</a:t>
            </a:r>
          </a:p>
          <a:p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BD0DD61-84D4-425E-87CD-E9B29C68B04A}"/>
              </a:ext>
            </a:extLst>
          </p:cNvPr>
          <p:cNvSpPr txBox="1">
            <a:spLocks/>
          </p:cNvSpPr>
          <p:nvPr/>
        </p:nvSpPr>
        <p:spPr bwMode="auto">
          <a:xfrm>
            <a:off x="838201" y="4876800"/>
            <a:ext cx="7381239" cy="58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80695" indent="-480695" algn="l" defTabSz="912495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836295" lvl="1" indent="-355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143000" lvl="2" indent="-228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1598930" lvl="3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056130" lvl="4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800" lvl="5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2400" lvl="6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2000" lvl="7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1600" lvl="8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r>
              <a:rPr lang="en-US" altLang="zh-CN" dirty="0"/>
              <a:t>Proxy</a:t>
            </a:r>
            <a:r>
              <a:rPr lang="zh-CN" altLang="en-US" dirty="0"/>
              <a:t>本地内存和数据节点会保存全量表结构信息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71C9D035-A6D5-4A6B-ADCC-CCC978EB95B1}"/>
              </a:ext>
            </a:extLst>
          </p:cNvPr>
          <p:cNvSpPr txBox="1">
            <a:spLocks/>
          </p:cNvSpPr>
          <p:nvPr/>
        </p:nvSpPr>
        <p:spPr bwMode="auto">
          <a:xfrm>
            <a:off x="838200" y="5426414"/>
            <a:ext cx="7381239" cy="58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80695" indent="-480695" algn="l" defTabSz="912495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836295" lvl="1" indent="-355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143000" lvl="2" indent="-228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1598930" lvl="3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056130" lvl="4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800" lvl="5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2400" lvl="6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2000" lvl="7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1600" lvl="8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r>
              <a:rPr lang="zh-CN" altLang="en-US" dirty="0"/>
              <a:t>应用访问时会优先从本地读取</a:t>
            </a:r>
            <a:r>
              <a:rPr lang="en-US" altLang="zh-CN" dirty="0"/>
              <a:t>DDL</a:t>
            </a:r>
            <a:r>
              <a:rPr lang="zh-CN" altLang="en-US" dirty="0"/>
              <a:t>信息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分片路由（续）</a:t>
            </a:r>
            <a:endParaRPr lang="zh-CN" dirty="0"/>
          </a:p>
        </p:txBody>
      </p:sp>
      <p:sp>
        <p:nvSpPr>
          <p:cNvPr id="7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2022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5BE45861-1012-4FDD-9664-B1C025FDF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052" y="1128712"/>
            <a:ext cx="8339636" cy="482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22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分片路由（续）</a:t>
            </a:r>
            <a:endParaRPr lang="zh-CN" dirty="0"/>
          </a:p>
        </p:txBody>
      </p:sp>
      <p:sp>
        <p:nvSpPr>
          <p:cNvPr id="7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2022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  <p:pic>
        <p:nvPicPr>
          <p:cNvPr id="5" name="图片 4" descr="图形用户界面, 图示&#10;&#10;描述已自动生成">
            <a:extLst>
              <a:ext uri="{FF2B5EF4-FFF2-40B4-BE49-F238E27FC236}">
                <a16:creationId xmlns:a16="http://schemas.microsoft.com/office/drawing/2014/main" id="{B0C39D3A-404E-4303-BE06-B0A6D5450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302" y="1197906"/>
            <a:ext cx="84486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08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H_Others_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06638" y="2057400"/>
            <a:ext cx="14351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</a:t>
            </a:r>
          </a:p>
        </p:txBody>
      </p:sp>
      <p:sp>
        <p:nvSpPr>
          <p:cNvPr id="23" name="MH_Others_4"/>
          <p:cNvSpPr txBox="1"/>
          <p:nvPr>
            <p:custDataLst>
              <p:tags r:id="rId2"/>
            </p:custDataLst>
          </p:nvPr>
        </p:nvSpPr>
        <p:spPr>
          <a:xfrm rot="5400000">
            <a:off x="488156" y="3107532"/>
            <a:ext cx="369411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spc="400" dirty="0">
                <a:solidFill>
                  <a:srgbClr val="DDDDDD"/>
                </a:solidFill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zh-CN" altLang="en-US" sz="3200" spc="400" dirty="0">
              <a:solidFill>
                <a:srgbClr val="DDDDDD"/>
              </a:solidFill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直接连接符 27"/>
          <p:cNvSpPr/>
          <p:nvPr/>
        </p:nvSpPr>
        <p:spPr>
          <a:xfrm>
            <a:off x="4830143" y="2265778"/>
            <a:ext cx="4079148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任意多边形: 形状 28"/>
          <p:cNvSpPr/>
          <p:nvPr/>
        </p:nvSpPr>
        <p:spPr>
          <a:xfrm>
            <a:off x="4830143" y="2265778"/>
            <a:ext cx="396175" cy="1600673"/>
          </a:xfrm>
          <a:custGeom>
            <a:avLst/>
            <a:gdLst>
              <a:gd name="connsiteX0" fmla="*/ 0 w 396175"/>
              <a:gd name="connsiteY0" fmla="*/ 0 h 1600673"/>
              <a:gd name="connsiteX1" fmla="*/ 396175 w 396175"/>
              <a:gd name="connsiteY1" fmla="*/ 0 h 1600673"/>
              <a:gd name="connsiteX2" fmla="*/ 396175 w 396175"/>
              <a:gd name="connsiteY2" fmla="*/ 1600673 h 1600673"/>
              <a:gd name="connsiteX3" fmla="*/ 0 w 396175"/>
              <a:gd name="connsiteY3" fmla="*/ 1600673 h 1600673"/>
              <a:gd name="connsiteX4" fmla="*/ 0 w 396175"/>
              <a:gd name="connsiteY4" fmla="*/ 0 h 160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175" h="1600673">
                <a:moveTo>
                  <a:pt x="0" y="0"/>
                </a:moveTo>
                <a:lnTo>
                  <a:pt x="396175" y="0"/>
                </a:lnTo>
                <a:lnTo>
                  <a:pt x="396175" y="1600673"/>
                </a:lnTo>
                <a:lnTo>
                  <a:pt x="0" y="160067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t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第一章 云计算发展历史</a:t>
            </a:r>
            <a:endParaRPr lang="en-US" sz="20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5251370" y="2296508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分布式</a:t>
            </a: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ACID/CAP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理论</a:t>
            </a:r>
            <a:endParaRPr 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直接连接符 30"/>
          <p:cNvSpPr/>
          <p:nvPr/>
        </p:nvSpPr>
        <p:spPr>
          <a:xfrm>
            <a:off x="5190183" y="3040571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任意多边形: 形状 31"/>
          <p:cNvSpPr/>
          <p:nvPr/>
        </p:nvSpPr>
        <p:spPr>
          <a:xfrm>
            <a:off x="5251370" y="3077774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分布式事务方案</a:t>
            </a:r>
            <a:endParaRPr 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直接连接符 32"/>
          <p:cNvSpPr/>
          <p:nvPr/>
        </p:nvSpPr>
        <p:spPr>
          <a:xfrm>
            <a:off x="5190183" y="3821837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MH_Entry_1"/>
          <p:cNvSpPr/>
          <p:nvPr>
            <p:custDataLst>
              <p:tags r:id="rId3"/>
            </p:custDataLst>
          </p:nvPr>
        </p:nvSpPr>
        <p:spPr>
          <a:xfrm>
            <a:off x="4895663" y="1552575"/>
            <a:ext cx="4627562" cy="638175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第四章 分布式事务控制</a:t>
            </a:r>
          </a:p>
        </p:txBody>
      </p:sp>
      <p:sp>
        <p:nvSpPr>
          <p:cNvPr id="27" name="MH_Others_1"/>
          <p:cNvSpPr/>
          <p:nvPr>
            <p:custDataLst>
              <p:tags r:id="rId4"/>
            </p:custDataLst>
          </p:nvPr>
        </p:nvSpPr>
        <p:spPr>
          <a:xfrm>
            <a:off x="4830575" y="1552575"/>
            <a:ext cx="68263" cy="6381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5258296" y="3832848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原子性实现方案</a:t>
            </a:r>
            <a:endParaRPr 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直接连接符 34"/>
          <p:cNvSpPr/>
          <p:nvPr/>
        </p:nvSpPr>
        <p:spPr>
          <a:xfrm>
            <a:off x="5197109" y="4576911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2022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  <p:sp>
        <p:nvSpPr>
          <p:cNvPr id="15" name="任意多边形: 形状 33"/>
          <p:cNvSpPr/>
          <p:nvPr/>
        </p:nvSpPr>
        <p:spPr>
          <a:xfrm>
            <a:off x="5251369" y="4603101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隔离性实现方案</a:t>
            </a:r>
            <a:endParaRPr 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直接连接符 15"/>
          <p:cNvSpPr/>
          <p:nvPr/>
        </p:nvSpPr>
        <p:spPr>
          <a:xfrm>
            <a:off x="5238058" y="5312089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4.1 </a:t>
            </a:r>
            <a:r>
              <a:rPr lang="zh-CN" altLang="en-US" dirty="0">
                <a:sym typeface="+mn-ea"/>
              </a:rPr>
              <a:t>分布式</a:t>
            </a:r>
            <a:r>
              <a:rPr lang="en-US" altLang="zh-CN" dirty="0">
                <a:sym typeface="+mn-ea"/>
              </a:rPr>
              <a:t>ACID</a:t>
            </a:r>
            <a:endParaRPr lang="zh-CN" altLang="en-US" dirty="0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057400" y="1208405"/>
            <a:ext cx="7696200" cy="1240790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 lIns="180000" rtlCol="0">
            <a:noAutofit/>
          </a:bodyPr>
          <a:lstStyle/>
          <a:p>
            <a:pPr marL="228600" indent="-228600" defTabSz="9144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2022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  <p:pic>
        <p:nvPicPr>
          <p:cNvPr id="521" name="图片 520" descr="表格&#10;&#10;描述已自动生成">
            <a:extLst>
              <a:ext uri="{FF2B5EF4-FFF2-40B4-BE49-F238E27FC236}">
                <a16:creationId xmlns:a16="http://schemas.microsoft.com/office/drawing/2014/main" id="{CEBCD4D8-47A1-4928-9E99-30719714D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30" y="1928300"/>
            <a:ext cx="10650979" cy="2249560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EC7E78-D075-46A5-B169-ADF9C2966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82276"/>
            <a:ext cx="10505439" cy="676614"/>
          </a:xfrm>
        </p:spPr>
        <p:txBody>
          <a:bodyPr/>
          <a:lstStyle/>
          <a:p>
            <a:r>
              <a:rPr lang="zh-CN" altLang="en-US" dirty="0"/>
              <a:t>在分布式数据库中，对传统单机数据库的</a:t>
            </a:r>
            <a:r>
              <a:rPr lang="en-US" altLang="zh-CN" dirty="0"/>
              <a:t>ACID</a:t>
            </a:r>
            <a:r>
              <a:rPr lang="zh-CN" altLang="en-US" dirty="0"/>
              <a:t>理论做了延伸，如表所示：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4690713" y="314084"/>
            <a:ext cx="5090149" cy="495813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 fontScale="92500"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第一章 </a:t>
            </a:r>
            <a:r>
              <a:rPr lang="en-US" altLang="zh-CN" sz="24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GoldenDB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产品介绍及使用场景</a:t>
            </a:r>
          </a:p>
        </p:txBody>
      </p:sp>
      <p:sp>
        <p:nvSpPr>
          <p:cNvPr id="5" name="MH_Others_1"/>
          <p:cNvSpPr/>
          <p:nvPr>
            <p:custDataLst>
              <p:tags r:id="rId2"/>
            </p:custDataLst>
          </p:nvPr>
        </p:nvSpPr>
        <p:spPr>
          <a:xfrm>
            <a:off x="4625627" y="314084"/>
            <a:ext cx="65086" cy="495813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MH_Entry_2"/>
          <p:cNvSpPr/>
          <p:nvPr>
            <p:custDataLst>
              <p:tags r:id="rId3"/>
            </p:custDataLst>
          </p:nvPr>
        </p:nvSpPr>
        <p:spPr>
          <a:xfrm>
            <a:off x="4690714" y="952259"/>
            <a:ext cx="5090148" cy="495814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第二章 整体架构及主要模块</a:t>
            </a:r>
          </a:p>
        </p:txBody>
      </p:sp>
      <p:sp>
        <p:nvSpPr>
          <p:cNvPr id="7" name="MH_Others_2"/>
          <p:cNvSpPr/>
          <p:nvPr>
            <p:custDataLst>
              <p:tags r:id="rId4"/>
            </p:custDataLst>
          </p:nvPr>
        </p:nvSpPr>
        <p:spPr>
          <a:xfrm>
            <a:off x="4625627" y="952260"/>
            <a:ext cx="65086" cy="49581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MH_Others_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306634" y="2057400"/>
            <a:ext cx="14351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</a:t>
            </a:r>
            <a:endParaRPr lang="en-US" altLang="zh-CN" sz="6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录</a:t>
            </a:r>
          </a:p>
        </p:txBody>
      </p:sp>
      <p:sp>
        <p:nvSpPr>
          <p:cNvPr id="13" name="MH_Others_4"/>
          <p:cNvSpPr txBox="1"/>
          <p:nvPr>
            <p:custDataLst>
              <p:tags r:id="rId6"/>
            </p:custDataLst>
          </p:nvPr>
        </p:nvSpPr>
        <p:spPr>
          <a:xfrm rot="5400000">
            <a:off x="488152" y="3107532"/>
            <a:ext cx="369411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spc="400" dirty="0">
                <a:solidFill>
                  <a:srgbClr val="DDDDDD"/>
                </a:solidFill>
                <a:cs typeface="+mn-ea"/>
                <a:sym typeface="+mn-lt"/>
              </a:rPr>
              <a:t>CONTENTS</a:t>
            </a:r>
            <a:endParaRPr lang="zh-CN" altLang="en-US" sz="3200" spc="400" dirty="0">
              <a:solidFill>
                <a:srgbClr val="DDDDDD"/>
              </a:solidFill>
              <a:cs typeface="+mn-ea"/>
              <a:sym typeface="+mn-lt"/>
            </a:endParaRPr>
          </a:p>
        </p:txBody>
      </p:sp>
      <p:sp>
        <p:nvSpPr>
          <p:cNvPr id="32" name="MH_Entry_2">
            <a:extLst>
              <a:ext uri="{FF2B5EF4-FFF2-40B4-BE49-F238E27FC236}">
                <a16:creationId xmlns:a16="http://schemas.microsoft.com/office/drawing/2014/main" id="{E59BF853-16F0-418E-8EAB-439237773101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690714" y="1554179"/>
            <a:ext cx="5090148" cy="495814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第三章 数据分片</a:t>
            </a:r>
          </a:p>
        </p:txBody>
      </p:sp>
      <p:sp>
        <p:nvSpPr>
          <p:cNvPr id="33" name="MH_Others_2">
            <a:extLst>
              <a:ext uri="{FF2B5EF4-FFF2-40B4-BE49-F238E27FC236}">
                <a16:creationId xmlns:a16="http://schemas.microsoft.com/office/drawing/2014/main" id="{3FD5D5B2-33CF-4F2F-B3A7-400BCBA5065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625627" y="1554180"/>
            <a:ext cx="65086" cy="49581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MH_Entry_2">
            <a:extLst>
              <a:ext uri="{FF2B5EF4-FFF2-40B4-BE49-F238E27FC236}">
                <a16:creationId xmlns:a16="http://schemas.microsoft.com/office/drawing/2014/main" id="{B2950BDF-0958-4336-BF99-8CB2237ABDB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690713" y="2156098"/>
            <a:ext cx="5090148" cy="495814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第四章 分布式事务控制</a:t>
            </a:r>
          </a:p>
        </p:txBody>
      </p:sp>
      <p:sp>
        <p:nvSpPr>
          <p:cNvPr id="35" name="MH_Others_2">
            <a:extLst>
              <a:ext uri="{FF2B5EF4-FFF2-40B4-BE49-F238E27FC236}">
                <a16:creationId xmlns:a16="http://schemas.microsoft.com/office/drawing/2014/main" id="{7C6F8B86-EA2E-4371-83F9-879D5D39711E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625626" y="2156099"/>
            <a:ext cx="65086" cy="49581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MH_Entry_2">
            <a:extLst>
              <a:ext uri="{FF2B5EF4-FFF2-40B4-BE49-F238E27FC236}">
                <a16:creationId xmlns:a16="http://schemas.microsoft.com/office/drawing/2014/main" id="{8A2E5727-CDAE-44EF-9333-85C086BCBD75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690713" y="2774215"/>
            <a:ext cx="5090148" cy="495814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第五章 </a:t>
            </a:r>
            <a:r>
              <a:rPr lang="en-US" altLang="zh-CN" sz="24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GoldenDB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高可用方案</a:t>
            </a:r>
          </a:p>
        </p:txBody>
      </p:sp>
      <p:sp>
        <p:nvSpPr>
          <p:cNvPr id="37" name="MH_Others_2">
            <a:extLst>
              <a:ext uri="{FF2B5EF4-FFF2-40B4-BE49-F238E27FC236}">
                <a16:creationId xmlns:a16="http://schemas.microsoft.com/office/drawing/2014/main" id="{89AE470C-4AEC-49F0-AAAE-CAE745E4B172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625626" y="2774216"/>
            <a:ext cx="65086" cy="49581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MH_Entry_1">
            <a:extLst>
              <a:ext uri="{FF2B5EF4-FFF2-40B4-BE49-F238E27FC236}">
                <a16:creationId xmlns:a16="http://schemas.microsoft.com/office/drawing/2014/main" id="{A869A657-A0C5-4186-903C-6048358ECC8E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4690713" y="3376133"/>
            <a:ext cx="5090149" cy="495813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第六章 </a:t>
            </a:r>
            <a:r>
              <a:rPr lang="en-US" altLang="zh-CN" sz="24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GoldenDB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高并发方案</a:t>
            </a:r>
          </a:p>
        </p:txBody>
      </p:sp>
      <p:sp>
        <p:nvSpPr>
          <p:cNvPr id="39" name="MH_Others_1">
            <a:extLst>
              <a:ext uri="{FF2B5EF4-FFF2-40B4-BE49-F238E27FC236}">
                <a16:creationId xmlns:a16="http://schemas.microsoft.com/office/drawing/2014/main" id="{4D6A18DD-B033-4D00-8355-57793B753B75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4625627" y="3376133"/>
            <a:ext cx="65086" cy="495813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MH_Entry_2">
            <a:extLst>
              <a:ext uri="{FF2B5EF4-FFF2-40B4-BE49-F238E27FC236}">
                <a16:creationId xmlns:a16="http://schemas.microsoft.com/office/drawing/2014/main" id="{BE14A4AF-2076-491D-B4FC-0F0EAAF396C3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690714" y="4014308"/>
            <a:ext cx="5090148" cy="495814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第七章 备份恢复</a:t>
            </a:r>
          </a:p>
        </p:txBody>
      </p:sp>
      <p:sp>
        <p:nvSpPr>
          <p:cNvPr id="41" name="MH_Others_2">
            <a:extLst>
              <a:ext uri="{FF2B5EF4-FFF2-40B4-BE49-F238E27FC236}">
                <a16:creationId xmlns:a16="http://schemas.microsoft.com/office/drawing/2014/main" id="{B6CD66B4-928E-49C2-AD45-56E18B6973A9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4625627" y="4014309"/>
            <a:ext cx="65086" cy="49581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MH_Entry_2">
            <a:extLst>
              <a:ext uri="{FF2B5EF4-FFF2-40B4-BE49-F238E27FC236}">
                <a16:creationId xmlns:a16="http://schemas.microsoft.com/office/drawing/2014/main" id="{9B3AC8F8-BA2E-4A3D-8C0C-73F93A351855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4690714" y="4616228"/>
            <a:ext cx="5090148" cy="495814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第八章 数据迁移</a:t>
            </a:r>
          </a:p>
        </p:txBody>
      </p:sp>
      <p:sp>
        <p:nvSpPr>
          <p:cNvPr id="43" name="MH_Others_2">
            <a:extLst>
              <a:ext uri="{FF2B5EF4-FFF2-40B4-BE49-F238E27FC236}">
                <a16:creationId xmlns:a16="http://schemas.microsoft.com/office/drawing/2014/main" id="{98CB2DC8-D2F2-4250-B91B-0B95E43CA387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4625627" y="4616229"/>
            <a:ext cx="65086" cy="49581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MH_Entry_2">
            <a:extLst>
              <a:ext uri="{FF2B5EF4-FFF2-40B4-BE49-F238E27FC236}">
                <a16:creationId xmlns:a16="http://schemas.microsoft.com/office/drawing/2014/main" id="{6FA1FF33-630E-43FD-842B-7EFC1F6AE438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4690713" y="5218147"/>
            <a:ext cx="5090148" cy="495814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第九章 </a:t>
            </a:r>
            <a:r>
              <a:rPr lang="en-US" altLang="zh-CN" sz="24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GoldenDB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监控运维</a:t>
            </a:r>
          </a:p>
        </p:txBody>
      </p:sp>
      <p:sp>
        <p:nvSpPr>
          <p:cNvPr id="45" name="MH_Others_2">
            <a:extLst>
              <a:ext uri="{FF2B5EF4-FFF2-40B4-BE49-F238E27FC236}">
                <a16:creationId xmlns:a16="http://schemas.microsoft.com/office/drawing/2014/main" id="{09D579D7-85C3-4D6F-9694-D28BBE4D4D18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4625626" y="5218148"/>
            <a:ext cx="65086" cy="49581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MH_Entry_2">
            <a:extLst>
              <a:ext uri="{FF2B5EF4-FFF2-40B4-BE49-F238E27FC236}">
                <a16:creationId xmlns:a16="http://schemas.microsoft.com/office/drawing/2014/main" id="{A8F6A9FF-1E52-4D6A-83A9-265D8DA11486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4690713" y="5836264"/>
            <a:ext cx="5090148" cy="495814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第十章 问题及发展</a:t>
            </a:r>
          </a:p>
        </p:txBody>
      </p:sp>
      <p:sp>
        <p:nvSpPr>
          <p:cNvPr id="47" name="MH_Others_2">
            <a:extLst>
              <a:ext uri="{FF2B5EF4-FFF2-40B4-BE49-F238E27FC236}">
                <a16:creationId xmlns:a16="http://schemas.microsoft.com/office/drawing/2014/main" id="{6C347BA9-A679-4AEC-A68D-3B243806011B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4625626" y="5836265"/>
            <a:ext cx="65086" cy="49581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4.1 CAP</a:t>
            </a:r>
            <a:r>
              <a:rPr lang="zh-CN" altLang="en-US" dirty="0">
                <a:sym typeface="+mn-ea"/>
              </a:rPr>
              <a:t>理论</a:t>
            </a:r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2022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A47B9F-04B4-40CD-92B3-7947E035666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148361"/>
            <a:ext cx="3087894" cy="25612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055C354-8A42-431B-A7E1-27EA0E9C9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2880" y="1015512"/>
            <a:ext cx="8006080" cy="4826973"/>
          </a:xfrm>
        </p:spPr>
        <p:txBody>
          <a:bodyPr/>
          <a:lstStyle/>
          <a:p>
            <a:r>
              <a:rPr lang="zh-CN" altLang="en-US" sz="2000" spc="41" dirty="0">
                <a:solidFill>
                  <a:srgbClr val="24292E"/>
                </a:solidFill>
                <a:latin typeface="BlinkMacSystemFont"/>
              </a:rPr>
              <a:t>在分布式数据库系统中，分区容忍性是必须的，因此需要在一致性和可用性之间进行权衡分布式：</a:t>
            </a:r>
            <a:endParaRPr lang="en-US" altLang="zh-CN" sz="2000" spc="41" dirty="0">
              <a:solidFill>
                <a:srgbClr val="24292E"/>
              </a:solidFill>
              <a:latin typeface="BlinkMacSystemFont"/>
            </a:endParaRPr>
          </a:p>
          <a:p>
            <a:pPr lvl="1"/>
            <a:r>
              <a:rPr lang="en-US" altLang="zh-CN" sz="2000" spc="41" dirty="0">
                <a:solidFill>
                  <a:srgbClr val="24292E"/>
                </a:solidFill>
                <a:latin typeface="BlinkMacSystemFont"/>
              </a:rPr>
              <a:t>CP</a:t>
            </a:r>
            <a:r>
              <a:rPr lang="zh-CN" altLang="en-US" sz="2000" spc="41" dirty="0">
                <a:solidFill>
                  <a:srgbClr val="24292E"/>
                </a:solidFill>
                <a:latin typeface="BlinkMacSystemFont"/>
              </a:rPr>
              <a:t>：分布式系统容许系统停机或者长时间无响应，一旦发生网络故障或者消息丢失等情况，就要牺牲用户的体验，等待所有数据全部一致之后再让用户访问系统。传统的分布式数据库事务都属于这种模式，</a:t>
            </a:r>
            <a:r>
              <a:rPr lang="zh-CN" altLang="en-US" sz="2000" spc="41" dirty="0">
                <a:solidFill>
                  <a:srgbClr val="FF0000"/>
                </a:solidFill>
                <a:latin typeface="BlinkMacSystemFont"/>
              </a:rPr>
              <a:t>对于金融行业的分布式数据库产品而言，优先保证数据的一致性</a:t>
            </a:r>
            <a:r>
              <a:rPr lang="zh-CN" altLang="en-US" sz="2000" spc="41" dirty="0">
                <a:solidFill>
                  <a:srgbClr val="24292E"/>
                </a:solidFill>
                <a:latin typeface="BlinkMacSystemFont"/>
              </a:rPr>
              <a:t>。</a:t>
            </a:r>
            <a:endParaRPr lang="zh-CN" altLang="en-US" sz="2000" dirty="0">
              <a:solidFill>
                <a:srgbClr val="333333"/>
              </a:solidFill>
              <a:latin typeface="Helvetica Neue"/>
            </a:endParaRPr>
          </a:p>
          <a:p>
            <a:pPr lvl="1"/>
            <a:r>
              <a:rPr lang="en-US" altLang="zh-CN" sz="2000" spc="41" dirty="0">
                <a:solidFill>
                  <a:srgbClr val="24292E"/>
                </a:solidFill>
                <a:latin typeface="BlinkMacSystemFont"/>
              </a:rPr>
              <a:t>AP</a:t>
            </a:r>
            <a:r>
              <a:rPr lang="zh-CN" altLang="en-US" sz="2000" spc="41" dirty="0">
                <a:solidFill>
                  <a:srgbClr val="24292E"/>
                </a:solidFill>
                <a:latin typeface="BlinkMacSystemFont"/>
              </a:rPr>
              <a:t>：分布式系统中允许数据不一致，一旦节点之间失去联系，为了高可用，每个节点只能用本地数据提供服务，而这样会导致全局数据的不一致性。现在众多</a:t>
            </a:r>
            <a:r>
              <a:rPr lang="en-US" altLang="zh-CN" sz="2000" spc="41" dirty="0">
                <a:solidFill>
                  <a:srgbClr val="24292E"/>
                </a:solidFill>
                <a:latin typeface="BlinkMacSystemFont"/>
              </a:rPr>
              <a:t>NoSQL</a:t>
            </a:r>
            <a:r>
              <a:rPr lang="zh-CN" altLang="en-US" sz="2000" spc="41" dirty="0">
                <a:solidFill>
                  <a:srgbClr val="24292E"/>
                </a:solidFill>
                <a:latin typeface="BlinkMacSystemFont"/>
              </a:rPr>
              <a:t>都属于此类</a:t>
            </a:r>
            <a:r>
              <a:rPr lang="zh-CN" altLang="en-US" spc="41" dirty="0">
                <a:solidFill>
                  <a:srgbClr val="24292E"/>
                </a:solidFill>
                <a:latin typeface="BlinkMacSystemFont"/>
              </a:rPr>
              <a:t>。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199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4.2 </a:t>
            </a:r>
            <a:r>
              <a:rPr lang="zh-CN" altLang="en-US" dirty="0">
                <a:sym typeface="+mn-ea"/>
              </a:rPr>
              <a:t>分布式事务方案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057400" y="1208405"/>
            <a:ext cx="7696200" cy="1240790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 lIns="180000" rtlCol="0">
            <a:noAutofit/>
          </a:bodyPr>
          <a:lstStyle/>
          <a:p>
            <a:pPr marL="228600" indent="-228600" defTabSz="9144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2022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  <p:pic>
        <p:nvPicPr>
          <p:cNvPr id="7" name="图片 6" descr="日程表&#10;&#10;描述已自动生成">
            <a:extLst>
              <a:ext uri="{FF2B5EF4-FFF2-40B4-BE49-F238E27FC236}">
                <a16:creationId xmlns:a16="http://schemas.microsoft.com/office/drawing/2014/main" id="{07EABDFE-AF6F-4943-BC4F-8C563114E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27" y="937422"/>
            <a:ext cx="4954995" cy="554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54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4.2 </a:t>
            </a:r>
            <a:r>
              <a:rPr lang="zh-CN" altLang="en-US" dirty="0">
                <a:sym typeface="+mn-ea"/>
              </a:rPr>
              <a:t>分布式事务方案（续）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057400" y="1208405"/>
            <a:ext cx="7696200" cy="1240790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 lIns="180000" rtlCol="0">
            <a:noAutofit/>
          </a:bodyPr>
          <a:lstStyle/>
          <a:p>
            <a:pPr marL="228600" indent="-228600" defTabSz="9144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2022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8174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4.3 </a:t>
            </a:r>
            <a:r>
              <a:rPr lang="zh-CN" altLang="en-US" dirty="0">
                <a:sym typeface="+mn-ea"/>
              </a:rPr>
              <a:t>原子性方案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057400" y="1208405"/>
            <a:ext cx="7696200" cy="1240790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 lIns="180000" rtlCol="0">
            <a:noAutofit/>
          </a:bodyPr>
          <a:lstStyle/>
          <a:p>
            <a:pPr marL="228600" indent="-228600" defTabSz="9144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2022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  <p:pic>
        <p:nvPicPr>
          <p:cNvPr id="6" name="图片 5" descr="图形用户界面&#10;&#10;描述已自动生成">
            <a:extLst>
              <a:ext uri="{FF2B5EF4-FFF2-40B4-BE49-F238E27FC236}">
                <a16:creationId xmlns:a16="http://schemas.microsoft.com/office/drawing/2014/main" id="{92762C3F-0572-4307-8DEB-767A8587C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1136946"/>
            <a:ext cx="86677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51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4.3 </a:t>
            </a:r>
            <a:r>
              <a:rPr lang="zh-CN" altLang="en-US" dirty="0">
                <a:sym typeface="+mn-ea"/>
              </a:rPr>
              <a:t>原子性方案（续）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057400" y="1208405"/>
            <a:ext cx="7696200" cy="1240790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 lIns="180000" rtlCol="0">
            <a:noAutofit/>
          </a:bodyPr>
          <a:lstStyle/>
          <a:p>
            <a:pPr marL="228600" indent="-228600" defTabSz="9144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2022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  <p:pic>
        <p:nvPicPr>
          <p:cNvPr id="7" name="图片 6" descr="图形用户界面&#10;&#10;描述已自动生成">
            <a:extLst>
              <a:ext uri="{FF2B5EF4-FFF2-40B4-BE49-F238E27FC236}">
                <a16:creationId xmlns:a16="http://schemas.microsoft.com/office/drawing/2014/main" id="{A2D4A465-ABC8-48F9-8986-6A012A7F2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637" y="1085628"/>
            <a:ext cx="86677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38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4.3 </a:t>
            </a:r>
            <a:r>
              <a:rPr lang="zh-CN" altLang="en-US" dirty="0">
                <a:sym typeface="+mn-ea"/>
              </a:rPr>
              <a:t>原子性方案（续）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057400" y="1208405"/>
            <a:ext cx="7696200" cy="1240790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 lIns="180000" rtlCol="0">
            <a:noAutofit/>
          </a:bodyPr>
          <a:lstStyle/>
          <a:p>
            <a:pPr marL="228600" indent="-228600" defTabSz="9144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2022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  <p:pic>
        <p:nvPicPr>
          <p:cNvPr id="6" name="图片 5" descr="图形用户界面&#10;&#10;描述已自动生成">
            <a:extLst>
              <a:ext uri="{FF2B5EF4-FFF2-40B4-BE49-F238E27FC236}">
                <a16:creationId xmlns:a16="http://schemas.microsoft.com/office/drawing/2014/main" id="{257E9D85-5458-46A1-8997-703D7E402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826" y="1085628"/>
            <a:ext cx="86677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72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4.4 </a:t>
            </a:r>
            <a:r>
              <a:rPr lang="zh-CN" altLang="en-US" dirty="0">
                <a:sym typeface="+mn-ea"/>
              </a:rPr>
              <a:t>隔离性方案</a:t>
            </a:r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2022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  <p:pic>
        <p:nvPicPr>
          <p:cNvPr id="7" name="图片 6" descr="文本&#10;&#10;低可信度描述已自动生成">
            <a:extLst>
              <a:ext uri="{FF2B5EF4-FFF2-40B4-BE49-F238E27FC236}">
                <a16:creationId xmlns:a16="http://schemas.microsoft.com/office/drawing/2014/main" id="{5FD11815-4386-483A-B874-EAE34D5F8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31" y="2816740"/>
            <a:ext cx="9801225" cy="2562225"/>
          </a:xfrm>
          <a:prstGeom prst="rect">
            <a:avLst/>
          </a:prstGeom>
        </p:spPr>
      </p:pic>
      <p:sp>
        <p:nvSpPr>
          <p:cNvPr id="6" name="内容占位符 4">
            <a:extLst>
              <a:ext uri="{FF2B5EF4-FFF2-40B4-BE49-F238E27FC236}">
                <a16:creationId xmlns:a16="http://schemas.microsoft.com/office/drawing/2014/main" id="{F9026E3E-7773-453D-BED9-ECDFA9A1D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1" y="1136946"/>
            <a:ext cx="10658399" cy="1623202"/>
          </a:xfrm>
        </p:spPr>
        <p:txBody>
          <a:bodyPr/>
          <a:lstStyle/>
          <a:p>
            <a:r>
              <a:rPr lang="zh-CN" altLang="en-US" dirty="0"/>
              <a:t>数据库隔离级别</a:t>
            </a:r>
          </a:p>
          <a:p>
            <a:pPr lvl="1"/>
            <a:r>
              <a:rPr lang="zh-CN" altLang="en-US" sz="1800" dirty="0"/>
              <a:t>计算节点隔离级别：读语句、写语句隔离级别</a:t>
            </a:r>
            <a:endParaRPr lang="en-US" altLang="zh-CN" sz="1800" dirty="0"/>
          </a:p>
          <a:p>
            <a:pPr lvl="1"/>
            <a:r>
              <a:rPr lang="zh-CN" altLang="en-US" sz="1800" dirty="0"/>
              <a:t>数据节点隔离级别：默认</a:t>
            </a:r>
            <a:r>
              <a:rPr lang="en-US" altLang="zh-CN" sz="1800" dirty="0"/>
              <a:t>RC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090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4.4 </a:t>
            </a:r>
            <a:r>
              <a:rPr lang="zh-CN" altLang="en-US" dirty="0">
                <a:sym typeface="+mn-ea"/>
              </a:rPr>
              <a:t>隔离性方案（续）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057400" y="1208405"/>
            <a:ext cx="7696200" cy="1240790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 lIns="180000" rtlCol="0">
            <a:noAutofit/>
          </a:bodyPr>
          <a:lstStyle/>
          <a:p>
            <a:pPr marL="228600" indent="-228600" defTabSz="9144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2022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  <p:pic>
        <p:nvPicPr>
          <p:cNvPr id="6" name="图片 5" descr="图形用户界面&#10;&#10;描述已自动生成">
            <a:extLst>
              <a:ext uri="{FF2B5EF4-FFF2-40B4-BE49-F238E27FC236}">
                <a16:creationId xmlns:a16="http://schemas.microsoft.com/office/drawing/2014/main" id="{0FF0AC42-68C5-44C5-8629-C28FC1981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600" y="1208405"/>
            <a:ext cx="7139971" cy="3899523"/>
          </a:xfrm>
          <a:prstGeom prst="rect">
            <a:avLst/>
          </a:prstGeom>
        </p:spPr>
      </p:pic>
      <p:sp>
        <p:nvSpPr>
          <p:cNvPr id="7" name="内容占位符 4">
            <a:extLst>
              <a:ext uri="{FF2B5EF4-FFF2-40B4-BE49-F238E27FC236}">
                <a16:creationId xmlns:a16="http://schemas.microsoft.com/office/drawing/2014/main" id="{6ABCEE20-ED5B-44FC-8182-DA580CCDE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1" y="1151212"/>
            <a:ext cx="4521199" cy="4182788"/>
          </a:xfrm>
        </p:spPr>
        <p:txBody>
          <a:bodyPr/>
          <a:lstStyle/>
          <a:p>
            <a:r>
              <a:rPr lang="zh-CN" altLang="en-US" dirty="0"/>
              <a:t>一致性读</a:t>
            </a:r>
          </a:p>
          <a:p>
            <a:pPr lvl="1"/>
            <a:r>
              <a:rPr lang="zh-CN" altLang="en-US" sz="1800" dirty="0"/>
              <a:t>计算节点隔离级别为</a:t>
            </a:r>
            <a:r>
              <a:rPr lang="en-US" altLang="zh-CN" sz="1800" dirty="0"/>
              <a:t>UR</a:t>
            </a:r>
            <a:r>
              <a:rPr lang="zh-CN" altLang="en-US" sz="1800" dirty="0"/>
              <a:t>时，不校验</a:t>
            </a:r>
            <a:r>
              <a:rPr lang="en-US" altLang="zh-CN" sz="1800" dirty="0"/>
              <a:t>GTID</a:t>
            </a:r>
            <a:r>
              <a:rPr lang="zh-CN" altLang="en-US" sz="1800" dirty="0"/>
              <a:t>活跃性；</a:t>
            </a:r>
            <a:endParaRPr lang="en-US" altLang="zh-CN" sz="1800" dirty="0"/>
          </a:p>
          <a:p>
            <a:pPr lvl="1"/>
            <a:r>
              <a:rPr lang="zh-CN" altLang="en-US" sz="1800" dirty="0"/>
              <a:t>计算节点隔离级别为</a:t>
            </a:r>
            <a:r>
              <a:rPr lang="en-US" altLang="zh-CN" sz="1800" dirty="0"/>
              <a:t>CR</a:t>
            </a:r>
            <a:r>
              <a:rPr lang="zh-CN" altLang="en-US" sz="1800" dirty="0"/>
              <a:t>时，校验</a:t>
            </a:r>
            <a:r>
              <a:rPr lang="en-US" altLang="zh-CN" sz="1800" dirty="0"/>
              <a:t>GTID</a:t>
            </a:r>
            <a:r>
              <a:rPr lang="zh-CN" altLang="en-US" sz="1800" dirty="0"/>
              <a:t>活跃性：如果是活跃状态，表明该数据在未提交事务中，不能返回给客户端，需要返回旧版本的数据，如果是非活跃状态，则可以直接返回。</a:t>
            </a:r>
          </a:p>
        </p:txBody>
      </p:sp>
    </p:spTree>
    <p:extLst>
      <p:ext uri="{BB962C8B-B14F-4D97-AF65-F5344CB8AC3E}">
        <p14:creationId xmlns:p14="http://schemas.microsoft.com/office/powerpoint/2010/main" val="1462503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4.4 </a:t>
            </a:r>
            <a:r>
              <a:rPr lang="zh-CN" altLang="en-US" dirty="0">
                <a:sym typeface="+mn-ea"/>
              </a:rPr>
              <a:t>隔离性方案（续）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057400" y="1208405"/>
            <a:ext cx="7696200" cy="1240790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 lIns="180000" rtlCol="0">
            <a:noAutofit/>
          </a:bodyPr>
          <a:lstStyle/>
          <a:p>
            <a:pPr marL="228600" indent="-228600" defTabSz="9144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2022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  <p:pic>
        <p:nvPicPr>
          <p:cNvPr id="7" name="图片 6" descr="图形用户界面&#10;&#10;描述已自动生成">
            <a:extLst>
              <a:ext uri="{FF2B5EF4-FFF2-40B4-BE49-F238E27FC236}">
                <a16:creationId xmlns:a16="http://schemas.microsoft.com/office/drawing/2014/main" id="{9FEB85E4-928C-41F1-B416-F842E528E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099" y="1578429"/>
            <a:ext cx="7235861" cy="4071166"/>
          </a:xfrm>
          <a:prstGeom prst="rect">
            <a:avLst/>
          </a:prstGeom>
        </p:spPr>
      </p:pic>
      <p:sp>
        <p:nvSpPr>
          <p:cNvPr id="6" name="内容占位符 4">
            <a:extLst>
              <a:ext uri="{FF2B5EF4-FFF2-40B4-BE49-F238E27FC236}">
                <a16:creationId xmlns:a16="http://schemas.microsoft.com/office/drawing/2014/main" id="{4E48580D-BCF5-4650-8FFE-1DA59CC9B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1" y="1151212"/>
            <a:ext cx="4521199" cy="5031148"/>
          </a:xfrm>
        </p:spPr>
        <p:txBody>
          <a:bodyPr/>
          <a:lstStyle/>
          <a:p>
            <a:r>
              <a:rPr lang="en-US" altLang="zh-CN" dirty="0"/>
              <a:t>MVCC</a:t>
            </a:r>
            <a:r>
              <a:rPr lang="zh-CN" altLang="en-US" dirty="0"/>
              <a:t>模式一致性读</a:t>
            </a:r>
          </a:p>
          <a:p>
            <a:pPr lvl="1"/>
            <a:r>
              <a:rPr lang="zh-CN" altLang="en-US" sz="1800" dirty="0"/>
              <a:t>一致性读存在一些问题：对于聚合函数采用</a:t>
            </a:r>
            <a:r>
              <a:rPr lang="en-US" altLang="zh-CN" sz="1800" dirty="0"/>
              <a:t>lock in share mode</a:t>
            </a:r>
            <a:r>
              <a:rPr lang="zh-CN" altLang="en-US" sz="1800" dirty="0"/>
              <a:t>，存在一致性问题，事务活跃性在</a:t>
            </a:r>
            <a:r>
              <a:rPr lang="en-US" altLang="zh-CN" sz="1800" dirty="0"/>
              <a:t>proxy</a:t>
            </a:r>
            <a:r>
              <a:rPr lang="zh-CN" altLang="en-US" sz="1800" dirty="0"/>
              <a:t>进行，增加</a:t>
            </a:r>
            <a:r>
              <a:rPr lang="en-US" altLang="zh-CN" sz="1800" dirty="0"/>
              <a:t>proxy</a:t>
            </a:r>
            <a:r>
              <a:rPr lang="zh-CN" altLang="en-US" sz="1800" dirty="0"/>
              <a:t>的内存开销和网络开销；</a:t>
            </a:r>
            <a:endParaRPr lang="en-US" altLang="zh-CN" sz="1800" dirty="0"/>
          </a:p>
          <a:p>
            <a:pPr lvl="1"/>
            <a:r>
              <a:rPr lang="en-US" altLang="zh-CN" sz="1800" dirty="0"/>
              <a:t>MVCC</a:t>
            </a:r>
            <a:r>
              <a:rPr lang="zh-CN" altLang="en-US" sz="1800" dirty="0"/>
              <a:t>模式一致性读：将获取</a:t>
            </a:r>
            <a:r>
              <a:rPr lang="en-US" altLang="zh-CN" sz="1800" dirty="0"/>
              <a:t>GTID</a:t>
            </a:r>
            <a:r>
              <a:rPr lang="zh-CN" altLang="en-US" sz="1800" dirty="0"/>
              <a:t>列表在</a:t>
            </a:r>
            <a:r>
              <a:rPr lang="en-US" altLang="zh-CN" sz="1800" dirty="0"/>
              <a:t>hint</a:t>
            </a:r>
            <a:r>
              <a:rPr lang="zh-CN" altLang="en-US" sz="1800" dirty="0"/>
              <a:t>中下推给</a:t>
            </a:r>
            <a:r>
              <a:rPr lang="en-US" altLang="zh-CN" sz="1800" dirty="0"/>
              <a:t>DB</a:t>
            </a:r>
            <a:r>
              <a:rPr lang="zh-CN" altLang="en-US" sz="1800" dirty="0"/>
              <a:t>，即事务活跃性在数据节点执行，避免了计算节点获取所有结果集进行活跃判断而导致</a:t>
            </a:r>
            <a:r>
              <a:rPr lang="en-US" altLang="zh-CN" sz="1800" dirty="0"/>
              <a:t>proxy</a:t>
            </a:r>
            <a:r>
              <a:rPr lang="zh-CN" altLang="en-US" sz="1800" dirty="0"/>
              <a:t>内存开销增大的风险。</a:t>
            </a:r>
          </a:p>
        </p:txBody>
      </p:sp>
    </p:spTree>
    <p:extLst>
      <p:ext uri="{BB962C8B-B14F-4D97-AF65-F5344CB8AC3E}">
        <p14:creationId xmlns:p14="http://schemas.microsoft.com/office/powerpoint/2010/main" val="2319055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4.4 </a:t>
            </a:r>
            <a:r>
              <a:rPr lang="zh-CN" altLang="en-US" dirty="0">
                <a:sym typeface="+mn-ea"/>
              </a:rPr>
              <a:t>隔离性方案（续）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057400" y="1208405"/>
            <a:ext cx="7696200" cy="1240790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 lIns="180000" rtlCol="0">
            <a:noAutofit/>
          </a:bodyPr>
          <a:lstStyle/>
          <a:p>
            <a:pPr marL="228600" indent="-228600" defTabSz="9144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2022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  <p:pic>
        <p:nvPicPr>
          <p:cNvPr id="6" name="图片 5" descr="图形用户界面&#10;&#10;描述已自动生成">
            <a:extLst>
              <a:ext uri="{FF2B5EF4-FFF2-40B4-BE49-F238E27FC236}">
                <a16:creationId xmlns:a16="http://schemas.microsoft.com/office/drawing/2014/main" id="{50D60E1D-6A48-44A9-9740-0C8DFF5A8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045" y="1351280"/>
            <a:ext cx="86677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H_Others_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06638" y="2057400"/>
            <a:ext cx="14351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</a:t>
            </a:r>
          </a:p>
        </p:txBody>
      </p:sp>
      <p:sp>
        <p:nvSpPr>
          <p:cNvPr id="23" name="MH_Others_4"/>
          <p:cNvSpPr txBox="1"/>
          <p:nvPr>
            <p:custDataLst>
              <p:tags r:id="rId2"/>
            </p:custDataLst>
          </p:nvPr>
        </p:nvSpPr>
        <p:spPr>
          <a:xfrm rot="5400000">
            <a:off x="488156" y="3107532"/>
            <a:ext cx="369411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spc="400" dirty="0">
                <a:solidFill>
                  <a:srgbClr val="DDDDDD"/>
                </a:solidFill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zh-CN" altLang="en-US" sz="3200" spc="400" dirty="0">
              <a:solidFill>
                <a:srgbClr val="DDDDDD"/>
              </a:solidFill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直接连接符 27"/>
          <p:cNvSpPr/>
          <p:nvPr/>
        </p:nvSpPr>
        <p:spPr>
          <a:xfrm flipV="1">
            <a:off x="5015880" y="2687184"/>
            <a:ext cx="5350802" cy="14859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任意多边形: 形状 28"/>
          <p:cNvSpPr/>
          <p:nvPr/>
        </p:nvSpPr>
        <p:spPr>
          <a:xfrm>
            <a:off x="5015880" y="2702043"/>
            <a:ext cx="396175" cy="1600673"/>
          </a:xfrm>
          <a:custGeom>
            <a:avLst/>
            <a:gdLst>
              <a:gd name="connsiteX0" fmla="*/ 0 w 396175"/>
              <a:gd name="connsiteY0" fmla="*/ 0 h 1600673"/>
              <a:gd name="connsiteX1" fmla="*/ 396175 w 396175"/>
              <a:gd name="connsiteY1" fmla="*/ 0 h 1600673"/>
              <a:gd name="connsiteX2" fmla="*/ 396175 w 396175"/>
              <a:gd name="connsiteY2" fmla="*/ 1600673 h 1600673"/>
              <a:gd name="connsiteX3" fmla="*/ 0 w 396175"/>
              <a:gd name="connsiteY3" fmla="*/ 1600673 h 1600673"/>
              <a:gd name="connsiteX4" fmla="*/ 0 w 396175"/>
              <a:gd name="connsiteY4" fmla="*/ 0 h 160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175" h="1600673">
                <a:moveTo>
                  <a:pt x="0" y="0"/>
                </a:moveTo>
                <a:lnTo>
                  <a:pt x="396175" y="0"/>
                </a:lnTo>
                <a:lnTo>
                  <a:pt x="396175" y="1600673"/>
                </a:lnTo>
                <a:lnTo>
                  <a:pt x="0" y="160067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t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第一章 云计算发展历史</a:t>
            </a:r>
            <a:endParaRPr lang="en-US" sz="20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5437107" y="2732773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适用场景</a:t>
            </a:r>
            <a:endParaRPr 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直接连接符 30"/>
          <p:cNvSpPr/>
          <p:nvPr/>
        </p:nvSpPr>
        <p:spPr>
          <a:xfrm>
            <a:off x="5375920" y="3476836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任意多边形: 形状 31"/>
          <p:cNvSpPr/>
          <p:nvPr/>
        </p:nvSpPr>
        <p:spPr>
          <a:xfrm>
            <a:off x="5437107" y="3514039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发展历程</a:t>
            </a:r>
            <a:endParaRPr lang="zh-CN" alt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直接连接符 32"/>
          <p:cNvSpPr/>
          <p:nvPr/>
        </p:nvSpPr>
        <p:spPr>
          <a:xfrm>
            <a:off x="5375920" y="4258102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MH_Entry_1"/>
          <p:cNvSpPr/>
          <p:nvPr>
            <p:custDataLst>
              <p:tags r:id="rId3"/>
            </p:custDataLst>
          </p:nvPr>
        </p:nvSpPr>
        <p:spPr>
          <a:xfrm>
            <a:off x="5081399" y="1988841"/>
            <a:ext cx="5285283" cy="592380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 fontScale="92500"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第一章 </a:t>
            </a:r>
            <a:r>
              <a:rPr lang="en-US" altLang="zh-CN" sz="24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GoldenDB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产品介绍及使用场景</a:t>
            </a:r>
          </a:p>
        </p:txBody>
      </p:sp>
      <p:sp>
        <p:nvSpPr>
          <p:cNvPr id="27" name="MH_Others_1"/>
          <p:cNvSpPr/>
          <p:nvPr>
            <p:custDataLst>
              <p:tags r:id="rId4"/>
            </p:custDataLst>
          </p:nvPr>
        </p:nvSpPr>
        <p:spPr>
          <a:xfrm>
            <a:off x="5016312" y="1988840"/>
            <a:ext cx="68263" cy="6381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5444033" y="4269113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 </a:t>
            </a:r>
            <a:r>
              <a:rPr 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核心特性</a:t>
            </a:r>
            <a:endParaRPr lang="zh-CN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直接连接符 34"/>
          <p:cNvSpPr/>
          <p:nvPr/>
        </p:nvSpPr>
        <p:spPr>
          <a:xfrm>
            <a:off x="5382846" y="5013176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2022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  <p:sp>
        <p:nvSpPr>
          <p:cNvPr id="5" name="任意多边形: 形状 33"/>
          <p:cNvSpPr/>
          <p:nvPr/>
        </p:nvSpPr>
        <p:spPr>
          <a:xfrm>
            <a:off x="5456733" y="5020661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1.4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兼容性</a:t>
            </a:r>
            <a:endParaRPr lang="zh-CN" alt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直接连接符 5"/>
          <p:cNvSpPr/>
          <p:nvPr/>
        </p:nvSpPr>
        <p:spPr>
          <a:xfrm>
            <a:off x="5395546" y="5749776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H_Others_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06638" y="2057400"/>
            <a:ext cx="14351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</a:t>
            </a:r>
          </a:p>
        </p:txBody>
      </p:sp>
      <p:sp>
        <p:nvSpPr>
          <p:cNvPr id="23" name="MH_Others_4"/>
          <p:cNvSpPr txBox="1"/>
          <p:nvPr>
            <p:custDataLst>
              <p:tags r:id="rId2"/>
            </p:custDataLst>
          </p:nvPr>
        </p:nvSpPr>
        <p:spPr>
          <a:xfrm rot="5400000">
            <a:off x="488156" y="3107532"/>
            <a:ext cx="369411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spc="400" dirty="0">
                <a:solidFill>
                  <a:srgbClr val="DDDDDD"/>
                </a:solidFill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zh-CN" altLang="en-US" sz="3200" spc="400" dirty="0">
              <a:solidFill>
                <a:srgbClr val="DDDDDD"/>
              </a:solidFill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直接连接符 27"/>
          <p:cNvSpPr/>
          <p:nvPr/>
        </p:nvSpPr>
        <p:spPr>
          <a:xfrm>
            <a:off x="5015880" y="2702043"/>
            <a:ext cx="4079148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任意多边形: 形状 28"/>
          <p:cNvSpPr/>
          <p:nvPr/>
        </p:nvSpPr>
        <p:spPr>
          <a:xfrm>
            <a:off x="5015880" y="2702043"/>
            <a:ext cx="396175" cy="1600673"/>
          </a:xfrm>
          <a:custGeom>
            <a:avLst/>
            <a:gdLst>
              <a:gd name="connsiteX0" fmla="*/ 0 w 396175"/>
              <a:gd name="connsiteY0" fmla="*/ 0 h 1600673"/>
              <a:gd name="connsiteX1" fmla="*/ 396175 w 396175"/>
              <a:gd name="connsiteY1" fmla="*/ 0 h 1600673"/>
              <a:gd name="connsiteX2" fmla="*/ 396175 w 396175"/>
              <a:gd name="connsiteY2" fmla="*/ 1600673 h 1600673"/>
              <a:gd name="connsiteX3" fmla="*/ 0 w 396175"/>
              <a:gd name="connsiteY3" fmla="*/ 1600673 h 1600673"/>
              <a:gd name="connsiteX4" fmla="*/ 0 w 396175"/>
              <a:gd name="connsiteY4" fmla="*/ 0 h 160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175" h="1600673">
                <a:moveTo>
                  <a:pt x="0" y="0"/>
                </a:moveTo>
                <a:lnTo>
                  <a:pt x="396175" y="0"/>
                </a:lnTo>
                <a:lnTo>
                  <a:pt x="396175" y="1600673"/>
                </a:lnTo>
                <a:lnTo>
                  <a:pt x="0" y="160067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t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第一章 云计算发展历史</a:t>
            </a:r>
            <a:endParaRPr lang="en-US" sz="20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5437107" y="2732773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高可用整体方案</a:t>
            </a:r>
            <a:endParaRPr lang="zh-CN" alt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直接连接符 30"/>
          <p:cNvSpPr/>
          <p:nvPr/>
        </p:nvSpPr>
        <p:spPr>
          <a:xfrm>
            <a:off x="5375920" y="3476836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任意多边形: 形状 31"/>
          <p:cNvSpPr/>
          <p:nvPr/>
        </p:nvSpPr>
        <p:spPr>
          <a:xfrm>
            <a:off x="5437107" y="3514039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组件高可用</a:t>
            </a:r>
            <a:endParaRPr lang="zh-CN" alt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直接连接符 32"/>
          <p:cNvSpPr/>
          <p:nvPr/>
        </p:nvSpPr>
        <p:spPr>
          <a:xfrm>
            <a:off x="5375920" y="4258102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MH_Entry_1"/>
          <p:cNvSpPr/>
          <p:nvPr>
            <p:custDataLst>
              <p:tags r:id="rId3"/>
            </p:custDataLst>
          </p:nvPr>
        </p:nvSpPr>
        <p:spPr>
          <a:xfrm>
            <a:off x="5081400" y="1988840"/>
            <a:ext cx="4627562" cy="638175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第五章 </a:t>
            </a:r>
            <a:r>
              <a:rPr lang="en-US" altLang="zh-CN" sz="24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GoldenDB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高可用方案</a:t>
            </a:r>
          </a:p>
        </p:txBody>
      </p:sp>
      <p:sp>
        <p:nvSpPr>
          <p:cNvPr id="27" name="MH_Others_1"/>
          <p:cNvSpPr/>
          <p:nvPr>
            <p:custDataLst>
              <p:tags r:id="rId4"/>
            </p:custDataLst>
          </p:nvPr>
        </p:nvSpPr>
        <p:spPr>
          <a:xfrm>
            <a:off x="5016312" y="1988840"/>
            <a:ext cx="68263" cy="6381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2022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CD2ACDCF-EA35-4B12-BDA1-F1AFF0001E52}"/>
              </a:ext>
            </a:extLst>
          </p:cNvPr>
          <p:cNvSpPr/>
          <p:nvPr/>
        </p:nvSpPr>
        <p:spPr>
          <a:xfrm>
            <a:off x="5437592" y="4305139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故障切换</a:t>
            </a:r>
            <a:endParaRPr lang="zh-CN" alt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直接连接符 17">
            <a:extLst>
              <a:ext uri="{FF2B5EF4-FFF2-40B4-BE49-F238E27FC236}">
                <a16:creationId xmlns:a16="http://schemas.microsoft.com/office/drawing/2014/main" id="{CEFA4359-8FCD-47EF-8AAD-7C33A4D7DC0F}"/>
              </a:ext>
            </a:extLst>
          </p:cNvPr>
          <p:cNvSpPr/>
          <p:nvPr/>
        </p:nvSpPr>
        <p:spPr>
          <a:xfrm>
            <a:off x="5412055" y="5049201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直接连接符 18">
            <a:extLst>
              <a:ext uri="{FF2B5EF4-FFF2-40B4-BE49-F238E27FC236}">
                <a16:creationId xmlns:a16="http://schemas.microsoft.com/office/drawing/2014/main" id="{09203556-D33C-4A69-A439-C14005600A95}"/>
              </a:ext>
            </a:extLst>
          </p:cNvPr>
          <p:cNvSpPr/>
          <p:nvPr/>
        </p:nvSpPr>
        <p:spPr>
          <a:xfrm>
            <a:off x="5431882" y="5776366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4962143E-3F13-41BD-8C39-B080862D8682}"/>
              </a:ext>
            </a:extLst>
          </p:cNvPr>
          <p:cNvSpPr/>
          <p:nvPr/>
        </p:nvSpPr>
        <p:spPr>
          <a:xfrm>
            <a:off x="5454388" y="5077888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孤岛演练</a:t>
            </a:r>
            <a:endParaRPr lang="zh-CN" alt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en-US" altLang="zh-CN" dirty="0" err="1"/>
              <a:t>GoldenDB</a:t>
            </a:r>
            <a:r>
              <a:rPr lang="zh-CN" altLang="en-US" dirty="0"/>
              <a:t>高可用方案</a:t>
            </a:r>
            <a:endParaRPr lang="zh-CN" altLang="zh-CN" dirty="0"/>
          </a:p>
        </p:txBody>
      </p:sp>
      <p:sp>
        <p:nvSpPr>
          <p:cNvPr id="23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2022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  <p:pic>
        <p:nvPicPr>
          <p:cNvPr id="25" name="图片 24" descr="图示&#10;&#10;描述已自动生成">
            <a:extLst>
              <a:ext uri="{FF2B5EF4-FFF2-40B4-BE49-F238E27FC236}">
                <a16:creationId xmlns:a16="http://schemas.microsoft.com/office/drawing/2014/main" id="{D534B655-FDFB-4234-8370-3DB7BE2E4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558" y="1136946"/>
            <a:ext cx="6531018" cy="504464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组件高可用</a:t>
            </a:r>
            <a:endParaRPr lang="zh-CN" altLang="zh-CN" dirty="0"/>
          </a:p>
        </p:txBody>
      </p:sp>
      <p:sp>
        <p:nvSpPr>
          <p:cNvPr id="23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2022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457725D4-6F75-40EC-8395-3E676BD4A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974" y="2560320"/>
            <a:ext cx="8211726" cy="3798126"/>
          </a:xfrm>
          <a:prstGeom prst="rect">
            <a:avLst/>
          </a:prstGeom>
        </p:spPr>
      </p:pic>
      <p:sp>
        <p:nvSpPr>
          <p:cNvPr id="6" name="内容占位符 4">
            <a:extLst>
              <a:ext uri="{FF2B5EF4-FFF2-40B4-BE49-F238E27FC236}">
                <a16:creationId xmlns:a16="http://schemas.microsoft.com/office/drawing/2014/main" id="{AA50D45E-12EC-485F-B66B-CCF27EF99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1" y="1151212"/>
            <a:ext cx="10561319" cy="1409108"/>
          </a:xfrm>
        </p:spPr>
        <p:txBody>
          <a:bodyPr/>
          <a:lstStyle/>
          <a:p>
            <a:r>
              <a:rPr lang="zh-CN" altLang="en-US" dirty="0"/>
              <a:t>计算节点高可用</a:t>
            </a:r>
          </a:p>
          <a:p>
            <a:pPr lvl="1"/>
            <a:r>
              <a:rPr lang="zh-CN" altLang="en-US" sz="1800" dirty="0"/>
              <a:t>如果某个</a:t>
            </a:r>
            <a:r>
              <a:rPr lang="en-US" altLang="zh-CN" sz="1800" dirty="0"/>
              <a:t>proxy</a:t>
            </a:r>
            <a:r>
              <a:rPr lang="zh-CN" altLang="en-US" sz="1800" dirty="0"/>
              <a:t>故障，</a:t>
            </a:r>
            <a:r>
              <a:rPr lang="en-US" altLang="zh-CN" sz="1800" dirty="0"/>
              <a:t>PM</a:t>
            </a:r>
            <a:r>
              <a:rPr lang="zh-CN" altLang="en-US" sz="1800" dirty="0"/>
              <a:t>会剔除该</a:t>
            </a:r>
            <a:r>
              <a:rPr lang="en-US" altLang="zh-CN" sz="1800" dirty="0"/>
              <a:t>proxy</a:t>
            </a:r>
            <a:r>
              <a:rPr lang="zh-CN" altLang="en-US" sz="1800" dirty="0"/>
              <a:t>，前端链路就不会分配到该故障</a:t>
            </a:r>
            <a:r>
              <a:rPr lang="en-US" altLang="zh-CN" sz="1800" dirty="0"/>
              <a:t>proxy</a:t>
            </a:r>
          </a:p>
          <a:p>
            <a:pPr lvl="1"/>
            <a:r>
              <a:rPr lang="zh-CN" altLang="en-US" sz="1800" dirty="0"/>
              <a:t>如果该故障</a:t>
            </a:r>
            <a:r>
              <a:rPr lang="en-US" altLang="zh-CN" sz="1800" dirty="0"/>
              <a:t>proxy</a:t>
            </a:r>
            <a:r>
              <a:rPr lang="zh-CN" altLang="en-US" sz="1800" dirty="0"/>
              <a:t>上存在残留未提交事务，</a:t>
            </a:r>
            <a:r>
              <a:rPr lang="en-US" altLang="zh-CN" sz="1800" dirty="0"/>
              <a:t>PM</a:t>
            </a:r>
            <a:r>
              <a:rPr lang="zh-CN" altLang="en-US" sz="1800" dirty="0"/>
              <a:t>会通过其他正常的</a:t>
            </a:r>
            <a:r>
              <a:rPr lang="en-US" altLang="zh-CN" sz="1800" dirty="0"/>
              <a:t>proxy</a:t>
            </a:r>
            <a:r>
              <a:rPr lang="zh-CN" altLang="en-US" sz="1800" dirty="0"/>
              <a:t>去回滚对应的事务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746430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组件高可用（续）</a:t>
            </a:r>
            <a:endParaRPr lang="zh-CN" altLang="zh-CN" dirty="0"/>
          </a:p>
        </p:txBody>
      </p:sp>
      <p:sp>
        <p:nvSpPr>
          <p:cNvPr id="23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2022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  <p:pic>
        <p:nvPicPr>
          <p:cNvPr id="6" name="图片 5" descr="图形用户界面, 图示&#10;&#10;描述已自动生成">
            <a:extLst>
              <a:ext uri="{FF2B5EF4-FFF2-40B4-BE49-F238E27FC236}">
                <a16:creationId xmlns:a16="http://schemas.microsoft.com/office/drawing/2014/main" id="{29999DBA-379C-49B5-8CA4-7E50FB2B2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44" y="2082205"/>
            <a:ext cx="8786638" cy="4548377"/>
          </a:xfrm>
          <a:prstGeom prst="rect">
            <a:avLst/>
          </a:prstGeo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1E4BCF0-3769-474F-A6C9-8C458D990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1" y="1151212"/>
            <a:ext cx="10444479" cy="1078908"/>
          </a:xfrm>
        </p:spPr>
        <p:txBody>
          <a:bodyPr/>
          <a:lstStyle/>
          <a:p>
            <a:r>
              <a:rPr lang="zh-CN" altLang="en-US" dirty="0"/>
              <a:t>数据节点高可用</a:t>
            </a:r>
          </a:p>
          <a:p>
            <a:pPr lvl="1"/>
            <a:r>
              <a:rPr lang="zh-CN" altLang="en-US" sz="1800" dirty="0"/>
              <a:t>如果某个主</a:t>
            </a:r>
            <a:r>
              <a:rPr lang="en-US" altLang="zh-CN" sz="1800" dirty="0"/>
              <a:t>DB</a:t>
            </a:r>
            <a:r>
              <a:rPr lang="zh-CN" altLang="en-US" sz="1800" dirty="0"/>
              <a:t>故障，</a:t>
            </a:r>
            <a:r>
              <a:rPr lang="en-US" altLang="zh-CN" sz="1800" dirty="0" err="1"/>
              <a:t>DBAgent</a:t>
            </a:r>
            <a:r>
              <a:rPr lang="zh-CN" altLang="en-US" sz="1800" dirty="0"/>
              <a:t>会将异常状态上报</a:t>
            </a:r>
            <a:r>
              <a:rPr lang="en-US" altLang="zh-CN" sz="1800" dirty="0"/>
              <a:t>CM</a:t>
            </a:r>
            <a:r>
              <a:rPr lang="zh-CN" altLang="en-US" sz="1800" dirty="0"/>
              <a:t>，</a:t>
            </a:r>
            <a:r>
              <a:rPr lang="en-US" altLang="zh-CN" sz="1800" dirty="0"/>
              <a:t>CM</a:t>
            </a:r>
            <a:r>
              <a:rPr lang="zh-CN" altLang="en-US" sz="1800" dirty="0"/>
              <a:t>发送主备切换命令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2576729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组件高可用（续）</a:t>
            </a:r>
            <a:endParaRPr lang="zh-CN" altLang="zh-CN" dirty="0"/>
          </a:p>
        </p:txBody>
      </p:sp>
      <p:sp>
        <p:nvSpPr>
          <p:cNvPr id="23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2022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  <p:pic>
        <p:nvPicPr>
          <p:cNvPr id="5" name="图片 4" descr="图形用户界面&#10;&#10;描述已自动生成">
            <a:extLst>
              <a:ext uri="{FF2B5EF4-FFF2-40B4-BE49-F238E27FC236}">
                <a16:creationId xmlns:a16="http://schemas.microsoft.com/office/drawing/2014/main" id="{B871D2F2-25C2-4831-BE3A-BB0B60810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420" y="2013902"/>
            <a:ext cx="8471208" cy="3929113"/>
          </a:xfrm>
          <a:prstGeom prst="rect">
            <a:avLst/>
          </a:prstGeom>
        </p:spPr>
      </p:pic>
      <p:sp>
        <p:nvSpPr>
          <p:cNvPr id="6" name="内容占位符 4">
            <a:extLst>
              <a:ext uri="{FF2B5EF4-FFF2-40B4-BE49-F238E27FC236}">
                <a16:creationId xmlns:a16="http://schemas.microsoft.com/office/drawing/2014/main" id="{D43815E6-6C56-4ED1-8C95-98638C71A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1" y="1151212"/>
            <a:ext cx="10444479" cy="729438"/>
          </a:xfrm>
        </p:spPr>
        <p:txBody>
          <a:bodyPr/>
          <a:lstStyle/>
          <a:p>
            <a:r>
              <a:rPr lang="zh-CN" altLang="en-US" dirty="0"/>
              <a:t>数据节点主备切换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830802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组件高可用（续）</a:t>
            </a:r>
            <a:endParaRPr lang="zh-CN" altLang="zh-CN" dirty="0"/>
          </a:p>
        </p:txBody>
      </p:sp>
      <p:sp>
        <p:nvSpPr>
          <p:cNvPr id="23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2022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FF27A4CC-8317-4DAC-AA1B-6C349861B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733" y="1934506"/>
            <a:ext cx="9817596" cy="3272532"/>
          </a:xfrm>
          <a:prstGeom prst="rect">
            <a:avLst/>
          </a:prstGeo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7F40C55-0BB7-4702-9463-0FC595ABC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1" y="1151212"/>
            <a:ext cx="10444479" cy="769028"/>
          </a:xfrm>
        </p:spPr>
        <p:txBody>
          <a:bodyPr/>
          <a:lstStyle/>
          <a:p>
            <a:r>
              <a:rPr lang="zh-CN" altLang="en-US" dirty="0"/>
              <a:t>数据节点高低水位判断</a:t>
            </a:r>
          </a:p>
        </p:txBody>
      </p:sp>
    </p:spTree>
    <p:extLst>
      <p:ext uri="{BB962C8B-B14F-4D97-AF65-F5344CB8AC3E}">
        <p14:creationId xmlns:p14="http://schemas.microsoft.com/office/powerpoint/2010/main" val="2666254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组件高可用（续）</a:t>
            </a:r>
            <a:endParaRPr lang="zh-CN" altLang="zh-CN" dirty="0"/>
          </a:p>
        </p:txBody>
      </p:sp>
      <p:sp>
        <p:nvSpPr>
          <p:cNvPr id="23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2022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F172C141-95C8-497B-BF3D-0A55BEE10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06" y="2185078"/>
            <a:ext cx="5699351" cy="3518265"/>
          </a:xfrm>
          <a:prstGeom prst="rect">
            <a:avLst/>
          </a:prstGeom>
        </p:spPr>
      </p:pic>
      <p:pic>
        <p:nvPicPr>
          <p:cNvPr id="7" name="图片 6" descr="图形用户界面, 图示&#10;&#10;描述已自动生成">
            <a:extLst>
              <a:ext uri="{FF2B5EF4-FFF2-40B4-BE49-F238E27FC236}">
                <a16:creationId xmlns:a16="http://schemas.microsoft.com/office/drawing/2014/main" id="{D4ED3F79-4A9E-40D5-8BEA-FB9E2AF42A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299" y="909460"/>
            <a:ext cx="6600051" cy="4543460"/>
          </a:xfrm>
          <a:prstGeom prst="rect">
            <a:avLst/>
          </a:prstGeom>
        </p:spPr>
      </p:pic>
      <p:sp>
        <p:nvSpPr>
          <p:cNvPr id="6" name="内容占位符 4">
            <a:extLst>
              <a:ext uri="{FF2B5EF4-FFF2-40B4-BE49-F238E27FC236}">
                <a16:creationId xmlns:a16="http://schemas.microsoft.com/office/drawing/2014/main" id="{D61FA032-C33C-4279-84DD-A86DDE319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1" y="1151212"/>
            <a:ext cx="9606279" cy="702988"/>
          </a:xfrm>
        </p:spPr>
        <p:txBody>
          <a:bodyPr/>
          <a:lstStyle/>
          <a:p>
            <a:r>
              <a:rPr lang="zh-CN" altLang="en-US" dirty="0"/>
              <a:t>事务节点高可用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55554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组件高可用（续）</a:t>
            </a:r>
            <a:endParaRPr lang="zh-CN" altLang="zh-CN" dirty="0"/>
          </a:p>
        </p:txBody>
      </p:sp>
      <p:sp>
        <p:nvSpPr>
          <p:cNvPr id="23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2022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  <p:pic>
        <p:nvPicPr>
          <p:cNvPr id="6" name="图片 5" descr="电脑萤幕的截图&#10;&#10;描述已自动生成">
            <a:extLst>
              <a:ext uri="{FF2B5EF4-FFF2-40B4-BE49-F238E27FC236}">
                <a16:creationId xmlns:a16="http://schemas.microsoft.com/office/drawing/2014/main" id="{13FAFF35-04B2-4C9B-8AC0-C2798A48B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57" y="1854200"/>
            <a:ext cx="5700435" cy="2862885"/>
          </a:xfrm>
          <a:prstGeom prst="rect">
            <a:avLst/>
          </a:prstGeom>
        </p:spPr>
      </p:pic>
      <p:pic>
        <p:nvPicPr>
          <p:cNvPr id="8" name="图片 7" descr="图形用户界面&#10;&#10;描述已自动生成">
            <a:extLst>
              <a:ext uri="{FF2B5EF4-FFF2-40B4-BE49-F238E27FC236}">
                <a16:creationId xmlns:a16="http://schemas.microsoft.com/office/drawing/2014/main" id="{C3E63912-B0F5-4CB6-8813-072BE515CE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748" y="535319"/>
            <a:ext cx="6891448" cy="5388256"/>
          </a:xfrm>
          <a:prstGeom prst="rect">
            <a:avLst/>
          </a:prstGeom>
        </p:spPr>
      </p:pic>
      <p:sp>
        <p:nvSpPr>
          <p:cNvPr id="7" name="内容占位符 4">
            <a:extLst>
              <a:ext uri="{FF2B5EF4-FFF2-40B4-BE49-F238E27FC236}">
                <a16:creationId xmlns:a16="http://schemas.microsoft.com/office/drawing/2014/main" id="{8F55F9B1-7B5F-4011-BA29-2759F34D9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1" y="1151212"/>
            <a:ext cx="9606279" cy="702988"/>
          </a:xfrm>
        </p:spPr>
        <p:txBody>
          <a:bodyPr/>
          <a:lstStyle/>
          <a:p>
            <a:r>
              <a:rPr lang="zh-CN" altLang="en-US" dirty="0"/>
              <a:t>管理节点高可用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868563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H_Others_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06638" y="2057400"/>
            <a:ext cx="14351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</a:t>
            </a:r>
          </a:p>
        </p:txBody>
      </p:sp>
      <p:sp>
        <p:nvSpPr>
          <p:cNvPr id="23" name="MH_Others_4"/>
          <p:cNvSpPr txBox="1"/>
          <p:nvPr>
            <p:custDataLst>
              <p:tags r:id="rId2"/>
            </p:custDataLst>
          </p:nvPr>
        </p:nvSpPr>
        <p:spPr>
          <a:xfrm rot="5400000">
            <a:off x="488156" y="3107532"/>
            <a:ext cx="369411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spc="400" dirty="0">
                <a:solidFill>
                  <a:srgbClr val="DDDDDD"/>
                </a:solidFill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zh-CN" altLang="en-US" sz="3200" spc="400" dirty="0">
              <a:solidFill>
                <a:srgbClr val="DDDDDD"/>
              </a:solidFill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直接连接符 27"/>
          <p:cNvSpPr/>
          <p:nvPr/>
        </p:nvSpPr>
        <p:spPr>
          <a:xfrm>
            <a:off x="5015880" y="2702043"/>
            <a:ext cx="4079148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任意多边形: 形状 28"/>
          <p:cNvSpPr/>
          <p:nvPr/>
        </p:nvSpPr>
        <p:spPr>
          <a:xfrm>
            <a:off x="5015880" y="2702043"/>
            <a:ext cx="396175" cy="1600673"/>
          </a:xfrm>
          <a:custGeom>
            <a:avLst/>
            <a:gdLst>
              <a:gd name="connsiteX0" fmla="*/ 0 w 396175"/>
              <a:gd name="connsiteY0" fmla="*/ 0 h 1600673"/>
              <a:gd name="connsiteX1" fmla="*/ 396175 w 396175"/>
              <a:gd name="connsiteY1" fmla="*/ 0 h 1600673"/>
              <a:gd name="connsiteX2" fmla="*/ 396175 w 396175"/>
              <a:gd name="connsiteY2" fmla="*/ 1600673 h 1600673"/>
              <a:gd name="connsiteX3" fmla="*/ 0 w 396175"/>
              <a:gd name="connsiteY3" fmla="*/ 1600673 h 1600673"/>
              <a:gd name="connsiteX4" fmla="*/ 0 w 396175"/>
              <a:gd name="connsiteY4" fmla="*/ 0 h 160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175" h="1600673">
                <a:moveTo>
                  <a:pt x="0" y="0"/>
                </a:moveTo>
                <a:lnTo>
                  <a:pt x="396175" y="0"/>
                </a:lnTo>
                <a:lnTo>
                  <a:pt x="396175" y="1600673"/>
                </a:lnTo>
                <a:lnTo>
                  <a:pt x="0" y="160067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t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第一章 云计算发展历史</a:t>
            </a:r>
            <a:endParaRPr lang="en-US" sz="20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5437107" y="2732773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高并发整体方案</a:t>
            </a:r>
            <a:endParaRPr lang="zh-CN" alt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直接连接符 30"/>
          <p:cNvSpPr/>
          <p:nvPr/>
        </p:nvSpPr>
        <p:spPr>
          <a:xfrm>
            <a:off x="5375920" y="3476836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任意多边形: 形状 31"/>
          <p:cNvSpPr/>
          <p:nvPr/>
        </p:nvSpPr>
        <p:spPr>
          <a:xfrm>
            <a:off x="5437107" y="3514039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分布式</a:t>
            </a: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优化器</a:t>
            </a:r>
            <a:endParaRPr lang="zh-CN" alt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直接连接符 32"/>
          <p:cNvSpPr/>
          <p:nvPr/>
        </p:nvSpPr>
        <p:spPr>
          <a:xfrm>
            <a:off x="5375920" y="4258102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MH_Entry_1"/>
          <p:cNvSpPr/>
          <p:nvPr>
            <p:custDataLst>
              <p:tags r:id="rId3"/>
            </p:custDataLst>
          </p:nvPr>
        </p:nvSpPr>
        <p:spPr>
          <a:xfrm>
            <a:off x="5081400" y="1988840"/>
            <a:ext cx="4627562" cy="638175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第六章 </a:t>
            </a:r>
            <a:r>
              <a:rPr lang="en-US" altLang="zh-CN" sz="24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GoldenDB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高并发方案</a:t>
            </a:r>
          </a:p>
        </p:txBody>
      </p:sp>
      <p:sp>
        <p:nvSpPr>
          <p:cNvPr id="27" name="MH_Others_1"/>
          <p:cNvSpPr/>
          <p:nvPr>
            <p:custDataLst>
              <p:tags r:id="rId4"/>
            </p:custDataLst>
          </p:nvPr>
        </p:nvSpPr>
        <p:spPr>
          <a:xfrm>
            <a:off x="5016312" y="1988840"/>
            <a:ext cx="68263" cy="6381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2022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19643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日程表&#10;&#10;中度可信度描述已自动生成">
            <a:extLst>
              <a:ext uri="{FF2B5EF4-FFF2-40B4-BE49-F238E27FC236}">
                <a16:creationId xmlns:a16="http://schemas.microsoft.com/office/drawing/2014/main" id="{FB13F004-AB36-43FE-8A11-1EB46B546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61" y="784261"/>
            <a:ext cx="7769788" cy="5844524"/>
          </a:xfrm>
          <a:prstGeom prst="rect">
            <a:avLst/>
          </a:prstGeom>
        </p:spPr>
      </p:pic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</a:t>
            </a:r>
            <a:r>
              <a:rPr lang="en-US" altLang="zh-CN" dirty="0" err="1"/>
              <a:t>GoldenDB</a:t>
            </a:r>
            <a:r>
              <a:rPr lang="zh-CN" altLang="en-US" dirty="0"/>
              <a:t>高并发方案</a:t>
            </a:r>
            <a:endParaRPr lang="zh-CN" altLang="zh-CN" dirty="0"/>
          </a:p>
        </p:txBody>
      </p:sp>
      <p:sp>
        <p:nvSpPr>
          <p:cNvPr id="23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2022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818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  <a:cs typeface="+mn-ea"/>
                <a:sym typeface="+mn-lt"/>
              </a:rPr>
              <a:t>1.1 </a:t>
            </a:r>
            <a:r>
              <a:rPr lang="zh-CN" altLang="en-US" dirty="0">
                <a:solidFill>
                  <a:schemeClr val="accent1"/>
                </a:solidFill>
                <a:cs typeface="+mn-ea"/>
                <a:sym typeface="+mn-lt"/>
              </a:rPr>
              <a:t>产品介绍和适用场景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6446" y="1136680"/>
            <a:ext cx="10658399" cy="2338040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dirty="0" err="1"/>
              <a:t>GoldenDB</a:t>
            </a:r>
            <a:r>
              <a:rPr lang="zh-CN" altLang="en-US" dirty="0"/>
              <a:t>是中兴通讯退出的一款兼容</a:t>
            </a:r>
            <a:r>
              <a:rPr lang="en-US" altLang="zh-CN" dirty="0"/>
              <a:t>MySQL</a:t>
            </a:r>
            <a:r>
              <a:rPr lang="zh-CN" altLang="en-US" dirty="0"/>
              <a:t>和部分</a:t>
            </a:r>
            <a:r>
              <a:rPr lang="en-US" altLang="zh-CN" dirty="0"/>
              <a:t>Oracle</a:t>
            </a:r>
            <a:r>
              <a:rPr lang="zh-CN" altLang="en-US" dirty="0"/>
              <a:t>的分布式数据库，支持垂直和水平扩展方式，通过自定义分片规则将数据分配到数据节点，可以基本满足金融领域高可用、高并发的业务需求，目前主要应用于联机事务交易中。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2022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分布式</a:t>
            </a:r>
            <a:r>
              <a:rPr lang="en-US" altLang="zh-CN" dirty="0"/>
              <a:t>SQL</a:t>
            </a:r>
            <a:r>
              <a:rPr lang="zh-CN" altLang="en-US" dirty="0"/>
              <a:t>优化器</a:t>
            </a:r>
            <a:endParaRPr lang="zh-CN" altLang="zh-CN" dirty="0"/>
          </a:p>
        </p:txBody>
      </p:sp>
      <p:sp>
        <p:nvSpPr>
          <p:cNvPr id="23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2022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  <p:pic>
        <p:nvPicPr>
          <p:cNvPr id="5" name="图片 4" descr="日程表&#10;&#10;描述已自动生成">
            <a:extLst>
              <a:ext uri="{FF2B5EF4-FFF2-40B4-BE49-F238E27FC236}">
                <a16:creationId xmlns:a16="http://schemas.microsoft.com/office/drawing/2014/main" id="{4586F1C0-4E04-4F80-81DD-B3EBE84B5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54" y="882909"/>
            <a:ext cx="6550895" cy="559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64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H_Others_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06638" y="2057400"/>
            <a:ext cx="14351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</a:t>
            </a:r>
          </a:p>
        </p:txBody>
      </p:sp>
      <p:sp>
        <p:nvSpPr>
          <p:cNvPr id="23" name="MH_Others_4"/>
          <p:cNvSpPr txBox="1"/>
          <p:nvPr>
            <p:custDataLst>
              <p:tags r:id="rId2"/>
            </p:custDataLst>
          </p:nvPr>
        </p:nvSpPr>
        <p:spPr>
          <a:xfrm rot="5400000">
            <a:off x="488156" y="3107532"/>
            <a:ext cx="369411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spc="400" dirty="0">
                <a:solidFill>
                  <a:srgbClr val="DDDDDD"/>
                </a:solidFill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zh-CN" altLang="en-US" sz="3200" spc="400" dirty="0">
              <a:solidFill>
                <a:srgbClr val="DDDDDD"/>
              </a:solidFill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直接连接符 27"/>
          <p:cNvSpPr/>
          <p:nvPr/>
        </p:nvSpPr>
        <p:spPr>
          <a:xfrm>
            <a:off x="5015880" y="2702043"/>
            <a:ext cx="4079148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任意多边形: 形状 28"/>
          <p:cNvSpPr/>
          <p:nvPr/>
        </p:nvSpPr>
        <p:spPr>
          <a:xfrm>
            <a:off x="5015880" y="2702043"/>
            <a:ext cx="396175" cy="1600673"/>
          </a:xfrm>
          <a:custGeom>
            <a:avLst/>
            <a:gdLst>
              <a:gd name="connsiteX0" fmla="*/ 0 w 396175"/>
              <a:gd name="connsiteY0" fmla="*/ 0 h 1600673"/>
              <a:gd name="connsiteX1" fmla="*/ 396175 w 396175"/>
              <a:gd name="connsiteY1" fmla="*/ 0 h 1600673"/>
              <a:gd name="connsiteX2" fmla="*/ 396175 w 396175"/>
              <a:gd name="connsiteY2" fmla="*/ 1600673 h 1600673"/>
              <a:gd name="connsiteX3" fmla="*/ 0 w 396175"/>
              <a:gd name="connsiteY3" fmla="*/ 1600673 h 1600673"/>
              <a:gd name="connsiteX4" fmla="*/ 0 w 396175"/>
              <a:gd name="connsiteY4" fmla="*/ 0 h 160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175" h="1600673">
                <a:moveTo>
                  <a:pt x="0" y="0"/>
                </a:moveTo>
                <a:lnTo>
                  <a:pt x="396175" y="0"/>
                </a:lnTo>
                <a:lnTo>
                  <a:pt x="396175" y="1600673"/>
                </a:lnTo>
                <a:lnTo>
                  <a:pt x="0" y="160067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t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第一章 云计算发展历史</a:t>
            </a:r>
            <a:endParaRPr lang="en-US" sz="20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5437107" y="2732773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数据备份方案</a:t>
            </a:r>
            <a:endParaRPr lang="zh-CN" alt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直接连接符 30"/>
          <p:cNvSpPr/>
          <p:nvPr/>
        </p:nvSpPr>
        <p:spPr>
          <a:xfrm>
            <a:off x="5375920" y="3476836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任意多边形: 形状 31"/>
          <p:cNvSpPr/>
          <p:nvPr/>
        </p:nvSpPr>
        <p:spPr>
          <a:xfrm>
            <a:off x="5437107" y="3514039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数据恢复方案</a:t>
            </a:r>
            <a:endParaRPr lang="zh-CN" alt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直接连接符 32"/>
          <p:cNvSpPr/>
          <p:nvPr/>
        </p:nvSpPr>
        <p:spPr>
          <a:xfrm>
            <a:off x="5375920" y="4258102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MH_Entry_1"/>
          <p:cNvSpPr/>
          <p:nvPr>
            <p:custDataLst>
              <p:tags r:id="rId3"/>
            </p:custDataLst>
          </p:nvPr>
        </p:nvSpPr>
        <p:spPr>
          <a:xfrm>
            <a:off x="5081400" y="1988840"/>
            <a:ext cx="4627562" cy="638175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第七章 </a:t>
            </a:r>
            <a:r>
              <a:rPr lang="en-US" altLang="zh-CN" sz="24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GoldenDB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备份恢复方案</a:t>
            </a:r>
          </a:p>
        </p:txBody>
      </p:sp>
      <p:sp>
        <p:nvSpPr>
          <p:cNvPr id="27" name="MH_Others_1"/>
          <p:cNvSpPr/>
          <p:nvPr>
            <p:custDataLst>
              <p:tags r:id="rId4"/>
            </p:custDataLst>
          </p:nvPr>
        </p:nvSpPr>
        <p:spPr>
          <a:xfrm>
            <a:off x="5016312" y="1988840"/>
            <a:ext cx="68263" cy="6381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2022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63975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数据备份方案</a:t>
            </a:r>
            <a:endParaRPr lang="zh-CN" altLang="zh-CN" dirty="0"/>
          </a:p>
        </p:txBody>
      </p:sp>
      <p:sp>
        <p:nvSpPr>
          <p:cNvPr id="23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2022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CD511D-C510-4855-BF7D-C617188C548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1374775"/>
            <a:ext cx="5274310" cy="566610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内容占位符 4">
            <a:extLst>
              <a:ext uri="{FF2B5EF4-FFF2-40B4-BE49-F238E27FC236}">
                <a16:creationId xmlns:a16="http://schemas.microsoft.com/office/drawing/2014/main" id="{052CC2DF-01E0-4815-9A7C-968B074FD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921" y="1136946"/>
            <a:ext cx="11089639" cy="1108414"/>
          </a:xfrm>
        </p:spPr>
        <p:txBody>
          <a:bodyPr/>
          <a:lstStyle/>
          <a:p>
            <a:r>
              <a:rPr lang="en-US" altLang="zh-CN" dirty="0" err="1"/>
              <a:t>GoldenDB</a:t>
            </a:r>
            <a:r>
              <a:rPr lang="zh-CN" altLang="zh-CN" dirty="0"/>
              <a:t>集群</a:t>
            </a:r>
            <a:r>
              <a:rPr lang="zh-CN" altLang="en-US" dirty="0"/>
              <a:t>的</a:t>
            </a:r>
            <a:r>
              <a:rPr lang="zh-CN" altLang="zh-CN" dirty="0"/>
              <a:t>备份恢复是基于</a:t>
            </a:r>
            <a:r>
              <a:rPr lang="en-US" altLang="zh-CN" dirty="0" err="1"/>
              <a:t>xtrabackup</a:t>
            </a:r>
            <a:r>
              <a:rPr lang="zh-CN" altLang="zh-CN" dirty="0"/>
              <a:t>实现的</a:t>
            </a:r>
            <a:endParaRPr lang="en-US" altLang="zh-CN" dirty="0"/>
          </a:p>
          <a:p>
            <a:r>
              <a:rPr lang="zh-CN" altLang="en-US" dirty="0"/>
              <a:t>备份</a:t>
            </a:r>
            <a:r>
              <a:rPr lang="en-US" altLang="zh-CN" dirty="0"/>
              <a:t>/</a:t>
            </a:r>
            <a:r>
              <a:rPr lang="zh-CN" altLang="en-US" dirty="0"/>
              <a:t>恢复的数据包括：</a:t>
            </a:r>
            <a:r>
              <a:rPr lang="zh-CN" altLang="zh-CN" dirty="0"/>
              <a:t>表数据、</a:t>
            </a:r>
            <a:r>
              <a:rPr lang="en-US" altLang="zh-CN" dirty="0" err="1"/>
              <a:t>binlog</a:t>
            </a:r>
            <a:r>
              <a:rPr lang="zh-CN" altLang="zh-CN" dirty="0"/>
              <a:t>、</a:t>
            </a:r>
            <a:r>
              <a:rPr lang="en-US" altLang="zh-CN" dirty="0"/>
              <a:t>GTM</a:t>
            </a:r>
            <a:r>
              <a:rPr lang="zh-CN" altLang="zh-CN" dirty="0"/>
              <a:t>活跃事务列表和元数据信息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71142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</a:t>
            </a:r>
            <a:r>
              <a:rPr lang="zh-CN" altLang="en-US" dirty="0"/>
              <a:t>数据恢复方案</a:t>
            </a:r>
            <a:endParaRPr lang="zh-CN" altLang="zh-CN" dirty="0"/>
          </a:p>
        </p:txBody>
      </p:sp>
      <p:sp>
        <p:nvSpPr>
          <p:cNvPr id="23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2022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  <p:pic>
        <p:nvPicPr>
          <p:cNvPr id="6" name="图片 5" descr="图形用户界面&#10;&#10;中度可信度描述已自动生成">
            <a:extLst>
              <a:ext uri="{FF2B5EF4-FFF2-40B4-BE49-F238E27FC236}">
                <a16:creationId xmlns:a16="http://schemas.microsoft.com/office/drawing/2014/main" id="{61A71718-FAE4-4AF4-876E-71B1452AE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02" y="1826567"/>
            <a:ext cx="4982255" cy="2491128"/>
          </a:xfrm>
          <a:prstGeom prst="rect">
            <a:avLst/>
          </a:prstGeom>
        </p:spPr>
      </p:pic>
      <p:pic>
        <p:nvPicPr>
          <p:cNvPr id="7" name="图片 6" descr="图形用户界面, 图示&#10;&#10;描述已自动生成">
            <a:extLst>
              <a:ext uri="{FF2B5EF4-FFF2-40B4-BE49-F238E27FC236}">
                <a16:creationId xmlns:a16="http://schemas.microsoft.com/office/drawing/2014/main" id="{20F1DC26-F8C5-41E5-A710-7341DA9C2F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69" y="1247959"/>
            <a:ext cx="5966749" cy="415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314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H_Others_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06638" y="2057400"/>
            <a:ext cx="14351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</a:t>
            </a:r>
          </a:p>
        </p:txBody>
      </p:sp>
      <p:sp>
        <p:nvSpPr>
          <p:cNvPr id="23" name="MH_Others_4"/>
          <p:cNvSpPr txBox="1"/>
          <p:nvPr>
            <p:custDataLst>
              <p:tags r:id="rId2"/>
            </p:custDataLst>
          </p:nvPr>
        </p:nvSpPr>
        <p:spPr>
          <a:xfrm rot="5400000">
            <a:off x="488156" y="3107532"/>
            <a:ext cx="369411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spc="400" dirty="0">
                <a:solidFill>
                  <a:srgbClr val="DDDDDD"/>
                </a:solidFill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zh-CN" altLang="en-US" sz="3200" spc="400" dirty="0">
              <a:solidFill>
                <a:srgbClr val="DDDDDD"/>
              </a:solidFill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直接连接符 27"/>
          <p:cNvSpPr/>
          <p:nvPr/>
        </p:nvSpPr>
        <p:spPr>
          <a:xfrm>
            <a:off x="5015880" y="2702043"/>
            <a:ext cx="4079148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任意多边形: 形状 28"/>
          <p:cNvSpPr/>
          <p:nvPr/>
        </p:nvSpPr>
        <p:spPr>
          <a:xfrm>
            <a:off x="5015880" y="2702043"/>
            <a:ext cx="396175" cy="1600673"/>
          </a:xfrm>
          <a:custGeom>
            <a:avLst/>
            <a:gdLst>
              <a:gd name="connsiteX0" fmla="*/ 0 w 396175"/>
              <a:gd name="connsiteY0" fmla="*/ 0 h 1600673"/>
              <a:gd name="connsiteX1" fmla="*/ 396175 w 396175"/>
              <a:gd name="connsiteY1" fmla="*/ 0 h 1600673"/>
              <a:gd name="connsiteX2" fmla="*/ 396175 w 396175"/>
              <a:gd name="connsiteY2" fmla="*/ 1600673 h 1600673"/>
              <a:gd name="connsiteX3" fmla="*/ 0 w 396175"/>
              <a:gd name="connsiteY3" fmla="*/ 1600673 h 1600673"/>
              <a:gd name="connsiteX4" fmla="*/ 0 w 396175"/>
              <a:gd name="connsiteY4" fmla="*/ 0 h 160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175" h="1600673">
                <a:moveTo>
                  <a:pt x="0" y="0"/>
                </a:moveTo>
                <a:lnTo>
                  <a:pt x="396175" y="0"/>
                </a:lnTo>
                <a:lnTo>
                  <a:pt x="396175" y="1600673"/>
                </a:lnTo>
                <a:lnTo>
                  <a:pt x="0" y="160067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t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第一章 云计算发展历史</a:t>
            </a:r>
            <a:endParaRPr lang="en-US" sz="20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5437107" y="2732773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 UPDATE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分片键</a:t>
            </a:r>
            <a:endParaRPr lang="zh-CN" alt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直接连接符 30"/>
          <p:cNvSpPr/>
          <p:nvPr/>
        </p:nvSpPr>
        <p:spPr>
          <a:xfrm>
            <a:off x="5375920" y="3476836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任意多边形: 形状 31"/>
          <p:cNvSpPr/>
          <p:nvPr/>
        </p:nvSpPr>
        <p:spPr>
          <a:xfrm>
            <a:off x="5437107" y="3514039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重分布</a:t>
            </a:r>
            <a:endParaRPr lang="zh-CN" alt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直接连接符 32"/>
          <p:cNvSpPr/>
          <p:nvPr/>
        </p:nvSpPr>
        <p:spPr>
          <a:xfrm>
            <a:off x="5375920" y="4258102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MH_Entry_1"/>
          <p:cNvSpPr/>
          <p:nvPr>
            <p:custDataLst>
              <p:tags r:id="rId3"/>
            </p:custDataLst>
          </p:nvPr>
        </p:nvSpPr>
        <p:spPr>
          <a:xfrm>
            <a:off x="5081400" y="1988840"/>
            <a:ext cx="4627562" cy="638175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第八章 </a:t>
            </a:r>
            <a:r>
              <a:rPr lang="en-US" altLang="zh-CN" sz="24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GoldenDB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数据迁移</a:t>
            </a:r>
          </a:p>
        </p:txBody>
      </p:sp>
      <p:sp>
        <p:nvSpPr>
          <p:cNvPr id="27" name="MH_Others_1"/>
          <p:cNvSpPr/>
          <p:nvPr>
            <p:custDataLst>
              <p:tags r:id="rId4"/>
            </p:custDataLst>
          </p:nvPr>
        </p:nvSpPr>
        <p:spPr>
          <a:xfrm>
            <a:off x="5016312" y="1988840"/>
            <a:ext cx="68263" cy="6381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2022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  <p:sp>
        <p:nvSpPr>
          <p:cNvPr id="13" name="直接连接符 12">
            <a:extLst>
              <a:ext uri="{FF2B5EF4-FFF2-40B4-BE49-F238E27FC236}">
                <a16:creationId xmlns:a16="http://schemas.microsoft.com/office/drawing/2014/main" id="{437D2E97-FB3B-401C-A1EC-703DF5CA8980}"/>
              </a:ext>
            </a:extLst>
          </p:cNvPr>
          <p:cNvSpPr/>
          <p:nvPr/>
        </p:nvSpPr>
        <p:spPr>
          <a:xfrm>
            <a:off x="5412055" y="4953917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8DB27911-B248-4CED-9AEA-3F6A4B900186}"/>
              </a:ext>
            </a:extLst>
          </p:cNvPr>
          <p:cNvSpPr/>
          <p:nvPr/>
        </p:nvSpPr>
        <p:spPr>
          <a:xfrm>
            <a:off x="5473242" y="4302716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导入导出</a:t>
            </a:r>
            <a:endParaRPr lang="zh-CN" alt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83477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UPDATE</a:t>
            </a:r>
            <a:r>
              <a:rPr lang="zh-CN" altLang="en-US" dirty="0"/>
              <a:t>分片键</a:t>
            </a:r>
            <a:endParaRPr lang="zh-CN" altLang="zh-CN" dirty="0"/>
          </a:p>
        </p:txBody>
      </p:sp>
      <p:sp>
        <p:nvSpPr>
          <p:cNvPr id="23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2022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0C9D8B-CC14-47C9-8B2C-F19F018E3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537" y="1136946"/>
            <a:ext cx="3583623" cy="494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977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 </a:t>
            </a:r>
            <a:r>
              <a:rPr lang="zh-CN" altLang="en-US" dirty="0"/>
              <a:t>重分布</a:t>
            </a:r>
            <a:endParaRPr lang="zh-CN" altLang="zh-CN" dirty="0"/>
          </a:p>
        </p:txBody>
      </p:sp>
      <p:sp>
        <p:nvSpPr>
          <p:cNvPr id="23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2022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38F801C0-B912-4596-B835-A09AED8B6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276350"/>
            <a:ext cx="78105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956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 </a:t>
            </a:r>
            <a:r>
              <a:rPr lang="zh-CN" altLang="en-US" dirty="0"/>
              <a:t>导入导出</a:t>
            </a:r>
            <a:endParaRPr lang="zh-CN" altLang="zh-CN" dirty="0"/>
          </a:p>
        </p:txBody>
      </p:sp>
      <p:sp>
        <p:nvSpPr>
          <p:cNvPr id="23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2022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2E0E1C4-89CB-46E1-A527-DDEA9FD4A82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201" y="1484312"/>
            <a:ext cx="4968239" cy="2996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2E2BCC4-4B39-4BCE-B843-8424DBD2DB3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38899" y="1372711"/>
            <a:ext cx="4914900" cy="3219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50989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H_Others_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06638" y="2057400"/>
            <a:ext cx="14351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</a:t>
            </a:r>
          </a:p>
        </p:txBody>
      </p:sp>
      <p:sp>
        <p:nvSpPr>
          <p:cNvPr id="23" name="MH_Others_4"/>
          <p:cNvSpPr txBox="1"/>
          <p:nvPr>
            <p:custDataLst>
              <p:tags r:id="rId2"/>
            </p:custDataLst>
          </p:nvPr>
        </p:nvSpPr>
        <p:spPr>
          <a:xfrm rot="5400000">
            <a:off x="488156" y="3107532"/>
            <a:ext cx="369411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spc="400" dirty="0">
                <a:solidFill>
                  <a:srgbClr val="DDDDDD"/>
                </a:solidFill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zh-CN" altLang="en-US" sz="3200" spc="400" dirty="0">
              <a:solidFill>
                <a:srgbClr val="DDDDDD"/>
              </a:solidFill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直接连接符 27"/>
          <p:cNvSpPr/>
          <p:nvPr/>
        </p:nvSpPr>
        <p:spPr>
          <a:xfrm>
            <a:off x="5015880" y="2702043"/>
            <a:ext cx="4079148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任意多边形: 形状 28"/>
          <p:cNvSpPr/>
          <p:nvPr/>
        </p:nvSpPr>
        <p:spPr>
          <a:xfrm>
            <a:off x="5015880" y="2702043"/>
            <a:ext cx="396175" cy="1600673"/>
          </a:xfrm>
          <a:custGeom>
            <a:avLst/>
            <a:gdLst>
              <a:gd name="connsiteX0" fmla="*/ 0 w 396175"/>
              <a:gd name="connsiteY0" fmla="*/ 0 h 1600673"/>
              <a:gd name="connsiteX1" fmla="*/ 396175 w 396175"/>
              <a:gd name="connsiteY1" fmla="*/ 0 h 1600673"/>
              <a:gd name="connsiteX2" fmla="*/ 396175 w 396175"/>
              <a:gd name="connsiteY2" fmla="*/ 1600673 h 1600673"/>
              <a:gd name="connsiteX3" fmla="*/ 0 w 396175"/>
              <a:gd name="connsiteY3" fmla="*/ 1600673 h 1600673"/>
              <a:gd name="connsiteX4" fmla="*/ 0 w 396175"/>
              <a:gd name="connsiteY4" fmla="*/ 0 h 160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175" h="1600673">
                <a:moveTo>
                  <a:pt x="0" y="0"/>
                </a:moveTo>
                <a:lnTo>
                  <a:pt x="396175" y="0"/>
                </a:lnTo>
                <a:lnTo>
                  <a:pt x="396175" y="1600673"/>
                </a:lnTo>
                <a:lnTo>
                  <a:pt x="0" y="160067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t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第一章 云计算发展历史</a:t>
            </a:r>
            <a:endParaRPr lang="en-US" sz="20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5437107" y="2732773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运维工具</a:t>
            </a:r>
            <a:endParaRPr lang="zh-CN" alt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直接连接符 30"/>
          <p:cNvSpPr/>
          <p:nvPr/>
        </p:nvSpPr>
        <p:spPr>
          <a:xfrm>
            <a:off x="5375920" y="3476836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任意多边形: 形状 31"/>
          <p:cNvSpPr/>
          <p:nvPr/>
        </p:nvSpPr>
        <p:spPr>
          <a:xfrm>
            <a:off x="5437107" y="3514039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 OMM/Insight</a:t>
            </a:r>
            <a:endParaRPr lang="zh-CN" alt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直接连接符 32"/>
          <p:cNvSpPr/>
          <p:nvPr/>
        </p:nvSpPr>
        <p:spPr>
          <a:xfrm>
            <a:off x="5375920" y="4258102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MH_Entry_1"/>
          <p:cNvSpPr/>
          <p:nvPr>
            <p:custDataLst>
              <p:tags r:id="rId3"/>
            </p:custDataLst>
          </p:nvPr>
        </p:nvSpPr>
        <p:spPr>
          <a:xfrm>
            <a:off x="5081400" y="1988840"/>
            <a:ext cx="4627562" cy="638175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第九章 </a:t>
            </a:r>
            <a:r>
              <a:rPr lang="en-US" altLang="zh-CN" sz="24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GoldenDB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监控运维</a:t>
            </a:r>
          </a:p>
        </p:txBody>
      </p:sp>
      <p:sp>
        <p:nvSpPr>
          <p:cNvPr id="27" name="MH_Others_1"/>
          <p:cNvSpPr/>
          <p:nvPr>
            <p:custDataLst>
              <p:tags r:id="rId4"/>
            </p:custDataLst>
          </p:nvPr>
        </p:nvSpPr>
        <p:spPr>
          <a:xfrm>
            <a:off x="5016312" y="1988840"/>
            <a:ext cx="68263" cy="6381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2022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647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>
                <a:solidFill>
                  <a:srgbClr val="01ACF1"/>
                </a:solidFill>
                <a:cs typeface="+mn-ea"/>
                <a:sym typeface="+mn-lt"/>
              </a:rPr>
              <a:t>运维工具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2022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  <p:pic>
        <p:nvPicPr>
          <p:cNvPr id="6" name="图片 5" descr="图示&#10;&#10;低可信度描述已自动生成">
            <a:extLst>
              <a:ext uri="{FF2B5EF4-FFF2-40B4-BE49-F238E27FC236}">
                <a16:creationId xmlns:a16="http://schemas.microsoft.com/office/drawing/2014/main" id="{9572401B-3D9D-4705-8351-F7EE3E9FC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803" y="984843"/>
            <a:ext cx="6971907" cy="55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9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>
                <a:solidFill>
                  <a:srgbClr val="01ACF1"/>
                </a:solidFill>
                <a:cs typeface="+mn-ea"/>
                <a:sym typeface="+mn-lt"/>
              </a:rPr>
              <a:t>应用场景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268760"/>
            <a:ext cx="10658399" cy="3729960"/>
          </a:xfrm>
        </p:spPr>
        <p:txBody>
          <a:bodyPr/>
          <a:lstStyle/>
          <a:p>
            <a:r>
              <a:rPr lang="zh-CN" altLang="en-US" dirty="0"/>
              <a:t>应用场景</a:t>
            </a:r>
            <a:endParaRPr lang="en-US" altLang="zh-CN" dirty="0"/>
          </a:p>
          <a:p>
            <a:pPr lvl="1"/>
            <a:r>
              <a:rPr lang="zh-CN" altLang="en-US" dirty="0"/>
              <a:t>银行、金融、证券、电信领域核心业务。</a:t>
            </a:r>
            <a:endParaRPr lang="en-US" altLang="zh-CN" dirty="0"/>
          </a:p>
          <a:p>
            <a:pPr lvl="1"/>
            <a:r>
              <a:rPr lang="en-US" altLang="zh-CN" dirty="0"/>
              <a:t>OLTP</a:t>
            </a:r>
            <a:r>
              <a:rPr lang="zh-CN" altLang="en-US" dirty="0"/>
              <a:t>业务场景（</a:t>
            </a:r>
            <a:r>
              <a:rPr lang="en-US" altLang="zh-CN" dirty="0"/>
              <a:t>OLAP</a:t>
            </a:r>
            <a:r>
              <a:rPr lang="zh-CN" altLang="en-US" dirty="0"/>
              <a:t>引擎基于</a:t>
            </a:r>
            <a:r>
              <a:rPr lang="en-US" altLang="zh-CN" dirty="0"/>
              <a:t>presto</a:t>
            </a:r>
            <a:r>
              <a:rPr lang="zh-CN" altLang="en-US" dirty="0"/>
              <a:t>实现，暂无法商用）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>
              <a:solidFill>
                <a:srgbClr val="0000FF"/>
              </a:solidFill>
              <a:sym typeface="+mn-ea"/>
            </a:endParaRP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  <a:p>
            <a:pPr marL="480695" lvl="1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2022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</a:t>
            </a:r>
            <a:r>
              <a:rPr lang="en-US" altLang="zh-CN" dirty="0">
                <a:solidFill>
                  <a:srgbClr val="01ACF1"/>
                </a:solidFill>
                <a:cs typeface="+mn-ea"/>
                <a:sym typeface="+mn-lt"/>
              </a:rPr>
              <a:t>OMM/Insight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2022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2073DD81-E8C5-418C-B995-563CD0B97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249" y="1603970"/>
            <a:ext cx="7845878" cy="304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255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H_Others_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06638" y="2057400"/>
            <a:ext cx="14351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</a:t>
            </a:r>
          </a:p>
        </p:txBody>
      </p:sp>
      <p:sp>
        <p:nvSpPr>
          <p:cNvPr id="23" name="MH_Others_4"/>
          <p:cNvSpPr txBox="1"/>
          <p:nvPr>
            <p:custDataLst>
              <p:tags r:id="rId2"/>
            </p:custDataLst>
          </p:nvPr>
        </p:nvSpPr>
        <p:spPr>
          <a:xfrm rot="5400000">
            <a:off x="488156" y="3107532"/>
            <a:ext cx="369411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spc="400" dirty="0">
                <a:solidFill>
                  <a:srgbClr val="DDDDDD"/>
                </a:solidFill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zh-CN" altLang="en-US" sz="3200" spc="400" dirty="0">
              <a:solidFill>
                <a:srgbClr val="DDDDDD"/>
              </a:solidFill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直接连接符 27"/>
          <p:cNvSpPr/>
          <p:nvPr/>
        </p:nvSpPr>
        <p:spPr>
          <a:xfrm>
            <a:off x="5015880" y="2702043"/>
            <a:ext cx="4079148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任意多边形: 形状 28"/>
          <p:cNvSpPr/>
          <p:nvPr/>
        </p:nvSpPr>
        <p:spPr>
          <a:xfrm>
            <a:off x="5015880" y="2702043"/>
            <a:ext cx="396175" cy="1600673"/>
          </a:xfrm>
          <a:custGeom>
            <a:avLst/>
            <a:gdLst>
              <a:gd name="connsiteX0" fmla="*/ 0 w 396175"/>
              <a:gd name="connsiteY0" fmla="*/ 0 h 1600673"/>
              <a:gd name="connsiteX1" fmla="*/ 396175 w 396175"/>
              <a:gd name="connsiteY1" fmla="*/ 0 h 1600673"/>
              <a:gd name="connsiteX2" fmla="*/ 396175 w 396175"/>
              <a:gd name="connsiteY2" fmla="*/ 1600673 h 1600673"/>
              <a:gd name="connsiteX3" fmla="*/ 0 w 396175"/>
              <a:gd name="connsiteY3" fmla="*/ 1600673 h 1600673"/>
              <a:gd name="connsiteX4" fmla="*/ 0 w 396175"/>
              <a:gd name="connsiteY4" fmla="*/ 0 h 160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175" h="1600673">
                <a:moveTo>
                  <a:pt x="0" y="0"/>
                </a:moveTo>
                <a:lnTo>
                  <a:pt x="396175" y="0"/>
                </a:lnTo>
                <a:lnTo>
                  <a:pt x="396175" y="1600673"/>
                </a:lnTo>
                <a:lnTo>
                  <a:pt x="0" y="160067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t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第一章 云计算发展历史</a:t>
            </a:r>
            <a:endParaRPr lang="en-US" sz="20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5437107" y="2732773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现状问题</a:t>
            </a:r>
            <a:endParaRPr lang="zh-CN" alt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直接连接符 30"/>
          <p:cNvSpPr/>
          <p:nvPr/>
        </p:nvSpPr>
        <p:spPr>
          <a:xfrm>
            <a:off x="5375920" y="3476836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任意多边形: 形状 31"/>
          <p:cNvSpPr/>
          <p:nvPr/>
        </p:nvSpPr>
        <p:spPr>
          <a:xfrm>
            <a:off x="5437107" y="3514039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后续发展</a:t>
            </a:r>
            <a:endParaRPr lang="zh-CN" alt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直接连接符 32"/>
          <p:cNvSpPr/>
          <p:nvPr/>
        </p:nvSpPr>
        <p:spPr>
          <a:xfrm>
            <a:off x="5375920" y="4258102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MH_Entry_1"/>
          <p:cNvSpPr/>
          <p:nvPr>
            <p:custDataLst>
              <p:tags r:id="rId3"/>
            </p:custDataLst>
          </p:nvPr>
        </p:nvSpPr>
        <p:spPr>
          <a:xfrm>
            <a:off x="5081400" y="1988841"/>
            <a:ext cx="4803962" cy="592380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 fontScale="92500"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第十章 </a:t>
            </a:r>
            <a:r>
              <a:rPr lang="en-US" altLang="zh-CN" sz="24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GoldenDB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现状及后续发展</a:t>
            </a:r>
          </a:p>
        </p:txBody>
      </p:sp>
      <p:sp>
        <p:nvSpPr>
          <p:cNvPr id="27" name="MH_Others_1"/>
          <p:cNvSpPr/>
          <p:nvPr>
            <p:custDataLst>
              <p:tags r:id="rId4"/>
            </p:custDataLst>
          </p:nvPr>
        </p:nvSpPr>
        <p:spPr>
          <a:xfrm>
            <a:off x="5016312" y="1988840"/>
            <a:ext cx="68263" cy="6381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2022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68718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</a:t>
            </a:r>
            <a:r>
              <a:rPr lang="zh-CN" altLang="en-US" dirty="0">
                <a:solidFill>
                  <a:srgbClr val="01ACF1"/>
                </a:solidFill>
                <a:cs typeface="+mn-ea"/>
                <a:sym typeface="+mn-lt"/>
              </a:rPr>
              <a:t>现状问题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085879"/>
            <a:ext cx="10658399" cy="5396787"/>
          </a:xfrm>
        </p:spPr>
        <p:txBody>
          <a:bodyPr/>
          <a:lstStyle/>
          <a:p>
            <a:r>
              <a:rPr lang="zh-CN" altLang="en-US" dirty="0"/>
              <a:t>现状问题</a:t>
            </a:r>
            <a:endParaRPr lang="en-US" altLang="zh-CN" dirty="0"/>
          </a:p>
          <a:p>
            <a:pPr lvl="1"/>
            <a:r>
              <a:rPr lang="zh-CN" altLang="en-US" dirty="0"/>
              <a:t>计算节点计算不出分片时会群发所有数据节点，造成不必要网络</a:t>
            </a:r>
            <a:r>
              <a:rPr lang="en-US" altLang="zh-CN" dirty="0"/>
              <a:t>IO</a:t>
            </a:r>
            <a:r>
              <a:rPr lang="zh-CN" altLang="en-US" dirty="0"/>
              <a:t>开销</a:t>
            </a:r>
            <a:endParaRPr lang="en-US" altLang="zh-CN" dirty="0"/>
          </a:p>
          <a:p>
            <a:pPr lvl="1"/>
            <a:r>
              <a:rPr lang="zh-CN" altLang="en-US" dirty="0"/>
              <a:t>计算节点性能瓶颈：优化器多基于规则，全局索引性能差，大结果处理差</a:t>
            </a:r>
            <a:endParaRPr lang="en-US" altLang="zh-CN" dirty="0"/>
          </a:p>
          <a:p>
            <a:pPr lvl="1"/>
            <a:r>
              <a:rPr lang="zh-CN" altLang="en-US" dirty="0"/>
              <a:t>跨分片汇聚函数操作非强一致性</a:t>
            </a:r>
            <a:endParaRPr lang="en-US" altLang="zh-CN" dirty="0"/>
          </a:p>
          <a:p>
            <a:pPr lvl="1"/>
            <a:r>
              <a:rPr lang="zh-CN" altLang="en-US" dirty="0"/>
              <a:t>计算节点拆分的执行计划树，设计时间函数操作时存在时差</a:t>
            </a:r>
            <a:endParaRPr lang="en-US" altLang="zh-CN" dirty="0"/>
          </a:p>
          <a:p>
            <a:pPr lvl="1"/>
            <a:r>
              <a:rPr lang="zh-CN" altLang="en-US" dirty="0"/>
              <a:t>基本功能支持不够完善：分布式视图、分布式存储过程、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</a:t>
            </a:r>
          </a:p>
          <a:p>
            <a:pPr lvl="1"/>
            <a:r>
              <a:rPr lang="en-US" altLang="zh-CN" dirty="0"/>
              <a:t>HTAP</a:t>
            </a:r>
            <a:r>
              <a:rPr lang="zh-CN" altLang="en-US" dirty="0"/>
              <a:t>架构存在元数据和事务不一致性问题</a:t>
            </a:r>
            <a:endParaRPr lang="en-US" altLang="zh-CN" dirty="0"/>
          </a:p>
          <a:p>
            <a:pPr lvl="1"/>
            <a:r>
              <a:rPr lang="zh-CN" altLang="en-US" dirty="0"/>
              <a:t>全局管理网元过多，网络交互复杂</a:t>
            </a:r>
            <a:endParaRPr lang="en-US" altLang="zh-CN" dirty="0"/>
          </a:p>
          <a:p>
            <a:pPr lvl="1"/>
            <a:r>
              <a:rPr lang="zh-CN" altLang="en-US" dirty="0"/>
              <a:t>运维能力弱</a:t>
            </a:r>
            <a:endParaRPr lang="en-US" altLang="zh-CN" dirty="0"/>
          </a:p>
          <a:p>
            <a:pPr marL="480695" lvl="1" indent="0">
              <a:buNone/>
            </a:pP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zh-CN" altLang="en-US" dirty="0">
              <a:solidFill>
                <a:srgbClr val="0000FF"/>
              </a:solidFill>
              <a:sym typeface="+mn-ea"/>
            </a:endParaRP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  <a:p>
            <a:pPr marL="480695" lvl="1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2022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44611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</a:t>
            </a:r>
            <a:r>
              <a:rPr lang="zh-CN" altLang="en-US" dirty="0">
                <a:solidFill>
                  <a:srgbClr val="01ACF1"/>
                </a:solidFill>
                <a:cs typeface="+mn-ea"/>
                <a:sym typeface="+mn-lt"/>
              </a:rPr>
              <a:t>后续发展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085879"/>
            <a:ext cx="10658399" cy="5396787"/>
          </a:xfrm>
        </p:spPr>
        <p:txBody>
          <a:bodyPr/>
          <a:lstStyle/>
          <a:p>
            <a:r>
              <a:rPr lang="zh-CN" altLang="en-US" dirty="0"/>
              <a:t>后续发展</a:t>
            </a:r>
            <a:endParaRPr lang="en-US" altLang="zh-CN" dirty="0"/>
          </a:p>
          <a:p>
            <a:pPr lvl="1"/>
            <a:r>
              <a:rPr lang="zh-CN" altLang="en-US" dirty="0"/>
              <a:t>兼容性：</a:t>
            </a:r>
            <a:r>
              <a:rPr lang="en-US" altLang="zh-CN" dirty="0"/>
              <a:t>Oracle</a:t>
            </a:r>
            <a:r>
              <a:rPr lang="zh-CN" altLang="en-US" dirty="0"/>
              <a:t>兼容性，计算节点和数据节点的兼容性</a:t>
            </a:r>
            <a:endParaRPr lang="en-US" altLang="zh-CN" dirty="0"/>
          </a:p>
          <a:p>
            <a:pPr lvl="1"/>
            <a:r>
              <a:rPr lang="en-US" altLang="zh-CN" dirty="0"/>
              <a:t>HTAP</a:t>
            </a:r>
            <a:r>
              <a:rPr lang="zh-CN" altLang="en-US" dirty="0"/>
              <a:t>架构：</a:t>
            </a:r>
            <a:r>
              <a:rPr lang="en-US" altLang="zh-CN" dirty="0"/>
              <a:t>DDL/DML/Transaction</a:t>
            </a:r>
            <a:r>
              <a:rPr lang="zh-CN" altLang="en-US" dirty="0"/>
              <a:t>支持</a:t>
            </a:r>
            <a:endParaRPr lang="en-US" altLang="zh-CN" dirty="0"/>
          </a:p>
          <a:p>
            <a:pPr lvl="1"/>
            <a:r>
              <a:rPr lang="zh-CN" altLang="en-US" dirty="0"/>
              <a:t>减少网元，统一采用</a:t>
            </a:r>
            <a:r>
              <a:rPr lang="en-US" altLang="zh-CN" dirty="0" err="1"/>
              <a:t>zk</a:t>
            </a:r>
            <a:r>
              <a:rPr lang="zh-CN" altLang="en-US" dirty="0"/>
              <a:t>管理元数据</a:t>
            </a:r>
          </a:p>
          <a:p>
            <a:pPr marL="480695" lvl="1" indent="0">
              <a:buNone/>
            </a:pP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zh-CN" altLang="en-US" dirty="0">
              <a:solidFill>
                <a:srgbClr val="0000FF"/>
              </a:solidFill>
              <a:sym typeface="+mn-ea"/>
            </a:endParaRP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  <a:p>
            <a:pPr marL="480695" lvl="1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2022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08011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2022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发展历程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2022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  <p:pic>
        <p:nvPicPr>
          <p:cNvPr id="7" name="图片 6" descr="图示&#10;&#10;低可信度描述已自动生成">
            <a:extLst>
              <a:ext uri="{FF2B5EF4-FFF2-40B4-BE49-F238E27FC236}">
                <a16:creationId xmlns:a16="http://schemas.microsoft.com/office/drawing/2014/main" id="{0F35B94E-9756-449A-918A-D234CB65F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15" y="1320336"/>
            <a:ext cx="9258854" cy="45064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 </a:t>
            </a:r>
            <a:r>
              <a:rPr lang="zh-CN" altLang="en-US"/>
              <a:t>核心特性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2022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  <p:pic>
        <p:nvPicPr>
          <p:cNvPr id="5" name="图片 4" descr="图形用户界面, 应用程序, 网站&#10;&#10;描述已自动生成">
            <a:extLst>
              <a:ext uri="{FF2B5EF4-FFF2-40B4-BE49-F238E27FC236}">
                <a16:creationId xmlns:a16="http://schemas.microsoft.com/office/drawing/2014/main" id="{D5BAF54A-E7A1-4E5B-9839-E91D3745D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1509712"/>
            <a:ext cx="7886700" cy="3838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兼容性</a:t>
            </a:r>
          </a:p>
        </p:txBody>
      </p:sp>
      <p:sp>
        <p:nvSpPr>
          <p:cNvPr id="12" name="矩形 11"/>
          <p:cNvSpPr/>
          <p:nvPr/>
        </p:nvSpPr>
        <p:spPr>
          <a:xfrm>
            <a:off x="2709885" y="4226981"/>
            <a:ext cx="2340426" cy="16048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915229" y="4333045"/>
            <a:ext cx="1981199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MySQL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15228" y="5293779"/>
            <a:ext cx="858868" cy="3701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5.7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918199" y="5293779"/>
            <a:ext cx="978228" cy="3701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8.0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823958" y="4226982"/>
            <a:ext cx="2242457" cy="16048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6933541" y="4333045"/>
            <a:ext cx="1981199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Oracle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16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2022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  <p:pic>
        <p:nvPicPr>
          <p:cNvPr id="5" name="图片 4" descr="图片包含 徽标&#10;&#10;描述已自动生成">
            <a:extLst>
              <a:ext uri="{FF2B5EF4-FFF2-40B4-BE49-F238E27FC236}">
                <a16:creationId xmlns:a16="http://schemas.microsoft.com/office/drawing/2014/main" id="{CBF7826E-2CD2-4DE8-9DF3-E91B843F4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268" y="967367"/>
            <a:ext cx="2748280" cy="2748280"/>
          </a:xfrm>
          <a:prstGeom prst="rect">
            <a:avLst/>
          </a:prstGeom>
        </p:spPr>
      </p:pic>
      <p:pic>
        <p:nvPicPr>
          <p:cNvPr id="7" name="图片 6" descr="卡通人物&#10;&#10;描述已自动生成">
            <a:extLst>
              <a:ext uri="{FF2B5EF4-FFF2-40B4-BE49-F238E27FC236}">
                <a16:creationId xmlns:a16="http://schemas.microsoft.com/office/drawing/2014/main" id="{D50993CB-EFA7-4675-957A-1664BADB2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88" y="1194107"/>
            <a:ext cx="3217041" cy="241552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1A8F06C-1196-443F-B954-8F29533F4C07}"/>
              </a:ext>
            </a:extLst>
          </p:cNvPr>
          <p:cNvSpPr txBox="1"/>
          <p:nvPr/>
        </p:nvSpPr>
        <p:spPr>
          <a:xfrm>
            <a:off x="7327933" y="5293779"/>
            <a:ext cx="123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部分支持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H_Others_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06638" y="2057400"/>
            <a:ext cx="14351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</a:t>
            </a:r>
          </a:p>
        </p:txBody>
      </p:sp>
      <p:sp>
        <p:nvSpPr>
          <p:cNvPr id="23" name="MH_Others_4"/>
          <p:cNvSpPr txBox="1"/>
          <p:nvPr>
            <p:custDataLst>
              <p:tags r:id="rId2"/>
            </p:custDataLst>
          </p:nvPr>
        </p:nvSpPr>
        <p:spPr>
          <a:xfrm rot="5400000">
            <a:off x="488156" y="3107532"/>
            <a:ext cx="369411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spc="400" dirty="0">
                <a:solidFill>
                  <a:srgbClr val="DDDDDD"/>
                </a:solidFill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zh-CN" altLang="en-US" sz="3200" spc="400" dirty="0">
              <a:solidFill>
                <a:srgbClr val="DDDDDD"/>
              </a:solidFill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直接连接符 27"/>
          <p:cNvSpPr/>
          <p:nvPr/>
        </p:nvSpPr>
        <p:spPr>
          <a:xfrm flipV="1">
            <a:off x="5015880" y="2702042"/>
            <a:ext cx="4693082" cy="1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任意多边形: 形状 28"/>
          <p:cNvSpPr/>
          <p:nvPr/>
        </p:nvSpPr>
        <p:spPr>
          <a:xfrm>
            <a:off x="5015880" y="2702043"/>
            <a:ext cx="396175" cy="1600673"/>
          </a:xfrm>
          <a:custGeom>
            <a:avLst/>
            <a:gdLst>
              <a:gd name="connsiteX0" fmla="*/ 0 w 396175"/>
              <a:gd name="connsiteY0" fmla="*/ 0 h 1600673"/>
              <a:gd name="connsiteX1" fmla="*/ 396175 w 396175"/>
              <a:gd name="connsiteY1" fmla="*/ 0 h 1600673"/>
              <a:gd name="connsiteX2" fmla="*/ 396175 w 396175"/>
              <a:gd name="connsiteY2" fmla="*/ 1600673 h 1600673"/>
              <a:gd name="connsiteX3" fmla="*/ 0 w 396175"/>
              <a:gd name="connsiteY3" fmla="*/ 1600673 h 1600673"/>
              <a:gd name="connsiteX4" fmla="*/ 0 w 396175"/>
              <a:gd name="connsiteY4" fmla="*/ 0 h 160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175" h="1600673">
                <a:moveTo>
                  <a:pt x="0" y="0"/>
                </a:moveTo>
                <a:lnTo>
                  <a:pt x="396175" y="0"/>
                </a:lnTo>
                <a:lnTo>
                  <a:pt x="396175" y="1600673"/>
                </a:lnTo>
                <a:lnTo>
                  <a:pt x="0" y="160067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t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第一章 云计算发展历史</a:t>
            </a:r>
            <a:endParaRPr lang="en-US" sz="20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5437107" y="2732773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整体架构</a:t>
            </a:r>
            <a:endParaRPr 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直接连接符 30"/>
          <p:cNvSpPr/>
          <p:nvPr/>
        </p:nvSpPr>
        <p:spPr>
          <a:xfrm>
            <a:off x="5375920" y="3476836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任意多边形: 形状 31"/>
          <p:cNvSpPr/>
          <p:nvPr/>
        </p:nvSpPr>
        <p:spPr>
          <a:xfrm>
            <a:off x="5437107" y="3514039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主要模块</a:t>
            </a:r>
            <a:endParaRPr 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直接连接符 32"/>
          <p:cNvSpPr/>
          <p:nvPr/>
        </p:nvSpPr>
        <p:spPr>
          <a:xfrm>
            <a:off x="5375920" y="4258102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MH_Entry_1"/>
          <p:cNvSpPr/>
          <p:nvPr>
            <p:custDataLst>
              <p:tags r:id="rId3"/>
            </p:custDataLst>
          </p:nvPr>
        </p:nvSpPr>
        <p:spPr>
          <a:xfrm>
            <a:off x="5081400" y="1988840"/>
            <a:ext cx="4627562" cy="638175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 fontScale="92500"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第二章 </a:t>
            </a:r>
            <a:r>
              <a:rPr lang="en-US" altLang="zh-CN" sz="24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GoldenDB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架构及主要模块</a:t>
            </a:r>
          </a:p>
        </p:txBody>
      </p:sp>
      <p:sp>
        <p:nvSpPr>
          <p:cNvPr id="27" name="MH_Others_1"/>
          <p:cNvSpPr/>
          <p:nvPr>
            <p:custDataLst>
              <p:tags r:id="rId4"/>
            </p:custDataLst>
          </p:nvPr>
        </p:nvSpPr>
        <p:spPr>
          <a:xfrm>
            <a:off x="5016312" y="1988840"/>
            <a:ext cx="68263" cy="6381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5444033" y="4269113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组件交互</a:t>
            </a:r>
            <a:endParaRPr 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直接连接符 34"/>
          <p:cNvSpPr/>
          <p:nvPr/>
        </p:nvSpPr>
        <p:spPr>
          <a:xfrm>
            <a:off x="5382846" y="5013176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版权归</a:t>
            </a:r>
            <a:r>
              <a:rPr lang="en-US" altLang="zh-CN" dirty="0"/>
              <a:t>© 2022 Tencent, </a:t>
            </a:r>
            <a:r>
              <a:rPr lang="en-US" altLang="zh-CN" dirty="0" err="1"/>
              <a:t>Inc.或其附属公司所有</a:t>
            </a:r>
            <a:r>
              <a:rPr lang="en-US" altLang="zh-CN" dirty="0"/>
              <a:t> </a:t>
            </a:r>
            <a:r>
              <a:rPr lang="en-US" altLang="zh-CN" dirty="0" err="1"/>
              <a:t>保留所有权利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2"/>
</p:tagLst>
</file>

<file path=ppt/theme/theme1.xml><?xml version="1.0" encoding="utf-8"?>
<a:theme xmlns:a="http://schemas.openxmlformats.org/drawingml/2006/main" name="3_主题1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2934</Words>
  <Application>Microsoft Office PowerPoint</Application>
  <PresentationFormat>宽屏</PresentationFormat>
  <Paragraphs>374</Paragraphs>
  <Slides>54</Slides>
  <Notes>52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5" baseType="lpstr">
      <vt:lpstr>-apple-system</vt:lpstr>
      <vt:lpstr>BlinkMacSystemFont</vt:lpstr>
      <vt:lpstr>Helvetica Neue</vt:lpstr>
      <vt:lpstr>等线</vt:lpstr>
      <vt:lpstr>等线 Light</vt:lpstr>
      <vt:lpstr>微软雅黑</vt:lpstr>
      <vt:lpstr>Arial</vt:lpstr>
      <vt:lpstr>Calibri</vt:lpstr>
      <vt:lpstr>Times New Roman</vt:lpstr>
      <vt:lpstr>Wingdings</vt:lpstr>
      <vt:lpstr>3_主题1</vt:lpstr>
      <vt:lpstr>PowerPoint 演示文稿</vt:lpstr>
      <vt:lpstr>PowerPoint 演示文稿</vt:lpstr>
      <vt:lpstr>PowerPoint 演示文稿</vt:lpstr>
      <vt:lpstr>1.1 产品介绍和适用场景</vt:lpstr>
      <vt:lpstr>1.1 应用场景</vt:lpstr>
      <vt:lpstr>1.2 发展历程</vt:lpstr>
      <vt:lpstr>1.3 核心特性</vt:lpstr>
      <vt:lpstr>1.4 兼容性</vt:lpstr>
      <vt:lpstr>PowerPoint 演示文稿</vt:lpstr>
      <vt:lpstr>2.1 整体架构</vt:lpstr>
      <vt:lpstr>2.2 主要模块</vt:lpstr>
      <vt:lpstr>2.3 组件交互</vt:lpstr>
      <vt:lpstr>PowerPoint 演示文稿</vt:lpstr>
      <vt:lpstr>3.1 分片策略</vt:lpstr>
      <vt:lpstr>3.2 分片路由</vt:lpstr>
      <vt:lpstr>3.2 分片路由（续）</vt:lpstr>
      <vt:lpstr>3.2 分片路由（续）</vt:lpstr>
      <vt:lpstr>PowerPoint 演示文稿</vt:lpstr>
      <vt:lpstr>4.1 分布式ACID</vt:lpstr>
      <vt:lpstr>4.1 CAP理论</vt:lpstr>
      <vt:lpstr>4.2 分布式事务方案</vt:lpstr>
      <vt:lpstr>4.2 分布式事务方案（续）</vt:lpstr>
      <vt:lpstr>4.3 原子性方案</vt:lpstr>
      <vt:lpstr>4.3 原子性方案（续）</vt:lpstr>
      <vt:lpstr>4.3 原子性方案（续）</vt:lpstr>
      <vt:lpstr>4.4 隔离性方案</vt:lpstr>
      <vt:lpstr>4.4 隔离性方案（续）</vt:lpstr>
      <vt:lpstr>4.4 隔离性方案（续）</vt:lpstr>
      <vt:lpstr>4.4 隔离性方案（续）</vt:lpstr>
      <vt:lpstr>PowerPoint 演示文稿</vt:lpstr>
      <vt:lpstr>5.1 GoldenDB高可用方案</vt:lpstr>
      <vt:lpstr>5.2 组件高可用</vt:lpstr>
      <vt:lpstr>5.2 组件高可用（续）</vt:lpstr>
      <vt:lpstr>5.2 组件高可用（续）</vt:lpstr>
      <vt:lpstr>5.2 组件高可用（续）</vt:lpstr>
      <vt:lpstr>5.2 组件高可用（续）</vt:lpstr>
      <vt:lpstr>5.2 组件高可用（续）</vt:lpstr>
      <vt:lpstr>PowerPoint 演示文稿</vt:lpstr>
      <vt:lpstr>6.1 GoldenDB高并发方案</vt:lpstr>
      <vt:lpstr>6.2 分布式SQL优化器</vt:lpstr>
      <vt:lpstr>PowerPoint 演示文稿</vt:lpstr>
      <vt:lpstr>7.1 数据备份方案</vt:lpstr>
      <vt:lpstr>7.2 数据恢复方案</vt:lpstr>
      <vt:lpstr>PowerPoint 演示文稿</vt:lpstr>
      <vt:lpstr>8.1 UPDATE分片键</vt:lpstr>
      <vt:lpstr>8.2 重分布</vt:lpstr>
      <vt:lpstr>8.3 导入导出</vt:lpstr>
      <vt:lpstr>PowerPoint 演示文稿</vt:lpstr>
      <vt:lpstr>9.1 运维工具</vt:lpstr>
      <vt:lpstr>9.2 OMM/Insight</vt:lpstr>
      <vt:lpstr>PowerPoint 演示文稿</vt:lpstr>
      <vt:lpstr>10.1 现状问题</vt:lpstr>
      <vt:lpstr>10.2 后续发展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wutongjiang(姜雾彤)</dc:creator>
  <cp:lastModifiedBy>T182013</cp:lastModifiedBy>
  <cp:revision>2079</cp:revision>
  <cp:lastPrinted>2017-08-22T06:45:00Z</cp:lastPrinted>
  <dcterms:created xsi:type="dcterms:W3CDTF">2017-08-12T10:20:00Z</dcterms:created>
  <dcterms:modified xsi:type="dcterms:W3CDTF">2022-01-08T11:18:49Z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