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handoutMasterIdLst>
    <p:handoutMasterId r:id="rId71"/>
  </p:handoutMasterIdLst>
  <p:sldIdLst>
    <p:sldId id="466" r:id="rId2"/>
    <p:sldId id="468" r:id="rId3"/>
    <p:sldId id="469" r:id="rId4"/>
    <p:sldId id="522" r:id="rId5"/>
    <p:sldId id="523" r:id="rId6"/>
    <p:sldId id="555" r:id="rId7"/>
    <p:sldId id="556" r:id="rId8"/>
    <p:sldId id="440" r:id="rId9"/>
    <p:sldId id="470" r:id="rId10"/>
    <p:sldId id="557" r:id="rId11"/>
    <p:sldId id="419" r:id="rId12"/>
    <p:sldId id="303" r:id="rId13"/>
    <p:sldId id="638" r:id="rId14"/>
    <p:sldId id="637" r:id="rId15"/>
    <p:sldId id="635" r:id="rId16"/>
    <p:sldId id="636" r:id="rId17"/>
    <p:sldId id="471" r:id="rId18"/>
    <p:sldId id="455" r:id="rId19"/>
    <p:sldId id="628" r:id="rId20"/>
    <p:sldId id="629" r:id="rId21"/>
    <p:sldId id="630" r:id="rId22"/>
    <p:sldId id="456" r:id="rId23"/>
    <p:sldId id="589" r:id="rId24"/>
    <p:sldId id="590" r:id="rId25"/>
    <p:sldId id="472" r:id="rId26"/>
    <p:sldId id="386" r:id="rId27"/>
    <p:sldId id="591" r:id="rId28"/>
    <p:sldId id="592" r:id="rId29"/>
    <p:sldId id="593" r:id="rId30"/>
    <p:sldId id="594" r:id="rId31"/>
    <p:sldId id="595" r:id="rId32"/>
    <p:sldId id="596" r:id="rId33"/>
    <p:sldId id="597" r:id="rId34"/>
    <p:sldId id="627" r:id="rId35"/>
    <p:sldId id="634" r:id="rId36"/>
    <p:sldId id="598" r:id="rId37"/>
    <p:sldId id="599" r:id="rId38"/>
    <p:sldId id="600" r:id="rId39"/>
    <p:sldId id="511" r:id="rId40"/>
    <p:sldId id="390" r:id="rId41"/>
    <p:sldId id="601" r:id="rId42"/>
    <p:sldId id="602" r:id="rId43"/>
    <p:sldId id="603" r:id="rId44"/>
    <p:sldId id="604" r:id="rId45"/>
    <p:sldId id="605" r:id="rId46"/>
    <p:sldId id="606" r:id="rId47"/>
    <p:sldId id="607" r:id="rId48"/>
    <p:sldId id="608" r:id="rId49"/>
    <p:sldId id="609" r:id="rId50"/>
    <p:sldId id="626" r:id="rId51"/>
    <p:sldId id="610" r:id="rId52"/>
    <p:sldId id="611" r:id="rId53"/>
    <p:sldId id="612" r:id="rId54"/>
    <p:sldId id="615" r:id="rId55"/>
    <p:sldId id="622" r:id="rId56"/>
    <p:sldId id="623" r:id="rId57"/>
    <p:sldId id="631" r:id="rId58"/>
    <p:sldId id="632" r:id="rId59"/>
    <p:sldId id="624" r:id="rId60"/>
    <p:sldId id="625" r:id="rId61"/>
    <p:sldId id="633" r:id="rId62"/>
    <p:sldId id="616" r:id="rId63"/>
    <p:sldId id="620" r:id="rId64"/>
    <p:sldId id="621" r:id="rId65"/>
    <p:sldId id="617" r:id="rId66"/>
    <p:sldId id="618" r:id="rId67"/>
    <p:sldId id="619" r:id="rId68"/>
    <p:sldId id="475" r:id="rId69"/>
  </p:sldIdLst>
  <p:sldSz cx="12192000" cy="6858000"/>
  <p:notesSz cx="6794500" cy="9906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119377" initials="T" lastIdx="11" clrIdx="0"/>
  <p:cmAuthor id="2" name="T182013" initials="T" lastIdx="2" clrIdx="1">
    <p:extLst>
      <p:ext uri="{19B8F6BF-5375-455C-9EA6-DF929625EA0E}">
        <p15:presenceInfo xmlns:p15="http://schemas.microsoft.com/office/powerpoint/2012/main" userId="T182013"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B8"/>
    <a:srgbClr val="FFFFFF"/>
    <a:srgbClr val="5B9BD5"/>
    <a:srgbClr val="0000FF"/>
    <a:srgbClr val="ED7D31"/>
    <a:srgbClr val="FE7683"/>
    <a:srgbClr val="FE3D50"/>
    <a:srgbClr val="CC7E63"/>
    <a:srgbClr val="787464"/>
    <a:srgbClr val="D7A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80319" autoAdjust="0"/>
  </p:normalViewPr>
  <p:slideViewPr>
    <p:cSldViewPr snapToGrid="0">
      <p:cViewPr varScale="1">
        <p:scale>
          <a:sx n="70" d="100"/>
          <a:sy n="70" d="100"/>
        </p:scale>
        <p:origin x="557" y="175"/>
      </p:cViewPr>
      <p:guideLst>
        <p:guide orient="horz" pos="2437"/>
        <p:guide pos="3840"/>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48644" y="0"/>
            <a:ext cx="2944283" cy="49702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2022/1/18</a:t>
            </a:fld>
            <a:endParaRPr lang="zh-CN" altLang="en-US"/>
          </a:p>
        </p:txBody>
      </p:sp>
      <p:sp>
        <p:nvSpPr>
          <p:cNvPr id="4" name="页脚占位符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48644" y="9408981"/>
            <a:ext cx="2944283" cy="49701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 y="1"/>
            <a:ext cx="2944283" cy="497020"/>
          </a:xfrm>
          <a:prstGeom prst="rect">
            <a:avLst/>
          </a:prstGeom>
        </p:spPr>
        <p:txBody>
          <a:bodyPr vert="horz" lIns="91432" tIns="45716" rIns="91432" bIns="45716" rtlCol="0"/>
          <a:lstStyle>
            <a:lvl1pPr algn="l">
              <a:defRPr sz="1200"/>
            </a:lvl1pPr>
          </a:lstStyle>
          <a:p>
            <a:endParaRPr lang="zh-CN" altLang="en-US"/>
          </a:p>
        </p:txBody>
      </p:sp>
      <p:sp>
        <p:nvSpPr>
          <p:cNvPr id="3" name="日期占位符 2"/>
          <p:cNvSpPr>
            <a:spLocks noGrp="1"/>
          </p:cNvSpPr>
          <p:nvPr>
            <p:ph type="dt" idx="1"/>
          </p:nvPr>
        </p:nvSpPr>
        <p:spPr>
          <a:xfrm>
            <a:off x="3848645" y="1"/>
            <a:ext cx="2944283" cy="497020"/>
          </a:xfrm>
          <a:prstGeom prst="rect">
            <a:avLst/>
          </a:prstGeom>
        </p:spPr>
        <p:txBody>
          <a:bodyPr vert="horz" lIns="91432" tIns="45716" rIns="91432" bIns="45716" rtlCol="0"/>
          <a:lstStyle>
            <a:lvl1pPr algn="r">
              <a:defRPr sz="1200"/>
            </a:lvl1pPr>
          </a:lstStyle>
          <a:p>
            <a:fld id="{E007C451-60E4-4599-BC35-0053FC9CE8F3}" type="datetimeFigureOut">
              <a:rPr lang="zh-CN" altLang="en-US" smtClean="0"/>
              <a:t>2022/1/18</a:t>
            </a:fld>
            <a:endParaRPr lang="zh-CN" altLang="en-US"/>
          </a:p>
        </p:txBody>
      </p:sp>
      <p:sp>
        <p:nvSpPr>
          <p:cNvPr id="4" name="幻灯片图像占位符 3"/>
          <p:cNvSpPr>
            <a:spLocks noGrp="1" noRot="1" noChangeAspect="1"/>
          </p:cNvSpPr>
          <p:nvPr>
            <p:ph type="sldImg" idx="2"/>
          </p:nvPr>
        </p:nvSpPr>
        <p:spPr>
          <a:xfrm>
            <a:off x="425450" y="1238250"/>
            <a:ext cx="5943600" cy="3344863"/>
          </a:xfrm>
          <a:prstGeom prst="rect">
            <a:avLst/>
          </a:prstGeom>
          <a:noFill/>
          <a:ln w="12700">
            <a:solidFill>
              <a:prstClr val="black"/>
            </a:solidFill>
          </a:ln>
        </p:spPr>
        <p:txBody>
          <a:bodyPr vert="horz" lIns="91432" tIns="45716" rIns="91432" bIns="45716" rtlCol="0" anchor="ctr"/>
          <a:lstStyle/>
          <a:p>
            <a:endParaRPr lang="zh-CN" altLang="en-US"/>
          </a:p>
        </p:txBody>
      </p:sp>
      <p:sp>
        <p:nvSpPr>
          <p:cNvPr id="5" name="备注占位符 4"/>
          <p:cNvSpPr>
            <a:spLocks noGrp="1"/>
          </p:cNvSpPr>
          <p:nvPr>
            <p:ph type="body" sz="quarter" idx="3"/>
          </p:nvPr>
        </p:nvSpPr>
        <p:spPr>
          <a:xfrm>
            <a:off x="679450" y="4767263"/>
            <a:ext cx="5435600" cy="3900488"/>
          </a:xfrm>
          <a:prstGeom prst="rect">
            <a:avLst/>
          </a:prstGeom>
        </p:spPr>
        <p:txBody>
          <a:bodyPr vert="horz" lIns="91432" tIns="45716" rIns="91432" bIns="45716"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2" y="9408984"/>
            <a:ext cx="2944283" cy="497019"/>
          </a:xfrm>
          <a:prstGeom prst="rect">
            <a:avLst/>
          </a:prstGeom>
        </p:spPr>
        <p:txBody>
          <a:bodyPr vert="horz" lIns="91432" tIns="45716" rIns="91432" bIns="4571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8645" y="9408984"/>
            <a:ext cx="2944283" cy="497019"/>
          </a:xfrm>
          <a:prstGeom prst="rect">
            <a:avLst/>
          </a:prstGeom>
        </p:spPr>
        <p:txBody>
          <a:bodyPr vert="horz" lIns="91432" tIns="45716" rIns="91432" bIns="45716" rtlCol="0" anchor="b"/>
          <a:lstStyle>
            <a:lvl1pPr algn="r">
              <a:defRPr sz="1200"/>
            </a:lvl1pPr>
          </a:lstStyle>
          <a:p>
            <a:fld id="{7EFE2119-A7ED-48A4-BF93-E52EC192113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4899" name="备注占位符 2"/>
          <p:cNvSpPr>
            <a:spLocks noGrp="1" noRot="1" noChangeAspect="1" noChangeArrowheads="1"/>
          </p:cNvSpPr>
          <p:nvPr>
            <p:ph type="body" idx="4294967295"/>
          </p:nvPr>
        </p:nvSpPr>
        <p:spPr/>
        <p:txBody>
          <a:bodyPr/>
          <a:lstStyle/>
          <a:p>
            <a:r>
              <a:rPr lang="zh-CN" altLang="en-US" dirty="0"/>
              <a:t>主要内容包括</a:t>
            </a:r>
            <a:endParaRPr lang="en-US" altLang="zh-CN" sz="1200" b="0" i="0" u="none" strike="noStrike" kern="1200" dirty="0">
              <a:solidFill>
                <a:schemeClr val="tx1"/>
              </a:solidFill>
              <a:effectLst/>
              <a:latin typeface="+mn-lt"/>
              <a:ea typeface="+mn-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架构分析及模块介绍</a:t>
            </a:r>
            <a:r>
              <a:rPr lang="zh-CN" altLang="en-US" dirty="0"/>
              <a:t> </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数据分片方式</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分布式事务控制</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高可用方案</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高并发方案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分布式查询优化器</a:t>
            </a:r>
            <a:endParaRPr lang="en-US" altLang="zh-CN" sz="1000" b="0" i="0" u="none" strike="noStrike" kern="1200" dirty="0">
              <a:solidFill>
                <a:schemeClr val="tx1"/>
              </a:solidFill>
              <a:effectLst/>
              <a:latin typeface="+mj-ea"/>
              <a:ea typeface="+mj-ea"/>
              <a:cs typeface="+mn-cs"/>
            </a:endParaRPr>
          </a:p>
          <a:p>
            <a:r>
              <a:rPr lang="en-US" altLang="zh-CN" sz="1000" b="0" i="0" u="none" strike="noStrike" kern="1200" dirty="0" err="1">
                <a:solidFill>
                  <a:schemeClr val="tx1"/>
                </a:solidFill>
                <a:effectLst/>
                <a:latin typeface="+mj-ea"/>
                <a:ea typeface="+mj-ea"/>
                <a:cs typeface="+mn-cs"/>
              </a:rPr>
              <a:t>GoldenDB</a:t>
            </a:r>
            <a:r>
              <a:rPr lang="zh-CN" altLang="en-US" sz="1000" b="0" i="0" u="none" strike="noStrike" kern="1200" dirty="0">
                <a:solidFill>
                  <a:schemeClr val="tx1"/>
                </a:solidFill>
                <a:effectLst/>
                <a:latin typeface="+mj-ea"/>
                <a:ea typeface="+mj-ea"/>
                <a:cs typeface="+mn-cs"/>
              </a:rPr>
              <a:t>备份恢复方案</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兼容性</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数据迁移</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监控运维</a:t>
            </a:r>
            <a:endParaRPr lang="en-US" altLang="zh-CN" sz="1000" b="0" i="0" u="none" strike="noStrike" kern="1200" dirty="0">
              <a:solidFill>
                <a:schemeClr val="tx1"/>
              </a:solidFill>
              <a:effectLst/>
              <a:latin typeface="+mj-ea"/>
              <a:ea typeface="+mj-ea"/>
              <a:cs typeface="+mn-cs"/>
            </a:endParaRPr>
          </a:p>
          <a:p>
            <a:r>
              <a:rPr lang="zh-CN" altLang="en-US" sz="1000" b="0" i="0" u="none" strike="noStrike" kern="1200" dirty="0">
                <a:solidFill>
                  <a:schemeClr val="tx1"/>
                </a:solidFill>
                <a:effectLst/>
                <a:latin typeface="+mj-ea"/>
                <a:ea typeface="+mj-ea"/>
                <a:cs typeface="+mn-cs"/>
              </a:rPr>
              <a:t>问题及展望</a:t>
            </a:r>
            <a:endParaRPr lang="en-US" altLang="zh-CN" sz="1000" b="0" i="0" u="none" strike="noStrike" kern="1200" dirty="0">
              <a:solidFill>
                <a:schemeClr val="tx1"/>
              </a:solidFill>
              <a:effectLst/>
              <a:latin typeface="+mj-ea"/>
              <a:ea typeface="+mj-ea"/>
              <a:cs typeface="+mn-cs"/>
            </a:endParaRPr>
          </a:p>
          <a:p>
            <a:pPr lvl="1"/>
            <a:endParaRPr lang="en-US" altLang="zh-CN" dirty="0"/>
          </a:p>
        </p:txBody>
      </p:sp>
      <p:sp>
        <p:nvSpPr>
          <p:cNvPr id="3" name="幻灯片图像占位符 2"/>
          <p:cNvSpPr>
            <a:spLocks noGrp="1" noRot="1" noChangeAspect="1"/>
          </p:cNvSpPr>
          <p:nvPr>
            <p:ph type="sldImg"/>
          </p:nvPr>
        </p:nvSpPr>
        <p:spPr>
          <a:xfrm>
            <a:off x="519113" y="787400"/>
            <a:ext cx="5759450" cy="3240088"/>
          </a:xfrm>
        </p:spPr>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nSpc>
                <a:spcPct val="90000"/>
              </a:lnSpc>
              <a:spcAft>
                <a:spcPts val="600"/>
              </a:spcAft>
            </a:pPr>
            <a:r>
              <a:rPr lang="en-US" altLang="zh-CN" sz="900" b="0" i="0" spc="0" dirty="0">
                <a:effectLst/>
              </a:rPr>
              <a:t>1</a:t>
            </a:r>
            <a:r>
              <a:rPr lang="zh-CN" altLang="en-US" sz="900" b="0" i="0" spc="0" dirty="0">
                <a:effectLst/>
              </a:rPr>
              <a:t>、计算节点</a:t>
            </a:r>
            <a:r>
              <a:rPr lang="en-US" altLang="zh-CN" sz="900" b="0" i="0" spc="0" dirty="0">
                <a:effectLst/>
              </a:rPr>
              <a:t>CN</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数据节点</a:t>
            </a:r>
            <a:r>
              <a:rPr lang="en-US" altLang="zh-CN" sz="900" b="0" i="0" spc="0" dirty="0">
                <a:effectLst/>
              </a:rPr>
              <a:t>DN:</a:t>
            </a:r>
            <a:r>
              <a:rPr lang="zh-CN" altLang="en-US" sz="900" b="0" i="0" spc="0" dirty="0">
                <a:effectLst/>
              </a:rPr>
              <a:t>通过</a:t>
            </a:r>
            <a:r>
              <a:rPr lang="en-US" altLang="zh-CN" sz="900" b="0" i="0" spc="0" dirty="0" err="1">
                <a:effectLst/>
              </a:rPr>
              <a:t>dbagent</a:t>
            </a:r>
            <a:r>
              <a:rPr lang="zh-CN" altLang="en-US" sz="900" b="0" i="0" spc="0" dirty="0">
                <a:effectLst/>
              </a:rPr>
              <a:t>建立长连接。</a:t>
            </a:r>
            <a:endParaRPr lang="en-US" altLang="zh-CN" sz="900" b="0" i="0" spc="0" dirty="0">
              <a:effectLst/>
            </a:endParaRPr>
          </a:p>
          <a:p>
            <a:pPr>
              <a:lnSpc>
                <a:spcPct val="90000"/>
              </a:lnSpc>
              <a:spcAft>
                <a:spcPts val="600"/>
              </a:spcAft>
            </a:pPr>
            <a:r>
              <a:rPr lang="en-US" altLang="zh-CN" sz="900" b="0" i="0" spc="0" dirty="0">
                <a:effectLst/>
              </a:rPr>
              <a:t>2</a:t>
            </a:r>
            <a:r>
              <a:rPr lang="zh-CN" altLang="en-US" sz="900" b="0" i="0" spc="0" dirty="0">
                <a:effectLst/>
              </a:rPr>
              <a:t>、数据节点主节点</a:t>
            </a:r>
            <a:r>
              <a:rPr lang="en-US" altLang="zh-CN" sz="900" dirty="0">
                <a:sym typeface="Wingdings" panose="05000000000000000000" pitchFamily="2" charset="2"/>
              </a:rPr>
              <a:t>&lt;-</a:t>
            </a:r>
            <a:r>
              <a:rPr lang="en-US" altLang="zh-CN" sz="900" b="0" i="0" spc="0" dirty="0">
                <a:effectLst/>
                <a:sym typeface="Wingdings" panose="05000000000000000000" pitchFamily="2" charset="2"/>
              </a:rPr>
              <a:t>-</a:t>
            </a:r>
            <a:r>
              <a:rPr lang="en-US" altLang="zh-CN" sz="900" b="0" i="0" spc="0" dirty="0">
                <a:effectLst/>
              </a:rPr>
              <a:t>&gt;</a:t>
            </a:r>
            <a:r>
              <a:rPr lang="zh-CN" altLang="en-US" sz="900" b="0" i="0" spc="0" dirty="0">
                <a:effectLst/>
              </a:rPr>
              <a:t>从节点</a:t>
            </a:r>
            <a:r>
              <a:rPr lang="en-US" altLang="zh-CN" sz="900" b="0" i="0" spc="0" dirty="0">
                <a:effectLst/>
              </a:rPr>
              <a:t>:</a:t>
            </a:r>
            <a:r>
              <a:rPr lang="zh-CN" altLang="en-US" sz="900" b="0" i="0" spc="0" dirty="0">
                <a:effectLst/>
              </a:rPr>
              <a:t>通过</a:t>
            </a:r>
            <a:r>
              <a:rPr lang="en-US" altLang="zh-CN" sz="900" b="0" i="0" spc="0" dirty="0" err="1">
                <a:effectLst/>
              </a:rPr>
              <a:t>mysql</a:t>
            </a:r>
            <a:r>
              <a:rPr lang="zh-CN" altLang="en-US" sz="900" b="0" i="0" spc="0" dirty="0">
                <a:effectLst/>
              </a:rPr>
              <a:t>的</a:t>
            </a:r>
            <a:r>
              <a:rPr lang="en-US" altLang="zh-CN" sz="900" b="0" i="0" spc="0" dirty="0" err="1">
                <a:effectLst/>
              </a:rPr>
              <a:t>binlog</a:t>
            </a:r>
            <a:r>
              <a:rPr lang="zh-CN" altLang="en-US" sz="900" b="0" i="0" spc="0" dirty="0">
                <a:effectLst/>
              </a:rPr>
              <a:t>同步复制原理，实现数据的同步。</a:t>
            </a:r>
            <a:endParaRPr lang="en-US" altLang="zh-CN" sz="900" dirty="0">
              <a:effectLst/>
            </a:endParaRPr>
          </a:p>
          <a:p>
            <a:pPr>
              <a:lnSpc>
                <a:spcPct val="90000"/>
              </a:lnSpc>
              <a:spcAft>
                <a:spcPts val="600"/>
              </a:spcAft>
            </a:pPr>
            <a:r>
              <a:rPr lang="en-US" altLang="zh-CN" sz="900" b="0" i="0" spc="0" dirty="0">
                <a:effectLst/>
              </a:rPr>
              <a:t>3</a:t>
            </a:r>
            <a:r>
              <a:rPr lang="zh-CN" altLang="en-US" sz="900" b="0" i="0" spc="0" dirty="0">
                <a:effectLst/>
              </a:rPr>
              <a:t>、</a:t>
            </a:r>
            <a:r>
              <a:rPr lang="en-US" altLang="zh-CN" sz="900" b="0" i="0" spc="0" dirty="0" err="1">
                <a:effectLst/>
              </a:rPr>
              <a:t>ProxyManager</a:t>
            </a:r>
            <a:r>
              <a:rPr lang="zh-CN" altLang="en-US" sz="900" b="0" i="0" spc="0" dirty="0">
                <a:effectLst/>
              </a:rPr>
              <a:t>：实现对计算节点的统一管理，会和每个计算节点进行连接。</a:t>
            </a:r>
            <a:endParaRPr lang="en-US" altLang="zh-CN" sz="900" dirty="0">
              <a:effectLst/>
            </a:endParaRPr>
          </a:p>
          <a:p>
            <a:pPr>
              <a:lnSpc>
                <a:spcPct val="90000"/>
              </a:lnSpc>
              <a:spcAft>
                <a:spcPts val="600"/>
              </a:spcAft>
            </a:pPr>
            <a:r>
              <a:rPr lang="en-US" altLang="zh-CN" sz="900" b="0" i="0" spc="0" dirty="0">
                <a:effectLst/>
              </a:rPr>
              <a:t>4</a:t>
            </a:r>
            <a:r>
              <a:rPr lang="zh-CN" altLang="en-US" sz="900" b="0" i="0" spc="0" dirty="0">
                <a:effectLst/>
              </a:rPr>
              <a:t>、</a:t>
            </a:r>
            <a:r>
              <a:rPr lang="en-US" altLang="zh-CN" sz="900" b="0" i="0" spc="0" dirty="0" err="1">
                <a:effectLst/>
              </a:rPr>
              <a:t>ClusterManager</a:t>
            </a:r>
            <a:r>
              <a:rPr lang="zh-CN" altLang="en-US" sz="900" b="0" i="0" spc="0" dirty="0">
                <a:effectLst/>
              </a:rPr>
              <a:t>：统一管理数据节点，比如数据节点的状态、扩容缩容，并协同计算节点控制数据的访问。</a:t>
            </a:r>
            <a:endParaRPr lang="en-US" altLang="zh-CN" sz="900" dirty="0">
              <a:effectLst/>
            </a:endParaRPr>
          </a:p>
          <a:p>
            <a:pPr>
              <a:lnSpc>
                <a:spcPct val="90000"/>
              </a:lnSpc>
              <a:spcAft>
                <a:spcPts val="600"/>
              </a:spcAft>
            </a:pPr>
            <a:r>
              <a:rPr lang="en-US" altLang="zh-CN" sz="900" b="0" i="0" spc="0" dirty="0">
                <a:effectLst/>
              </a:rPr>
              <a:t>5</a:t>
            </a:r>
            <a:r>
              <a:rPr lang="zh-CN" altLang="en-US" sz="900" b="0" i="0" spc="0" dirty="0">
                <a:effectLst/>
              </a:rPr>
              <a:t>、</a:t>
            </a:r>
            <a:r>
              <a:rPr lang="en-US" altLang="zh-CN" sz="900" b="0" i="0" spc="0" dirty="0" err="1">
                <a:effectLst/>
              </a:rPr>
              <a:t>Metadataserver</a:t>
            </a:r>
            <a:r>
              <a:rPr lang="zh-CN" altLang="en-US" sz="900" b="0" i="0" spc="0" dirty="0">
                <a:effectLst/>
              </a:rPr>
              <a:t>：管理元数据信息，有</a:t>
            </a:r>
            <a:r>
              <a:rPr lang="en-US" altLang="zh-CN" sz="900" b="0" i="0" spc="0" dirty="0">
                <a:effectLst/>
              </a:rPr>
              <a:t>DDL</a:t>
            </a:r>
            <a:r>
              <a:rPr lang="zh-CN" altLang="en-US" sz="900" b="0" i="0" spc="0" dirty="0">
                <a:effectLst/>
              </a:rPr>
              <a:t>相关的变更会在这里同步更新，元数据会保存在</a:t>
            </a:r>
            <a:r>
              <a:rPr lang="en-US" altLang="zh-CN" sz="900" b="0" i="0" spc="0" dirty="0">
                <a:effectLst/>
              </a:rPr>
              <a:t>RDB</a:t>
            </a:r>
            <a:r>
              <a:rPr lang="zh-CN" altLang="en-US" sz="900" b="0" i="0" spc="0" dirty="0">
                <a:effectLst/>
              </a:rPr>
              <a:t>中。同时为了优化执行效率，元数据信息也会同时同步到每个计算节点和数据节点的内存中，业务访问的时候优先从本地读取元数据信息。</a:t>
            </a:r>
            <a:endParaRPr lang="en-US" altLang="zh-CN" sz="900" dirty="0">
              <a:effectLst/>
            </a:endParaRPr>
          </a:p>
          <a:p>
            <a:pPr>
              <a:lnSpc>
                <a:spcPct val="90000"/>
              </a:lnSpc>
              <a:spcAft>
                <a:spcPts val="600"/>
              </a:spcAft>
            </a:pPr>
            <a:r>
              <a:rPr lang="en-US" altLang="zh-CN" sz="900" b="0" i="0" spc="0" dirty="0">
                <a:effectLst/>
              </a:rPr>
              <a:t>6</a:t>
            </a:r>
            <a:r>
              <a:rPr lang="zh-CN" altLang="en-US" sz="900" b="0" i="0" spc="0" dirty="0">
                <a:effectLst/>
              </a:rPr>
              <a:t>、</a:t>
            </a:r>
            <a:r>
              <a:rPr lang="en-US" altLang="zh-CN" sz="900" b="0" i="0" spc="0" dirty="0">
                <a:effectLst/>
              </a:rPr>
              <a:t>GTM</a:t>
            </a:r>
            <a:r>
              <a:rPr lang="zh-CN" altLang="en-US" sz="900" b="0" i="0" spc="0" dirty="0">
                <a:effectLst/>
              </a:rPr>
              <a:t>：如果需要申请全局事务</a:t>
            </a:r>
            <a:r>
              <a:rPr lang="en-US" altLang="zh-CN" sz="900" b="0" i="0" spc="0" dirty="0">
                <a:effectLst/>
              </a:rPr>
              <a:t>ID</a:t>
            </a:r>
            <a:r>
              <a:rPr lang="zh-CN" altLang="en-US" sz="900" b="0" i="0" spc="0" dirty="0">
                <a:effectLst/>
              </a:rPr>
              <a:t>，会通过</a:t>
            </a:r>
            <a:r>
              <a:rPr lang="en-US" altLang="zh-CN" sz="900" b="0" i="0" spc="0" dirty="0">
                <a:effectLst/>
              </a:rPr>
              <a:t>GTM</a:t>
            </a:r>
            <a:r>
              <a:rPr lang="zh-CN" altLang="en-US" sz="900" b="0" i="0" spc="0" dirty="0">
                <a:effectLst/>
              </a:rPr>
              <a:t>管理节点申请</a:t>
            </a:r>
            <a:r>
              <a:rPr lang="en-US" altLang="zh-CN" sz="900" b="0" i="0" spc="0" dirty="0">
                <a:effectLst/>
              </a:rPr>
              <a:t>GTID</a:t>
            </a:r>
            <a:r>
              <a:rPr lang="zh-CN" altLang="en-US" sz="900" b="0" i="0" spc="0" dirty="0">
                <a:effectLst/>
              </a:rPr>
              <a:t>。</a:t>
            </a:r>
            <a:endParaRPr lang="en-US" altLang="zh-CN" sz="900" dirty="0">
              <a:effectLst/>
            </a:endParaRPr>
          </a:p>
          <a:p>
            <a:pPr>
              <a:lnSpc>
                <a:spcPct val="90000"/>
              </a:lnSpc>
              <a:spcAft>
                <a:spcPts val="600"/>
              </a:spcAft>
            </a:pPr>
            <a:r>
              <a:rPr lang="en-US" altLang="zh-CN" sz="900" b="0" i="0" spc="0" dirty="0">
                <a:effectLst/>
              </a:rPr>
              <a:t>7</a:t>
            </a:r>
            <a:r>
              <a:rPr lang="zh-CN" altLang="en-US" sz="900" b="0" i="0" spc="0" dirty="0">
                <a:effectLst/>
              </a:rPr>
              <a:t>、</a:t>
            </a:r>
            <a:r>
              <a:rPr lang="en-US" altLang="zh-CN" sz="900" b="0" i="0" spc="0" dirty="0" err="1">
                <a:effectLst/>
              </a:rPr>
              <a:t>OMMAgent</a:t>
            </a:r>
            <a:r>
              <a:rPr lang="zh-CN" altLang="en-US" sz="900" dirty="0"/>
              <a:t>：</a:t>
            </a:r>
            <a:r>
              <a:rPr lang="zh-CN" altLang="en-US" sz="900" b="0" i="0" spc="0" dirty="0">
                <a:effectLst/>
              </a:rPr>
              <a:t>用于执行</a:t>
            </a:r>
            <a:r>
              <a:rPr lang="en-US" altLang="zh-CN" sz="900" b="0" i="0" spc="0" dirty="0">
                <a:effectLst/>
              </a:rPr>
              <a:t>OMM</a:t>
            </a:r>
            <a:r>
              <a:rPr lang="zh-CN" altLang="en-US" sz="900" b="0" i="0" spc="0" dirty="0">
                <a:effectLst/>
              </a:rPr>
              <a:t>管理节点下发的命令，并将告警信息同步到</a:t>
            </a:r>
            <a:r>
              <a:rPr lang="en-US" altLang="zh-CN" sz="900" b="0" i="0" spc="0" dirty="0">
                <a:effectLst/>
              </a:rPr>
              <a:t>OMM</a:t>
            </a:r>
            <a:r>
              <a:rPr lang="zh-CN" altLang="en-US" sz="900" b="0" i="0" spc="0" dirty="0">
                <a:effectLst/>
              </a:rPr>
              <a:t>管理节点</a:t>
            </a:r>
            <a:r>
              <a:rPr lang="zh-CN" altLang="en-US" sz="900" dirty="0"/>
              <a:t>。</a:t>
            </a:r>
            <a:endParaRPr lang="en-US" altLang="zh-CN" sz="900" dirty="0">
              <a:effectLst/>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13</a:t>
            </a:fld>
            <a:endParaRPr lang="zh-CN" altLang="en-US"/>
          </a:p>
        </p:txBody>
      </p:sp>
    </p:spTree>
    <p:extLst>
      <p:ext uri="{BB962C8B-B14F-4D97-AF65-F5344CB8AC3E}">
        <p14:creationId xmlns:p14="http://schemas.microsoft.com/office/powerpoint/2010/main" val="227994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14</a:t>
            </a:fld>
            <a:endParaRPr lang="zh-CN" altLang="en-US"/>
          </a:p>
        </p:txBody>
      </p:sp>
    </p:spTree>
    <p:extLst>
      <p:ext uri="{BB962C8B-B14F-4D97-AF65-F5344CB8AC3E}">
        <p14:creationId xmlns:p14="http://schemas.microsoft.com/office/powerpoint/2010/main" val="1401581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15</a:t>
            </a:fld>
            <a:endParaRPr lang="zh-CN" altLang="en-US"/>
          </a:p>
        </p:txBody>
      </p:sp>
    </p:spTree>
    <p:extLst>
      <p:ext uri="{BB962C8B-B14F-4D97-AF65-F5344CB8AC3E}">
        <p14:creationId xmlns:p14="http://schemas.microsoft.com/office/powerpoint/2010/main" val="1225092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16</a:t>
            </a:fld>
            <a:endParaRPr lang="zh-CN" altLang="en-US"/>
          </a:p>
        </p:txBody>
      </p:sp>
    </p:spTree>
    <p:extLst>
      <p:ext uri="{BB962C8B-B14F-4D97-AF65-F5344CB8AC3E}">
        <p14:creationId xmlns:p14="http://schemas.microsoft.com/office/powerpoint/2010/main" val="256802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17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19</a:t>
            </a:fld>
            <a:endParaRPr lang="zh-CN" altLang="en-US"/>
          </a:p>
        </p:txBody>
      </p:sp>
    </p:spTree>
    <p:extLst>
      <p:ext uri="{BB962C8B-B14F-4D97-AF65-F5344CB8AC3E}">
        <p14:creationId xmlns:p14="http://schemas.microsoft.com/office/powerpoint/2010/main" val="315088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20</a:t>
            </a:fld>
            <a:endParaRPr lang="zh-CN" altLang="en-US"/>
          </a:p>
        </p:txBody>
      </p:sp>
    </p:spTree>
    <p:extLst>
      <p:ext uri="{BB962C8B-B14F-4D97-AF65-F5344CB8AC3E}">
        <p14:creationId xmlns:p14="http://schemas.microsoft.com/office/powerpoint/2010/main" val="203321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21</a:t>
            </a:fld>
            <a:endParaRPr lang="zh-CN" altLang="en-US"/>
          </a:p>
        </p:txBody>
      </p:sp>
    </p:spTree>
    <p:extLst>
      <p:ext uri="{BB962C8B-B14F-4D97-AF65-F5344CB8AC3E}">
        <p14:creationId xmlns:p14="http://schemas.microsoft.com/office/powerpoint/2010/main" val="233164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2</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mj-lt"/>
              <a:buNone/>
            </a:pPr>
            <a:r>
              <a:rPr lang="zh-CN" altLang="en-US" sz="900" dirty="0">
                <a:solidFill>
                  <a:srgbClr val="24292E"/>
                </a:solidFill>
                <a:effectLst/>
                <a:latin typeface="-apple-system"/>
              </a:rPr>
              <a:t>表分片</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a:t>
            </a:r>
            <a:endParaRPr lang="en-US" altLang="zh-CN" sz="900" dirty="0">
              <a:solidFill>
                <a:srgbClr val="24292E"/>
              </a:solidFill>
              <a:effectLst/>
              <a:latin typeface="-apple-system"/>
            </a:endParaRPr>
          </a:p>
          <a:p>
            <a:pPr algn="l">
              <a:buFont typeface="+mj-lt"/>
              <a:buNone/>
            </a:pPr>
            <a:r>
              <a:rPr lang="en-US" altLang="zh-CN" sz="900" dirty="0">
                <a:solidFill>
                  <a:srgbClr val="24292E"/>
                </a:solidFill>
                <a:effectLst/>
                <a:latin typeface="-apple-system"/>
              </a:rPr>
              <a:t>1</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接收到</a:t>
            </a:r>
            <a:r>
              <a:rPr lang="en-US" altLang="zh-CN" sz="900" dirty="0">
                <a:solidFill>
                  <a:srgbClr val="24292E"/>
                </a:solidFill>
                <a:effectLst/>
                <a:latin typeface="-apple-system"/>
              </a:rPr>
              <a:t>DDL</a:t>
            </a:r>
            <a:r>
              <a:rPr lang="zh-CN" altLang="en-US" sz="900" dirty="0">
                <a:solidFill>
                  <a:srgbClr val="24292E"/>
                </a:solidFill>
                <a:effectLst/>
                <a:latin typeface="-apple-system"/>
              </a:rPr>
              <a:t>信息后，会通知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更新元数据信息，并持久化保存到</a:t>
            </a:r>
            <a:r>
              <a:rPr lang="en-US" altLang="zh-CN" sz="900" dirty="0">
                <a:solidFill>
                  <a:srgbClr val="24292E"/>
                </a:solidFill>
                <a:effectLst/>
                <a:latin typeface="-apple-system"/>
              </a:rPr>
              <a:t>RDB</a:t>
            </a:r>
            <a:r>
              <a:rPr lang="zh-CN" altLang="en-US" sz="900" dirty="0">
                <a:solidFill>
                  <a:srgbClr val="24292E"/>
                </a:solidFill>
                <a:effectLst/>
                <a:latin typeface="-apple-system"/>
              </a:rPr>
              <a:t>中</a:t>
            </a:r>
          </a:p>
          <a:p>
            <a:pPr algn="l">
              <a:buFont typeface="+mj-lt"/>
              <a:buNone/>
            </a:pPr>
            <a:r>
              <a:rPr lang="en-US" altLang="zh-CN" sz="900" dirty="0">
                <a:solidFill>
                  <a:srgbClr val="24292E"/>
                </a:solidFill>
                <a:effectLst/>
                <a:latin typeface="-apple-system"/>
              </a:rPr>
              <a:t>2</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将</a:t>
            </a:r>
            <a:r>
              <a:rPr lang="en-US" altLang="zh-CN" sz="900" dirty="0">
                <a:solidFill>
                  <a:srgbClr val="24292E"/>
                </a:solidFill>
                <a:effectLst/>
                <a:latin typeface="-apple-system"/>
              </a:rPr>
              <a:t>DDL</a:t>
            </a:r>
            <a:r>
              <a:rPr lang="zh-CN" altLang="en-US" sz="900" dirty="0">
                <a:solidFill>
                  <a:srgbClr val="24292E"/>
                </a:solidFill>
                <a:effectLst/>
                <a:latin typeface="-apple-system"/>
              </a:rPr>
              <a:t>语句下推到每个数据节点分别执行</a:t>
            </a:r>
          </a:p>
          <a:p>
            <a:pPr algn="l">
              <a:buFont typeface="+mj-lt"/>
              <a:buNone/>
            </a:pPr>
            <a:r>
              <a:rPr lang="en-US" altLang="zh-CN" sz="900" dirty="0">
                <a:solidFill>
                  <a:srgbClr val="24292E"/>
                </a:solidFill>
                <a:effectLst/>
                <a:latin typeface="-apple-system"/>
              </a:rPr>
              <a:t>3</a:t>
            </a:r>
            <a:r>
              <a:rPr lang="zh-CN" altLang="en-US" sz="900" dirty="0">
                <a:solidFill>
                  <a:srgbClr val="24292E"/>
                </a:solidFill>
                <a:effectLst/>
                <a:latin typeface="-apple-system"/>
              </a:rPr>
              <a:t>、</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本地内存和数据节点中会保存一份全量的表结构信息</a:t>
            </a:r>
          </a:p>
          <a:p>
            <a:pPr algn="l">
              <a:buFont typeface="+mj-lt"/>
              <a:buNone/>
            </a:pPr>
            <a:r>
              <a:rPr lang="en-US" altLang="zh-CN" sz="900" dirty="0">
                <a:solidFill>
                  <a:srgbClr val="24292E"/>
                </a:solidFill>
                <a:effectLst/>
                <a:latin typeface="-apple-system"/>
              </a:rPr>
              <a:t>4</a:t>
            </a:r>
            <a:r>
              <a:rPr lang="zh-CN" altLang="en-US" sz="900" dirty="0">
                <a:solidFill>
                  <a:srgbClr val="24292E"/>
                </a:solidFill>
                <a:effectLst/>
                <a:latin typeface="-apple-system"/>
              </a:rPr>
              <a:t>、</a:t>
            </a:r>
            <a:r>
              <a:rPr lang="en-US" altLang="zh-CN" sz="900" dirty="0">
                <a:solidFill>
                  <a:srgbClr val="24292E"/>
                </a:solidFill>
                <a:effectLst/>
                <a:latin typeface="-apple-system"/>
              </a:rPr>
              <a:t>DDL</a:t>
            </a:r>
            <a:r>
              <a:rPr lang="zh-CN" altLang="en-US" sz="900" dirty="0">
                <a:solidFill>
                  <a:srgbClr val="24292E"/>
                </a:solidFill>
                <a:effectLst/>
                <a:latin typeface="-apple-system"/>
              </a:rPr>
              <a:t>执行过程中如果出错，会通知</a:t>
            </a:r>
            <a:r>
              <a:rPr lang="en-US" altLang="zh-CN" sz="900" dirty="0">
                <a:solidFill>
                  <a:srgbClr val="24292E"/>
                </a:solidFill>
                <a:effectLst/>
                <a:latin typeface="-apple-system"/>
              </a:rPr>
              <a:t>MDS</a:t>
            </a:r>
            <a:r>
              <a:rPr lang="zh-CN" altLang="en-US" sz="900" dirty="0">
                <a:solidFill>
                  <a:srgbClr val="24292E"/>
                </a:solidFill>
                <a:effectLst/>
                <a:latin typeface="-apple-system"/>
              </a:rPr>
              <a:t>将表状态禁用，需要手动解锁；表禁用后业务访问会出错</a:t>
            </a:r>
          </a:p>
          <a:p>
            <a:pPr algn="l">
              <a:buFont typeface="+mj-lt"/>
              <a:buNone/>
            </a:pPr>
            <a:r>
              <a:rPr lang="en-US" altLang="zh-CN" sz="900" dirty="0">
                <a:solidFill>
                  <a:srgbClr val="24292E"/>
                </a:solidFill>
                <a:effectLst/>
                <a:latin typeface="-apple-system"/>
              </a:rPr>
              <a:t>5</a:t>
            </a:r>
            <a:r>
              <a:rPr lang="zh-CN" altLang="en-US" sz="900" dirty="0">
                <a:solidFill>
                  <a:srgbClr val="24292E"/>
                </a:solidFill>
                <a:effectLst/>
                <a:latin typeface="-apple-system"/>
              </a:rPr>
              <a:t>、</a:t>
            </a:r>
            <a:r>
              <a:rPr lang="en-US" altLang="zh-CN" sz="900" dirty="0">
                <a:solidFill>
                  <a:srgbClr val="24292E"/>
                </a:solidFill>
                <a:effectLst/>
                <a:latin typeface="-apple-system"/>
              </a:rPr>
              <a:t>RDB</a:t>
            </a:r>
            <a:r>
              <a:rPr lang="zh-CN" altLang="en-US" sz="900" dirty="0">
                <a:solidFill>
                  <a:srgbClr val="24292E"/>
                </a:solidFill>
                <a:effectLst/>
                <a:latin typeface="-apple-system"/>
              </a:rPr>
              <a:t>中的</a:t>
            </a:r>
            <a:r>
              <a:rPr lang="en-US" altLang="zh-CN" sz="900" dirty="0">
                <a:solidFill>
                  <a:srgbClr val="24292E"/>
                </a:solidFill>
                <a:effectLst/>
                <a:latin typeface="-apple-system"/>
              </a:rPr>
              <a:t>DDL</a:t>
            </a:r>
            <a:r>
              <a:rPr lang="zh-CN" altLang="en-US" sz="900" dirty="0">
                <a:solidFill>
                  <a:srgbClr val="24292E"/>
                </a:solidFill>
                <a:effectLst/>
                <a:latin typeface="-apple-system"/>
              </a:rPr>
              <a:t>信息会定期同步到</a:t>
            </a:r>
            <a:r>
              <a:rPr lang="en-US" altLang="zh-CN" sz="900" dirty="0" err="1">
                <a:solidFill>
                  <a:srgbClr val="24292E"/>
                </a:solidFill>
                <a:effectLst/>
                <a:latin typeface="-apple-system"/>
              </a:rPr>
              <a:t>DBProxy</a:t>
            </a:r>
            <a:r>
              <a:rPr lang="zh-CN" altLang="en-US" sz="900" dirty="0">
                <a:solidFill>
                  <a:srgbClr val="24292E"/>
                </a:solidFill>
                <a:effectLst/>
                <a:latin typeface="-apple-system"/>
              </a:rPr>
              <a:t>计算节点和</a:t>
            </a:r>
            <a:r>
              <a:rPr lang="en-US" altLang="zh-CN" sz="900" dirty="0">
                <a:solidFill>
                  <a:srgbClr val="24292E"/>
                </a:solidFill>
                <a:effectLst/>
                <a:latin typeface="-apple-system"/>
              </a:rPr>
              <a:t>DB</a:t>
            </a:r>
            <a:r>
              <a:rPr lang="zh-CN" altLang="en-US" sz="900" dirty="0">
                <a:solidFill>
                  <a:srgbClr val="24292E"/>
                </a:solidFill>
                <a:effectLst/>
                <a:latin typeface="-apple-system"/>
              </a:rPr>
              <a:t>数据节点</a:t>
            </a:r>
          </a:p>
          <a:p>
            <a:pPr algn="l">
              <a:buFont typeface="+mj-lt"/>
              <a:buNone/>
            </a:pPr>
            <a:r>
              <a:rPr lang="en-US" altLang="zh-CN" sz="900" dirty="0">
                <a:solidFill>
                  <a:srgbClr val="24292E"/>
                </a:solidFill>
                <a:effectLst/>
                <a:latin typeface="-apple-system"/>
              </a:rPr>
              <a:t>6</a:t>
            </a:r>
            <a:r>
              <a:rPr lang="zh-CN" altLang="en-US" sz="900" dirty="0">
                <a:solidFill>
                  <a:srgbClr val="24292E"/>
                </a:solidFill>
                <a:effectLst/>
                <a:latin typeface="-apple-system"/>
              </a:rPr>
              <a:t>、应用访问时会优先从本地读取</a:t>
            </a:r>
            <a:r>
              <a:rPr lang="en-US" altLang="zh-CN" sz="900" dirty="0">
                <a:solidFill>
                  <a:srgbClr val="24292E"/>
                </a:solidFill>
                <a:effectLst/>
                <a:latin typeface="-apple-system"/>
              </a:rPr>
              <a:t>DDL</a:t>
            </a:r>
            <a:r>
              <a:rPr lang="zh-CN" altLang="en-US" sz="900" dirty="0">
                <a:solidFill>
                  <a:srgbClr val="24292E"/>
                </a:solidFill>
                <a:effectLst/>
                <a:latin typeface="-apple-system"/>
              </a:rPr>
              <a:t>信息</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INSERT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中分片表的插入过程如下：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insert</a:t>
            </a:r>
            <a:r>
              <a:rPr lang="zh-CN" altLang="en-US" sz="1100" b="0" i="0" dirty="0">
                <a:solidFill>
                  <a:srgbClr val="24292E"/>
                </a:solidFill>
                <a:effectLst/>
                <a:latin typeface="-apple-system"/>
              </a:rPr>
              <a:t>语句，并返回执行结果给计算节点</a:t>
            </a:r>
            <a:r>
              <a:rPr lang="en-US" altLang="zh-CN" sz="1100" b="0" i="0" dirty="0" err="1">
                <a:solidFill>
                  <a:srgbClr val="24292E"/>
                </a:solidFill>
                <a:effectLst/>
                <a:latin typeface="-apple-system"/>
              </a:rPr>
              <a:t>DBProxy</a:t>
            </a:r>
            <a:endParaRPr lang="en-US" altLang="zh-CN" sz="1100" b="0" i="0" dirty="0">
              <a:solidFill>
                <a:srgbClr val="24292E"/>
              </a:solidFill>
              <a:effectLst/>
              <a:latin typeface="-apple-system"/>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23</a:t>
            </a:fld>
            <a:endParaRPr lang="zh-CN" altLang="en-US"/>
          </a:p>
        </p:txBody>
      </p:sp>
    </p:spTree>
    <p:extLst>
      <p:ext uri="{BB962C8B-B14F-4D97-AF65-F5344CB8AC3E}">
        <p14:creationId xmlns:p14="http://schemas.microsoft.com/office/powerpoint/2010/main" val="380133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表分片</a:t>
            </a:r>
            <a:r>
              <a:rPr lang="en-US" altLang="zh-CN" sz="900" dirty="0">
                <a:latin typeface="微软雅黑" panose="020B0503020204020204" pitchFamily="34" charset="-122"/>
                <a:ea typeface="微软雅黑" panose="020B0503020204020204" pitchFamily="34" charset="-122"/>
              </a:rPr>
              <a:t>SELECT</a:t>
            </a:r>
            <a:r>
              <a:rPr lang="zh-CN" altLang="en-US" sz="900" dirty="0">
                <a:latin typeface="微软雅黑" panose="020B0503020204020204" pitchFamily="34" charset="-122"/>
                <a:ea typeface="微软雅黑" panose="020B0503020204020204" pitchFamily="34" charset="-122"/>
              </a:rPr>
              <a:t>执行过程：</a:t>
            </a:r>
            <a:endParaRPr lang="en-US" altLang="zh-CN" sz="900" dirty="0">
              <a:latin typeface="微软雅黑" panose="020B0503020204020204" pitchFamily="34" charset="-122"/>
              <a:ea typeface="微软雅黑" panose="020B0503020204020204" pitchFamily="34" charset="-122"/>
            </a:endParaRPr>
          </a:p>
          <a:p>
            <a:pPr algn="l">
              <a:buFont typeface="+mj-lt"/>
              <a:buNone/>
            </a:pPr>
            <a:r>
              <a:rPr lang="en-US" altLang="zh-CN" sz="1100" dirty="0"/>
              <a:t>1</a:t>
            </a:r>
            <a:r>
              <a:rPr lang="zh-CN" altLang="en-US" sz="1100" dirty="0"/>
              <a:t>、</a:t>
            </a:r>
            <a:r>
              <a:rPr lang="en-US" altLang="zh-CN" sz="1100" dirty="0" err="1"/>
              <a:t>GoldenDB</a:t>
            </a:r>
            <a:r>
              <a:rPr lang="zh-CN" altLang="en-US" sz="1100" dirty="0"/>
              <a:t>中分片表的查询过程如下：</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接收到</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信息后，从</a:t>
            </a:r>
            <a:r>
              <a:rPr lang="en-US" altLang="zh-CN" sz="1100" b="0" i="0" dirty="0">
                <a:solidFill>
                  <a:srgbClr val="24292E"/>
                </a:solidFill>
                <a:effectLst/>
                <a:latin typeface="-apple-system"/>
              </a:rPr>
              <a:t>MDS</a:t>
            </a:r>
            <a:r>
              <a:rPr lang="zh-CN" altLang="en-US" sz="1100" b="0" i="0" dirty="0">
                <a:solidFill>
                  <a:srgbClr val="24292E"/>
                </a:solidFill>
                <a:effectLst/>
                <a:latin typeface="-apple-system"/>
              </a:rPr>
              <a:t>获取表的分片信息并解析</a:t>
            </a:r>
            <a:r>
              <a:rPr lang="en-US" altLang="zh-CN" sz="1100" b="0" i="0" dirty="0">
                <a:solidFill>
                  <a:srgbClr val="24292E"/>
                </a:solidFill>
                <a:effectLst/>
                <a:latin typeface="-apple-system"/>
              </a:rPr>
              <a:t>SQL</a:t>
            </a:r>
          </a:p>
          <a:p>
            <a:pPr algn="l">
              <a:buFont typeface="+mj-lt"/>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根据分片规则将查询语句下发到不同的</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a:t>
            </a:r>
          </a:p>
          <a:p>
            <a:pPr algn="l">
              <a:buFont typeface="+mj-lt"/>
              <a:buNone/>
            </a:pPr>
            <a:r>
              <a:rPr lang="en-US" altLang="zh-CN" sz="1100" b="0" i="0" dirty="0">
                <a:solidFill>
                  <a:srgbClr val="24292E"/>
                </a:solidFill>
                <a:effectLst/>
                <a:latin typeface="-apple-system"/>
              </a:rPr>
              <a:t>3</a:t>
            </a:r>
            <a:r>
              <a:rPr lang="zh-CN" altLang="en-US" sz="1100" b="0" i="0" dirty="0">
                <a:solidFill>
                  <a:srgbClr val="24292E"/>
                </a:solidFill>
                <a:effectLst/>
                <a:latin typeface="-apple-system"/>
              </a:rPr>
              <a:t>、</a:t>
            </a:r>
            <a:r>
              <a:rPr lang="en-US" altLang="zh-CN" sz="1100" b="0" i="0" dirty="0">
                <a:solidFill>
                  <a:srgbClr val="24292E"/>
                </a:solidFill>
                <a:effectLst/>
                <a:latin typeface="-apple-system"/>
              </a:rPr>
              <a:t>DB</a:t>
            </a:r>
            <a:r>
              <a:rPr lang="zh-CN" altLang="en-US" sz="1100" b="0" i="0" dirty="0">
                <a:solidFill>
                  <a:srgbClr val="24292E"/>
                </a:solidFill>
                <a:effectLst/>
                <a:latin typeface="-apple-system"/>
              </a:rPr>
              <a:t>分片节点执行</a:t>
            </a:r>
            <a:r>
              <a:rPr lang="en-US" altLang="zh-CN" sz="1100" b="0" i="0" dirty="0">
                <a:solidFill>
                  <a:srgbClr val="24292E"/>
                </a:solidFill>
                <a:effectLst/>
                <a:latin typeface="-apple-system"/>
              </a:rPr>
              <a:t>SQL</a:t>
            </a:r>
            <a:r>
              <a:rPr lang="zh-CN" altLang="en-US" sz="1100" b="0" i="0" dirty="0">
                <a:solidFill>
                  <a:srgbClr val="24292E"/>
                </a:solidFill>
                <a:effectLst/>
                <a:latin typeface="-apple-system"/>
              </a:rPr>
              <a:t>查询语句，并返回结果集给计算节点</a:t>
            </a:r>
            <a:r>
              <a:rPr lang="en-US" altLang="zh-CN" sz="1100" b="0" i="0" dirty="0" err="1">
                <a:solidFill>
                  <a:srgbClr val="24292E"/>
                </a:solidFill>
                <a:effectLst/>
                <a:latin typeface="-apple-system"/>
              </a:rPr>
              <a:t>DBProxy</a:t>
            </a:r>
            <a:r>
              <a:rPr lang="zh-CN" altLang="en-US" sz="1100" b="0" i="0" dirty="0">
                <a:solidFill>
                  <a:srgbClr val="24292E"/>
                </a:solidFill>
                <a:effectLst/>
                <a:latin typeface="-apple-system"/>
              </a:rPr>
              <a:t>进行汇总，再返回给客户端</a:t>
            </a:r>
          </a:p>
          <a:p>
            <a:endParaRPr lang="en-US" altLang="zh-CN" sz="900" dirty="0">
              <a:latin typeface="微软雅黑" panose="020B0503020204020204" pitchFamily="34" charset="-122"/>
              <a:ea typeface="微软雅黑" panose="020B0503020204020204" pitchFamily="34" charset="-122"/>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24</a:t>
            </a:fld>
            <a:endParaRPr lang="zh-CN" altLang="en-US"/>
          </a:p>
        </p:txBody>
      </p:sp>
    </p:spTree>
    <p:extLst>
      <p:ext uri="{BB962C8B-B14F-4D97-AF65-F5344CB8AC3E}">
        <p14:creationId xmlns:p14="http://schemas.microsoft.com/office/powerpoint/2010/main" val="2698918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25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27</a:t>
            </a:fld>
            <a:endParaRPr lang="zh-CN" altLang="en-US"/>
          </a:p>
        </p:txBody>
      </p:sp>
    </p:spTree>
    <p:extLst>
      <p:ext uri="{BB962C8B-B14F-4D97-AF65-F5344CB8AC3E}">
        <p14:creationId xmlns:p14="http://schemas.microsoft.com/office/powerpoint/2010/main" val="3917200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28</a:t>
            </a:fld>
            <a:endParaRPr lang="zh-CN" altLang="en-US"/>
          </a:p>
        </p:txBody>
      </p:sp>
    </p:spTree>
    <p:extLst>
      <p:ext uri="{BB962C8B-B14F-4D97-AF65-F5344CB8AC3E}">
        <p14:creationId xmlns:p14="http://schemas.microsoft.com/office/powerpoint/2010/main" val="5117767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一阶段提交不需要“协调者”角色，各结点之间不存在协调操作，因此其事务执行时间比两阶段提交要短，但是提交的“危险期”是每一个事务的实际提交时间，相比于两阶段提交，一阶段提交出现在</a:t>
            </a:r>
            <a:r>
              <a:rPr lang="zh-CN" altLang="zh-CN" sz="1800" b="0" u="none" kern="100" dirty="0">
                <a:solidFill>
                  <a:srgbClr val="FF0000"/>
                </a:solidFill>
                <a:effectLst/>
                <a:ea typeface="Times New Roman" panose="02020603050405020304" pitchFamily="18" charset="0"/>
              </a:rPr>
              <a:t> </a:t>
            </a:r>
            <a:r>
              <a:rPr lang="zh-CN" altLang="zh-CN" sz="1800" b="0" u="none"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“不一致”的概率就变大了</a:t>
            </a:r>
            <a:r>
              <a:rPr lang="zh-CN"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GoldenDB</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通过引入</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解决了不一致性问题，但是回滚的成本高一些（针对这种场景，也增加了一些优化方案，比如</a:t>
            </a:r>
            <a:r>
              <a:rPr lang="en-US" altLang="zh-CN" sz="1800" b="0" u="none" kern="100" dirty="0" err="1">
                <a:effectLst/>
                <a:latin typeface="Times New Roman" panose="02020603050405020304" pitchFamily="18" charset="0"/>
                <a:ea typeface="仿宋" panose="02010609060101010101" pitchFamily="49" charset="-122"/>
                <a:cs typeface="Times New Roman" panose="02020603050405020304" pitchFamily="18" charset="0"/>
              </a:rPr>
              <a:t>binlog</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预处理，</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key</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处理等方法）。</a:t>
            </a:r>
            <a:endPar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endParaRPr>
          </a:p>
          <a:p>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这种方案其实是基于这样的一种假设，即分片在提交后失败的可能性比较小，因为该方案的回滚成本非常高，几乎是</a:t>
            </a:r>
            <a:r>
              <a:rPr lang="en-US" altLang="zh-CN"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N</a:t>
            </a:r>
            <a:r>
              <a:rPr lang="zh-CN" altLang="en-US" sz="1800" b="0" u="none" kern="100" dirty="0">
                <a:effectLst/>
                <a:latin typeface="Times New Roman" panose="02020603050405020304" pitchFamily="18" charset="0"/>
                <a:ea typeface="仿宋" panose="02010609060101010101" pitchFamily="49" charset="-122"/>
                <a:cs typeface="Times New Roman" panose="02020603050405020304" pitchFamily="18" charset="0"/>
              </a:rPr>
              <a:t>倍的方法，性能很差，而且会影响在线业务的执行，虽然采用了一系列优化方案，但是回滚带来的成本无法规避。</a:t>
            </a:r>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29</a:t>
            </a:fld>
            <a:endParaRPr lang="zh-CN" altLang="en-US"/>
          </a:p>
        </p:txBody>
      </p:sp>
    </p:spTree>
    <p:extLst>
      <p:ext uri="{BB962C8B-B14F-4D97-AF65-F5344CB8AC3E}">
        <p14:creationId xmlns:p14="http://schemas.microsoft.com/office/powerpoint/2010/main" val="2263262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30</a:t>
            </a:fld>
            <a:endParaRPr lang="zh-CN" altLang="en-US"/>
          </a:p>
        </p:txBody>
      </p:sp>
    </p:spTree>
    <p:extLst>
      <p:ext uri="{BB962C8B-B14F-4D97-AF65-F5344CB8AC3E}">
        <p14:creationId xmlns:p14="http://schemas.microsoft.com/office/powerpoint/2010/main" val="3253477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31</a:t>
            </a:fld>
            <a:endParaRPr lang="zh-CN" altLang="en-US"/>
          </a:p>
        </p:txBody>
      </p:sp>
    </p:spTree>
    <p:extLst>
      <p:ext uri="{BB962C8B-B14F-4D97-AF65-F5344CB8AC3E}">
        <p14:creationId xmlns:p14="http://schemas.microsoft.com/office/powerpoint/2010/main" val="252923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32</a:t>
            </a:fld>
            <a:endParaRPr lang="zh-CN" altLang="en-US"/>
          </a:p>
        </p:txBody>
      </p:sp>
    </p:spTree>
    <p:extLst>
      <p:ext uri="{BB962C8B-B14F-4D97-AF65-F5344CB8AC3E}">
        <p14:creationId xmlns:p14="http://schemas.microsoft.com/office/powerpoint/2010/main" val="3959952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33</a:t>
            </a:fld>
            <a:endParaRPr lang="zh-CN" altLang="en-US"/>
          </a:p>
        </p:txBody>
      </p:sp>
    </p:spTree>
    <p:extLst>
      <p:ext uri="{BB962C8B-B14F-4D97-AF65-F5344CB8AC3E}">
        <p14:creationId xmlns:p14="http://schemas.microsoft.com/office/powerpoint/2010/main" val="364056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b="0" u="none" dirty="0">
                <a:latin typeface="微软雅黑" panose="020B0503020204020204" pitchFamily="34" charset="-122"/>
                <a:ea typeface="微软雅黑" panose="020B0503020204020204" pitchFamily="34" charset="-122"/>
              </a:rPr>
              <a:t>单节点和多节点控制是否申请</a:t>
            </a:r>
            <a:r>
              <a:rPr lang="en-US" altLang="zh-CN" sz="900" b="0" u="none" dirty="0">
                <a:latin typeface="微软雅黑" panose="020B0503020204020204" pitchFamily="34" charset="-122"/>
                <a:ea typeface="微软雅黑" panose="020B0503020204020204" pitchFamily="34" charset="-122"/>
              </a:rPr>
              <a:t>GTID</a:t>
            </a:r>
          </a:p>
          <a:p>
            <a:r>
              <a:rPr lang="en-US" altLang="zh-CN" sz="900" b="0" u="none" dirty="0">
                <a:latin typeface="微软雅黑" panose="020B0503020204020204" pitchFamily="34" charset="-122"/>
                <a:ea typeface="微软雅黑" panose="020B0503020204020204" pitchFamily="34" charset="-122"/>
              </a:rPr>
              <a:t>SW/CS</a:t>
            </a:r>
            <a:r>
              <a:rPr lang="zh-CN" altLang="en-US" sz="900" b="0" u="none" dirty="0">
                <a:latin typeface="微软雅黑" panose="020B0503020204020204" pitchFamily="34" charset="-122"/>
                <a:ea typeface="微软雅黑" panose="020B0503020204020204" pitchFamily="34" charset="-122"/>
              </a:rPr>
              <a:t>隔离级别控制是否需要增加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排它锁</a:t>
            </a:r>
            <a:endParaRPr lang="en-US" altLang="zh-CN" sz="900" b="0" u="none" dirty="0">
              <a:latin typeface="微软雅黑" panose="020B0503020204020204" pitchFamily="34" charset="-122"/>
              <a:ea typeface="微软雅黑" panose="020B0503020204020204" pitchFamily="34" charset="-122"/>
            </a:endParaRPr>
          </a:p>
          <a:p>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比较特殊，</a:t>
            </a:r>
            <a:r>
              <a:rPr lang="en-US" altLang="zh-CN" sz="900" b="0" u="none" dirty="0">
                <a:latin typeface="微软雅黑" panose="020B0503020204020204" pitchFamily="34" charset="-122"/>
                <a:ea typeface="微软雅黑" panose="020B0503020204020204" pitchFamily="34" charset="-122"/>
              </a:rPr>
              <a:t>SW</a:t>
            </a:r>
            <a:r>
              <a:rPr lang="zh-CN" altLang="en-US" sz="900" b="0" u="none" dirty="0">
                <a:latin typeface="微软雅黑" panose="020B0503020204020204" pitchFamily="34" charset="-122"/>
                <a:ea typeface="微软雅黑" panose="020B0503020204020204" pitchFamily="34" charset="-122"/>
              </a:rPr>
              <a:t>下发的是</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语句，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实际转化的是</a:t>
            </a:r>
            <a:r>
              <a:rPr lang="en-US" altLang="zh-CN" sz="900" b="0" u="none" dirty="0">
                <a:latin typeface="微软雅黑" panose="020B0503020204020204" pitchFamily="34" charset="-122"/>
                <a:ea typeface="微软雅黑" panose="020B0503020204020204" pitchFamily="34" charset="-122"/>
              </a:rPr>
              <a:t>update(</a:t>
            </a:r>
            <a:r>
              <a:rPr lang="en-US" altLang="zh-CN" sz="900" b="0" u="none" dirty="0" err="1">
                <a:latin typeface="微软雅黑" panose="020B0503020204020204" pitchFamily="34" charset="-122"/>
                <a:ea typeface="微软雅黑" panose="020B0503020204020204" pitchFamily="34" charset="-122"/>
              </a:rPr>
              <a:t>gtid</a:t>
            </a:r>
            <a:r>
              <a:rPr lang="en-US" altLang="zh-CN" sz="900" b="0" u="none" dirty="0">
                <a:latin typeface="微软雅黑" panose="020B0503020204020204" pitchFamily="34" charset="-122"/>
                <a:ea typeface="微软雅黑" panose="020B0503020204020204" pitchFamily="34" charset="-122"/>
              </a:rPr>
              <a:t>)</a:t>
            </a:r>
            <a:r>
              <a:rPr lang="zh-CN" altLang="en-US" sz="900" b="0" u="none" dirty="0">
                <a:latin typeface="微软雅黑" panose="020B0503020204020204" pitchFamily="34" charset="-122"/>
                <a:ea typeface="微软雅黑" panose="020B0503020204020204" pitchFamily="34" charset="-122"/>
              </a:rPr>
              <a:t>和</a:t>
            </a:r>
            <a:r>
              <a:rPr lang="en-US" altLang="zh-CN" sz="900" b="0" u="none" dirty="0">
                <a:latin typeface="微软雅黑" panose="020B0503020204020204" pitchFamily="34" charset="-122"/>
                <a:ea typeface="微软雅黑" panose="020B0503020204020204" pitchFamily="34" charset="-122"/>
              </a:rPr>
              <a:t>delete</a:t>
            </a:r>
            <a:r>
              <a:rPr lang="zh-CN" altLang="en-US" sz="900" b="0" u="none" dirty="0">
                <a:latin typeface="微软雅黑" panose="020B0503020204020204" pitchFamily="34" charset="-122"/>
                <a:ea typeface="微软雅黑" panose="020B0503020204020204" pitchFamily="34" charset="-122"/>
              </a:rPr>
              <a:t>操作，所以</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的情况下都需要申请</a:t>
            </a:r>
            <a:r>
              <a:rPr lang="en-US" altLang="zh-CN" sz="900" b="0" u="none" dirty="0">
                <a:latin typeface="微软雅黑" panose="020B0503020204020204" pitchFamily="34" charset="-122"/>
                <a:ea typeface="微软雅黑" panose="020B0503020204020204" pitchFamily="34" charset="-122"/>
              </a:rPr>
              <a:t>GTID</a:t>
            </a:r>
            <a:r>
              <a:rPr lang="zh-CN" altLang="en-US" sz="900" b="0" u="none" dirty="0">
                <a:latin typeface="微软雅黑" panose="020B0503020204020204" pitchFamily="34" charset="-122"/>
                <a:ea typeface="微软雅黑" panose="020B0503020204020204" pitchFamily="34" charset="-122"/>
              </a:rPr>
              <a:t>。</a:t>
            </a:r>
            <a:r>
              <a:rPr lang="en-US" altLang="zh-CN" sz="900" b="0" u="none" dirty="0">
                <a:latin typeface="微软雅黑" panose="020B0503020204020204" pitchFamily="34" charset="-122"/>
                <a:ea typeface="微软雅黑" panose="020B0503020204020204" pitchFamily="34" charset="-122"/>
              </a:rPr>
              <a:t>CW</a:t>
            </a:r>
            <a:r>
              <a:rPr lang="zh-CN" altLang="en-US" sz="900" b="0" u="none" dirty="0">
                <a:latin typeface="微软雅黑" panose="020B0503020204020204" pitchFamily="34" charset="-122"/>
                <a:ea typeface="微软雅黑" panose="020B0503020204020204" pitchFamily="34" charset="-122"/>
              </a:rPr>
              <a:t>仍然是增加</a:t>
            </a:r>
            <a:r>
              <a:rPr lang="en-US" altLang="zh-CN" sz="900" b="0" u="none" dirty="0">
                <a:latin typeface="微软雅黑" panose="020B0503020204020204" pitchFamily="34" charset="-122"/>
                <a:ea typeface="微软雅黑" panose="020B0503020204020204" pitchFamily="34" charset="-122"/>
              </a:rPr>
              <a:t>select for update</a:t>
            </a:r>
            <a:r>
              <a:rPr lang="zh-CN" altLang="en-US" sz="900" b="0" u="none" dirty="0">
                <a:latin typeface="微软雅黑" panose="020B0503020204020204" pitchFamily="34" charset="-122"/>
                <a:ea typeface="微软雅黑" panose="020B0503020204020204" pitchFamily="34" charset="-122"/>
              </a:rPr>
              <a:t>。</a:t>
            </a: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34</a:t>
            </a:fld>
            <a:endParaRPr lang="zh-CN" altLang="en-US"/>
          </a:p>
        </p:txBody>
      </p:sp>
    </p:spTree>
    <p:extLst>
      <p:ext uri="{BB962C8B-B14F-4D97-AF65-F5344CB8AC3E}">
        <p14:creationId xmlns:p14="http://schemas.microsoft.com/office/powerpoint/2010/main" val="12825549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b="0" u="none"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35</a:t>
            </a:fld>
            <a:endParaRPr lang="zh-CN" altLang="en-US"/>
          </a:p>
        </p:txBody>
      </p:sp>
    </p:spTree>
    <p:extLst>
      <p:ext uri="{BB962C8B-B14F-4D97-AF65-F5344CB8AC3E}">
        <p14:creationId xmlns:p14="http://schemas.microsoft.com/office/powerpoint/2010/main" val="2887068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在</a:t>
            </a:r>
            <a:r>
              <a:rPr lang="en-US" altLang="zh-CN" sz="1800" kern="100" dirty="0" err="1">
                <a:solidFill>
                  <a:srgbClr val="FF0000"/>
                </a:solidFill>
                <a:effectLst/>
                <a:latin typeface="Times New Roman" panose="02020603050405020304" pitchFamily="18" charset="0"/>
                <a:ea typeface="仿宋" panose="02010609060101010101" pitchFamily="49" charset="-122"/>
              </a:rPr>
              <a:t>dbproxy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节点进行</a:t>
            </a:r>
            <a:r>
              <a:rPr lang="en-US" altLang="zh-CN" sz="1800" kern="100" dirty="0">
                <a:solidFill>
                  <a:srgbClr val="FF0000"/>
                </a:solidFill>
                <a:effectLst/>
                <a:latin typeface="Times New Roman" panose="02020603050405020304" pitchFamily="18" charset="0"/>
                <a:ea typeface="仿宋" panose="02010609060101010101" pitchFamily="49" charset="-122"/>
              </a:rPr>
              <a:t>GTID</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判活及</a:t>
            </a:r>
            <a:r>
              <a:rPr lang="en-US" altLang="zh-CN" sz="1800" kern="100" dirty="0">
                <a:solidFill>
                  <a:srgbClr val="FF0000"/>
                </a:solidFill>
                <a:effectLst/>
                <a:latin typeface="Times New Roman" panose="02020603050405020304" pitchFamily="18" charset="0"/>
                <a:ea typeface="仿宋" panose="02010609060101010101" pitchFamily="49" charset="-122"/>
              </a:rPr>
              <a:t>retry</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的时候，会有短暂的阻塞读的情况，时间会很短，大概是</a:t>
            </a:r>
            <a:r>
              <a:rPr lang="en-US" altLang="zh-CN" sz="1800" kern="100" dirty="0" err="1">
                <a:solidFill>
                  <a:srgbClr val="FF0000"/>
                </a:solidFill>
                <a:effectLst/>
                <a:latin typeface="Times New Roman" panose="02020603050405020304" pitchFamily="18" charset="0"/>
                <a:ea typeface="仿宋" panose="02010609060101010101" pitchFamily="49" charset="-122"/>
              </a:rPr>
              <a:t>ms</a:t>
            </a:r>
            <a:r>
              <a:rPr lang="zh-CN" altLang="zh-CN" sz="18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级别</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36</a:t>
            </a:fld>
            <a:endParaRPr lang="zh-CN" altLang="en-US"/>
          </a:p>
        </p:txBody>
      </p:sp>
    </p:spTree>
    <p:extLst>
      <p:ext uri="{BB962C8B-B14F-4D97-AF65-F5344CB8AC3E}">
        <p14:creationId xmlns:p14="http://schemas.microsoft.com/office/powerpoint/2010/main" val="263001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在分布式环境、计算存储分离架构下，事务处理技术如果采用</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，那么</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应该置于哪里？在解耦的需求下，可以考虑如下方式：</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置于存储层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在传统的页面结构之上，进行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的可见性判断（即可见性判断放置在存储层），这样的好处是，网络传输量少，但是事务处理技术和存储层耦合度高。</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置于计算层</a:t>
            </a:r>
            <a:endPar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这样以</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MVCC</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技术为基础的事务处理可以和存储层解耦，这有助于实现多模数据库。</a:t>
            </a:r>
          </a:p>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37</a:t>
            </a:fld>
            <a:endParaRPr lang="zh-CN" altLang="en-US"/>
          </a:p>
        </p:txBody>
      </p:sp>
    </p:spTree>
    <p:extLst>
      <p:ext uri="{BB962C8B-B14F-4D97-AF65-F5344CB8AC3E}">
        <p14:creationId xmlns:p14="http://schemas.microsoft.com/office/powerpoint/2010/main" val="203802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zh-CN" altLang="en-US" sz="900" dirty="0">
                <a:latin typeface="微软雅黑" panose="020B0503020204020204" pitchFamily="34" charset="-122"/>
                <a:ea typeface="微软雅黑" panose="020B0503020204020204" pitchFamily="34" charset="-122"/>
              </a:rPr>
              <a:t>上述是悲观锁的并发控制策略，乐观锁的并发控制方案则是：</a:t>
            </a:r>
            <a:endParaRPr lang="en-US" altLang="zh-CN" sz="900" dirty="0">
              <a:latin typeface="微软雅黑" panose="020B0503020204020204" pitchFamily="34" charset="-122"/>
              <a:ea typeface="微软雅黑" panose="020B0503020204020204" pitchFamily="34" charset="-122"/>
            </a:endParaRPr>
          </a:p>
          <a:p>
            <a:r>
              <a:rPr lang="en-US" altLang="zh-CN" sz="900" dirty="0">
                <a:latin typeface="微软雅黑" panose="020B0503020204020204" pitchFamily="34" charset="-122"/>
                <a:ea typeface="微软雅黑" panose="020B0503020204020204" pitchFamily="34" charset="-122"/>
              </a:rPr>
              <a:t>update tb set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where </a:t>
            </a:r>
            <a:r>
              <a:rPr lang="en-US" altLang="zh-CN" sz="900" dirty="0" err="1">
                <a:latin typeface="微软雅黑" panose="020B0503020204020204" pitchFamily="34" charset="-122"/>
                <a:ea typeface="微软雅黑" panose="020B0503020204020204" pitchFamily="34" charset="-122"/>
              </a:rPr>
              <a:t>gtid</a:t>
            </a:r>
            <a:r>
              <a:rPr lang="en-US" altLang="zh-CN" sz="900" dirty="0">
                <a:latin typeface="微软雅黑" panose="020B0503020204020204" pitchFamily="34" charset="-122"/>
                <a:ea typeface="微软雅黑" panose="020B0503020204020204" pitchFamily="34" charset="-122"/>
              </a:rPr>
              <a:t> not in(</a:t>
            </a:r>
            <a:r>
              <a:rPr lang="zh-CN" altLang="en-US" sz="900" dirty="0">
                <a:latin typeface="微软雅黑" panose="020B0503020204020204" pitchFamily="34" charset="-122"/>
                <a:ea typeface="微软雅黑" panose="020B0503020204020204" pitchFamily="34" charset="-122"/>
              </a:rPr>
              <a:t>活跃</a:t>
            </a:r>
            <a:r>
              <a:rPr lang="en-US" altLang="zh-CN" sz="900" dirty="0">
                <a:latin typeface="微软雅黑" panose="020B0503020204020204" pitchFamily="34" charset="-122"/>
                <a:ea typeface="微软雅黑" panose="020B0503020204020204" pitchFamily="34" charset="-122"/>
              </a:rPr>
              <a:t>GTID</a:t>
            </a:r>
            <a:r>
              <a:rPr lang="zh-CN" altLang="en-US" sz="900" dirty="0">
                <a:latin typeface="微软雅黑" panose="020B0503020204020204" pitchFamily="34" charset="-122"/>
                <a:ea typeface="微软雅黑" panose="020B0503020204020204" pitchFamily="34" charset="-122"/>
              </a:rPr>
              <a:t>列表</a:t>
            </a:r>
            <a:r>
              <a:rPr lang="en-US" altLang="zh-CN" sz="900" dirty="0">
                <a:latin typeface="微软雅黑" panose="020B0503020204020204" pitchFamily="34" charset="-122"/>
                <a:ea typeface="微软雅黑" panose="020B0503020204020204" pitchFamily="34" charset="-122"/>
              </a:rPr>
              <a:t>)</a:t>
            </a:r>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38</a:t>
            </a:fld>
            <a:endParaRPr lang="zh-CN" altLang="en-US"/>
          </a:p>
        </p:txBody>
      </p:sp>
    </p:spTree>
    <p:extLst>
      <p:ext uri="{BB962C8B-B14F-4D97-AF65-F5344CB8AC3E}">
        <p14:creationId xmlns:p14="http://schemas.microsoft.com/office/powerpoint/2010/main" val="565688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39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41</a:t>
            </a:fld>
            <a:endParaRPr lang="zh-CN" altLang="en-US"/>
          </a:p>
        </p:txBody>
      </p:sp>
    </p:spTree>
    <p:extLst>
      <p:ext uri="{BB962C8B-B14F-4D97-AF65-F5344CB8AC3E}">
        <p14:creationId xmlns:p14="http://schemas.microsoft.com/office/powerpoint/2010/main" val="659402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en-US"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42</a:t>
            </a:fld>
            <a:endParaRPr lang="zh-CN" altLang="en-US"/>
          </a:p>
        </p:txBody>
      </p:sp>
    </p:spTree>
    <p:extLst>
      <p:ext uri="{BB962C8B-B14F-4D97-AF65-F5344CB8AC3E}">
        <p14:creationId xmlns:p14="http://schemas.microsoft.com/office/powerpoint/2010/main" val="1540140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43</a:t>
            </a:fld>
            <a:endParaRPr lang="zh-CN" altLang="en-US"/>
          </a:p>
        </p:txBody>
      </p:sp>
    </p:spTree>
    <p:extLst>
      <p:ext uri="{BB962C8B-B14F-4D97-AF65-F5344CB8AC3E}">
        <p14:creationId xmlns:p14="http://schemas.microsoft.com/office/powerpoint/2010/main" val="13726276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indent="266700" algn="just">
              <a:lnSpc>
                <a:spcPct val="150000"/>
              </a:lnSpc>
            </a:pPr>
            <a:r>
              <a:rPr lang="zh-CN" altLang="en-US" sz="900" dirty="0">
                <a:latin typeface="微软雅黑" panose="020B0503020204020204" pitchFamily="34" charset="-122"/>
                <a:ea typeface="微软雅黑" panose="020B0503020204020204" pitchFamily="34" charset="-122"/>
              </a:rPr>
              <a:t>这里引入安全组的概念，具体的</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分组策略的配置</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最大保护策略：所有分组均需要返回响应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最高性能策略：无需分组响应</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最高可用策略：分组响应数大于所配置的最小分组响应数（即低水位）</a:t>
            </a:r>
          </a:p>
          <a:p>
            <a:pPr indent="266700" algn="just">
              <a:lnSpc>
                <a:spcPct val="150000"/>
              </a:lnSpc>
            </a:pP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其中最高可用策略是以最低代价保障</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RPO</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为</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0</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，在保障数据一致性的前提下最大程度的兼顾了服务高可用及同步性能。</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44</a:t>
            </a:fld>
            <a:endParaRPr lang="zh-CN" altLang="en-US"/>
          </a:p>
        </p:txBody>
      </p:sp>
    </p:spTree>
    <p:extLst>
      <p:ext uri="{BB962C8B-B14F-4D97-AF65-F5344CB8AC3E}">
        <p14:creationId xmlns:p14="http://schemas.microsoft.com/office/powerpoint/2010/main" val="29251964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45</a:t>
            </a:fld>
            <a:endParaRPr lang="zh-CN" altLang="en-US"/>
          </a:p>
        </p:txBody>
      </p:sp>
    </p:spTree>
    <p:extLst>
      <p:ext uri="{BB962C8B-B14F-4D97-AF65-F5344CB8AC3E}">
        <p14:creationId xmlns:p14="http://schemas.microsoft.com/office/powerpoint/2010/main" val="2596777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1</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根据一直运行的脚本获取高低水位信息，在切换开始时检验是否低于高水位</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如果低于高水位，不触发切换逻辑；高于高水位时，杀本地管理节点及</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3</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等待所有备机回放完成</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4</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所有参与选主的管理节点：根据是否允许跨机房切换来确定参与选主的管理节点，返回参与选主管理节点的信息</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5</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判断参与选主管理节点中有无一致性副本</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6</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如无一致性副本，则选取</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最大且优先级最高的管理节点为主；如有一致性副本，则选取一致性副本中优先级最高的作为新主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7</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选出新主后根据标志位判断新主是否需要拉数据，如果无一致性副本，则需要向新主拉数据</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8</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确保新主数据最大后，启动新主的</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OMM</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、管理节点，建立</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主备关系</a:t>
            </a:r>
          </a:p>
          <a:p>
            <a:pPr marL="0" lvl="0" indent="0" algn="just">
              <a:lnSpc>
                <a:spcPct val="150000"/>
              </a:lnSpc>
              <a:buFont typeface="+mj-lt"/>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9</a:t>
            </a:r>
            <a:r>
              <a:rPr lang="zh-CN" altLang="en-US" sz="1800" kern="100" dirty="0">
                <a:effectLst/>
                <a:latin typeface="Times New Roman" panose="02020603050405020304" pitchFamily="18" charset="0"/>
                <a:ea typeface="仿宋" panose="02010609060101010101" pitchFamily="49" charset="-122"/>
                <a:cs typeface="Times New Roman" panose="02020603050405020304" pitchFamily="18" charset="0"/>
              </a:rPr>
              <a:t>、</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校验</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RDB</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主备一致性，若成功则返回新主</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ip</a:t>
            </a:r>
            <a:r>
              <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并提供服务</a:t>
            </a:r>
          </a:p>
          <a:p>
            <a:pPr indent="266700" algn="just">
              <a:lnSpc>
                <a:spcPct val="150000"/>
              </a:lnSpc>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46</a:t>
            </a:fld>
            <a:endParaRPr lang="zh-CN" altLang="en-US"/>
          </a:p>
        </p:txBody>
      </p:sp>
    </p:spTree>
    <p:extLst>
      <p:ext uri="{BB962C8B-B14F-4D97-AF65-F5344CB8AC3E}">
        <p14:creationId xmlns:p14="http://schemas.microsoft.com/office/powerpoint/2010/main" val="12059925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47</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304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48</a:t>
            </a:fld>
            <a:endParaRPr lang="zh-CN" altLang="en-US"/>
          </a:p>
        </p:txBody>
      </p:sp>
    </p:spTree>
    <p:extLst>
      <p:ext uri="{BB962C8B-B14F-4D97-AF65-F5344CB8AC3E}">
        <p14:creationId xmlns:p14="http://schemas.microsoft.com/office/powerpoint/2010/main" val="1350859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49</a:t>
            </a:fld>
            <a:endParaRPr lang="zh-CN" altLang="en-US"/>
          </a:p>
        </p:txBody>
      </p:sp>
    </p:spTree>
    <p:extLst>
      <p:ext uri="{BB962C8B-B14F-4D97-AF65-F5344CB8AC3E}">
        <p14:creationId xmlns:p14="http://schemas.microsoft.com/office/powerpoint/2010/main" val="29451183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50</a:t>
            </a:fld>
            <a:endParaRPr lang="zh-CN" altLang="en-US"/>
          </a:p>
        </p:txBody>
      </p:sp>
    </p:spTree>
    <p:extLst>
      <p:ext uri="{BB962C8B-B14F-4D97-AF65-F5344CB8AC3E}">
        <p14:creationId xmlns:p14="http://schemas.microsoft.com/office/powerpoint/2010/main" val="26344489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51</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973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5</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52</a:t>
            </a:fld>
            <a:endParaRPr lang="zh-CN" altLang="en-US"/>
          </a:p>
        </p:txBody>
      </p:sp>
    </p:spTree>
    <p:extLst>
      <p:ext uri="{BB962C8B-B14F-4D97-AF65-F5344CB8AC3E}">
        <p14:creationId xmlns:p14="http://schemas.microsoft.com/office/powerpoint/2010/main" val="3522570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53</a:t>
            </a:fld>
            <a:endParaRPr lang="zh-CN" altLang="en-US"/>
          </a:p>
        </p:txBody>
      </p:sp>
    </p:spTree>
    <p:extLst>
      <p:ext uri="{BB962C8B-B14F-4D97-AF65-F5344CB8AC3E}">
        <p14:creationId xmlns:p14="http://schemas.microsoft.com/office/powerpoint/2010/main" val="22271258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54</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577098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r>
              <a:rPr lang="en-US" altLang="zh-CN" sz="900" dirty="0">
                <a:latin typeface="微软雅黑" panose="020B0503020204020204" pitchFamily="34" charset="-122"/>
                <a:ea typeface="微软雅黑" panose="020B0503020204020204" pitchFamily="34" charset="-122"/>
              </a:rPr>
              <a:t>UPDATE</a:t>
            </a:r>
            <a:r>
              <a:rPr lang="zh-CN" altLang="en-US" sz="900" dirty="0">
                <a:latin typeface="微软雅黑" panose="020B0503020204020204" pitchFamily="34" charset="-122"/>
                <a:ea typeface="微软雅黑" panose="020B0503020204020204" pitchFamily="34" charset="-122"/>
              </a:rPr>
              <a:t>分片键适用于迁移数据量比较少的场景，如果表数据量很大，则会造成</a:t>
            </a:r>
            <a:r>
              <a:rPr lang="en-US" altLang="zh-CN" sz="900" dirty="0">
                <a:latin typeface="微软雅黑" panose="020B0503020204020204" pitchFamily="34" charset="-122"/>
                <a:ea typeface="微软雅黑" panose="020B0503020204020204" pitchFamily="34" charset="-122"/>
              </a:rPr>
              <a:t>proxy</a:t>
            </a:r>
            <a:r>
              <a:rPr lang="zh-CN" altLang="en-US" sz="900" dirty="0">
                <a:latin typeface="微软雅黑" panose="020B0503020204020204" pitchFamily="34" charset="-122"/>
                <a:ea typeface="微软雅黑" panose="020B0503020204020204" pitchFamily="34" charset="-122"/>
              </a:rPr>
              <a:t>卡死，推荐采用条件查询批量修改的方式执行分片键修改</a:t>
            </a:r>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55</a:t>
            </a:fld>
            <a:endParaRPr lang="zh-CN" altLang="en-US"/>
          </a:p>
        </p:txBody>
      </p:sp>
    </p:spTree>
    <p:extLst>
      <p:ext uri="{BB962C8B-B14F-4D97-AF65-F5344CB8AC3E}">
        <p14:creationId xmlns:p14="http://schemas.microsoft.com/office/powerpoint/2010/main" val="29855648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56</a:t>
            </a:fld>
            <a:endParaRPr lang="zh-CN" altLang="en-US"/>
          </a:p>
        </p:txBody>
      </p:sp>
    </p:spTree>
    <p:extLst>
      <p:ext uri="{BB962C8B-B14F-4D97-AF65-F5344CB8AC3E}">
        <p14:creationId xmlns:p14="http://schemas.microsoft.com/office/powerpoint/2010/main" val="24219776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sz="1100" dirty="0"/>
              <a:t>数据重分布过程中需要注意：</a:t>
            </a:r>
            <a:endParaRPr lang="en-US" altLang="zh-CN" sz="1100" dirty="0"/>
          </a:p>
          <a:p>
            <a:pPr algn="l">
              <a:buFont typeface="Arial" panose="020B0604020202020204" pitchFamily="34" charset="0"/>
              <a:buNone/>
            </a:pPr>
            <a:r>
              <a:rPr lang="en-US" altLang="zh-CN" sz="1100" dirty="0"/>
              <a:t>1</a:t>
            </a:r>
            <a:r>
              <a:rPr lang="zh-CN" altLang="en-US" sz="1100" dirty="0"/>
              <a:t>、数据重分布过程中需要注意：</a:t>
            </a:r>
            <a:r>
              <a:rPr lang="zh-CN" altLang="en-US" sz="1100" b="0" i="0" dirty="0">
                <a:solidFill>
                  <a:srgbClr val="24292E"/>
                </a:solidFill>
                <a:effectLst/>
                <a:latin typeface="-apple-system"/>
              </a:rPr>
              <a:t>锁表和切换表名的过程中，影响应用的写操作</a:t>
            </a:r>
          </a:p>
          <a:p>
            <a:pPr algn="l">
              <a:buFont typeface="Arial" panose="020B0604020202020204" pitchFamily="34" charset="0"/>
              <a:buNone/>
            </a:pPr>
            <a:r>
              <a:rPr lang="en-US" altLang="zh-CN" sz="1100" b="0" i="0" dirty="0">
                <a:solidFill>
                  <a:srgbClr val="24292E"/>
                </a:solidFill>
                <a:effectLst/>
                <a:latin typeface="-apple-system"/>
              </a:rPr>
              <a:t>2</a:t>
            </a:r>
            <a:r>
              <a:rPr lang="zh-CN" altLang="en-US" sz="1100" b="0" i="0" dirty="0">
                <a:solidFill>
                  <a:srgbClr val="24292E"/>
                </a:solidFill>
                <a:effectLst/>
                <a:latin typeface="-apple-system"/>
              </a:rPr>
              <a:t>、重分布过程中临时表需要额外的存储空间，重分布操作前需要保证存储空间充足</a:t>
            </a:r>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57</a:t>
            </a:fld>
            <a:endParaRPr lang="zh-CN" altLang="en-US"/>
          </a:p>
        </p:txBody>
      </p:sp>
    </p:spTree>
    <p:extLst>
      <p:ext uri="{BB962C8B-B14F-4D97-AF65-F5344CB8AC3E}">
        <p14:creationId xmlns:p14="http://schemas.microsoft.com/office/powerpoint/2010/main" val="16418534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58</a:t>
            </a:fld>
            <a:endParaRPr lang="zh-CN" altLang="en-US"/>
          </a:p>
        </p:txBody>
      </p:sp>
    </p:spTree>
    <p:extLst>
      <p:ext uri="{BB962C8B-B14F-4D97-AF65-F5344CB8AC3E}">
        <p14:creationId xmlns:p14="http://schemas.microsoft.com/office/powerpoint/2010/main" val="1453930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59</a:t>
            </a:fld>
            <a:endParaRPr lang="zh-CN" altLang="en-US"/>
          </a:p>
        </p:txBody>
      </p:sp>
    </p:spTree>
    <p:extLst>
      <p:ext uri="{BB962C8B-B14F-4D97-AF65-F5344CB8AC3E}">
        <p14:creationId xmlns:p14="http://schemas.microsoft.com/office/powerpoint/2010/main" val="697469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60</a:t>
            </a:fld>
            <a:endParaRPr lang="zh-CN" altLang="en-US"/>
          </a:p>
        </p:txBody>
      </p:sp>
    </p:spTree>
    <p:extLst>
      <p:ext uri="{BB962C8B-B14F-4D97-AF65-F5344CB8AC3E}">
        <p14:creationId xmlns:p14="http://schemas.microsoft.com/office/powerpoint/2010/main" val="39934626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61</a:t>
            </a:fld>
            <a:endParaRPr lang="zh-CN" altLang="en-US"/>
          </a:p>
        </p:txBody>
      </p:sp>
    </p:spTree>
    <p:extLst>
      <p:ext uri="{BB962C8B-B14F-4D97-AF65-F5344CB8AC3E}">
        <p14:creationId xmlns:p14="http://schemas.microsoft.com/office/powerpoint/2010/main" val="320577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pPr marL="0" indent="0">
              <a:buNone/>
            </a:pPr>
            <a:r>
              <a:rPr lang="en-US" altLang="zh-CN" sz="900" dirty="0"/>
              <a:t>1</a:t>
            </a:r>
            <a:r>
              <a:rPr lang="zh-CN" altLang="en-US" sz="900" dirty="0"/>
              <a:t>、</a:t>
            </a:r>
            <a:r>
              <a:rPr lang="en-US" altLang="zh-CN" sz="900" dirty="0"/>
              <a:t>MySQL</a:t>
            </a:r>
            <a:r>
              <a:rPr lang="zh-CN" altLang="en-US" sz="900" dirty="0"/>
              <a:t>兼容性</a:t>
            </a:r>
            <a:endParaRPr lang="en-US" altLang="zh-CN" sz="900" dirty="0"/>
          </a:p>
          <a:p>
            <a:pPr marL="0" indent="0">
              <a:buNone/>
            </a:pPr>
            <a:r>
              <a:rPr lang="zh-CN" altLang="en-US" sz="900" dirty="0"/>
              <a:t>数据节点兼容</a:t>
            </a:r>
            <a:r>
              <a:rPr lang="en-US" altLang="zh-CN" sz="900" dirty="0"/>
              <a:t>MySQL5.7/8.0</a:t>
            </a:r>
            <a:r>
              <a:rPr lang="zh-CN" altLang="en-US" sz="900" dirty="0"/>
              <a:t>，计算节点部分兼容</a:t>
            </a:r>
            <a:r>
              <a:rPr lang="en-US" altLang="zh-CN" sz="900" dirty="0"/>
              <a:t>MySQL8.0</a:t>
            </a:r>
          </a:p>
          <a:p>
            <a:pPr marL="0" indent="0">
              <a:buNone/>
            </a:pPr>
            <a:r>
              <a:rPr lang="en-US" altLang="zh-CN" sz="900" dirty="0"/>
              <a:t>2</a:t>
            </a:r>
            <a:r>
              <a:rPr lang="zh-CN" altLang="en-US" sz="900" dirty="0"/>
              <a:t>、</a:t>
            </a:r>
            <a:r>
              <a:rPr lang="en-US" altLang="zh-CN" sz="900" dirty="0"/>
              <a:t>Oracle</a:t>
            </a:r>
            <a:r>
              <a:rPr lang="zh-CN" altLang="en-US" sz="900" dirty="0"/>
              <a:t>兼容性</a:t>
            </a:r>
            <a:endParaRPr lang="en-US" altLang="zh-CN" sz="900" dirty="0"/>
          </a:p>
          <a:p>
            <a:r>
              <a:rPr lang="en-US" altLang="zh-CN" sz="900" dirty="0"/>
              <a:t>sequence</a:t>
            </a:r>
          </a:p>
          <a:p>
            <a:r>
              <a:rPr lang="zh-CN" altLang="en-US" sz="900" dirty="0"/>
              <a:t>基本的时间、字符函数</a:t>
            </a:r>
            <a:endParaRPr lang="en-US" altLang="zh-CN" sz="900" dirty="0"/>
          </a:p>
          <a:p>
            <a:r>
              <a:rPr lang="en-US" altLang="zh-CN" sz="900" dirty="0"/>
              <a:t>Synonym</a:t>
            </a:r>
            <a:r>
              <a:rPr lang="zh-CN" altLang="en-US" sz="900" dirty="0"/>
              <a:t>同义词</a:t>
            </a:r>
            <a:endParaRPr lang="en-US" altLang="zh-CN" sz="900" dirty="0"/>
          </a:p>
          <a:p>
            <a:r>
              <a:rPr lang="zh-CN" altLang="en-US" sz="900" dirty="0"/>
              <a:t>窗口函数</a:t>
            </a:r>
            <a:endParaRPr lang="en-US" altLang="zh-CN" sz="900" dirty="0"/>
          </a:p>
          <a:p>
            <a:r>
              <a:rPr lang="en-US" altLang="zh-CN" sz="900" dirty="0"/>
              <a:t>MERGE INTO</a:t>
            </a:r>
          </a:p>
          <a:p>
            <a:r>
              <a:rPr lang="en-US" altLang="zh-CN" sz="900" dirty="0"/>
              <a:t>……</a:t>
            </a:r>
          </a:p>
          <a:p>
            <a:endParaRPr lang="zh-CN" altLang="en-US" sz="1600" dirty="0"/>
          </a:p>
          <a:p>
            <a:endParaRPr lang="en-US" altLang="zh-CN"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62</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42320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63</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系统表</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information_schema.INNODB_TRX</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主要记录了</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innodb</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事务的相关信息，需要增加</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2</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个字段用于保存事务流水号信息及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新增字段信息如下：</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trx_serial_num</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varchar(32) DEFAULT NULL,</a:t>
            </a:r>
            <a:endParaRPr lang="en-US" altLang="zh-CN" sz="1000" kern="100" dirty="0">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trx_gtm_gtid</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000" kern="100" dirty="0" err="1">
                <a:effectLst/>
                <a:latin typeface="Times New Roman" panose="02020603050405020304" pitchFamily="18" charset="0"/>
                <a:ea typeface="仿宋" panose="02010609060101010101" pitchFamily="49" charset="-122"/>
                <a:cs typeface="Times New Roman" panose="02020603050405020304" pitchFamily="18" charset="0"/>
              </a:rPr>
              <a:t>varcahr</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(32) DEFAULT NULL</a:t>
            </a:r>
          </a:p>
          <a:p>
            <a:pPr marL="0" indent="0">
              <a:buNone/>
            </a:pP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事务流水号信息和</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GTID</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信息都是以特殊</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HINT</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信息的方式携带在</a:t>
            </a:r>
            <a:r>
              <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SQL</a:t>
            </a:r>
            <a:r>
              <a:rPr lang="zh-CN" altLang="zh-CN" sz="1000" kern="100" dirty="0">
                <a:effectLst/>
                <a:latin typeface="Times New Roman" panose="02020603050405020304" pitchFamily="18" charset="0"/>
                <a:ea typeface="仿宋" panose="02010609060101010101" pitchFamily="49" charset="-122"/>
                <a:cs typeface="Times New Roman" panose="02020603050405020304" pitchFamily="18" charset="0"/>
              </a:rPr>
              <a:t>语句中的，如：</a:t>
            </a:r>
            <a:endParaRPr lang="en-US" altLang="zh-CN" sz="10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/*+TSN=abc123*/ START TRANSACTION;</a:t>
            </a:r>
          </a:p>
          <a:p>
            <a:pPr marL="0" indent="0">
              <a:buNone/>
            </a:pPr>
            <a:r>
              <a:rPr lang="zh-CN"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事务流水号：</a:t>
            </a:r>
            <a:r>
              <a:rPr lang="en-US" altLang="zh-CN" sz="1000" kern="100" dirty="0">
                <a:solidFill>
                  <a:srgbClr val="FF0000"/>
                </a:solidFill>
                <a:effectLst/>
                <a:latin typeface="Times New Roman" panose="02020603050405020304" pitchFamily="18" charset="0"/>
                <a:ea typeface="仿宋" panose="02010609060101010101" pitchFamily="49" charset="-122"/>
                <a:cs typeface="Times New Roman" panose="02020603050405020304" pitchFamily="18" charset="0"/>
              </a:rPr>
              <a:t>/*+GTID=123456*/ START TRANSACTION;</a:t>
            </a:r>
            <a:endParaRPr lang="en-US" altLang="zh-CN" sz="1000" dirty="0"/>
          </a:p>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4060761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64</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pPr algn="just"/>
            <a:endParaRPr lang="zh-CN" altLang="en-US" sz="1000" b="0" i="0" dirty="0">
              <a:solidFill>
                <a:srgbClr val="333333"/>
              </a:solidFill>
              <a:effectLst/>
              <a:latin typeface="-apple-system"/>
            </a:endParaRPr>
          </a:p>
        </p:txBody>
      </p:sp>
    </p:spTree>
    <p:extLst>
      <p:ext uri="{BB962C8B-B14F-4D97-AF65-F5344CB8AC3E}">
        <p14:creationId xmlns:p14="http://schemas.microsoft.com/office/powerpoint/2010/main" val="38371749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65</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999976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66</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7572777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76A81D81-FE2F-498E-9723-332F49FC9508}" type="slidenum">
              <a:rPr lang="zh-TW" altLang="en-US" smtClean="0"/>
              <a:t>67</a:t>
            </a:fld>
            <a:endParaRPr lang="zh-TW"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sz="1000" b="0" i="0" kern="1200" dirty="0">
              <a:solidFill>
                <a:schemeClr val="tx1"/>
              </a:solidFill>
              <a:effectLst/>
              <a:latin typeface="+mj-ea"/>
              <a:ea typeface="+mj-ea"/>
              <a:cs typeface="+mn-cs"/>
            </a:endParaRPr>
          </a:p>
        </p:txBody>
      </p:sp>
    </p:spTree>
    <p:extLst>
      <p:ext uri="{BB962C8B-B14F-4D97-AF65-F5344CB8AC3E}">
        <p14:creationId xmlns:p14="http://schemas.microsoft.com/office/powerpoint/2010/main" val="322071114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68</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115E481A-832A-48B0-9B5F-CC2DDFB376CC}" type="slidenum">
              <a:rPr lang="zh-CN" altLang="en-US" smtClean="0"/>
              <a:t>9</a:t>
            </a:fld>
            <a:endParaRPr lang="zh-CN" altLang="en-US"/>
          </a:p>
        </p:txBody>
      </p:sp>
      <p:sp>
        <p:nvSpPr>
          <p:cNvPr id="6" name="幻灯片图像占位符 5"/>
          <p:cNvSpPr>
            <a:spLocks noGrp="1" noRot="1" noChangeAspect="1"/>
          </p:cNvSpPr>
          <p:nvPr>
            <p:ph type="sldImg"/>
          </p:nvPr>
        </p:nvSpPr>
        <p:spPr>
          <a:xfrm>
            <a:off x="519113" y="787400"/>
            <a:ext cx="5759450" cy="3240088"/>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OMM/insight</a:t>
            </a:r>
          </a:p>
          <a:p>
            <a:r>
              <a:rPr lang="en-US" altLang="zh-CN" sz="1200" dirty="0">
                <a:solidFill>
                  <a:srgbClr val="24292E"/>
                </a:solidFill>
                <a:latin typeface="等线" panose="02010600030101010101" pitchFamily="2" charset="-122"/>
                <a:ea typeface="等线" panose="02010600030101010101" pitchFamily="2" charset="-122"/>
              </a:rPr>
              <a:t>OMM(Operations, Maintenance &amp; Monitoring Manager</a:t>
            </a:r>
            <a:r>
              <a:rPr lang="zh-CN" altLang="en-US" sz="1200" dirty="0">
                <a:solidFill>
                  <a:srgbClr val="24292E"/>
                </a:solidFill>
                <a:latin typeface="等线" panose="02010600030101010101" pitchFamily="2" charset="-122"/>
                <a:ea typeface="等线" panose="02010600030101010101" pitchFamily="2" charset="-122"/>
              </a:rPr>
              <a:t>）是整个分布式数据库系统中用于进行维护工作的管理平台，负责所有组件的管理。</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b="1" dirty="0"/>
          </a:p>
          <a:p>
            <a:r>
              <a:rPr lang="zh-CN" altLang="en-US" sz="1200" b="1" dirty="0"/>
              <a:t>连接方式</a:t>
            </a:r>
            <a:endParaRPr lang="en-US" altLang="zh-CN" sz="1200" b="1" dirty="0"/>
          </a:p>
          <a:p>
            <a:r>
              <a:rPr lang="zh-CN" altLang="en-US" sz="1200" b="0" i="0" spc="0" dirty="0">
                <a:solidFill>
                  <a:srgbClr val="24292E"/>
                </a:solidFill>
                <a:effectLst/>
                <a:latin typeface="等线" panose="02010600030101010101" pitchFamily="2" charset="-122"/>
                <a:ea typeface="等线" panose="02010600030101010101" pitchFamily="2" charset="-122"/>
              </a:rPr>
              <a:t>应用客户端可以通过</a:t>
            </a:r>
            <a:r>
              <a:rPr lang="en-US" altLang="zh-CN" sz="1200" b="0" i="0" spc="0" dirty="0">
                <a:solidFill>
                  <a:srgbClr val="24292E"/>
                </a:solidFill>
                <a:effectLst/>
                <a:latin typeface="Helvetica Neue"/>
              </a:rPr>
              <a:t>JDBC</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ODBC</a:t>
            </a:r>
            <a:r>
              <a:rPr lang="zh-CN" altLang="en-US" sz="1200" b="0" i="0" spc="0" dirty="0">
                <a:solidFill>
                  <a:srgbClr val="24292E"/>
                </a:solidFill>
                <a:effectLst/>
                <a:latin typeface="等线" panose="02010600030101010101" pitchFamily="2" charset="-122"/>
                <a:ea typeface="等线" panose="02010600030101010101" pitchFamily="2" charset="-122"/>
              </a:rPr>
              <a:t>直接连接到计算节点，也可以经过负载均衡</a:t>
            </a:r>
            <a:r>
              <a:rPr lang="en-US" altLang="zh-CN" sz="1200" b="0" i="0" spc="0" dirty="0">
                <a:solidFill>
                  <a:srgbClr val="24292E"/>
                </a:solidFill>
                <a:effectLst/>
                <a:latin typeface="Helvetica Neue"/>
              </a:rPr>
              <a:t>F5/A10</a:t>
            </a:r>
            <a:r>
              <a:rPr lang="zh-CN" altLang="en-US" sz="1200" b="0" i="0" spc="0" dirty="0">
                <a:solidFill>
                  <a:srgbClr val="24292E"/>
                </a:solidFill>
                <a:effectLst/>
                <a:latin typeface="等线" panose="02010600030101010101" pitchFamily="2" charset="-122"/>
                <a:ea typeface="等线" panose="02010600030101010101" pitchFamily="2" charset="-122"/>
              </a:rPr>
              <a:t>或</a:t>
            </a:r>
            <a:r>
              <a:rPr lang="en-US" altLang="zh-CN" sz="1200" b="0" i="0" spc="0" dirty="0">
                <a:solidFill>
                  <a:srgbClr val="24292E"/>
                </a:solidFill>
                <a:effectLst/>
                <a:latin typeface="Helvetica Neue"/>
              </a:rPr>
              <a:t>LVS</a:t>
            </a:r>
            <a:r>
              <a:rPr lang="zh-CN" altLang="en-US" sz="1200" dirty="0">
                <a:solidFill>
                  <a:srgbClr val="24292E"/>
                </a:solidFill>
                <a:latin typeface="等线" panose="02010600030101010101" pitchFamily="2" charset="-122"/>
                <a:ea typeface="等线" panose="02010600030101010101" pitchFamily="2" charset="-122"/>
              </a:rPr>
              <a:t>等</a:t>
            </a:r>
            <a:r>
              <a:rPr lang="zh-CN" altLang="en-US" sz="1200" b="0" i="0" spc="0" dirty="0">
                <a:solidFill>
                  <a:srgbClr val="24292E"/>
                </a:solidFill>
                <a:effectLst/>
                <a:latin typeface="等线" panose="02010600030101010101" pitchFamily="2" charset="-122"/>
                <a:ea typeface="等线" panose="02010600030101010101" pitchFamily="2" charset="-122"/>
              </a:rPr>
              <a:t>方式连接到计算节点，达到流量均衡的目的。</a:t>
            </a:r>
            <a:endParaRPr lang="en-US" altLang="zh-CN" sz="1200" b="0" i="0" spc="0" dirty="0">
              <a:solidFill>
                <a:srgbClr val="24292E"/>
              </a:solidFill>
              <a:effectLst/>
              <a:latin typeface="等线" panose="02010600030101010101" pitchFamily="2" charset="-122"/>
              <a:ea typeface="等线" panose="02010600030101010101" pitchFamily="2" charset="-122"/>
            </a:endParaRPr>
          </a:p>
          <a:p>
            <a:endParaRPr lang="en-US" altLang="zh-CN" sz="1200" b="0" i="0" spc="0" dirty="0">
              <a:solidFill>
                <a:srgbClr val="24292E"/>
              </a:solidFill>
              <a:effectLst/>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计算节点</a:t>
            </a:r>
            <a:r>
              <a:rPr lang="en-US" altLang="zh-CN" sz="1200" b="1" dirty="0">
                <a:solidFill>
                  <a:srgbClr val="24292E"/>
                </a:solidFill>
                <a:latin typeface="等线" panose="02010600030101010101" pitchFamily="2" charset="-122"/>
                <a:ea typeface="等线" panose="02010600030101010101" pitchFamily="2" charset="-122"/>
              </a:rPr>
              <a:t>(CN)</a:t>
            </a:r>
          </a:p>
          <a:p>
            <a:r>
              <a:rPr lang="zh-CN" altLang="en-US" sz="1200" dirty="0">
                <a:solidFill>
                  <a:srgbClr val="24292E"/>
                </a:solidFill>
                <a:latin typeface="等线" panose="02010600030101010101" pitchFamily="2" charset="-122"/>
                <a:ea typeface="等线" panose="02010600030101010101" pitchFamily="2" charset="-122"/>
              </a:rPr>
              <a:t>计算节点包括</a:t>
            </a:r>
            <a:r>
              <a:rPr lang="en-US" altLang="zh-CN" sz="1200" dirty="0">
                <a:solidFill>
                  <a:srgbClr val="24292E"/>
                </a:solidFill>
                <a:latin typeface="等线" panose="02010600030101010101" pitchFamily="2" charset="-122"/>
                <a:ea typeface="等线" panose="02010600030101010101" pitchFamily="2" charset="-122"/>
              </a:rPr>
              <a:t>proxy</a:t>
            </a:r>
            <a:r>
              <a:rPr lang="zh-CN" altLang="en-US" sz="1200" dirty="0">
                <a:solidFill>
                  <a:srgbClr val="24292E"/>
                </a:solidFill>
                <a:latin typeface="等线" panose="02010600030101010101" pitchFamily="2" charset="-122"/>
                <a:ea typeface="等线" panose="02010600030101010101" pitchFamily="2" charset="-122"/>
              </a:rPr>
              <a:t>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引擎，主要负责用户认证与鉴权、分布式事务控制、执行具体的分布式计划、分布式优化、存储节点负载均衡等任务。</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r>
              <a:rPr lang="zh-CN" altLang="en-US" sz="1200" b="1" dirty="0">
                <a:solidFill>
                  <a:srgbClr val="24292E"/>
                </a:solidFill>
                <a:latin typeface="等线" panose="02010600030101010101" pitchFamily="2" charset="-122"/>
                <a:ea typeface="等线" panose="02010600030101010101" pitchFamily="2" charset="-122"/>
              </a:rPr>
              <a:t>数据节点</a:t>
            </a:r>
            <a:r>
              <a:rPr lang="en-US" altLang="zh-CN" sz="1200" b="1" dirty="0">
                <a:solidFill>
                  <a:srgbClr val="24292E"/>
                </a:solidFill>
                <a:latin typeface="等线" panose="02010600030101010101" pitchFamily="2" charset="-122"/>
                <a:ea typeface="等线" panose="02010600030101010101" pitchFamily="2" charset="-122"/>
              </a:rPr>
              <a:t>(DN)</a:t>
            </a:r>
          </a:p>
          <a:p>
            <a:r>
              <a:rPr lang="zh-CN" altLang="en-US" sz="1200" dirty="0">
                <a:solidFill>
                  <a:srgbClr val="24292E"/>
                </a:solidFill>
                <a:latin typeface="等线" panose="02010600030101010101" pitchFamily="2" charset="-122"/>
                <a:ea typeface="等线" panose="02010600030101010101" pitchFamily="2" charset="-122"/>
              </a:rPr>
              <a:t>数据节点用于实际存储数据、执行</a:t>
            </a:r>
            <a:r>
              <a:rPr lang="en-US" altLang="zh-CN" sz="1200" dirty="0">
                <a:solidFill>
                  <a:srgbClr val="24292E"/>
                </a:solidFill>
                <a:latin typeface="等线" panose="02010600030101010101" pitchFamily="2" charset="-122"/>
                <a:ea typeface="等线" panose="02010600030101010101" pitchFamily="2" charset="-122"/>
              </a:rPr>
              <a:t>SQL</a:t>
            </a:r>
            <a:r>
              <a:rPr lang="zh-CN" altLang="en-US" sz="1200" dirty="0">
                <a:solidFill>
                  <a:srgbClr val="24292E"/>
                </a:solidFill>
                <a:latin typeface="等线" panose="02010600030101010101" pitchFamily="2" charset="-122"/>
                <a:ea typeface="等线" panose="02010600030101010101" pitchFamily="2" charset="-122"/>
              </a:rPr>
              <a:t>操作和本地事务控制。每个数据节点对应一个</a:t>
            </a:r>
            <a:r>
              <a:rPr lang="en-US" altLang="zh-CN" sz="1200" dirty="0">
                <a:solidFill>
                  <a:srgbClr val="24292E"/>
                </a:solidFill>
                <a:latin typeface="等线" panose="02010600030101010101" pitchFamily="2" charset="-122"/>
                <a:ea typeface="等线" panose="02010600030101010101" pitchFamily="2" charset="-122"/>
              </a:rPr>
              <a:t>MySQL</a:t>
            </a:r>
            <a:r>
              <a:rPr lang="zh-CN" altLang="en-US" sz="1200" dirty="0">
                <a:solidFill>
                  <a:srgbClr val="24292E"/>
                </a:solidFill>
                <a:latin typeface="等线" panose="02010600030101010101" pitchFamily="2" charset="-122"/>
                <a:ea typeface="等线" panose="02010600030101010101" pitchFamily="2" charset="-122"/>
              </a:rPr>
              <a:t>节点，多个数据节点组成一个安全组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。在安全组</a:t>
            </a:r>
            <a:r>
              <a:rPr lang="en-US" altLang="zh-CN" sz="1200" dirty="0">
                <a:solidFill>
                  <a:srgbClr val="24292E"/>
                </a:solidFill>
                <a:latin typeface="等线" panose="02010600030101010101" pitchFamily="2" charset="-122"/>
                <a:ea typeface="等线" panose="02010600030101010101" pitchFamily="2" charset="-122"/>
              </a:rPr>
              <a:t>Group</a:t>
            </a:r>
            <a:r>
              <a:rPr lang="zh-CN" altLang="en-US" sz="1200" dirty="0">
                <a:solidFill>
                  <a:srgbClr val="24292E"/>
                </a:solidFill>
                <a:latin typeface="等线" panose="02010600030101010101" pitchFamily="2" charset="-122"/>
                <a:ea typeface="等线" panose="02010600030101010101" pitchFamily="2" charset="-122"/>
              </a:rPr>
              <a:t>中，数据节点按照一主多备进行快同步数据复制。</a:t>
            </a:r>
            <a:endParaRPr lang="en-US" altLang="zh-CN" sz="1200" dirty="0">
              <a:solidFill>
                <a:srgbClr val="24292E"/>
              </a:solidFill>
              <a:latin typeface="等线" panose="02010600030101010101" pitchFamily="2" charset="-122"/>
              <a:ea typeface="等线" panose="02010600030101010101" pitchFamily="2" charset="-122"/>
            </a:endParaRPr>
          </a:p>
          <a:p>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全局事务节点</a:t>
            </a:r>
            <a:r>
              <a:rPr lang="en-US" altLang="zh-CN" sz="1200" b="1" dirty="0">
                <a:solidFill>
                  <a:srgbClr val="24292E"/>
                </a:solidFill>
                <a:latin typeface="等线" panose="02010600030101010101" pitchFamily="2" charset="-122"/>
                <a:ea typeface="等线" panose="02010600030101010101" pitchFamily="2" charset="-122"/>
              </a:rPr>
              <a:t>(GTM)</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zh-CN" altLang="en-US" sz="1200" dirty="0">
                <a:solidFill>
                  <a:srgbClr val="24292E"/>
                </a:solidFill>
                <a:latin typeface="等线" panose="02010600030101010101" pitchFamily="2" charset="-122"/>
                <a:ea typeface="等线" panose="02010600030101010101" pitchFamily="2" charset="-122"/>
              </a:rPr>
              <a:t>全局事务协调中心，用于协助计算节点进行分布式事务管理，主要包括生成、释放全局事务</a:t>
            </a:r>
            <a:r>
              <a:rPr lang="en-US" altLang="zh-CN" sz="1200" dirty="0">
                <a:solidFill>
                  <a:srgbClr val="24292E"/>
                </a:solidFill>
                <a:latin typeface="等线" panose="02010600030101010101" pitchFamily="2" charset="-122"/>
                <a:ea typeface="等线" panose="02010600030101010101" pitchFamily="2" charset="-122"/>
              </a:rPr>
              <a:t>ID</a:t>
            </a:r>
            <a:r>
              <a:rPr lang="zh-CN" altLang="en-US" sz="1200" dirty="0">
                <a:solidFill>
                  <a:srgbClr val="24292E"/>
                </a:solidFill>
                <a:latin typeface="等线" panose="02010600030101010101" pitchFamily="2" charset="-122"/>
                <a:ea typeface="等线" panose="02010600030101010101" pitchFamily="2" charset="-122"/>
              </a:rPr>
              <a:t>（</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）、维护活跃事务。在</a:t>
            </a:r>
            <a:r>
              <a:rPr lang="en-US" altLang="zh-CN" sz="1200" dirty="0" err="1">
                <a:solidFill>
                  <a:srgbClr val="24292E"/>
                </a:solidFill>
                <a:latin typeface="等线" panose="02010600030101010101" pitchFamily="2" charset="-122"/>
                <a:ea typeface="等线" panose="02010600030101010101" pitchFamily="2" charset="-122"/>
              </a:rPr>
              <a:t>GoldenDB</a:t>
            </a:r>
            <a:r>
              <a:rPr lang="zh-CN" altLang="en-US" sz="1200" dirty="0">
                <a:solidFill>
                  <a:srgbClr val="24292E"/>
                </a:solidFill>
                <a:latin typeface="等线" panose="02010600030101010101" pitchFamily="2" charset="-122"/>
                <a:ea typeface="等线" panose="02010600030101010101" pitchFamily="2" charset="-122"/>
              </a:rPr>
              <a:t>中，只有跨分片的写操作才会申请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，其它读查询操作和单分片的写操作都不会申请</a:t>
            </a:r>
            <a:r>
              <a:rPr lang="en-US" altLang="zh-CN" sz="1200" dirty="0">
                <a:solidFill>
                  <a:srgbClr val="24292E"/>
                </a:solidFill>
                <a:latin typeface="等线" panose="02010600030101010101" pitchFamily="2" charset="-122"/>
                <a:ea typeface="等线" panose="02010600030101010101" pitchFamily="2" charset="-122"/>
              </a:rPr>
              <a:t>GTID</a:t>
            </a:r>
            <a:r>
              <a:rPr lang="zh-CN" altLang="en-US" sz="1200" dirty="0">
                <a:solidFill>
                  <a:srgbClr val="24292E"/>
                </a:solidFill>
                <a:latin typeface="等线" panose="02010600030101010101" pitchFamily="2" charset="-122"/>
                <a:ea typeface="等线" panose="02010600030101010101" pitchFamily="2" charset="-122"/>
              </a:rPr>
              <a:t>。</a:t>
            </a:r>
            <a:endParaRPr lang="en-US" altLang="zh-CN" sz="1200" dirty="0">
              <a:solidFill>
                <a:srgbClr val="24292E"/>
              </a:solidFill>
              <a:latin typeface="等线" panose="02010600030101010101" pitchFamily="2" charset="-122"/>
              <a:ea typeface="等线" panose="02010600030101010101" pitchFamily="2" charset="-122"/>
            </a:endParaRPr>
          </a:p>
          <a:p>
            <a:pPr algn="l"/>
            <a:endParaRPr lang="en-US" altLang="zh-CN" sz="1200" dirty="0">
              <a:solidFill>
                <a:srgbClr val="24292E"/>
              </a:solidFill>
              <a:effectLst/>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管理节点</a:t>
            </a:r>
            <a:r>
              <a:rPr lang="en-US" altLang="zh-CN" sz="1200" b="1" dirty="0">
                <a:solidFill>
                  <a:srgbClr val="24292E"/>
                </a:solidFill>
                <a:latin typeface="等线" panose="02010600030101010101" pitchFamily="2" charset="-122"/>
                <a:ea typeface="等线" panose="02010600030101010101" pitchFamily="2" charset="-122"/>
              </a:rPr>
              <a:t>(MN)</a:t>
            </a:r>
            <a:endParaRPr lang="zh-CN" altLang="en-US" sz="1200" b="1" dirty="0">
              <a:solidFill>
                <a:srgbClr val="24292E"/>
              </a:solidFill>
              <a:latin typeface="等线" panose="02010600030101010101" pitchFamily="2" charset="-122"/>
              <a:ea typeface="等线" panose="02010600030101010101" pitchFamily="2" charset="-122"/>
            </a:endParaRPr>
          </a:p>
          <a:p>
            <a:pPr algn="l"/>
            <a:r>
              <a:rPr lang="en-US" altLang="zh-CN" sz="1200" dirty="0">
                <a:solidFill>
                  <a:srgbClr val="24292E"/>
                </a:solidFill>
                <a:latin typeface="等线" panose="02010600030101010101" pitchFamily="2" charset="-122"/>
                <a:ea typeface="等线" panose="02010600030101010101" pitchFamily="2" charset="-122"/>
              </a:rPr>
              <a:t>1. </a:t>
            </a:r>
            <a:r>
              <a:rPr lang="en-US" altLang="zh-CN" sz="1200" dirty="0" err="1">
                <a:solidFill>
                  <a:srgbClr val="24292E"/>
                </a:solidFill>
                <a:latin typeface="等线" panose="02010600030101010101" pitchFamily="2" charset="-122"/>
                <a:ea typeface="等线" panose="02010600030101010101" pitchFamily="2" charset="-122"/>
              </a:rPr>
              <a:t>MetaDataServer</a:t>
            </a:r>
            <a:r>
              <a:rPr lang="en-US" altLang="zh-CN" sz="1200" dirty="0">
                <a:solidFill>
                  <a:srgbClr val="24292E"/>
                </a:solidFill>
                <a:latin typeface="等线" panose="02010600030101010101" pitchFamily="2" charset="-122"/>
                <a:ea typeface="等线" panose="02010600030101010101" pitchFamily="2" charset="-122"/>
              </a:rPr>
              <a:t>(MDS)</a:t>
            </a:r>
            <a:r>
              <a:rPr lang="zh-CN" altLang="en-US" sz="1200" dirty="0">
                <a:solidFill>
                  <a:srgbClr val="24292E"/>
                </a:solidFill>
                <a:latin typeface="等线" panose="02010600030101010101" pitchFamily="2" charset="-122"/>
                <a:ea typeface="等线" panose="02010600030101010101" pitchFamily="2" charset="-122"/>
              </a:rPr>
              <a:t>主要功能是管理分布式数据库的元数据信息，对外提供操作接口；持久化数据以及进行相应的任务管理工作。</a:t>
            </a:r>
          </a:p>
          <a:p>
            <a:pPr algn="l"/>
            <a:r>
              <a:rPr lang="en-US" altLang="zh-CN" sz="1200" dirty="0">
                <a:solidFill>
                  <a:srgbClr val="24292E"/>
                </a:solidFill>
                <a:latin typeface="等线" panose="02010600030101010101" pitchFamily="2" charset="-122"/>
                <a:ea typeface="等线" panose="02010600030101010101" pitchFamily="2" charset="-122"/>
              </a:rPr>
              <a:t>2. </a:t>
            </a:r>
            <a:r>
              <a:rPr lang="en-US" altLang="zh-CN" sz="1200" dirty="0" err="1">
                <a:solidFill>
                  <a:srgbClr val="24292E"/>
                </a:solidFill>
                <a:latin typeface="等线" panose="02010600030101010101" pitchFamily="2" charset="-122"/>
                <a:ea typeface="等线" panose="02010600030101010101" pitchFamily="2" charset="-122"/>
              </a:rPr>
              <a:t>ProxyManager</a:t>
            </a:r>
            <a:r>
              <a:rPr lang="en-US" altLang="zh-CN" sz="1200" dirty="0">
                <a:solidFill>
                  <a:srgbClr val="24292E"/>
                </a:solidFill>
                <a:latin typeface="等线" panose="02010600030101010101" pitchFamily="2" charset="-122"/>
                <a:ea typeface="等线" panose="02010600030101010101" pitchFamily="2" charset="-122"/>
              </a:rPr>
              <a:t>(PM)</a:t>
            </a:r>
            <a:r>
              <a:rPr lang="zh-CN" altLang="en-US" sz="1200" dirty="0">
                <a:solidFill>
                  <a:srgbClr val="24292E"/>
                </a:solidFill>
                <a:latin typeface="等线" panose="02010600030101010101" pitchFamily="2" charset="-122"/>
                <a:ea typeface="等线" panose="02010600030101010101" pitchFamily="2" charset="-122"/>
              </a:rPr>
              <a:t>主要功能包括：管理计算节点，管理连接实例，收集计算节点状态、统计告警信息和对计算节点的异常进行处理。</a:t>
            </a:r>
          </a:p>
          <a:p>
            <a:pPr algn="l"/>
            <a:r>
              <a:rPr lang="en-US" altLang="zh-CN" sz="1200" dirty="0">
                <a:solidFill>
                  <a:srgbClr val="24292E"/>
                </a:solidFill>
                <a:latin typeface="等线" panose="02010600030101010101" pitchFamily="2" charset="-122"/>
                <a:ea typeface="等线" panose="02010600030101010101" pitchFamily="2" charset="-122"/>
              </a:rPr>
              <a:t>3. </a:t>
            </a:r>
            <a:r>
              <a:rPr lang="en-US" altLang="zh-CN" sz="1200" dirty="0" err="1">
                <a:solidFill>
                  <a:srgbClr val="24292E"/>
                </a:solidFill>
                <a:latin typeface="等线" panose="02010600030101010101" pitchFamily="2" charset="-122"/>
                <a:ea typeface="等线" panose="02010600030101010101" pitchFamily="2" charset="-122"/>
              </a:rPr>
              <a:t>ClusterManager</a:t>
            </a:r>
            <a:r>
              <a:rPr lang="en-US" altLang="zh-CN" sz="1200" dirty="0">
                <a:solidFill>
                  <a:srgbClr val="24292E"/>
                </a:solidFill>
                <a:latin typeface="等线" panose="02010600030101010101" pitchFamily="2" charset="-122"/>
                <a:ea typeface="等线" panose="02010600030101010101" pitchFamily="2" charset="-122"/>
              </a:rPr>
              <a:t>(CM) </a:t>
            </a:r>
            <a:r>
              <a:rPr lang="zh-CN" altLang="en-US" sz="1200" dirty="0">
                <a:solidFill>
                  <a:srgbClr val="24292E"/>
                </a:solidFill>
                <a:latin typeface="等线" panose="02010600030101010101" pitchFamily="2" charset="-122"/>
                <a:ea typeface="等线" panose="02010600030101010101" pitchFamily="2" charset="-122"/>
              </a:rPr>
              <a:t>在分布式数据库系统中主要用于存储节点安全组的管理，协同计算节点控制对数据库的访问。</a:t>
            </a:r>
          </a:p>
          <a:p>
            <a:pPr algn="l"/>
            <a:endParaRPr lang="en-US" altLang="zh-CN" sz="1200" dirty="0">
              <a:solidFill>
                <a:srgbClr val="24292E"/>
              </a:solidFill>
              <a:latin typeface="等线" panose="02010600030101010101" pitchFamily="2" charset="-122"/>
              <a:ea typeface="等线" panose="02010600030101010101" pitchFamily="2" charset="-122"/>
            </a:endParaRPr>
          </a:p>
          <a:p>
            <a:pPr algn="l"/>
            <a:r>
              <a:rPr lang="zh-CN" altLang="en-US" sz="1200" b="1" dirty="0">
                <a:solidFill>
                  <a:srgbClr val="24292E"/>
                </a:solidFill>
                <a:latin typeface="等线" panose="02010600030101010101" pitchFamily="2" charset="-122"/>
                <a:ea typeface="等线" panose="02010600030101010101" pitchFamily="2" charset="-122"/>
              </a:rPr>
              <a:t>导入导出工具</a:t>
            </a:r>
            <a:r>
              <a:rPr lang="en-US" altLang="zh-CN" sz="1200" b="1" dirty="0">
                <a:solidFill>
                  <a:srgbClr val="24292E"/>
                </a:solidFill>
                <a:latin typeface="等线" panose="02010600030101010101" pitchFamily="2" charset="-122"/>
                <a:ea typeface="等线" panose="02010600030101010101" pitchFamily="2" charset="-122"/>
              </a:rPr>
              <a:t>(LDS)</a:t>
            </a:r>
          </a:p>
          <a:p>
            <a:pPr algn="l"/>
            <a:r>
              <a:rPr lang="en-US" altLang="zh-CN" sz="1200" dirty="0" err="1">
                <a:solidFill>
                  <a:srgbClr val="24292E"/>
                </a:solidFill>
                <a:latin typeface="等线" panose="02010600030101010101" pitchFamily="2" charset="-122"/>
                <a:ea typeface="等线" panose="02010600030101010101" pitchFamily="2" charset="-122"/>
              </a:rPr>
              <a:t>LoadServer</a:t>
            </a:r>
            <a:r>
              <a:rPr lang="en-US" altLang="zh-CN" sz="1200" dirty="0">
                <a:solidFill>
                  <a:srgbClr val="24292E"/>
                </a:solidFill>
                <a:latin typeface="等线" panose="02010600030101010101" pitchFamily="2" charset="-122"/>
                <a:ea typeface="等线" panose="02010600030101010101" pitchFamily="2" charset="-122"/>
              </a:rPr>
              <a:t>(LDS)</a:t>
            </a:r>
            <a:r>
              <a:rPr lang="zh-CN" altLang="en-US" sz="1200" dirty="0">
                <a:solidFill>
                  <a:srgbClr val="24292E"/>
                </a:solidFill>
                <a:latin typeface="等线" panose="02010600030101010101" pitchFamily="2" charset="-122"/>
                <a:ea typeface="等线" panose="02010600030101010101" pitchFamily="2" charset="-122"/>
              </a:rPr>
              <a:t>主要功能是在存储节点间批量导入导出数据。</a:t>
            </a:r>
          </a:p>
          <a:p>
            <a:endParaRPr lang="zh-CN" altLang="en-US" dirty="0"/>
          </a:p>
        </p:txBody>
      </p:sp>
      <p:sp>
        <p:nvSpPr>
          <p:cNvPr id="4" name="灯片编号占位符 3"/>
          <p:cNvSpPr>
            <a:spLocks noGrp="1"/>
          </p:cNvSpPr>
          <p:nvPr>
            <p:ph type="sldNum" sz="quarter" idx="5"/>
          </p:nvPr>
        </p:nvSpPr>
        <p:spPr/>
        <p:txBody>
          <a:bodyPr/>
          <a:lstStyle/>
          <a:p>
            <a:fld id="{7EFE2119-A7ED-48A4-BF93-E52EC1921131}" type="slidenum">
              <a:rPr lang="zh-CN" altLang="en-US" smtClean="0"/>
              <a:t>10</a:t>
            </a:fld>
            <a:endParaRPr lang="zh-CN" altLang="en-US"/>
          </a:p>
        </p:txBody>
      </p:sp>
    </p:spTree>
    <p:extLst>
      <p:ext uri="{BB962C8B-B14F-4D97-AF65-F5344CB8AC3E}">
        <p14:creationId xmlns:p14="http://schemas.microsoft.com/office/powerpoint/2010/main" val="236460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25450" y="1238250"/>
            <a:ext cx="5943600" cy="3344863"/>
          </a:xfrm>
        </p:spPr>
      </p:sp>
      <p:sp>
        <p:nvSpPr>
          <p:cNvPr id="3" name="备注占位符 2"/>
          <p:cNvSpPr>
            <a:spLocks noGrp="1"/>
          </p:cNvSpPr>
          <p:nvPr>
            <p:ph type="body" idx="1"/>
          </p:nvPr>
        </p:nvSpPr>
        <p:spPr/>
        <p:txBody>
          <a:bodyPr/>
          <a:lstStyle/>
          <a:p>
            <a:endParaRPr lang="zh-CN" altLang="en-US" sz="9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7EFE2119-A7ED-48A4-BF93-E52EC1921131}"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文本占位符 9"/>
          <p:cNvSpPr>
            <a:spLocks noGrp="1"/>
          </p:cNvSpPr>
          <p:nvPr>
            <p:ph type="body" sz="quarter" idx="10" hasCustomPrompt="1"/>
          </p:nvPr>
        </p:nvSpPr>
        <p:spPr>
          <a:xfrm>
            <a:off x="1415481" y="2576032"/>
            <a:ext cx="9361040" cy="741362"/>
          </a:xfrm>
        </p:spPr>
        <p:txBody>
          <a:bodyPr/>
          <a:lstStyle>
            <a:lvl1pPr marL="0" indent="0" algn="ctr" rtl="0" eaLnBrk="0" fontAlgn="base" hangingPunct="0">
              <a:spcBef>
                <a:spcPct val="0"/>
              </a:spcBef>
              <a:spcAft>
                <a:spcPct val="0"/>
              </a:spcAft>
              <a:buFontTx/>
              <a:buNone/>
              <a:defRPr lang="zh-CN" altLang="en-US" sz="4800" b="1" kern="1200" smtClean="0">
                <a:solidFill>
                  <a:srgbClr val="FFFFFF"/>
                </a:solidFill>
                <a:latin typeface="微软雅黑" panose="020B0503020204020204" pitchFamily="34" charset="-122"/>
                <a:ea typeface="微软雅黑" panose="020B0503020204020204" pitchFamily="34" charset="-122"/>
                <a:cs typeface="+mn-cs"/>
              </a:defRPr>
            </a:lvl1pPr>
          </a:lstStyle>
          <a:p>
            <a:pPr lvl="0"/>
            <a:r>
              <a:rPr lang="zh-CN" altLang="en-US"/>
              <a:t>编辑母版文本样式</a:t>
            </a:r>
          </a:p>
        </p:txBody>
      </p:sp>
      <p:sp>
        <p:nvSpPr>
          <p:cNvPr id="8" name="日期占位符 7"/>
          <p:cNvSpPr>
            <a:spLocks noGrp="1"/>
          </p:cNvSpPr>
          <p:nvPr>
            <p:ph type="dt" sz="half" idx="11"/>
          </p:nvPr>
        </p:nvSpPr>
        <p:spPr/>
        <p:txBody>
          <a:bodyPr/>
          <a:lstStyle/>
          <a:p>
            <a:pPr>
              <a:defRPr/>
            </a:pPr>
            <a:endParaRPr lang="zh-CN" altLang="en-US"/>
          </a:p>
        </p:txBody>
      </p:sp>
      <p:sp>
        <p:nvSpPr>
          <p:cNvPr id="9" name="页脚占位符 8"/>
          <p:cNvSpPr>
            <a:spLocks noGrp="1"/>
          </p:cNvSpPr>
          <p:nvPr>
            <p:ph type="ftr" sz="quarter" idx="12"/>
          </p:nvPr>
        </p:nvSpPr>
        <p:spPr/>
        <p:txBody>
          <a:bodyPr/>
          <a:lstStyle/>
          <a:p>
            <a:pPr>
              <a:defRPr/>
            </a:pPr>
            <a:r>
              <a:rPr lang="en-US" altLang="zh-CN"/>
              <a:t>版权归© 2018 Tencent, Inc.或其附属公司所有 保留所有权利 </a:t>
            </a:r>
            <a:endParaRPr lang="en-US" altLang="zh-CN" dirty="0"/>
          </a:p>
        </p:txBody>
      </p:sp>
      <p:sp>
        <p:nvSpPr>
          <p:cNvPr id="11" name="灯片编号占位符 10"/>
          <p:cNvSpPr>
            <a:spLocks noGrp="1"/>
          </p:cNvSpPr>
          <p:nvPr>
            <p:ph type="sldNum" sz="quarter" idx="13"/>
          </p:nvPr>
        </p:nvSpPr>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分级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60"/>
          </a:xfrm>
        </p:spPr>
        <p:txBody>
          <a:bodyPr/>
          <a:lstStyle>
            <a:lvl1pPr marL="480695" indent="-480695">
              <a:lnSpc>
                <a:spcPct val="150000"/>
              </a:lnSpc>
              <a:spcBef>
                <a:spcPts val="0"/>
              </a:spcBef>
              <a:buClr>
                <a:schemeClr val="accent1"/>
              </a:buClr>
              <a:buFont typeface="Wingdings" panose="05000000000000000000" pitchFamily="2" charset="2"/>
              <a:buChar char="l"/>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sz="2000">
                <a:latin typeface="微软雅黑" panose="020B0503020204020204" pitchFamily="34" charset="-122"/>
                <a:ea typeface="微软雅黑" panose="020B0503020204020204" pitchFamily="34" charset="-122"/>
              </a:defRPr>
            </a:lvl2pPr>
            <a:lvl3pPr marL="1143000" indent="-228600">
              <a:lnSpc>
                <a:spcPct val="150000"/>
              </a:lnSpc>
              <a:buClr>
                <a:schemeClr val="accent1"/>
              </a:buClr>
              <a:buFont typeface="Wingdings" panose="05000000000000000000" pitchFamily="2" charset="2"/>
              <a:buChar char="ü"/>
              <a:defRPr sz="1800">
                <a:latin typeface="微软雅黑" panose="020B0503020204020204" pitchFamily="34" charset="-122"/>
                <a:ea typeface="微软雅黑" panose="020B0503020204020204" pitchFamily="34" charset="-122"/>
              </a:defRPr>
            </a:lvl3pPr>
            <a:lvl4pPr>
              <a:lnSpc>
                <a:spcPct val="150000"/>
              </a:lnSpc>
              <a:buClr>
                <a:schemeClr val="accent1"/>
              </a:buClr>
              <a:defRPr sz="1600">
                <a:latin typeface="微软雅黑" panose="020B0503020204020204" pitchFamily="34" charset="-122"/>
                <a:ea typeface="微软雅黑" panose="020B0503020204020204" pitchFamily="34" charset="-122"/>
              </a:defRPr>
            </a:lvl4pPr>
            <a:lvl5pPr>
              <a:lnSpc>
                <a:spcPct val="150000"/>
              </a:lnSpc>
              <a:buClr>
                <a:schemeClr val="accent1"/>
              </a:buClr>
              <a:defRPr sz="1400">
                <a:latin typeface="微软雅黑" panose="020B0503020204020204" pitchFamily="34" charset="-122"/>
                <a:ea typeface="微软雅黑" panose="020B0503020204020204" pitchFamily="34" charset="-122"/>
              </a:defRPr>
            </a:lvl5pPr>
          </a:lstStyle>
          <a:p>
            <a:pPr lvl="0"/>
            <a:r>
              <a:rPr lang="zh-CN" altLang="en-US" noProof="1"/>
              <a:t>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838200" y="6482667"/>
            <a:ext cx="2743200" cy="366713"/>
          </a:xfrm>
        </p:spPr>
        <p:txBody>
          <a:bodyPr/>
          <a:lstStyle/>
          <a:p>
            <a:pPr>
              <a:defRPr/>
            </a:pPr>
            <a:endParaRPr lang="zh-CN" altLang="en-US"/>
          </a:p>
        </p:txBody>
      </p:sp>
      <p:sp>
        <p:nvSpPr>
          <p:cNvPr id="8" name="页脚占位符 7"/>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9" name="灯片编号占位符 8"/>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文本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
        <p:nvSpPr>
          <p:cNvPr id="3" name="内容占位符 2"/>
          <p:cNvSpPr>
            <a:spLocks noGrp="1"/>
          </p:cNvSpPr>
          <p:nvPr>
            <p:ph idx="1" hasCustomPrompt="1"/>
          </p:nvPr>
        </p:nvSpPr>
        <p:spPr>
          <a:xfrm>
            <a:off x="838201" y="1268760"/>
            <a:ext cx="10658399" cy="5040559"/>
          </a:xfrm>
        </p:spPr>
        <p:txBody>
          <a:bodyPr/>
          <a:lstStyle>
            <a:lvl1pPr marL="0" indent="0" eaLnBrk="1">
              <a:lnSpc>
                <a:spcPct val="150000"/>
              </a:lnSpc>
              <a:spcBef>
                <a:spcPts val="0"/>
              </a:spcBef>
              <a:buClr>
                <a:schemeClr val="accent1"/>
              </a:buClr>
              <a:buFont typeface="Wingdings" panose="05000000000000000000" pitchFamily="2" charset="2"/>
              <a:buNone/>
              <a:defRPr sz="2400">
                <a:latin typeface="微软雅黑" panose="020B0503020204020204" pitchFamily="34" charset="-122"/>
                <a:ea typeface="微软雅黑" panose="020B0503020204020204" pitchFamily="34" charset="-122"/>
              </a:defRPr>
            </a:lvl1pPr>
            <a:lvl2pPr marL="836295" indent="-355600">
              <a:lnSpc>
                <a:spcPct val="150000"/>
              </a:lnSpc>
              <a:buClr>
                <a:schemeClr val="accent1"/>
              </a:buClr>
              <a:buFont typeface="Wingdings" panose="05000000000000000000" pitchFamily="2" charset="2"/>
              <a:buChar char="n"/>
              <a:defRPr>
                <a:latin typeface="微软雅黑" panose="020B0503020204020204" pitchFamily="34" charset="-122"/>
                <a:ea typeface="微软雅黑" panose="020B0503020204020204" pitchFamily="34" charset="-122"/>
              </a:defRPr>
            </a:lvl2pPr>
            <a:lvl3pPr marL="914400" indent="0">
              <a:lnSpc>
                <a:spcPct val="150000"/>
              </a:lnSpc>
              <a:buClr>
                <a:schemeClr val="accent1"/>
              </a:buClr>
              <a:buFontTx/>
              <a:buNone/>
              <a:defRPr>
                <a:latin typeface="微软雅黑" panose="020B0503020204020204" pitchFamily="34" charset="-122"/>
                <a:ea typeface="微软雅黑" panose="020B0503020204020204" pitchFamily="34" charset="-122"/>
              </a:defRPr>
            </a:lvl3pPr>
            <a:lvl4pPr>
              <a:lnSpc>
                <a:spcPct val="150000"/>
              </a:lnSpc>
              <a:buClr>
                <a:schemeClr val="accent1"/>
              </a:buClr>
              <a:defRPr>
                <a:latin typeface="微软雅黑" panose="020B0503020204020204" pitchFamily="34" charset="-122"/>
                <a:ea typeface="微软雅黑" panose="020B0503020204020204" pitchFamily="34" charset="-122"/>
              </a:defRPr>
            </a:lvl4pPr>
            <a:lvl5pPr>
              <a:lnSpc>
                <a:spcPct val="150000"/>
              </a:lnSpc>
              <a:buClr>
                <a:schemeClr val="accent1"/>
              </a:buClr>
              <a:defRPr>
                <a:latin typeface="微软雅黑" panose="020B0503020204020204" pitchFamily="34" charset="-122"/>
                <a:ea typeface="微软雅黑" panose="020B0503020204020204" pitchFamily="34" charset="-122"/>
              </a:defRPr>
            </a:lvl5pPr>
          </a:lstStyle>
          <a:p>
            <a:pPr lvl="0"/>
            <a:r>
              <a:rPr lang="zh-CN" altLang="en-US" noProof="1"/>
              <a:t>编辑母版文本样式</a:t>
            </a:r>
          </a:p>
        </p:txBody>
      </p:sp>
      <p:sp>
        <p:nvSpPr>
          <p:cNvPr id="4" name="日期占位符 3"/>
          <p:cNvSpPr>
            <a:spLocks noGrp="1"/>
          </p:cNvSpPr>
          <p:nvPr>
            <p:ph type="dt" sz="half" idx="10"/>
          </p:nvPr>
        </p:nvSpPr>
        <p:spPr>
          <a:xfrm>
            <a:off x="838200" y="6482667"/>
            <a:ext cx="2743200" cy="366713"/>
          </a:xfrm>
        </p:spPr>
        <p:txBody>
          <a:bodyPr/>
          <a:lstStyle/>
          <a:p>
            <a:pPr>
              <a:defRPr/>
            </a:pPr>
            <a:endParaRPr lang="zh-CN" altLang="en-US"/>
          </a:p>
        </p:txBody>
      </p:sp>
      <p:sp>
        <p:nvSpPr>
          <p:cNvPr id="5" name="页脚占位符 4"/>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6" name="灯片编号占位符 5"/>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单标题">
    <p:spTree>
      <p:nvGrpSpPr>
        <p:cNvPr id="1" name=""/>
        <p:cNvGrpSpPr/>
        <p:nvPr/>
      </p:nvGrpSpPr>
      <p:grpSpPr>
        <a:xfrm>
          <a:off x="0" y="0"/>
          <a:ext cx="0" cy="0"/>
          <a:chOff x="0" y="0"/>
          <a:chExt cx="0" cy="0"/>
        </a:xfrm>
      </p:grpSpPr>
      <p:sp>
        <p:nvSpPr>
          <p:cNvPr id="8" name="标题 1"/>
          <p:cNvSpPr>
            <a:spLocks noGrp="1"/>
          </p:cNvSpPr>
          <p:nvPr>
            <p:ph type="title"/>
          </p:nvPr>
        </p:nvSpPr>
        <p:spPr>
          <a:xfrm>
            <a:off x="838201" y="229215"/>
            <a:ext cx="9821113" cy="907731"/>
          </a:xfrm>
        </p:spPr>
        <p:txBody>
          <a:bodyPr/>
          <a:lstStyle>
            <a:lvl1pPr>
              <a:defRPr sz="3600" b="1">
                <a:solidFill>
                  <a:srgbClr val="00A4FF"/>
                </a:solidFill>
                <a:latin typeface="微软雅黑" panose="020B0503020204020204" pitchFamily="34" charset="-122"/>
                <a:ea typeface="微软雅黑" panose="020B0503020204020204" pitchFamily="34" charset="-122"/>
              </a:defRPr>
            </a:lvl1pPr>
          </a:lstStyle>
          <a:p>
            <a:r>
              <a:rPr lang="zh-CN" altLang="en-US" noProof="1"/>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82667"/>
            <a:ext cx="2743200" cy="366713"/>
          </a:xfrm>
        </p:spPr>
        <p:txBody>
          <a:bodyPr/>
          <a:lstStyle/>
          <a:p>
            <a:pPr>
              <a:defRPr/>
            </a:pPr>
            <a:endParaRPr lang="zh-CN" altLang="en-US"/>
          </a:p>
        </p:txBody>
      </p:sp>
      <p:sp>
        <p:nvSpPr>
          <p:cNvPr id="3" name="页脚占位符 2"/>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4" name="灯片编号占位符 3"/>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标题幻灯片">
    <p:spTree>
      <p:nvGrpSpPr>
        <p:cNvPr id="1" name=""/>
        <p:cNvGrpSpPr/>
        <p:nvPr/>
      </p:nvGrpSpPr>
      <p:grpSpPr>
        <a:xfrm>
          <a:off x="0" y="0"/>
          <a:ext cx="0" cy="0"/>
          <a:chOff x="0" y="0"/>
          <a:chExt cx="0" cy="0"/>
        </a:xfrm>
      </p:grpSpPr>
      <p:grpSp>
        <p:nvGrpSpPr>
          <p:cNvPr id="3" name="组合 3073"/>
          <p:cNvGrpSpPr/>
          <p:nvPr/>
        </p:nvGrpSpPr>
        <p:grpSpPr bwMode="auto">
          <a:xfrm>
            <a:off x="-31750" y="-14288"/>
            <a:ext cx="12226925" cy="6872288"/>
            <a:chOff x="0" y="0"/>
            <a:chExt cx="38578" cy="21702"/>
          </a:xfrm>
        </p:grpSpPr>
        <p:pic>
          <p:nvPicPr>
            <p:cNvPr id="4" name="图片 9" descr="E:\5月\五月PPT\腾讯云相关课程模板(待确认版)\腾讯云课程.jpg腾讯云课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p:cNvSpPr txBox="1"/>
          <p:nvPr/>
        </p:nvSpPr>
        <p:spPr>
          <a:xfrm>
            <a:off x="5080337" y="2603500"/>
            <a:ext cx="2031325" cy="1200329"/>
          </a:xfrm>
          <a:prstGeom prst="rect">
            <a:avLst/>
          </a:prstGeom>
          <a:noFill/>
        </p:spPr>
        <p:txBody>
          <a:bodyPr wrap="none" rtlCol="0" anchor="ctr">
            <a:spAutoFit/>
          </a:bodyPr>
          <a:lstStyle/>
          <a:p>
            <a:pPr algn="ctr"/>
            <a:r>
              <a:rPr lang="zh-CN" altLang="en-US" sz="7200" dirty="0">
                <a:solidFill>
                  <a:srgbClr val="FFFFFF"/>
                </a:solidFill>
                <a:latin typeface="微软雅黑" panose="020B0503020204020204" pitchFamily="34" charset="-122"/>
                <a:ea typeface="微软雅黑" panose="020B0503020204020204" pitchFamily="34" charset="-122"/>
              </a:rPr>
              <a:t>谢谢</a:t>
            </a:r>
          </a:p>
        </p:txBody>
      </p:sp>
      <p:sp>
        <p:nvSpPr>
          <p:cNvPr id="6" name="日期占位符 5"/>
          <p:cNvSpPr>
            <a:spLocks noGrp="1"/>
          </p:cNvSpPr>
          <p:nvPr>
            <p:ph type="dt" sz="half" idx="10"/>
          </p:nvPr>
        </p:nvSpPr>
        <p:spPr>
          <a:xfrm>
            <a:off x="838200" y="6482667"/>
            <a:ext cx="2743200" cy="366713"/>
          </a:xfrm>
        </p:spPr>
        <p:txBody>
          <a:bodyPr/>
          <a:lstStyle/>
          <a:p>
            <a:pPr>
              <a:defRPr/>
            </a:pPr>
            <a:endParaRPr lang="zh-CN" altLang="en-US"/>
          </a:p>
        </p:txBody>
      </p:sp>
      <p:sp>
        <p:nvSpPr>
          <p:cNvPr id="7" name="页脚占位符 6"/>
          <p:cNvSpPr>
            <a:spLocks noGrp="1"/>
          </p:cNvSpPr>
          <p:nvPr>
            <p:ph type="ftr" sz="quarter" idx="11"/>
          </p:nvPr>
        </p:nvSpPr>
        <p:spPr>
          <a:xfrm>
            <a:off x="3719736" y="6482667"/>
            <a:ext cx="4752528" cy="366713"/>
          </a:xfrm>
        </p:spPr>
        <p:txBody>
          <a:bodyPr/>
          <a:lstStyle/>
          <a:p>
            <a:pPr>
              <a:defRPr/>
            </a:pPr>
            <a:r>
              <a:rPr lang="en-US" altLang="zh-CN"/>
              <a:t>版权归© 2018 Tencent, Inc.或其附属公司所有 保留所有权利 </a:t>
            </a:r>
            <a:endParaRPr lang="en-US" altLang="zh-CN" dirty="0"/>
          </a:p>
        </p:txBody>
      </p:sp>
      <p:sp>
        <p:nvSpPr>
          <p:cNvPr id="8" name="灯片编号占位符 7"/>
          <p:cNvSpPr>
            <a:spLocks noGrp="1"/>
          </p:cNvSpPr>
          <p:nvPr>
            <p:ph type="sldNum" sz="quarter" idx="12"/>
          </p:nvPr>
        </p:nvSpPr>
        <p:spPr>
          <a:xfrm>
            <a:off x="8610600" y="6482667"/>
            <a:ext cx="2743200" cy="366713"/>
          </a:xfrm>
        </p:spPr>
        <p:txBody>
          <a:bodyPr/>
          <a:lstStyle/>
          <a:p>
            <a:pPr>
              <a:defRPr/>
            </a:pPr>
            <a:fld id="{9DA55B55-97DF-44AB-8B95-259E484DB600}" type="slidenum">
              <a:rPr lang="en-US" altLang="zh-CN" smtClean="0"/>
              <a:t>‹#›</a:t>
            </a:fld>
            <a:endParaRPr lang="en-US" altLang="zh-CN"/>
          </a:p>
        </p:txBody>
      </p:sp>
      <p:grpSp>
        <p:nvGrpSpPr>
          <p:cNvPr id="9" name="组合 3073"/>
          <p:cNvGrpSpPr/>
          <p:nvPr userDrawn="1"/>
        </p:nvGrpSpPr>
        <p:grpSpPr bwMode="auto">
          <a:xfrm>
            <a:off x="-31749" y="-14288"/>
            <a:ext cx="12226925" cy="6872288"/>
            <a:chOff x="0" y="0"/>
            <a:chExt cx="38578" cy="21702"/>
          </a:xfrm>
        </p:grpSpPr>
        <p:pic>
          <p:nvPicPr>
            <p:cNvPr id="10" name="图片 9" descr="E:\5月\五月PPT\腾讯云相关课程模板(待确认版)\腾讯云课程.jpg腾讯云课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8578" cy="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9" y="3649"/>
              <a:ext cx="5132" cy="1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文本框 11"/>
          <p:cNvSpPr txBox="1"/>
          <p:nvPr userDrawn="1"/>
        </p:nvSpPr>
        <p:spPr>
          <a:xfrm>
            <a:off x="5311170" y="2741999"/>
            <a:ext cx="1569660" cy="923330"/>
          </a:xfrm>
          <a:prstGeom prst="rect">
            <a:avLst/>
          </a:prstGeom>
          <a:noFill/>
        </p:spPr>
        <p:txBody>
          <a:bodyPr wrap="none" rtlCol="0" anchor="ctr">
            <a:spAutoFit/>
          </a:bodyPr>
          <a:lstStyle/>
          <a:p>
            <a:pPr algn="ctr"/>
            <a:r>
              <a:rPr lang="zh-CN" altLang="en-US" sz="5400" dirty="0">
                <a:solidFill>
                  <a:srgbClr val="FFFFFF"/>
                </a:solidFill>
                <a:latin typeface="微软雅黑" panose="020B0503020204020204" pitchFamily="34" charset="-122"/>
                <a:ea typeface="微软雅黑" panose="020B0503020204020204" pitchFamily="34" charset="-122"/>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pic>
        <p:nvPicPr>
          <p:cNvPr id="40967" name="图片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Title Placeholder 1"/>
          <p:cNvSpPr>
            <a:spLocks noGrp="1" noChangeArrowheads="1"/>
          </p:cNvSpPr>
          <p:nvPr>
            <p:ph type="title" idx="4294967295"/>
          </p:nvPr>
        </p:nvSpPr>
        <p:spPr bwMode="auto">
          <a:xfrm>
            <a:off x="838200" y="363538"/>
            <a:ext cx="105156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sym typeface="Calibri Light" panose="020F0302020204030204" pitchFamily="34" charset="0"/>
              </a:rPr>
              <a:t>单击此处编辑母版标题样式</a:t>
            </a:r>
          </a:p>
        </p:txBody>
      </p:sp>
      <p:sp>
        <p:nvSpPr>
          <p:cNvPr id="40963" name="Text Placeholder 2"/>
          <p:cNvSpPr>
            <a:spLocks noGrp="1" noChangeArrowheads="1"/>
          </p:cNvSpPr>
          <p:nvPr>
            <p:ph type="body" idx="9"/>
          </p:nvPr>
        </p:nvSpPr>
        <p:spPr bwMode="auto">
          <a:xfrm>
            <a:off x="838200" y="1824038"/>
            <a:ext cx="105156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sym typeface="Calibri" panose="020F0502020204030204" pitchFamily="34" charset="0"/>
              </a:rPr>
              <a:t>编辑母版文本样式</a:t>
            </a:r>
          </a:p>
          <a:p>
            <a:pPr lvl="1"/>
            <a:r>
              <a:rPr lang="zh-CN" altLang="en-US" dirty="0">
                <a:sym typeface="Calibri" panose="020F0502020204030204" pitchFamily="34" charset="0"/>
              </a:rPr>
              <a:t>第二级</a:t>
            </a:r>
          </a:p>
          <a:p>
            <a:pPr lvl="2"/>
            <a:r>
              <a:rPr lang="zh-CN" altLang="en-US" dirty="0">
                <a:sym typeface="Calibri" panose="020F0502020204030204" pitchFamily="34" charset="0"/>
              </a:rPr>
              <a:t>第三级</a:t>
            </a:r>
          </a:p>
          <a:p>
            <a:pPr lvl="3"/>
            <a:r>
              <a:rPr lang="zh-CN" altLang="en-US" dirty="0">
                <a:sym typeface="Calibri" panose="020F0502020204030204" pitchFamily="34" charset="0"/>
              </a:rPr>
              <a:t>第四级</a:t>
            </a:r>
          </a:p>
          <a:p>
            <a:pPr lvl="4"/>
            <a:r>
              <a:rPr lang="zh-CN" altLang="en-US" dirty="0">
                <a:sym typeface="Calibri" panose="020F0502020204030204" pitchFamily="34" charset="0"/>
              </a:rPr>
              <a:t>第五级</a:t>
            </a:r>
          </a:p>
        </p:txBody>
      </p:sp>
      <p:sp>
        <p:nvSpPr>
          <p:cNvPr id="1028" name="Date Placeholder 3"/>
          <p:cNvSpPr>
            <a:spLocks noGrp="1"/>
          </p:cNvSpPr>
          <p:nvPr>
            <p:ph type="dt" sz="half" idx="2"/>
          </p:nvPr>
        </p:nvSpPr>
        <p:spPr>
          <a:xfrm>
            <a:off x="838200" y="6482667"/>
            <a:ext cx="2743200" cy="366713"/>
          </a:xfrm>
          <a:prstGeom prst="rect">
            <a:avLst/>
          </a:prstGeom>
          <a:noFill/>
          <a:ln w="9525">
            <a:noFill/>
            <a:miter/>
          </a:ln>
        </p:spPr>
        <p:txBody>
          <a:bodyPr vert="horz" wrap="square" anchor="ctr"/>
          <a:lstStyle>
            <a:lvl1pPr>
              <a:defRPr sz="1200" noProof="1">
                <a:solidFill>
                  <a:srgbClr val="898989"/>
                </a:solidFill>
              </a:defRPr>
            </a:lvl1pPr>
          </a:lstStyle>
          <a:p>
            <a:pPr>
              <a:defRPr/>
            </a:pPr>
            <a:endParaRPr lang="zh-CN" altLang="en-US"/>
          </a:p>
        </p:txBody>
      </p:sp>
      <p:sp>
        <p:nvSpPr>
          <p:cNvPr id="1029" name="Footer Placeholder 4"/>
          <p:cNvSpPr>
            <a:spLocks noGrp="1"/>
          </p:cNvSpPr>
          <p:nvPr>
            <p:ph type="ftr" sz="quarter" idx="3"/>
          </p:nvPr>
        </p:nvSpPr>
        <p:spPr>
          <a:xfrm>
            <a:off x="3719736" y="6482667"/>
            <a:ext cx="4752528" cy="366713"/>
          </a:xfrm>
          <a:prstGeom prst="rect">
            <a:avLst/>
          </a:prstGeom>
          <a:noFill/>
          <a:ln w="9525">
            <a:noFill/>
            <a:miter/>
          </a:ln>
        </p:spPr>
        <p:txBody>
          <a:bodyPr vert="horz" wrap="square" anchor="ctr"/>
          <a:lstStyle>
            <a:lvl1pPr algn="ctr">
              <a:defRPr sz="1200">
                <a:solidFill>
                  <a:srgbClr val="898989"/>
                </a:solidFill>
              </a:defRPr>
            </a:lvl1pPr>
          </a:lstStyle>
          <a:p>
            <a:pPr>
              <a:defRPr/>
            </a:pPr>
            <a:r>
              <a:rPr lang="en-US" altLang="zh-CN"/>
              <a:t>版权归© 2018 Tencent, Inc.或其附属公司所有 保留所有权利 </a:t>
            </a:r>
            <a:endParaRPr lang="en-US" altLang="zh-CN" dirty="0"/>
          </a:p>
        </p:txBody>
      </p:sp>
      <p:sp>
        <p:nvSpPr>
          <p:cNvPr id="1030" name="Slide Number Placeholder 5"/>
          <p:cNvSpPr>
            <a:spLocks noGrp="1"/>
          </p:cNvSpPr>
          <p:nvPr>
            <p:ph type="sldNum" sz="quarter" idx="4"/>
          </p:nvPr>
        </p:nvSpPr>
        <p:spPr>
          <a:xfrm>
            <a:off x="8610600" y="6482667"/>
            <a:ext cx="2743200" cy="366713"/>
          </a:xfrm>
          <a:prstGeom prst="rect">
            <a:avLst/>
          </a:prstGeom>
          <a:noFill/>
          <a:ln w="9525">
            <a:noFill/>
            <a:miter/>
          </a:ln>
        </p:spPr>
        <p:txBody>
          <a:bodyPr vert="horz" wrap="square" anchor="ctr"/>
          <a:lstStyle>
            <a:lvl1pPr algn="r">
              <a:defRPr sz="1200" noProof="1">
                <a:solidFill>
                  <a:srgbClr val="898989"/>
                </a:solidFill>
                <a:latin typeface="Arial" panose="020B0604020202020204" pitchFamily="34" charset="0"/>
                <a:ea typeface="宋体" panose="02010600030101010101" pitchFamily="2" charset="-122"/>
                <a:cs typeface="+mn-ea"/>
              </a:defRPr>
            </a:lvl1pPr>
          </a:lstStyle>
          <a:p>
            <a:pPr>
              <a:defRPr/>
            </a:pPr>
            <a:fld id="{9DA55B55-97DF-44AB-8B95-259E484DB600}" type="slidenum">
              <a:rPr lang="en-US" altLang="zh-CN" smtClean="0"/>
              <a:t>‹#›</a:t>
            </a:fld>
            <a:endParaRPr lang="en-US" altLang="zh-CN"/>
          </a:p>
        </p:txBody>
      </p:sp>
      <p:pic>
        <p:nvPicPr>
          <p:cNvPr id="40968" name="图片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0700" y="406400"/>
            <a:ext cx="9509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pic>
        <p:nvPicPr>
          <p:cNvPr id="10" name="Picture 4"/>
          <p:cNvPicPr>
            <a:picLocks noChangeAspect="1"/>
          </p:cNvPicPr>
          <p:nvPr userDrawn="1"/>
        </p:nvPicPr>
        <p:blipFill>
          <a:blip r:embed="rId10" cstate="email">
            <a:extLst>
              <a:ext uri="{28A0092B-C50C-407E-A947-70E740481C1C}">
                <a14:useLocalDpi xmlns:a14="http://schemas.microsoft.com/office/drawing/2010/main" val="0"/>
              </a:ext>
            </a:extLst>
          </a:blip>
          <a:stretch>
            <a:fillRect/>
          </a:stretch>
        </p:blipFill>
        <p:spPr>
          <a:xfrm rot="5400000">
            <a:off x="10532396" y="1944337"/>
            <a:ext cx="4298019" cy="40935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lvl1pPr marL="913130" indent="-913130" algn="l" defTabSz="0" rtl="0" eaLnBrk="1" fontAlgn="base" hangingPunct="1">
        <a:lnSpc>
          <a:spcPct val="90000"/>
        </a:lnSpc>
        <a:spcBef>
          <a:spcPct val="0"/>
        </a:spcBef>
        <a:spcAft>
          <a:spcPct val="0"/>
        </a:spcAft>
        <a:defRPr sz="3600" kern="1200">
          <a:solidFill>
            <a:schemeClr val="tx1"/>
          </a:solidFill>
          <a:latin typeface="+mj-lt"/>
          <a:ea typeface="+mj-ea"/>
          <a:cs typeface="+mj-cs"/>
          <a:sym typeface="Calibri Light" panose="020F0302020204030204" pitchFamily="34" charset="0"/>
        </a:defRPr>
      </a:lvl1pPr>
      <a:lvl2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2pPr>
      <a:lvl3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3pPr>
      <a:lvl4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4pPr>
      <a:lvl5pPr marL="913130" indent="-91313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5pPr>
      <a:lvl6pPr marL="15240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6pPr>
      <a:lvl7pPr marL="21336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7pPr>
      <a:lvl8pPr marL="27432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8pPr>
      <a:lvl9pPr marL="3352800" indent="-914400" algn="l" defTabSz="0" rtl="0" eaLnBrk="1" fontAlgn="base" hangingPunct="1">
        <a:lnSpc>
          <a:spcPct val="90000"/>
        </a:lnSpc>
        <a:spcBef>
          <a:spcPct val="0"/>
        </a:spcBef>
        <a:spcAft>
          <a:spcPct val="0"/>
        </a:spcAft>
        <a:defRPr sz="4400">
          <a:solidFill>
            <a:schemeClr val="tx1"/>
          </a:solidFill>
          <a:latin typeface="Arial" panose="020B0604020202020204" pitchFamily="34" charset="0"/>
          <a:ea typeface="宋体" panose="02010600030101010101" pitchFamily="2" charset="-122"/>
          <a:sym typeface="Calibri Light" panose="020F0302020204030204" pitchFamily="34" charset="0"/>
        </a:defRPr>
      </a:lvl9pPr>
    </p:titleStyle>
    <p:bodyStyle>
      <a:lvl1pPr marL="227330" indent="-227330" algn="l" defTabSz="912495" rtl="0" eaLnBrk="1" fontAlgn="base"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1pPr>
      <a:lvl2pPr marL="684530" lvl="1" indent="-227330" algn="l" defTabSz="912495"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2pPr>
      <a:lvl3pPr marL="1141730" lvl="2" indent="-227330" algn="l" defTabSz="912495" rtl="0" eaLnBrk="1" fontAlgn="base" hangingPunct="1">
        <a:lnSpc>
          <a:spcPct val="90000"/>
        </a:lnSpc>
        <a:spcBef>
          <a:spcPts val="500"/>
        </a:spcBef>
        <a:spcAft>
          <a:spcPct val="0"/>
        </a:spcAft>
        <a:buFont typeface="Arial" panose="020B0604020202020204" pitchFamily="34" charset="0"/>
        <a:buChar char="•"/>
        <a:defRPr sz="1800" kern="1200">
          <a:solidFill>
            <a:schemeClr val="tx1"/>
          </a:solidFill>
          <a:latin typeface="+mn-lt"/>
          <a:ea typeface="+mn-ea"/>
          <a:cs typeface="+mn-cs"/>
          <a:sym typeface="Calibri" panose="020F0502020204030204" pitchFamily="34" charset="0"/>
        </a:defRPr>
      </a:lvl3pPr>
      <a:lvl4pPr marL="1598930" lvl="3" indent="-227330" algn="l" defTabSz="912495"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sym typeface="Calibri" panose="020F0502020204030204" pitchFamily="34" charset="0"/>
        </a:defRPr>
      </a:lvl4pPr>
      <a:lvl5pPr marL="2056130" lvl="4" indent="-227330" algn="l" defTabSz="912495" rtl="0" eaLnBrk="1" fontAlgn="base" hangingPunct="1">
        <a:lnSpc>
          <a:spcPct val="90000"/>
        </a:lnSpc>
        <a:spcBef>
          <a:spcPts val="500"/>
        </a:spcBef>
        <a:spcAft>
          <a:spcPct val="0"/>
        </a:spcAft>
        <a:buFont typeface="Arial" panose="020B0604020202020204" pitchFamily="34" charset="0"/>
        <a:buChar char="•"/>
        <a:defRPr sz="1400" kern="1200">
          <a:solidFill>
            <a:schemeClr val="tx1"/>
          </a:solidFill>
          <a:latin typeface="+mn-lt"/>
          <a:ea typeface="+mn-ea"/>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p:bodyStyle>
    <p:otherStyle>
      <a:lvl1pPr lvl="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1pPr>
      <a:lvl2pPr marL="228600" lvl="1" indent="-1143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2pPr>
      <a:lvl3pPr marL="457200" lvl="2" indent="-2286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3pPr>
      <a:lvl4pPr marL="685800" lvl="3" indent="-3429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4pPr>
      <a:lvl5pPr marL="914400" lvl="4"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5pPr>
      <a:lvl6pPr marL="3048000" lvl="5"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6pPr>
      <a:lvl7pPr marL="3657600" lvl="6"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7pPr>
      <a:lvl8pPr marL="4267200" lvl="7"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8pPr>
      <a:lvl9pPr marL="4876800" lvl="8" indent="-457200" algn="l" defTabSz="412750" eaLnBrk="1" fontAlgn="base" hangingPunct="1">
        <a:lnSpc>
          <a:spcPct val="100000"/>
        </a:lnSpc>
        <a:spcBef>
          <a:spcPct val="0"/>
        </a:spcBef>
        <a:spcAft>
          <a:spcPct val="0"/>
        </a:spcAft>
        <a:buClr>
          <a:srgbClr val="000000"/>
        </a:buClr>
        <a:buFont typeface="Arial" panose="020B0604020202020204" pitchFamily="34" charset="0"/>
        <a:defRPr sz="2400" kern="1200" baseline="0">
          <a:solidFill>
            <a:srgbClr val="FFFF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5.xml"/><Relationship Id="rId4"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3.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26.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37.xml"/><Relationship Id="rId5" Type="http://schemas.openxmlformats.org/officeDocument/2006/relationships/slideLayout" Target="../slideLayouts/slideLayout5.xml"/><Relationship Id="rId4"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45.xml"/><Relationship Id="rId5" Type="http://schemas.openxmlformats.org/officeDocument/2006/relationships/slideLayout" Target="../slideLayouts/slideLayout5.xml"/><Relationship Id="rId4" Type="http://schemas.openxmlformats.org/officeDocument/2006/relationships/tags" Target="../tags/tag46.xml"/></Relationships>
</file>

<file path=ppt/slides/_rels/slide4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49.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52.xml"/><Relationship Id="rId5" Type="http://schemas.openxmlformats.org/officeDocument/2006/relationships/slideLayout" Target="../slideLayouts/slideLayout5.xml"/><Relationship Id="rId4" Type="http://schemas.openxmlformats.org/officeDocument/2006/relationships/tags" Target="../tags/tag54.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60.xml"/><Relationship Id="rId5" Type="http://schemas.openxmlformats.org/officeDocument/2006/relationships/slideLayout" Target="../slideLayouts/slideLayout5.xml"/><Relationship Id="rId4" Type="http://schemas.openxmlformats.org/officeDocument/2006/relationships/tags" Target="../tags/tag58.xml"/></Relationships>
</file>

<file path=ppt/slides/_rels/slide63.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63.xml"/><Relationship Id="rId5" Type="http://schemas.openxmlformats.org/officeDocument/2006/relationships/slideLayout" Target="../slideLayouts/slideLayout5.xml"/><Relationship Id="rId4" Type="http://schemas.openxmlformats.org/officeDocument/2006/relationships/tags" Target="../tags/tag6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7.xml"/><Relationship Id="rId5" Type="http://schemas.openxmlformats.org/officeDocument/2006/relationships/slideLayout" Target="../slideLayouts/slideLayout5.xml"/><Relationship Id="rId4"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GoldenDB</a:t>
            </a:r>
            <a:r>
              <a:rPr altLang="en-GB" dirty="0"/>
              <a:t>产品简介及</a:t>
            </a:r>
            <a:r>
              <a:rPr lang="zh-CN" altLang="en-US" dirty="0"/>
              <a:t>架构解析 </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整体架构</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内容占位符 5" descr="图示&#10;&#10;描述已自动生成">
            <a:extLst>
              <a:ext uri="{FF2B5EF4-FFF2-40B4-BE49-F238E27FC236}">
                <a16:creationId xmlns:a16="http://schemas.microsoft.com/office/drawing/2014/main" id="{6C499F12-D7B7-418B-A05D-A5A9BD1CCD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37084" y="1268413"/>
            <a:ext cx="7388352" cy="4899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主要模块</a:t>
            </a:r>
            <a:endParaRPr lang="en-US" altLang="zh-CN" dirty="0"/>
          </a:p>
        </p:txBody>
      </p:sp>
      <p:sp>
        <p:nvSpPr>
          <p:cNvPr id="4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表格&#10;&#10;描述已自动生成">
            <a:extLst>
              <a:ext uri="{FF2B5EF4-FFF2-40B4-BE49-F238E27FC236}">
                <a16:creationId xmlns:a16="http://schemas.microsoft.com/office/drawing/2014/main" id="{0BA1B60C-74C6-4A57-860D-6965553E0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760" y="736600"/>
            <a:ext cx="4452808" cy="5781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2.3 </a:t>
            </a:r>
            <a:r>
              <a:rPr lang="zh-CN" altLang="en-US" dirty="0"/>
              <a:t>组件交互</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3" name="图片 42" descr="图示&#10;&#10;描述已自动生成">
            <a:extLst>
              <a:ext uri="{FF2B5EF4-FFF2-40B4-BE49-F238E27FC236}">
                <a16:creationId xmlns:a16="http://schemas.microsoft.com/office/drawing/2014/main" id="{96ED819B-E7A5-4A3E-99A4-E947556BB0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13" y="1077672"/>
            <a:ext cx="8678114" cy="53028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1026" name="Picture 2" descr="preview">
            <a:extLst>
              <a:ext uri="{FF2B5EF4-FFF2-40B4-BE49-F238E27FC236}">
                <a16:creationId xmlns:a16="http://schemas.microsoft.com/office/drawing/2014/main" id="{96CA2E4E-4BB0-47E8-9D57-BA7CC70B1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390650"/>
            <a:ext cx="102489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3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BE5F7052-2946-407B-B658-325C04C8E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53" y="-473528"/>
            <a:ext cx="10725150" cy="5011510"/>
          </a:xfrm>
          <a:prstGeom prst="rect">
            <a:avLst/>
          </a:prstGeom>
        </p:spPr>
      </p:pic>
      <p:sp>
        <p:nvSpPr>
          <p:cNvPr id="8" name="内容占位符 2">
            <a:extLst>
              <a:ext uri="{FF2B5EF4-FFF2-40B4-BE49-F238E27FC236}">
                <a16:creationId xmlns:a16="http://schemas.microsoft.com/office/drawing/2014/main" id="{A1B8EDA4-1151-4FB4-B62F-11FCBC5C4DBC}"/>
              </a:ext>
            </a:extLst>
          </p:cNvPr>
          <p:cNvSpPr txBox="1">
            <a:spLocks/>
          </p:cNvSpPr>
          <p:nvPr/>
        </p:nvSpPr>
        <p:spPr bwMode="auto">
          <a:xfrm>
            <a:off x="838200" y="4424432"/>
            <a:ext cx="9821113" cy="1334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处理</a:t>
            </a:r>
            <a:r>
              <a:rPr lang="en-US" altLang="zh-CN" dirty="0"/>
              <a:t>PB</a:t>
            </a:r>
            <a:r>
              <a:rPr lang="zh-CN" altLang="en-US" dirty="0"/>
              <a:t>量级的数据查询</a:t>
            </a:r>
            <a:endParaRPr lang="en-US" altLang="zh-CN" dirty="0"/>
          </a:p>
          <a:p>
            <a:r>
              <a:rPr lang="zh-CN" altLang="en-US" dirty="0"/>
              <a:t>能够连接多个数据源，方便异构数据库的业务。</a:t>
            </a:r>
            <a:endParaRPr lang="en-US" altLang="zh-CN" dirty="0"/>
          </a:p>
        </p:txBody>
      </p:sp>
    </p:spTree>
    <p:extLst>
      <p:ext uri="{BB962C8B-B14F-4D97-AF65-F5344CB8AC3E}">
        <p14:creationId xmlns:p14="http://schemas.microsoft.com/office/powerpoint/2010/main" val="3381952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5"/>
            <a:ext cx="9821113" cy="3375184"/>
          </a:xfrm>
        </p:spPr>
        <p:txBody>
          <a:bodyPr/>
          <a:lstStyle/>
          <a:p>
            <a:r>
              <a:rPr lang="zh-CN" altLang="en-US" dirty="0"/>
              <a:t>控制方式</a:t>
            </a:r>
          </a:p>
          <a:p>
            <a:pPr lvl="1"/>
            <a:r>
              <a:rPr lang="en-US" altLang="zh-CN" dirty="0"/>
              <a:t>Hint</a:t>
            </a:r>
            <a:r>
              <a:rPr lang="zh-CN" altLang="en-US" dirty="0"/>
              <a:t>控制；</a:t>
            </a:r>
            <a:r>
              <a:rPr lang="en-US" altLang="zh-CN" dirty="0"/>
              <a:t>/* </a:t>
            </a:r>
            <a:r>
              <a:rPr lang="en-US" altLang="zh-CN" dirty="0" err="1"/>
              <a:t>parallel_switch</a:t>
            </a:r>
            <a:r>
              <a:rPr lang="en-US" altLang="zh-CN" dirty="0"/>
              <a:t>=on/off*/</a:t>
            </a:r>
            <a:endParaRPr lang="zh-CN" altLang="en-US" dirty="0"/>
          </a:p>
          <a:p>
            <a:pPr lvl="1"/>
            <a:r>
              <a:rPr lang="zh-CN" altLang="en-US" dirty="0"/>
              <a:t>配置文件：</a:t>
            </a:r>
            <a:endParaRPr lang="en-US" altLang="zh-CN" dirty="0"/>
          </a:p>
          <a:p>
            <a:pPr marL="480695" lvl="1" indent="0">
              <a:buNone/>
            </a:pPr>
            <a:r>
              <a:rPr lang="en-US" altLang="zh-CN" dirty="0"/>
              <a:t>1</a:t>
            </a:r>
            <a:r>
              <a:rPr lang="zh-CN" altLang="en-US" dirty="0"/>
              <a:t>、</a:t>
            </a:r>
            <a:r>
              <a:rPr lang="en-US" altLang="zh-CN" dirty="0"/>
              <a:t>=0</a:t>
            </a:r>
            <a:r>
              <a:rPr lang="zh-CN" altLang="en-US" dirty="0"/>
              <a:t>，关闭</a:t>
            </a:r>
            <a:r>
              <a:rPr lang="en-US" altLang="zh-CN" dirty="0"/>
              <a:t>OLAP</a:t>
            </a:r>
            <a:r>
              <a:rPr lang="zh-CN" altLang="en-US" dirty="0"/>
              <a:t>，所有</a:t>
            </a:r>
            <a:r>
              <a:rPr lang="en-US" altLang="zh-CN" dirty="0"/>
              <a:t>SQL</a:t>
            </a:r>
            <a:r>
              <a:rPr lang="zh-CN" altLang="en-US" dirty="0"/>
              <a:t>全部走</a:t>
            </a:r>
            <a:r>
              <a:rPr lang="en-US" altLang="zh-CN" dirty="0"/>
              <a:t>OLTP</a:t>
            </a:r>
            <a:r>
              <a:rPr lang="zh-CN" altLang="en-US" dirty="0"/>
              <a:t>引擎；</a:t>
            </a:r>
            <a:endParaRPr lang="en-US" altLang="zh-CN" dirty="0"/>
          </a:p>
          <a:p>
            <a:pPr marL="480695" lvl="1" indent="0">
              <a:buNone/>
            </a:pPr>
            <a:r>
              <a:rPr lang="en-US" altLang="zh-CN" dirty="0"/>
              <a:t>2</a:t>
            </a:r>
            <a:r>
              <a:rPr lang="zh-CN" altLang="en-US" dirty="0"/>
              <a:t>、</a:t>
            </a:r>
            <a:r>
              <a:rPr lang="en-US" altLang="zh-CN" dirty="0"/>
              <a:t>=1</a:t>
            </a:r>
            <a:r>
              <a:rPr lang="zh-CN" altLang="en-US" dirty="0"/>
              <a:t>，开启</a:t>
            </a:r>
            <a:r>
              <a:rPr lang="en-US" altLang="zh-CN" dirty="0"/>
              <a:t>OLAP</a:t>
            </a:r>
            <a:r>
              <a:rPr lang="zh-CN" altLang="en-US" dirty="0"/>
              <a:t>，所有</a:t>
            </a:r>
            <a:r>
              <a:rPr lang="en-US" altLang="zh-CN" dirty="0"/>
              <a:t>SQL</a:t>
            </a:r>
            <a:r>
              <a:rPr lang="zh-CN" altLang="en-US" dirty="0"/>
              <a:t>全部走</a:t>
            </a:r>
            <a:r>
              <a:rPr lang="en-US" altLang="zh-CN" dirty="0"/>
              <a:t>OLAP</a:t>
            </a:r>
            <a:r>
              <a:rPr lang="zh-CN" altLang="en-US" dirty="0"/>
              <a:t>引擎；</a:t>
            </a:r>
            <a:endParaRPr lang="en-US" altLang="zh-CN" dirty="0"/>
          </a:p>
          <a:p>
            <a:pPr marL="480695" lvl="1" indent="0">
              <a:buNone/>
            </a:pPr>
            <a:r>
              <a:rPr lang="en-US" altLang="zh-CN" dirty="0"/>
              <a:t>3</a:t>
            </a:r>
            <a:r>
              <a:rPr lang="zh-CN" altLang="en-US" dirty="0"/>
              <a:t>、</a:t>
            </a:r>
            <a:r>
              <a:rPr lang="en-US" altLang="zh-CN" dirty="0"/>
              <a:t>=2</a:t>
            </a:r>
            <a:r>
              <a:rPr lang="zh-CN" altLang="en-US" dirty="0"/>
              <a:t>，动态判断，</a:t>
            </a:r>
            <a:r>
              <a:rPr lang="en-US" altLang="zh-CN" dirty="0"/>
              <a:t>proxy</a:t>
            </a:r>
            <a:r>
              <a:rPr lang="zh-CN" altLang="en-US" dirty="0"/>
              <a:t>根据具体</a:t>
            </a:r>
            <a:r>
              <a:rPr lang="en-US" altLang="zh-CN" dirty="0"/>
              <a:t>SQL</a:t>
            </a:r>
            <a:r>
              <a:rPr lang="zh-CN" altLang="en-US" dirty="0"/>
              <a:t>复杂度判断走</a:t>
            </a:r>
            <a:r>
              <a:rPr lang="en-US" altLang="zh-CN" dirty="0"/>
              <a:t>OLTP/OLAP</a:t>
            </a:r>
            <a:r>
              <a:rPr lang="zh-CN" altLang="en-US" dirty="0"/>
              <a:t>。</a:t>
            </a:r>
            <a:endParaRPr lang="en-US" altLang="zh-CN" dirty="0"/>
          </a:p>
        </p:txBody>
      </p:sp>
      <p:sp>
        <p:nvSpPr>
          <p:cNvPr id="6" name="内容占位符 2">
            <a:extLst>
              <a:ext uri="{FF2B5EF4-FFF2-40B4-BE49-F238E27FC236}">
                <a16:creationId xmlns:a16="http://schemas.microsoft.com/office/drawing/2014/main" id="{D294C9A8-A2B5-4960-B3B3-DF2A524676C4}"/>
              </a:ext>
            </a:extLst>
          </p:cNvPr>
          <p:cNvSpPr txBox="1">
            <a:spLocks/>
          </p:cNvSpPr>
          <p:nvPr/>
        </p:nvSpPr>
        <p:spPr bwMode="auto">
          <a:xfrm>
            <a:off x="838201" y="4424432"/>
            <a:ext cx="9821113" cy="169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性能</a:t>
            </a:r>
          </a:p>
          <a:p>
            <a:pPr lvl="1"/>
            <a:r>
              <a:rPr lang="zh-CN" altLang="en-US" dirty="0"/>
              <a:t>在国泰君安日终结算业务中，原架构单支业务执行耗时</a:t>
            </a:r>
            <a:r>
              <a:rPr lang="en-US" altLang="zh-CN" dirty="0"/>
              <a:t>30min+</a:t>
            </a:r>
            <a:r>
              <a:rPr lang="zh-CN" altLang="en-US" dirty="0"/>
              <a:t>，使用</a:t>
            </a:r>
            <a:r>
              <a:rPr lang="en-US" altLang="zh-CN" dirty="0"/>
              <a:t>HTAP</a:t>
            </a:r>
            <a:r>
              <a:rPr lang="zh-CN" altLang="en-US" dirty="0"/>
              <a:t>架构后大概</a:t>
            </a:r>
            <a:r>
              <a:rPr lang="en-US" altLang="zh-CN" dirty="0"/>
              <a:t>3min</a:t>
            </a:r>
            <a:r>
              <a:rPr lang="zh-CN" altLang="en-US" dirty="0"/>
              <a:t>，提升</a:t>
            </a:r>
            <a:r>
              <a:rPr lang="en-US" altLang="zh-CN" dirty="0"/>
              <a:t>10</a:t>
            </a:r>
            <a:r>
              <a:rPr lang="zh-CN" altLang="en-US" dirty="0"/>
              <a:t>倍以上。</a:t>
            </a:r>
            <a:endParaRPr lang="en-US" altLang="zh-CN" dirty="0"/>
          </a:p>
        </p:txBody>
      </p:sp>
    </p:spTree>
    <p:extLst>
      <p:ext uri="{BB962C8B-B14F-4D97-AF65-F5344CB8AC3E}">
        <p14:creationId xmlns:p14="http://schemas.microsoft.com/office/powerpoint/2010/main" val="117398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HTAP</a:t>
            </a:r>
            <a:r>
              <a:rPr lang="zh-CN" altLang="en-US" dirty="0"/>
              <a:t>架构（续）</a:t>
            </a:r>
          </a:p>
        </p:txBody>
      </p:sp>
      <p:sp>
        <p:nvSpPr>
          <p:cNvPr id="46" name="页脚占位符 1"/>
          <p:cNvSpPr>
            <a:spLocks noGrp="1"/>
          </p:cNvSpPr>
          <p:nvPr>
            <p:ph type="ftr" sz="quarter" idx="11"/>
          </p:nvPr>
        </p:nvSpPr>
        <p:spPr>
          <a:xfrm>
            <a:off x="3719736" y="6492192"/>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839FF5D4-862C-40D9-AF0E-E3F42269E8CD}"/>
              </a:ext>
            </a:extLst>
          </p:cNvPr>
          <p:cNvSpPr>
            <a:spLocks noGrp="1"/>
          </p:cNvSpPr>
          <p:nvPr>
            <p:ph idx="1"/>
          </p:nvPr>
        </p:nvSpPr>
        <p:spPr>
          <a:xfrm>
            <a:off x="838201" y="1136944"/>
            <a:ext cx="9821113" cy="5650299"/>
          </a:xfrm>
        </p:spPr>
        <p:txBody>
          <a:bodyPr/>
          <a:lstStyle/>
          <a:p>
            <a:r>
              <a:rPr lang="zh-CN" altLang="en-US" dirty="0"/>
              <a:t>待完善及存在问题</a:t>
            </a:r>
          </a:p>
          <a:p>
            <a:pPr lvl="1"/>
            <a:r>
              <a:rPr lang="en-US" altLang="zh-CN" dirty="0"/>
              <a:t>DDL</a:t>
            </a:r>
            <a:r>
              <a:rPr lang="zh-CN" altLang="en-US" dirty="0"/>
              <a:t>支持：</a:t>
            </a:r>
            <a:r>
              <a:rPr lang="en-US" altLang="zh-CN" dirty="0"/>
              <a:t>presto</a:t>
            </a:r>
            <a:r>
              <a:rPr lang="zh-CN" altLang="en-US" dirty="0"/>
              <a:t>不具备</a:t>
            </a:r>
            <a:r>
              <a:rPr lang="en-US" altLang="zh-CN" dirty="0"/>
              <a:t>DDL</a:t>
            </a:r>
            <a:r>
              <a:rPr lang="zh-CN" altLang="en-US" dirty="0"/>
              <a:t>能力，需要支持</a:t>
            </a:r>
            <a:r>
              <a:rPr lang="en-US" altLang="zh-CN" dirty="0" err="1"/>
              <a:t>mysql</a:t>
            </a:r>
            <a:r>
              <a:rPr lang="en-US" altLang="zh-CN" dirty="0"/>
              <a:t> </a:t>
            </a:r>
            <a:r>
              <a:rPr lang="en-US" altLang="zh-CN" dirty="0" err="1"/>
              <a:t>ddl</a:t>
            </a:r>
            <a:r>
              <a:rPr lang="zh-CN" altLang="en-US" dirty="0"/>
              <a:t>功能，工作量大；</a:t>
            </a:r>
            <a:endParaRPr lang="en-US" altLang="zh-CN" dirty="0"/>
          </a:p>
          <a:p>
            <a:pPr lvl="1"/>
            <a:r>
              <a:rPr lang="zh-CN" altLang="en-US" dirty="0"/>
              <a:t>数据类型以及函数需要做大量适配；</a:t>
            </a:r>
            <a:endParaRPr lang="en-US" altLang="zh-CN" dirty="0"/>
          </a:p>
          <a:p>
            <a:pPr lvl="1"/>
            <a:r>
              <a:rPr lang="zh-CN" altLang="en-US" dirty="0"/>
              <a:t>元数据管理：原有架构元数据在</a:t>
            </a:r>
            <a:r>
              <a:rPr lang="en-US" altLang="zh-CN" dirty="0"/>
              <a:t>MDS</a:t>
            </a:r>
            <a:r>
              <a:rPr lang="zh-CN" altLang="en-US" dirty="0"/>
              <a:t>中维护，现架构调整为统一在</a:t>
            </a:r>
            <a:r>
              <a:rPr lang="en-US" altLang="zh-CN" dirty="0" err="1"/>
              <a:t>zk</a:t>
            </a:r>
            <a:r>
              <a:rPr lang="zh-CN" altLang="en-US" dirty="0"/>
              <a:t>中；</a:t>
            </a:r>
            <a:endParaRPr lang="en-US" altLang="zh-CN" dirty="0"/>
          </a:p>
          <a:p>
            <a:pPr lvl="1"/>
            <a:r>
              <a:rPr lang="zh-CN" altLang="en-US" dirty="0"/>
              <a:t>事务一致性：</a:t>
            </a:r>
            <a:r>
              <a:rPr lang="en-US" altLang="zh-CN" dirty="0"/>
              <a:t>presto</a:t>
            </a:r>
            <a:r>
              <a:rPr lang="zh-CN" altLang="en-US" dirty="0"/>
              <a:t>需要与</a:t>
            </a:r>
            <a:r>
              <a:rPr lang="en-US" altLang="zh-CN" dirty="0"/>
              <a:t>GTM</a:t>
            </a:r>
            <a:r>
              <a:rPr lang="zh-CN" altLang="en-US" dirty="0"/>
              <a:t>交互，获取全局事务信息，保证</a:t>
            </a:r>
            <a:r>
              <a:rPr lang="en-US" altLang="zh-CN" dirty="0"/>
              <a:t>TP</a:t>
            </a:r>
            <a:r>
              <a:rPr lang="zh-CN" altLang="en-US" dirty="0"/>
              <a:t>和</a:t>
            </a:r>
            <a:r>
              <a:rPr lang="en-US" altLang="zh-CN" dirty="0"/>
              <a:t>AP</a:t>
            </a:r>
            <a:r>
              <a:rPr lang="zh-CN" altLang="en-US" dirty="0"/>
              <a:t>引擎获取的事务活跃性信息一致；</a:t>
            </a:r>
            <a:endParaRPr lang="en-US" altLang="zh-CN" dirty="0"/>
          </a:p>
          <a:p>
            <a:pPr lvl="1"/>
            <a:r>
              <a:rPr lang="en-US" altLang="zh-CN" dirty="0"/>
              <a:t>Presto</a:t>
            </a:r>
            <a:r>
              <a:rPr lang="zh-CN" altLang="en-US" dirty="0"/>
              <a:t>需要实现原来</a:t>
            </a:r>
            <a:r>
              <a:rPr lang="en-US" altLang="zh-CN" dirty="0"/>
              <a:t>proxy</a:t>
            </a:r>
            <a:r>
              <a:rPr lang="zh-CN" altLang="en-US" dirty="0"/>
              <a:t>的分区裁剪等功能；</a:t>
            </a:r>
            <a:endParaRPr lang="en-US" altLang="zh-CN" dirty="0"/>
          </a:p>
          <a:p>
            <a:pPr lvl="1"/>
            <a:r>
              <a:rPr lang="zh-CN" altLang="en-US" dirty="0"/>
              <a:t>数据节点仍然采用行存储，会存在性能瓶颈，且会引入网络</a:t>
            </a:r>
            <a:r>
              <a:rPr lang="en-US" altLang="zh-CN" dirty="0"/>
              <a:t>IO</a:t>
            </a:r>
            <a:r>
              <a:rPr lang="zh-CN" altLang="en-US" dirty="0"/>
              <a:t>开销；</a:t>
            </a:r>
            <a:endParaRPr lang="en-US" altLang="zh-CN" dirty="0"/>
          </a:p>
          <a:p>
            <a:pPr lvl="1"/>
            <a:r>
              <a:rPr lang="zh-CN" altLang="en-US" dirty="0"/>
              <a:t>运维调参：参数需要动态生效；</a:t>
            </a:r>
            <a:endParaRPr lang="en-US" altLang="zh-CN" dirty="0"/>
          </a:p>
          <a:p>
            <a:pPr lvl="1"/>
            <a:r>
              <a:rPr lang="zh-CN" altLang="en-US" dirty="0"/>
              <a:t>具体</a:t>
            </a:r>
            <a:r>
              <a:rPr lang="en-US" altLang="zh-CN" dirty="0"/>
              <a:t>SQL</a:t>
            </a:r>
            <a:r>
              <a:rPr lang="zh-CN" altLang="en-US" dirty="0"/>
              <a:t>复杂度计算问题：目前主要还是判断</a:t>
            </a:r>
            <a:r>
              <a:rPr lang="en-US" altLang="zh-CN" dirty="0"/>
              <a:t>Join</a:t>
            </a:r>
            <a:r>
              <a:rPr lang="zh-CN" altLang="en-US" dirty="0"/>
              <a:t>层级等规则判断，没有代价计算。</a:t>
            </a:r>
          </a:p>
        </p:txBody>
      </p:sp>
    </p:spTree>
    <p:extLst>
      <p:ext uri="{BB962C8B-B14F-4D97-AF65-F5344CB8AC3E}">
        <p14:creationId xmlns:p14="http://schemas.microsoft.com/office/powerpoint/2010/main" val="3789838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分片策略</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3.2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分片路由</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zh-CN" altLang="en-US" dirty="0"/>
              <a:t>复制表</a:t>
            </a:r>
            <a:r>
              <a:rPr lang="en-US" altLang="zh-CN" dirty="0"/>
              <a:t>/</a:t>
            </a:r>
            <a:r>
              <a:rPr lang="zh-CN" altLang="en-US" dirty="0"/>
              <a:t>广播表</a:t>
            </a:r>
          </a:p>
          <a:p>
            <a:pPr lvl="1"/>
            <a:r>
              <a:rPr lang="zh-CN" altLang="en-US" dirty="0"/>
              <a:t>在数据分片节点保留全量的数据副本；</a:t>
            </a:r>
          </a:p>
          <a:p>
            <a:pPr lvl="1"/>
            <a:r>
              <a:rPr lang="zh-CN" altLang="en-US" dirty="0"/>
              <a:t>语法：</a:t>
            </a:r>
            <a:r>
              <a:rPr lang="en-US" altLang="zh-CN" dirty="0"/>
              <a:t>distributed by duplicate(g1)</a:t>
            </a:r>
            <a:r>
              <a:rPr lang="zh-CN" altLang="en-US" dirty="0"/>
              <a:t>；</a:t>
            </a:r>
            <a:endParaRPr lang="en-US" altLang="zh-CN" dirty="0"/>
          </a:p>
          <a:p>
            <a:pPr marL="480695" lvl="1" indent="0">
              <a:buNone/>
            </a:pPr>
            <a:r>
              <a:rPr lang="en-US" altLang="zh-CN" dirty="0"/>
              <a:t>               distributed by duplicate(g1,g2,…)</a:t>
            </a:r>
            <a:r>
              <a:rPr lang="zh-CN" altLang="en-US" dirty="0"/>
              <a:t>；</a:t>
            </a:r>
            <a:endParaRPr lang="en-US" altLang="zh-CN" dirty="0"/>
          </a:p>
          <a:p>
            <a:pPr lvl="1"/>
            <a:r>
              <a:rPr lang="zh-CN" altLang="en-US" dirty="0"/>
              <a:t>应用场景：表数据量较少，不经常修改，频繁出现在关联或子查询中。</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942763"/>
            <a:ext cx="9821113" cy="224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Hash</a:t>
            </a:r>
            <a:r>
              <a:rPr lang="zh-CN" altLang="en-US" dirty="0"/>
              <a:t>表</a:t>
            </a:r>
          </a:p>
          <a:p>
            <a:pPr lvl="1"/>
            <a:r>
              <a:rPr lang="zh-CN" altLang="en-US" dirty="0"/>
              <a:t>采用一致性哈希算法对分片键计算后，映射到不同服务器；</a:t>
            </a:r>
          </a:p>
          <a:p>
            <a:pPr lvl="1"/>
            <a:r>
              <a:rPr lang="zh-CN" altLang="en-US" dirty="0"/>
              <a:t>语法：</a:t>
            </a:r>
            <a:r>
              <a:rPr lang="en-US" altLang="zh-CN" dirty="0"/>
              <a:t>distributed by hash(a) (g1,g2,…)</a:t>
            </a:r>
            <a:r>
              <a:rPr lang="zh-CN" altLang="en-US" dirty="0"/>
              <a:t>；</a:t>
            </a:r>
            <a:endParaRPr lang="en-US" altLang="zh-CN" dirty="0"/>
          </a:p>
          <a:p>
            <a:pPr lvl="1"/>
            <a:r>
              <a:rPr lang="zh-CN" altLang="en-US" dirty="0"/>
              <a:t>应用场景：表数据量较大，离散度较高。</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1" y="1136945"/>
            <a:ext cx="9821113" cy="2703535"/>
          </a:xfrm>
        </p:spPr>
        <p:txBody>
          <a:bodyPr/>
          <a:lstStyle/>
          <a:p>
            <a:r>
              <a:rPr lang="en-US" altLang="zh-CN" dirty="0"/>
              <a:t>Range</a:t>
            </a:r>
            <a:r>
              <a:rPr lang="zh-CN" altLang="en-US" dirty="0"/>
              <a:t>表</a:t>
            </a:r>
          </a:p>
          <a:p>
            <a:pPr lvl="1"/>
            <a:r>
              <a:rPr lang="zh-CN" altLang="en-US" dirty="0"/>
              <a:t>按照数据范围分片；</a:t>
            </a:r>
          </a:p>
          <a:p>
            <a:pPr lvl="1"/>
            <a:r>
              <a:rPr lang="zh-CN" altLang="en-US" dirty="0"/>
              <a:t>语法：</a:t>
            </a:r>
            <a:r>
              <a:rPr lang="en-US" altLang="zh-CN" dirty="0"/>
              <a:t>distributed by range(a)(g1 values less than(100),…,</a:t>
            </a:r>
          </a:p>
          <a:p>
            <a:pPr marL="480695" lvl="1" indent="0">
              <a:buNone/>
            </a:pPr>
            <a:r>
              <a:rPr lang="en-US" altLang="zh-CN" dirty="0"/>
              <a:t>                                                     </a:t>
            </a:r>
            <a:r>
              <a:rPr lang="en-US" altLang="zh-CN" dirty="0" err="1"/>
              <a:t>g</a:t>
            </a:r>
            <a:r>
              <a:rPr lang="en-US" altLang="zh-CN" sz="1000" dirty="0" err="1"/>
              <a:t>N</a:t>
            </a:r>
            <a:r>
              <a:rPr lang="en-US" altLang="zh-CN" dirty="0"/>
              <a:t> values less than </a:t>
            </a:r>
            <a:r>
              <a:rPr lang="en-US" altLang="zh-CN" dirty="0" err="1"/>
              <a:t>maxvalues</a:t>
            </a:r>
            <a:r>
              <a:rPr lang="en-US" altLang="zh-CN" dirty="0"/>
              <a:t>)</a:t>
            </a:r>
            <a:r>
              <a:rPr lang="zh-CN" altLang="en-US" dirty="0"/>
              <a:t>；</a:t>
            </a:r>
            <a:endParaRPr lang="en-US" altLang="zh-CN" dirty="0"/>
          </a:p>
          <a:p>
            <a:pPr lvl="1"/>
            <a:r>
              <a:rPr lang="zh-CN" altLang="en-US" dirty="0"/>
              <a:t>应用场景：时间、日期、数值等类型字段。</a:t>
            </a:r>
            <a:endParaRPr lang="en-US" altLang="zh-CN" dirty="0"/>
          </a:p>
        </p:txBody>
      </p:sp>
      <p:sp>
        <p:nvSpPr>
          <p:cNvPr id="6" name="内容占位符 2">
            <a:extLst>
              <a:ext uri="{FF2B5EF4-FFF2-40B4-BE49-F238E27FC236}">
                <a16:creationId xmlns:a16="http://schemas.microsoft.com/office/drawing/2014/main" id="{F601C30D-3B6E-44B2-B7B9-23C332C87E3D}"/>
              </a:ext>
            </a:extLst>
          </p:cNvPr>
          <p:cNvSpPr txBox="1">
            <a:spLocks/>
          </p:cNvSpPr>
          <p:nvPr/>
        </p:nvSpPr>
        <p:spPr bwMode="auto">
          <a:xfrm>
            <a:off x="838201" y="3819372"/>
            <a:ext cx="9821113" cy="2686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List</a:t>
            </a:r>
            <a:r>
              <a:rPr lang="zh-CN" altLang="en-US" dirty="0"/>
              <a:t>表</a:t>
            </a:r>
          </a:p>
          <a:p>
            <a:pPr lvl="1"/>
            <a:r>
              <a:rPr lang="zh-CN" altLang="en-US" dirty="0"/>
              <a:t>根据不同的枚举值将数据分布在不同的分片上；</a:t>
            </a:r>
          </a:p>
          <a:p>
            <a:pPr lvl="1"/>
            <a:r>
              <a:rPr lang="zh-CN" altLang="en-US" dirty="0"/>
              <a:t>语法：</a:t>
            </a:r>
            <a:r>
              <a:rPr lang="en-US" altLang="zh-CN" dirty="0"/>
              <a:t>distributed by list(a)(g1 values in (‘</a:t>
            </a:r>
            <a:r>
              <a:rPr lang="en-US" altLang="zh-CN" dirty="0" err="1"/>
              <a:t>a’,’b</a:t>
            </a:r>
            <a:r>
              <a:rPr lang="en-US" altLang="zh-CN" dirty="0"/>
              <a:t>’),…,</a:t>
            </a:r>
          </a:p>
          <a:p>
            <a:pPr marL="480695" lvl="1" indent="0">
              <a:buNone/>
            </a:pPr>
            <a:r>
              <a:rPr lang="en-US" altLang="zh-CN" dirty="0"/>
              <a:t>                                              </a:t>
            </a:r>
            <a:r>
              <a:rPr lang="en-US" altLang="zh-CN" dirty="0" err="1"/>
              <a:t>g</a:t>
            </a:r>
            <a:r>
              <a:rPr lang="en-US" altLang="zh-CN" sz="900" dirty="0" err="1"/>
              <a:t>N</a:t>
            </a:r>
            <a:r>
              <a:rPr lang="en-US" altLang="zh-CN" dirty="0"/>
              <a:t> values in (‘</a:t>
            </a:r>
            <a:r>
              <a:rPr lang="en-US" altLang="zh-CN" dirty="0" err="1"/>
              <a:t>x’,’y’,’z</a:t>
            </a:r>
            <a:r>
              <a:rPr lang="en-US" altLang="zh-CN" dirty="0"/>
              <a:t>’))</a:t>
            </a:r>
            <a:r>
              <a:rPr lang="zh-CN" altLang="en-US" dirty="0"/>
              <a:t>；</a:t>
            </a:r>
            <a:endParaRPr lang="en-US" altLang="zh-CN" dirty="0"/>
          </a:p>
          <a:p>
            <a:pPr lvl="1"/>
            <a:r>
              <a:rPr lang="zh-CN" altLang="en-US" dirty="0"/>
              <a:t>应用场景：分片键数据较少且固定的场景。</a:t>
            </a:r>
            <a:endParaRPr lang="en-US" altLang="zh-CN" dirty="0"/>
          </a:p>
        </p:txBody>
      </p:sp>
    </p:spTree>
    <p:extLst>
      <p:ext uri="{BB962C8B-B14F-4D97-AF65-F5344CB8AC3E}">
        <p14:creationId xmlns:p14="http://schemas.microsoft.com/office/powerpoint/2010/main" val="20277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690713" y="314084"/>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5" name="MH_Others_1"/>
          <p:cNvSpPr/>
          <p:nvPr>
            <p:custDataLst>
              <p:tags r:id="rId2"/>
            </p:custDataLst>
          </p:nvPr>
        </p:nvSpPr>
        <p:spPr>
          <a:xfrm>
            <a:off x="4625627" y="314084"/>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6" name="MH_Entry_2"/>
          <p:cNvSpPr/>
          <p:nvPr>
            <p:custDataLst>
              <p:tags r:id="rId3"/>
            </p:custDataLst>
          </p:nvPr>
        </p:nvSpPr>
        <p:spPr>
          <a:xfrm>
            <a:off x="4690714" y="95225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整体架构及主要模块</a:t>
            </a:r>
          </a:p>
        </p:txBody>
      </p:sp>
      <p:sp>
        <p:nvSpPr>
          <p:cNvPr id="7" name="MH_Others_2"/>
          <p:cNvSpPr/>
          <p:nvPr>
            <p:custDataLst>
              <p:tags r:id="rId4"/>
            </p:custDataLst>
          </p:nvPr>
        </p:nvSpPr>
        <p:spPr>
          <a:xfrm>
            <a:off x="4625627" y="95226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12" name="MH_Others_3"/>
          <p:cNvSpPr txBox="1">
            <a:spLocks noChangeArrowheads="1"/>
          </p:cNvSpPr>
          <p:nvPr>
            <p:custDataLst>
              <p:tags r:id="rId5"/>
            </p:custDataLst>
          </p:nvPr>
        </p:nvSpPr>
        <p:spPr bwMode="auto">
          <a:xfrm>
            <a:off x="2306634"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目</a:t>
            </a:r>
            <a:endParaRPr lang="en-US" altLang="zh-CN" sz="6600" dirty="0">
              <a:solidFill>
                <a:schemeClr val="accent1"/>
              </a:solidFill>
              <a:latin typeface="微软雅黑" panose="020B0503020204020204" pitchFamily="34" charset="-122"/>
              <a:ea typeface="微软雅黑" panose="020B0503020204020204" pitchFamily="34" charset="-122"/>
              <a:cs typeface="+mn-ea"/>
              <a:sym typeface="+mn-lt"/>
            </a:endParaRPr>
          </a:p>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录</a:t>
            </a:r>
          </a:p>
        </p:txBody>
      </p:sp>
      <p:sp>
        <p:nvSpPr>
          <p:cNvPr id="13" name="MH_Others_4"/>
          <p:cNvSpPr txBox="1"/>
          <p:nvPr>
            <p:custDataLst>
              <p:tags r:id="rId6"/>
            </p:custDataLst>
          </p:nvPr>
        </p:nvSpPr>
        <p:spPr>
          <a:xfrm rot="5400000">
            <a:off x="488152" y="3107532"/>
            <a:ext cx="3694113" cy="584200"/>
          </a:xfrm>
          <a:prstGeom prst="rect">
            <a:avLst/>
          </a:prstGeom>
          <a:noFill/>
        </p:spPr>
        <p:txBody>
          <a:bodyPr>
            <a:spAutoFit/>
          </a:bodyPr>
          <a:lstStyle/>
          <a:p>
            <a:pPr algn="ctr">
              <a:defRPr/>
            </a:pPr>
            <a:r>
              <a:rPr lang="en-US" altLang="zh-CN" sz="3200" spc="400" dirty="0">
                <a:solidFill>
                  <a:srgbClr val="DDDDDD"/>
                </a:solidFill>
                <a:cs typeface="+mn-ea"/>
                <a:sym typeface="+mn-lt"/>
              </a:rPr>
              <a:t>CONTENTS</a:t>
            </a:r>
            <a:endParaRPr lang="zh-CN" altLang="en-US" sz="3200" spc="400" dirty="0">
              <a:solidFill>
                <a:srgbClr val="DDDDDD"/>
              </a:solidFill>
              <a:cs typeface="+mn-ea"/>
              <a:sym typeface="+mn-lt"/>
            </a:endParaRPr>
          </a:p>
        </p:txBody>
      </p:sp>
      <p:sp>
        <p:nvSpPr>
          <p:cNvPr id="32" name="MH_Entry_2">
            <a:extLst>
              <a:ext uri="{FF2B5EF4-FFF2-40B4-BE49-F238E27FC236}">
                <a16:creationId xmlns:a16="http://schemas.microsoft.com/office/drawing/2014/main" id="{E59BF853-16F0-418E-8EAB-439237773101}"/>
              </a:ext>
            </a:extLst>
          </p:cNvPr>
          <p:cNvSpPr/>
          <p:nvPr>
            <p:custDataLst>
              <p:tags r:id="rId7"/>
            </p:custDataLst>
          </p:nvPr>
        </p:nvSpPr>
        <p:spPr>
          <a:xfrm>
            <a:off x="4690714" y="1554179"/>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第三章 数据分片</a:t>
            </a:r>
          </a:p>
        </p:txBody>
      </p:sp>
      <p:sp>
        <p:nvSpPr>
          <p:cNvPr id="33" name="MH_Others_2">
            <a:extLst>
              <a:ext uri="{FF2B5EF4-FFF2-40B4-BE49-F238E27FC236}">
                <a16:creationId xmlns:a16="http://schemas.microsoft.com/office/drawing/2014/main" id="{3FD5D5B2-33CF-4F2F-B3A7-400BCBA50652}"/>
              </a:ext>
            </a:extLst>
          </p:cNvPr>
          <p:cNvSpPr/>
          <p:nvPr>
            <p:custDataLst>
              <p:tags r:id="rId8"/>
            </p:custDataLst>
          </p:nvPr>
        </p:nvSpPr>
        <p:spPr>
          <a:xfrm>
            <a:off x="4625627" y="1554180"/>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4" name="MH_Entry_2">
            <a:extLst>
              <a:ext uri="{FF2B5EF4-FFF2-40B4-BE49-F238E27FC236}">
                <a16:creationId xmlns:a16="http://schemas.microsoft.com/office/drawing/2014/main" id="{B2950BDF-0958-4336-BF99-8CB2237ABDB8}"/>
              </a:ext>
            </a:extLst>
          </p:cNvPr>
          <p:cNvSpPr/>
          <p:nvPr>
            <p:custDataLst>
              <p:tags r:id="rId9"/>
            </p:custDataLst>
          </p:nvPr>
        </p:nvSpPr>
        <p:spPr>
          <a:xfrm>
            <a:off x="4690713" y="215609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35" name="MH_Others_2">
            <a:extLst>
              <a:ext uri="{FF2B5EF4-FFF2-40B4-BE49-F238E27FC236}">
                <a16:creationId xmlns:a16="http://schemas.microsoft.com/office/drawing/2014/main" id="{7C6F8B86-EA2E-4371-83F9-879D5D39711E}"/>
              </a:ext>
            </a:extLst>
          </p:cNvPr>
          <p:cNvSpPr/>
          <p:nvPr>
            <p:custDataLst>
              <p:tags r:id="rId10"/>
            </p:custDataLst>
          </p:nvPr>
        </p:nvSpPr>
        <p:spPr>
          <a:xfrm>
            <a:off x="4625626" y="215609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6" name="MH_Entry_2">
            <a:extLst>
              <a:ext uri="{FF2B5EF4-FFF2-40B4-BE49-F238E27FC236}">
                <a16:creationId xmlns:a16="http://schemas.microsoft.com/office/drawing/2014/main" id="{8A2E5727-CDAE-44EF-9333-85C086BCBD75}"/>
              </a:ext>
            </a:extLst>
          </p:cNvPr>
          <p:cNvSpPr/>
          <p:nvPr>
            <p:custDataLst>
              <p:tags r:id="rId11"/>
            </p:custDataLst>
          </p:nvPr>
        </p:nvSpPr>
        <p:spPr>
          <a:xfrm>
            <a:off x="4690713" y="2774215"/>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37" name="MH_Others_2">
            <a:extLst>
              <a:ext uri="{FF2B5EF4-FFF2-40B4-BE49-F238E27FC236}">
                <a16:creationId xmlns:a16="http://schemas.microsoft.com/office/drawing/2014/main" id="{89AE470C-4AEC-49F0-AAAE-CAE745E4B172}"/>
              </a:ext>
            </a:extLst>
          </p:cNvPr>
          <p:cNvSpPr/>
          <p:nvPr>
            <p:custDataLst>
              <p:tags r:id="rId12"/>
            </p:custDataLst>
          </p:nvPr>
        </p:nvSpPr>
        <p:spPr>
          <a:xfrm>
            <a:off x="4625626" y="2774216"/>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38" name="MH_Entry_1">
            <a:extLst>
              <a:ext uri="{FF2B5EF4-FFF2-40B4-BE49-F238E27FC236}">
                <a16:creationId xmlns:a16="http://schemas.microsoft.com/office/drawing/2014/main" id="{A869A657-A0C5-4186-903C-6048358ECC8E}"/>
              </a:ext>
            </a:extLst>
          </p:cNvPr>
          <p:cNvSpPr/>
          <p:nvPr>
            <p:custDataLst>
              <p:tags r:id="rId13"/>
            </p:custDataLst>
          </p:nvPr>
        </p:nvSpPr>
        <p:spPr>
          <a:xfrm>
            <a:off x="4690713" y="3376133"/>
            <a:ext cx="5090149" cy="495813"/>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39" name="MH_Others_1">
            <a:extLst>
              <a:ext uri="{FF2B5EF4-FFF2-40B4-BE49-F238E27FC236}">
                <a16:creationId xmlns:a16="http://schemas.microsoft.com/office/drawing/2014/main" id="{4D6A18DD-B033-4D00-8355-57793B753B75}"/>
              </a:ext>
            </a:extLst>
          </p:cNvPr>
          <p:cNvSpPr/>
          <p:nvPr>
            <p:custDataLst>
              <p:tags r:id="rId14"/>
            </p:custDataLst>
          </p:nvPr>
        </p:nvSpPr>
        <p:spPr>
          <a:xfrm>
            <a:off x="4625627" y="3376133"/>
            <a:ext cx="65086" cy="495813"/>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0" name="MH_Entry_2">
            <a:extLst>
              <a:ext uri="{FF2B5EF4-FFF2-40B4-BE49-F238E27FC236}">
                <a16:creationId xmlns:a16="http://schemas.microsoft.com/office/drawing/2014/main" id="{BE14A4AF-2076-491D-B4FC-0F0EAAF396C3}"/>
              </a:ext>
            </a:extLst>
          </p:cNvPr>
          <p:cNvSpPr/>
          <p:nvPr>
            <p:custDataLst>
              <p:tags r:id="rId15"/>
            </p:custDataLst>
          </p:nvPr>
        </p:nvSpPr>
        <p:spPr>
          <a:xfrm>
            <a:off x="4690714" y="401430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备份恢复</a:t>
            </a:r>
          </a:p>
        </p:txBody>
      </p:sp>
      <p:sp>
        <p:nvSpPr>
          <p:cNvPr id="41" name="MH_Others_2">
            <a:extLst>
              <a:ext uri="{FF2B5EF4-FFF2-40B4-BE49-F238E27FC236}">
                <a16:creationId xmlns:a16="http://schemas.microsoft.com/office/drawing/2014/main" id="{B6CD66B4-928E-49C2-AD45-56E18B6973A9}"/>
              </a:ext>
            </a:extLst>
          </p:cNvPr>
          <p:cNvSpPr/>
          <p:nvPr>
            <p:custDataLst>
              <p:tags r:id="rId16"/>
            </p:custDataLst>
          </p:nvPr>
        </p:nvSpPr>
        <p:spPr>
          <a:xfrm>
            <a:off x="4625627" y="401430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2" name="MH_Entry_2">
            <a:extLst>
              <a:ext uri="{FF2B5EF4-FFF2-40B4-BE49-F238E27FC236}">
                <a16:creationId xmlns:a16="http://schemas.microsoft.com/office/drawing/2014/main" id="{9B3AC8F8-BA2E-4A3D-8C0C-73F93A351855}"/>
              </a:ext>
            </a:extLst>
          </p:cNvPr>
          <p:cNvSpPr/>
          <p:nvPr>
            <p:custDataLst>
              <p:tags r:id="rId17"/>
            </p:custDataLst>
          </p:nvPr>
        </p:nvSpPr>
        <p:spPr>
          <a:xfrm>
            <a:off x="4690714" y="4616228"/>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数据迁移</a:t>
            </a:r>
          </a:p>
        </p:txBody>
      </p:sp>
      <p:sp>
        <p:nvSpPr>
          <p:cNvPr id="43" name="MH_Others_2">
            <a:extLst>
              <a:ext uri="{FF2B5EF4-FFF2-40B4-BE49-F238E27FC236}">
                <a16:creationId xmlns:a16="http://schemas.microsoft.com/office/drawing/2014/main" id="{98CB2DC8-D2F2-4250-B91B-0B95E43CA387}"/>
              </a:ext>
            </a:extLst>
          </p:cNvPr>
          <p:cNvSpPr/>
          <p:nvPr>
            <p:custDataLst>
              <p:tags r:id="rId18"/>
            </p:custDataLst>
          </p:nvPr>
        </p:nvSpPr>
        <p:spPr>
          <a:xfrm>
            <a:off x="4625627" y="4616229"/>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4" name="MH_Entry_2">
            <a:extLst>
              <a:ext uri="{FF2B5EF4-FFF2-40B4-BE49-F238E27FC236}">
                <a16:creationId xmlns:a16="http://schemas.microsoft.com/office/drawing/2014/main" id="{6FA1FF33-630E-43FD-842B-7EFC1F6AE438}"/>
              </a:ext>
            </a:extLst>
          </p:cNvPr>
          <p:cNvSpPr/>
          <p:nvPr>
            <p:custDataLst>
              <p:tags r:id="rId19"/>
            </p:custDataLst>
          </p:nvPr>
        </p:nvSpPr>
        <p:spPr>
          <a:xfrm>
            <a:off x="4690713" y="5218147"/>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45" name="MH_Others_2">
            <a:extLst>
              <a:ext uri="{FF2B5EF4-FFF2-40B4-BE49-F238E27FC236}">
                <a16:creationId xmlns:a16="http://schemas.microsoft.com/office/drawing/2014/main" id="{09D579D7-85C3-4D6F-9694-D28BBE4D4D18}"/>
              </a:ext>
            </a:extLst>
          </p:cNvPr>
          <p:cNvSpPr/>
          <p:nvPr>
            <p:custDataLst>
              <p:tags r:id="rId20"/>
            </p:custDataLst>
          </p:nvPr>
        </p:nvSpPr>
        <p:spPr>
          <a:xfrm>
            <a:off x="4625626" y="5218148"/>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
        <p:nvSpPr>
          <p:cNvPr id="46" name="MH_Entry_2">
            <a:extLst>
              <a:ext uri="{FF2B5EF4-FFF2-40B4-BE49-F238E27FC236}">
                <a16:creationId xmlns:a16="http://schemas.microsoft.com/office/drawing/2014/main" id="{A8F6A9FF-1E52-4D6A-83A9-265D8DA11486}"/>
              </a:ext>
            </a:extLst>
          </p:cNvPr>
          <p:cNvSpPr/>
          <p:nvPr>
            <p:custDataLst>
              <p:tags r:id="rId21"/>
            </p:custDataLst>
          </p:nvPr>
        </p:nvSpPr>
        <p:spPr>
          <a:xfrm>
            <a:off x="4690713" y="5836264"/>
            <a:ext cx="5090148" cy="495814"/>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问题及发展</a:t>
            </a:r>
          </a:p>
        </p:txBody>
      </p:sp>
      <p:sp>
        <p:nvSpPr>
          <p:cNvPr id="47" name="MH_Others_2">
            <a:extLst>
              <a:ext uri="{FF2B5EF4-FFF2-40B4-BE49-F238E27FC236}">
                <a16:creationId xmlns:a16="http://schemas.microsoft.com/office/drawing/2014/main" id="{6C347BA9-A679-4AEC-A68D-3B243806011B}"/>
              </a:ext>
            </a:extLst>
          </p:cNvPr>
          <p:cNvSpPr/>
          <p:nvPr>
            <p:custDataLst>
              <p:tags r:id="rId22"/>
            </p:custDataLst>
          </p:nvPr>
        </p:nvSpPr>
        <p:spPr>
          <a:xfrm>
            <a:off x="4625626" y="5836265"/>
            <a:ext cx="65086" cy="49581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907156"/>
            <a:ext cx="9821113" cy="5586301"/>
          </a:xfrm>
        </p:spPr>
        <p:txBody>
          <a:bodyPr/>
          <a:lstStyle/>
          <a:p>
            <a:r>
              <a:rPr lang="zh-CN" altLang="en-US" dirty="0"/>
              <a:t>多级分片表</a:t>
            </a:r>
          </a:p>
          <a:p>
            <a:pPr lvl="1"/>
            <a:r>
              <a:rPr lang="zh-CN" altLang="en-US" b="0" i="0" dirty="0">
                <a:solidFill>
                  <a:srgbClr val="24292E"/>
                </a:solidFill>
                <a:effectLst/>
                <a:latin typeface="-apple-system"/>
              </a:rPr>
              <a:t>多级分片可以通过多个分片策略的组合对数据分片进行精确控制，通常是通过多个字段进行多层次分片</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distributed by </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case c when 1 then case when b&lt;100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(g2);</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when 2 then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(g3);</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else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subdistributed</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by hash(a) (g4);</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end case;</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应用场景：某一种单一分片策略无法满足均匀分布的要求。</a:t>
            </a:r>
            <a:endParaRPr lang="en-US" altLang="zh-CN" dirty="0"/>
          </a:p>
        </p:txBody>
      </p:sp>
    </p:spTree>
    <p:extLst>
      <p:ext uri="{BB962C8B-B14F-4D97-AF65-F5344CB8AC3E}">
        <p14:creationId xmlns:p14="http://schemas.microsoft.com/office/powerpoint/2010/main" val="918832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a:t>
            </a:r>
            <a:r>
              <a:rPr lang="zh-CN" altLang="en-US" dirty="0"/>
              <a:t>分片策略（续）</a:t>
            </a:r>
            <a:endParaRPr dirty="0"/>
          </a:p>
        </p:txBody>
      </p:sp>
      <p:sp>
        <p:nvSpPr>
          <p:cNvPr id="20"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内容占位符 2">
            <a:extLst>
              <a:ext uri="{FF2B5EF4-FFF2-40B4-BE49-F238E27FC236}">
                <a16:creationId xmlns:a16="http://schemas.microsoft.com/office/drawing/2014/main" id="{4CD7C5FA-14D4-4F44-9E99-E6C261B449CB}"/>
              </a:ext>
            </a:extLst>
          </p:cNvPr>
          <p:cNvSpPr>
            <a:spLocks noGrp="1"/>
          </p:cNvSpPr>
          <p:nvPr>
            <p:ph idx="1"/>
          </p:nvPr>
        </p:nvSpPr>
        <p:spPr>
          <a:xfrm>
            <a:off x="838200" y="1094849"/>
            <a:ext cx="9821113" cy="4882440"/>
          </a:xfrm>
        </p:spPr>
        <p:txBody>
          <a:bodyPr/>
          <a:lstStyle/>
          <a:p>
            <a:r>
              <a:rPr lang="zh-CN" altLang="en-US" dirty="0"/>
              <a:t>分片</a:t>
            </a:r>
            <a:r>
              <a:rPr lang="en-US" altLang="zh-CN" dirty="0"/>
              <a:t>+</a:t>
            </a:r>
            <a:r>
              <a:rPr lang="zh-CN" altLang="en-US" dirty="0"/>
              <a:t>分区</a:t>
            </a:r>
          </a:p>
          <a:p>
            <a:pPr lvl="1"/>
            <a:r>
              <a:rPr lang="zh-CN" altLang="en-US" dirty="0">
                <a:solidFill>
                  <a:srgbClr val="24292E"/>
                </a:solidFill>
                <a:latin typeface="-apple-system"/>
              </a:rPr>
              <a:t>在通过分片策略执行数据划分后，再通过进行文件纵向分区</a:t>
            </a:r>
            <a:r>
              <a:rPr lang="zh-CN" altLang="en-US" dirty="0"/>
              <a:t>；</a:t>
            </a:r>
          </a:p>
          <a:p>
            <a:pPr lvl="1"/>
            <a:r>
              <a:rPr lang="zh-CN" altLang="en-US" dirty="0"/>
              <a:t>语法：</a:t>
            </a:r>
            <a:endParaRPr lang="en-US" altLang="zh-CN" dirty="0"/>
          </a:p>
          <a:p>
            <a:pPr marL="480695" lvl="1" indent="0">
              <a:buNone/>
            </a:pP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create table t1(a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int,b</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err="1">
                <a:effectLst/>
                <a:latin typeface="Times New Roman" panose="02020603050405020304" pitchFamily="18" charset="0"/>
                <a:ea typeface="仿宋" panose="02010609060101010101" pitchFamily="49" charset="-122"/>
                <a:cs typeface="Times New Roman" panose="02020603050405020304" pitchFamily="18" charset="0"/>
              </a:rPr>
              <a:t>int,c</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int) partition by range (c)</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p1 values less than (20210101),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p2 values less than (20210201),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partition p3 values less than (20210301), </a:t>
            </a:r>
          </a:p>
          <a:p>
            <a:pPr marL="480695" lvl="1" indent="0">
              <a:buNone/>
            </a:pPr>
            <a:r>
              <a:rPr lang="en-US" altLang="zh-CN" sz="1800" kern="100" dirty="0">
                <a:latin typeface="Times New Roman" panose="02020603050405020304" pitchFamily="18" charset="0"/>
                <a:ea typeface="仿宋" panose="02010609060101010101" pitchFamily="49" charset="-122"/>
                <a:cs typeface="Times New Roman" panose="02020603050405020304" pitchFamily="18" charset="0"/>
              </a:rPr>
              <a:t>      </a:t>
            </a: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partition p4 values less than (20210401))</a:t>
            </a:r>
            <a:b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br>
            <a:r>
              <a:rPr lang="en-US" altLang="zh-CN" sz="1800" kern="100" dirty="0">
                <a:effectLst/>
                <a:latin typeface="Times New Roman" panose="02020603050405020304" pitchFamily="18" charset="0"/>
                <a:ea typeface="仿宋" panose="02010609060101010101" pitchFamily="49" charset="-122"/>
                <a:cs typeface="Times New Roman" panose="02020603050405020304" pitchFamily="18" charset="0"/>
              </a:rPr>
              <a:t>      distributed by hash (a) (g1,g2);</a:t>
            </a:r>
            <a:endParaRPr lang="zh-CN" altLang="zh-CN" sz="1800" kern="100" dirty="0">
              <a:effectLst/>
              <a:latin typeface="Times New Roman" panose="02020603050405020304" pitchFamily="18" charset="0"/>
              <a:ea typeface="仿宋" panose="02010609060101010101" pitchFamily="49" charset="-122"/>
              <a:cs typeface="Times New Roman" panose="02020603050405020304" pitchFamily="18" charset="0"/>
            </a:endParaRPr>
          </a:p>
          <a:p>
            <a:pPr lvl="1"/>
            <a:r>
              <a:rPr lang="zh-CN" altLang="en-US" dirty="0"/>
              <a:t>应用场景：水平分片后单节点数据依然很大，需要归档的数据。</a:t>
            </a:r>
            <a:endParaRPr lang="en-US" altLang="zh-CN" dirty="0"/>
          </a:p>
        </p:txBody>
      </p:sp>
    </p:spTree>
    <p:extLst>
      <p:ext uri="{BB962C8B-B14F-4D97-AF65-F5344CB8AC3E}">
        <p14:creationId xmlns:p14="http://schemas.microsoft.com/office/powerpoint/2010/main" val="252830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a:t>版权归© 2020 Tencent, Inc.或其附属公司所有 保留所有权利 </a:t>
            </a:r>
            <a:endParaRPr lang="en-US" altLang="zh-CN" dirty="0"/>
          </a:p>
        </p:txBody>
      </p:sp>
      <p:pic>
        <p:nvPicPr>
          <p:cNvPr id="9" name="图片 8" descr="图形用户界面, 图示, 应用程序&#10;&#10;描述已自动生成">
            <a:extLst>
              <a:ext uri="{FF2B5EF4-FFF2-40B4-BE49-F238E27FC236}">
                <a16:creationId xmlns:a16="http://schemas.microsoft.com/office/drawing/2014/main" id="{C247896B-F6B0-4027-833D-B577644D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800" y="1346200"/>
            <a:ext cx="6662219" cy="3530600"/>
          </a:xfrm>
          <a:prstGeom prst="rect">
            <a:avLst/>
          </a:prstGeom>
        </p:spPr>
      </p:pic>
      <p:sp>
        <p:nvSpPr>
          <p:cNvPr id="5" name="内容占位符 2">
            <a:extLst>
              <a:ext uri="{FF2B5EF4-FFF2-40B4-BE49-F238E27FC236}">
                <a16:creationId xmlns:a16="http://schemas.microsoft.com/office/drawing/2014/main" id="{1F43CDA5-858A-4199-9BB9-4AFE23433C5D}"/>
              </a:ext>
            </a:extLst>
          </p:cNvPr>
          <p:cNvSpPr>
            <a:spLocks noGrp="1"/>
          </p:cNvSpPr>
          <p:nvPr>
            <p:ph idx="1"/>
          </p:nvPr>
        </p:nvSpPr>
        <p:spPr>
          <a:xfrm>
            <a:off x="838201" y="1136946"/>
            <a:ext cx="5324475" cy="3648414"/>
          </a:xfrm>
        </p:spPr>
        <p:txBody>
          <a:bodyPr/>
          <a:lstStyle/>
          <a:p>
            <a:r>
              <a:rPr lang="zh-CN" altLang="en-US" dirty="0"/>
              <a:t>分布式</a:t>
            </a:r>
            <a:r>
              <a:rPr lang="en-US" altLang="zh-CN" dirty="0"/>
              <a:t>DDL</a:t>
            </a:r>
            <a:endParaRPr lang="zh-CN" altLang="en-US" dirty="0"/>
          </a:p>
          <a:p>
            <a:pPr lvl="1"/>
            <a:r>
              <a:rPr lang="en-US" altLang="zh-CN" dirty="0"/>
              <a:t>Proxy</a:t>
            </a:r>
            <a:r>
              <a:rPr lang="zh-CN" altLang="en-US" dirty="0"/>
              <a:t>通知</a:t>
            </a:r>
            <a:r>
              <a:rPr lang="en-US" altLang="zh-CN" dirty="0"/>
              <a:t>MDS</a:t>
            </a:r>
            <a:r>
              <a:rPr lang="zh-CN" altLang="en-US" dirty="0"/>
              <a:t>更新元数据并持久化</a:t>
            </a:r>
            <a:r>
              <a:rPr lang="en-US" altLang="zh-CN" dirty="0"/>
              <a:t>RDB</a:t>
            </a:r>
            <a:r>
              <a:rPr lang="zh-CN" altLang="en-US" dirty="0"/>
              <a:t>；</a:t>
            </a:r>
          </a:p>
          <a:p>
            <a:pPr lvl="1"/>
            <a:r>
              <a:rPr lang="en-US" altLang="zh-CN" dirty="0"/>
              <a:t>Proxy</a:t>
            </a:r>
            <a:r>
              <a:rPr lang="zh-CN" altLang="en-US" dirty="0"/>
              <a:t>将</a:t>
            </a:r>
            <a:r>
              <a:rPr lang="en-US" altLang="zh-CN" dirty="0"/>
              <a:t>DDL</a:t>
            </a:r>
            <a:r>
              <a:rPr lang="zh-CN" altLang="en-US" dirty="0"/>
              <a:t>下推到集群所有节点执行；</a:t>
            </a:r>
            <a:endParaRPr lang="en-US" altLang="zh-CN" dirty="0"/>
          </a:p>
          <a:p>
            <a:pPr lvl="1"/>
            <a:r>
              <a:rPr lang="zh-CN" altLang="en-US" dirty="0"/>
              <a:t>如果某节点执行失败会通知</a:t>
            </a:r>
            <a:r>
              <a:rPr lang="en-US" altLang="zh-CN" dirty="0"/>
              <a:t>MDS</a:t>
            </a:r>
            <a:r>
              <a:rPr lang="zh-CN" altLang="en-US" dirty="0"/>
              <a:t>禁表；</a:t>
            </a:r>
            <a:endParaRPr lang="en-US" altLang="zh-CN" dirty="0"/>
          </a:p>
          <a:p>
            <a:pPr lvl="1"/>
            <a:r>
              <a:rPr lang="zh-CN" altLang="en-US" dirty="0"/>
              <a:t>禁表导致业务报错，需手动解禁；</a:t>
            </a:r>
            <a:endParaRPr lang="en-US" altLang="zh-CN" dirty="0"/>
          </a:p>
          <a:p>
            <a:pPr lvl="1"/>
            <a:r>
              <a:rPr lang="en-US" altLang="zh-CN" dirty="0"/>
              <a:t>RDB</a:t>
            </a:r>
            <a:r>
              <a:rPr lang="zh-CN" altLang="en-US" dirty="0"/>
              <a:t>中元数据定期同步到</a:t>
            </a:r>
            <a:r>
              <a:rPr lang="en-US" altLang="zh-CN" dirty="0"/>
              <a:t>CN</a:t>
            </a:r>
            <a:r>
              <a:rPr lang="zh-CN" altLang="en-US" dirty="0"/>
              <a:t>和</a:t>
            </a:r>
            <a:r>
              <a:rPr lang="en-US" altLang="zh-CN" dirty="0"/>
              <a:t>DN</a:t>
            </a:r>
            <a:r>
              <a:rPr lang="zh-CN" altLang="en-US" dirty="0"/>
              <a:t>；</a:t>
            </a:r>
          </a:p>
          <a:p>
            <a:endParaRPr lang="zh-CN" altLang="en-US" dirty="0"/>
          </a:p>
        </p:txBody>
      </p:sp>
      <p:sp>
        <p:nvSpPr>
          <p:cNvPr id="6" name="内容占位符 2">
            <a:extLst>
              <a:ext uri="{FF2B5EF4-FFF2-40B4-BE49-F238E27FC236}">
                <a16:creationId xmlns:a16="http://schemas.microsoft.com/office/drawing/2014/main" id="{1BD0DD61-84D4-425E-87CD-E9B29C68B04A}"/>
              </a:ext>
            </a:extLst>
          </p:cNvPr>
          <p:cNvSpPr txBox="1">
            <a:spLocks/>
          </p:cNvSpPr>
          <p:nvPr/>
        </p:nvSpPr>
        <p:spPr bwMode="auto">
          <a:xfrm>
            <a:off x="838201" y="4876800"/>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Proxy</a:t>
            </a:r>
            <a:r>
              <a:rPr lang="zh-CN" altLang="en-US" dirty="0"/>
              <a:t>本地内存和数据节点会保存全量表结构信息</a:t>
            </a:r>
          </a:p>
        </p:txBody>
      </p:sp>
      <p:sp>
        <p:nvSpPr>
          <p:cNvPr id="10" name="内容占位符 2">
            <a:extLst>
              <a:ext uri="{FF2B5EF4-FFF2-40B4-BE49-F238E27FC236}">
                <a16:creationId xmlns:a16="http://schemas.microsoft.com/office/drawing/2014/main" id="{71C9D035-A6D5-4A6B-ADCC-CCC978EB95B1}"/>
              </a:ext>
            </a:extLst>
          </p:cNvPr>
          <p:cNvSpPr txBox="1">
            <a:spLocks/>
          </p:cNvSpPr>
          <p:nvPr/>
        </p:nvSpPr>
        <p:spPr bwMode="auto">
          <a:xfrm>
            <a:off x="838200" y="5426414"/>
            <a:ext cx="7381239" cy="58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应用访问时会优先从本地读取</a:t>
            </a:r>
            <a:r>
              <a:rPr lang="en-US" altLang="zh-CN" dirty="0"/>
              <a:t>DDL</a:t>
            </a:r>
            <a:r>
              <a:rPr lang="zh-CN" altLang="en-US" dirty="0"/>
              <a:t>信息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应用程序&#10;&#10;描述已自动生成">
            <a:extLst>
              <a:ext uri="{FF2B5EF4-FFF2-40B4-BE49-F238E27FC236}">
                <a16:creationId xmlns:a16="http://schemas.microsoft.com/office/drawing/2014/main" id="{5BE45861-1012-4FDD-9664-B1C025FDF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052" y="1128712"/>
            <a:ext cx="8339636" cy="4824005"/>
          </a:xfrm>
          <a:prstGeom prst="rect">
            <a:avLst/>
          </a:prstGeom>
        </p:spPr>
      </p:pic>
    </p:spTree>
    <p:extLst>
      <p:ext uri="{BB962C8B-B14F-4D97-AF65-F5344CB8AC3E}">
        <p14:creationId xmlns:p14="http://schemas.microsoft.com/office/powerpoint/2010/main" val="3004922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a:t>
            </a:r>
            <a:r>
              <a:rPr lang="zh-CN" altLang="en-US" dirty="0"/>
              <a:t>分片路由（续）</a:t>
            </a:r>
            <a:endParaRPr lang="zh-CN" dirty="0"/>
          </a:p>
        </p:txBody>
      </p:sp>
      <p:sp>
        <p:nvSpPr>
          <p:cNvPr id="7"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 图示&#10;&#10;描述已自动生成">
            <a:extLst>
              <a:ext uri="{FF2B5EF4-FFF2-40B4-BE49-F238E27FC236}">
                <a16:creationId xmlns:a16="http://schemas.microsoft.com/office/drawing/2014/main" id="{B0C39D3A-404E-4303-BE06-B0A6D5450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302" y="1197906"/>
            <a:ext cx="8448675" cy="4581525"/>
          </a:xfrm>
          <a:prstGeom prst="rect">
            <a:avLst/>
          </a:prstGeom>
        </p:spPr>
      </p:pic>
    </p:spTree>
    <p:extLst>
      <p:ext uri="{BB962C8B-B14F-4D97-AF65-F5344CB8AC3E}">
        <p14:creationId xmlns:p14="http://schemas.microsoft.com/office/powerpoint/2010/main" val="3942208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4830143" y="2265778"/>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4830143" y="2265778"/>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251370" y="229650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ACID/CAP</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理论</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190183" y="304057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251370" y="3077774"/>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分布式事务方案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190183" y="382183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4895663" y="1552575"/>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第四章 分布式事务控制</a:t>
            </a:r>
          </a:p>
        </p:txBody>
      </p:sp>
      <p:sp>
        <p:nvSpPr>
          <p:cNvPr id="27" name="MH_Others_1"/>
          <p:cNvSpPr/>
          <p:nvPr>
            <p:custDataLst>
              <p:tags r:id="rId4"/>
            </p:custDataLst>
          </p:nvPr>
        </p:nvSpPr>
        <p:spPr>
          <a:xfrm>
            <a:off x="4830575" y="1552575"/>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258296" y="383284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原子性实现方案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197109" y="457691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5" name="任意多边形: 形状 33"/>
          <p:cNvSpPr/>
          <p:nvPr/>
        </p:nvSpPr>
        <p:spPr>
          <a:xfrm>
            <a:off x="5251369" y="460310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4.4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隔离性实现方案</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6" name="直接连接符 15"/>
          <p:cNvSpPr/>
          <p:nvPr/>
        </p:nvSpPr>
        <p:spPr>
          <a:xfrm>
            <a:off x="5238058" y="5312089"/>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a:t>
            </a:r>
            <a:r>
              <a:rPr lang="zh-CN" altLang="en-US" dirty="0">
                <a:sym typeface="+mn-ea"/>
              </a:rPr>
              <a:t>分布式</a:t>
            </a:r>
            <a:r>
              <a:rPr lang="en-US" altLang="zh-CN" dirty="0">
                <a:sym typeface="+mn-ea"/>
              </a:rPr>
              <a:t>ACID</a:t>
            </a:r>
            <a:endParaRPr lang="zh-CN" altLang="en-US" dirty="0">
              <a:sym typeface="+mn-ea"/>
            </a:endParaRP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21" name="图片 520" descr="表格&#10;&#10;描述已自动生成">
            <a:extLst>
              <a:ext uri="{FF2B5EF4-FFF2-40B4-BE49-F238E27FC236}">
                <a16:creationId xmlns:a16="http://schemas.microsoft.com/office/drawing/2014/main" id="{CEBCD4D8-47A1-4928-9E99-30719714D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30" y="1928300"/>
            <a:ext cx="10650979" cy="2249560"/>
          </a:xfrm>
          <a:prstGeom prst="rect">
            <a:avLst/>
          </a:prstGeom>
        </p:spPr>
      </p:pic>
      <p:sp>
        <p:nvSpPr>
          <p:cNvPr id="8" name="内容占位符 2">
            <a:extLst>
              <a:ext uri="{FF2B5EF4-FFF2-40B4-BE49-F238E27FC236}">
                <a16:creationId xmlns:a16="http://schemas.microsoft.com/office/drawing/2014/main" id="{62EC7E78-D075-46A5-B169-ADF9C296643B}"/>
              </a:ext>
            </a:extLst>
          </p:cNvPr>
          <p:cNvSpPr>
            <a:spLocks noGrp="1"/>
          </p:cNvSpPr>
          <p:nvPr>
            <p:ph idx="1"/>
          </p:nvPr>
        </p:nvSpPr>
        <p:spPr>
          <a:xfrm>
            <a:off x="838201" y="1382276"/>
            <a:ext cx="10505439" cy="676614"/>
          </a:xfrm>
        </p:spPr>
        <p:txBody>
          <a:bodyPr/>
          <a:lstStyle/>
          <a:p>
            <a:r>
              <a:rPr lang="zh-CN" altLang="en-US" dirty="0"/>
              <a:t>在分布式数据库中，对传统单机数据库的</a:t>
            </a:r>
            <a:r>
              <a:rPr lang="en-US" altLang="zh-CN" dirty="0"/>
              <a:t>ACID</a:t>
            </a:r>
            <a:r>
              <a:rPr lang="zh-CN" altLang="en-US" dirty="0"/>
              <a:t>理论做了延伸，如表所示：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4.1 CAP</a:t>
            </a:r>
            <a:r>
              <a:rPr lang="zh-CN" altLang="en-US" dirty="0">
                <a:sym typeface="+mn-ea"/>
              </a:rPr>
              <a:t>理论</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a:extLst>
              <a:ext uri="{FF2B5EF4-FFF2-40B4-BE49-F238E27FC236}">
                <a16:creationId xmlns:a16="http://schemas.microsoft.com/office/drawing/2014/main" id="{C6A47B9F-04B4-40CD-92B3-7947E035666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2148361"/>
            <a:ext cx="3087894" cy="2561277"/>
          </a:xfrm>
          <a:prstGeom prst="rect">
            <a:avLst/>
          </a:prstGeom>
          <a:noFill/>
          <a:ln>
            <a:noFill/>
          </a:ln>
        </p:spPr>
      </p:pic>
      <p:sp>
        <p:nvSpPr>
          <p:cNvPr id="7" name="内容占位符 2">
            <a:extLst>
              <a:ext uri="{FF2B5EF4-FFF2-40B4-BE49-F238E27FC236}">
                <a16:creationId xmlns:a16="http://schemas.microsoft.com/office/drawing/2014/main" id="{A055C354-8A42-431B-A7E1-27EA0E9C986C}"/>
              </a:ext>
            </a:extLst>
          </p:cNvPr>
          <p:cNvSpPr>
            <a:spLocks noGrp="1"/>
          </p:cNvSpPr>
          <p:nvPr>
            <p:ph idx="1"/>
          </p:nvPr>
        </p:nvSpPr>
        <p:spPr>
          <a:xfrm>
            <a:off x="3992880" y="1015512"/>
            <a:ext cx="8006080" cy="4826973"/>
          </a:xfrm>
        </p:spPr>
        <p:txBody>
          <a:bodyPr/>
          <a:lstStyle/>
          <a:p>
            <a:r>
              <a:rPr lang="zh-CN" altLang="en-US" sz="2000" spc="41" dirty="0">
                <a:solidFill>
                  <a:srgbClr val="24292E"/>
                </a:solidFill>
                <a:latin typeface="BlinkMacSystemFont"/>
              </a:rPr>
              <a:t>在分布式数据库系统中，分区容忍性是必须的，因此需要在一致性和可用性之间进行权衡分布式：</a:t>
            </a:r>
            <a:endParaRPr lang="en-US" altLang="zh-CN" sz="2000" spc="41" dirty="0">
              <a:solidFill>
                <a:srgbClr val="24292E"/>
              </a:solidFill>
              <a:latin typeface="BlinkMacSystemFont"/>
            </a:endParaRPr>
          </a:p>
          <a:p>
            <a:pPr lvl="1"/>
            <a:r>
              <a:rPr lang="en-US" altLang="zh-CN" sz="2000" spc="41" dirty="0">
                <a:solidFill>
                  <a:srgbClr val="24292E"/>
                </a:solidFill>
                <a:latin typeface="BlinkMacSystemFont"/>
              </a:rPr>
              <a:t>CP</a:t>
            </a:r>
            <a:r>
              <a:rPr lang="zh-CN" altLang="en-US" sz="2000" spc="41" dirty="0">
                <a:solidFill>
                  <a:srgbClr val="24292E"/>
                </a:solidFill>
                <a:latin typeface="BlinkMacSystemFont"/>
              </a:rPr>
              <a:t>：分布式系统容许系统停机或者长时间无响应，一旦发生网络故障或者消息丢失等情况，就要牺牲用户的体验，等待所有数据全部一致之后再让用户访问系统。传统的分布式数据库事务都属于这种模式，</a:t>
            </a:r>
            <a:r>
              <a:rPr lang="zh-CN" altLang="en-US" sz="2000" spc="41" dirty="0">
                <a:solidFill>
                  <a:srgbClr val="FF0000"/>
                </a:solidFill>
                <a:latin typeface="BlinkMacSystemFont"/>
              </a:rPr>
              <a:t>对于金融行业的分布式数据库产品而言，优先保证数据的一致性</a:t>
            </a:r>
            <a:r>
              <a:rPr lang="zh-CN" altLang="en-US" sz="2000" spc="41" dirty="0">
                <a:solidFill>
                  <a:srgbClr val="24292E"/>
                </a:solidFill>
                <a:latin typeface="BlinkMacSystemFont"/>
              </a:rPr>
              <a:t>。</a:t>
            </a:r>
            <a:endParaRPr lang="zh-CN" altLang="en-US" sz="2000" dirty="0">
              <a:solidFill>
                <a:srgbClr val="333333"/>
              </a:solidFill>
              <a:latin typeface="Helvetica Neue"/>
            </a:endParaRPr>
          </a:p>
          <a:p>
            <a:pPr lvl="1"/>
            <a:r>
              <a:rPr lang="en-US" altLang="zh-CN" sz="2000" spc="41" dirty="0">
                <a:solidFill>
                  <a:srgbClr val="24292E"/>
                </a:solidFill>
                <a:latin typeface="BlinkMacSystemFont"/>
              </a:rPr>
              <a:t>AP</a:t>
            </a:r>
            <a:r>
              <a:rPr lang="zh-CN" altLang="en-US" sz="2000" spc="41" dirty="0">
                <a:solidFill>
                  <a:srgbClr val="24292E"/>
                </a:solidFill>
                <a:latin typeface="BlinkMacSystemFont"/>
              </a:rPr>
              <a:t>：分布式系统中允许数据不一致，一旦节点之间失去联系，为了高可用，每个节点只能用本地数据提供服务，而这样会导致全局数据的不一致性。现在众多</a:t>
            </a:r>
            <a:r>
              <a:rPr lang="en-US" altLang="zh-CN" sz="2000" spc="41" dirty="0">
                <a:solidFill>
                  <a:srgbClr val="24292E"/>
                </a:solidFill>
                <a:latin typeface="BlinkMacSystemFont"/>
              </a:rPr>
              <a:t>NoSQL</a:t>
            </a:r>
            <a:r>
              <a:rPr lang="zh-CN" altLang="en-US" sz="2000" spc="41" dirty="0">
                <a:solidFill>
                  <a:srgbClr val="24292E"/>
                </a:solidFill>
                <a:latin typeface="BlinkMacSystemFont"/>
              </a:rPr>
              <a:t>都属于此类</a:t>
            </a:r>
            <a:r>
              <a:rPr lang="zh-CN" altLang="en-US" spc="41" dirty="0">
                <a:solidFill>
                  <a:srgbClr val="24292E"/>
                </a:solidFill>
                <a:latin typeface="BlinkMacSystemFont"/>
              </a:rPr>
              <a:t>。</a:t>
            </a:r>
          </a:p>
          <a:p>
            <a:pPr lvl="1"/>
            <a:endParaRPr lang="zh-CN" altLang="en-US" dirty="0"/>
          </a:p>
        </p:txBody>
      </p:sp>
    </p:spTree>
    <p:extLst>
      <p:ext uri="{BB962C8B-B14F-4D97-AF65-F5344CB8AC3E}">
        <p14:creationId xmlns:p14="http://schemas.microsoft.com/office/powerpoint/2010/main" val="38819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4">
            <a:extLst>
              <a:ext uri="{FF2B5EF4-FFF2-40B4-BE49-F238E27FC236}">
                <a16:creationId xmlns:a16="http://schemas.microsoft.com/office/drawing/2014/main" id="{0C977364-CD85-465F-9323-98273C65ABEA}"/>
              </a:ext>
            </a:extLst>
          </p:cNvPr>
          <p:cNvSpPr>
            <a:spLocks noGrp="1"/>
          </p:cNvSpPr>
          <p:nvPr>
            <p:ph idx="1"/>
          </p:nvPr>
        </p:nvSpPr>
        <p:spPr>
          <a:xfrm>
            <a:off x="965201" y="1208404"/>
            <a:ext cx="4059824" cy="5274263"/>
          </a:xfrm>
        </p:spPr>
        <p:txBody>
          <a:bodyPr/>
          <a:lstStyle/>
          <a:p>
            <a:r>
              <a:rPr lang="en-US" altLang="zh-CN" dirty="0"/>
              <a:t>1PC</a:t>
            </a:r>
            <a:r>
              <a:rPr lang="zh-CN" altLang="en-US" dirty="0"/>
              <a:t>模型</a:t>
            </a:r>
          </a:p>
          <a:p>
            <a:pPr lvl="1"/>
            <a:r>
              <a:rPr lang="en-US" altLang="zh-CN" sz="1800" dirty="0" err="1"/>
              <a:t>GoldenDB</a:t>
            </a:r>
            <a:r>
              <a:rPr lang="zh-CN" altLang="en-US" sz="1800" dirty="0"/>
              <a:t>：</a:t>
            </a:r>
            <a:r>
              <a:rPr lang="en-US" altLang="zh-CN" sz="1800" dirty="0"/>
              <a:t>1PC+GTID</a:t>
            </a:r>
          </a:p>
          <a:p>
            <a:r>
              <a:rPr lang="en-US" altLang="zh-CN" dirty="0"/>
              <a:t>2PC</a:t>
            </a:r>
            <a:r>
              <a:rPr lang="zh-CN" altLang="en-US" dirty="0"/>
              <a:t>模型</a:t>
            </a:r>
          </a:p>
          <a:p>
            <a:pPr lvl="1"/>
            <a:r>
              <a:rPr lang="en-US" altLang="zh-CN" sz="1800" dirty="0"/>
              <a:t>TDSQL</a:t>
            </a:r>
          </a:p>
          <a:p>
            <a:r>
              <a:rPr lang="en-US" altLang="zh-CN" dirty="0"/>
              <a:t>3PC</a:t>
            </a:r>
            <a:r>
              <a:rPr lang="zh-CN" altLang="en-US" dirty="0"/>
              <a:t>模型</a:t>
            </a:r>
          </a:p>
          <a:p>
            <a:r>
              <a:rPr lang="zh-CN" altLang="en-US" dirty="0"/>
              <a:t>共识算法</a:t>
            </a:r>
          </a:p>
          <a:p>
            <a:pPr lvl="1"/>
            <a:r>
              <a:rPr lang="en-US" altLang="zh-CN" sz="1800" dirty="0" err="1"/>
              <a:t>OceanBase</a:t>
            </a:r>
            <a:r>
              <a:rPr lang="zh-CN" altLang="en-US" sz="1800" dirty="0"/>
              <a:t>：</a:t>
            </a:r>
            <a:r>
              <a:rPr lang="en-US" altLang="zh-CN" sz="1800" dirty="0" err="1"/>
              <a:t>Paxos</a:t>
            </a:r>
            <a:endParaRPr lang="en-US" altLang="zh-CN" sz="1800" dirty="0"/>
          </a:p>
          <a:p>
            <a:pPr lvl="1"/>
            <a:r>
              <a:rPr lang="en-US" altLang="zh-CN" sz="1800" dirty="0" err="1"/>
              <a:t>TiDB</a:t>
            </a:r>
            <a:r>
              <a:rPr lang="zh-CN" altLang="en-US" sz="1800" dirty="0"/>
              <a:t>：</a:t>
            </a:r>
            <a:r>
              <a:rPr lang="en-US" altLang="zh-CN" sz="1800" dirty="0"/>
              <a:t>Raft</a:t>
            </a:r>
          </a:p>
          <a:p>
            <a:pPr lvl="1"/>
            <a:endParaRPr lang="en-US" altLang="zh-CN" sz="1800" dirty="0"/>
          </a:p>
          <a:p>
            <a:pPr marL="480695" lvl="1" indent="0">
              <a:buNone/>
            </a:pPr>
            <a:endParaRPr lang="en-US" altLang="zh-CN" sz="1800" dirty="0"/>
          </a:p>
        </p:txBody>
      </p:sp>
      <p:sp>
        <p:nvSpPr>
          <p:cNvPr id="8" name="内容占位符 4">
            <a:extLst>
              <a:ext uri="{FF2B5EF4-FFF2-40B4-BE49-F238E27FC236}">
                <a16:creationId xmlns:a16="http://schemas.microsoft.com/office/drawing/2014/main" id="{7D61B349-DC33-4250-9DB3-899E35AD835D}"/>
              </a:ext>
            </a:extLst>
          </p:cNvPr>
          <p:cNvSpPr txBox="1">
            <a:spLocks/>
          </p:cNvSpPr>
          <p:nvPr/>
        </p:nvSpPr>
        <p:spPr bwMode="auto">
          <a:xfrm>
            <a:off x="6032236" y="1214838"/>
            <a:ext cx="4059824" cy="444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TCC</a:t>
            </a:r>
            <a:endParaRPr lang="zh-CN" altLang="en-US" dirty="0"/>
          </a:p>
          <a:p>
            <a:r>
              <a:rPr lang="zh-CN" altLang="en-US" dirty="0"/>
              <a:t>可靠消息最终一致性</a:t>
            </a:r>
          </a:p>
          <a:p>
            <a:r>
              <a:rPr lang="zh-CN" altLang="en-US" dirty="0"/>
              <a:t>最大努力通知</a:t>
            </a:r>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296085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4.2 </a:t>
            </a:r>
            <a:r>
              <a:rPr lang="zh-CN" altLang="en-US" dirty="0">
                <a:sym typeface="+mn-ea"/>
              </a:rPr>
              <a:t>分布式事务方案（续）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276CD9CF-039E-40FB-B800-68B6FEC2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934" y="3577593"/>
            <a:ext cx="8161343" cy="2776830"/>
          </a:xfrm>
          <a:prstGeom prst="rect">
            <a:avLst/>
          </a:prstGeom>
        </p:spPr>
      </p:pic>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4"/>
            <a:ext cx="9979550" cy="2858713"/>
          </a:xfrm>
        </p:spPr>
        <p:txBody>
          <a:bodyPr/>
          <a:lstStyle/>
          <a:p>
            <a:r>
              <a:rPr lang="en-US" altLang="zh-CN" dirty="0"/>
              <a:t>1PC+GTID</a:t>
            </a:r>
            <a:endParaRPr lang="zh-CN" altLang="en-US" dirty="0"/>
          </a:p>
          <a:p>
            <a:pPr lvl="1"/>
            <a:r>
              <a:rPr lang="zh-CN" altLang="en-US" sz="1800" dirty="0"/>
              <a:t>采用全局事务</a:t>
            </a:r>
            <a:r>
              <a:rPr lang="en-US" altLang="zh-CN" sz="1800" dirty="0"/>
              <a:t>ID</a:t>
            </a:r>
            <a:r>
              <a:rPr lang="zh-CN" altLang="en-US" sz="1800" dirty="0"/>
              <a:t>对分布式事务进行控制，其核心思想是</a:t>
            </a:r>
            <a:r>
              <a:rPr lang="zh-CN" altLang="en-US" sz="1800" dirty="0">
                <a:solidFill>
                  <a:srgbClr val="FF0000"/>
                </a:solidFill>
              </a:rPr>
              <a:t>全局事务控制</a:t>
            </a:r>
            <a:r>
              <a:rPr lang="zh-CN" altLang="en-US" sz="1800" dirty="0"/>
              <a:t>和</a:t>
            </a:r>
            <a:r>
              <a:rPr lang="zh-CN" altLang="en-US" sz="1800" dirty="0">
                <a:solidFill>
                  <a:srgbClr val="FF0000"/>
                </a:solidFill>
              </a:rPr>
              <a:t>标签数据</a:t>
            </a:r>
            <a:r>
              <a:rPr lang="zh-CN" altLang="en-US" sz="1800" dirty="0"/>
              <a:t>。</a:t>
            </a:r>
            <a:endParaRPr lang="en-US" altLang="zh-CN" sz="1800" dirty="0"/>
          </a:p>
          <a:p>
            <a:pPr lvl="1"/>
            <a:r>
              <a:rPr lang="zh-CN" altLang="en-US" sz="1800" dirty="0"/>
              <a:t>前者为每一个分布式写事务分配一个全局唯一的有序事务</a:t>
            </a:r>
            <a:r>
              <a:rPr lang="en-US" altLang="zh-CN" sz="1800" dirty="0"/>
              <a:t>ID</a:t>
            </a:r>
            <a:r>
              <a:rPr lang="zh-CN" altLang="en-US" sz="1800" dirty="0"/>
              <a:t>（</a:t>
            </a:r>
            <a:r>
              <a:rPr lang="en-US" altLang="zh-CN" sz="1800" dirty="0"/>
              <a:t>GTID</a:t>
            </a:r>
            <a:r>
              <a:rPr lang="zh-CN" altLang="en-US" sz="1800" dirty="0"/>
              <a:t>），并根据事物的存活情况维护对应</a:t>
            </a:r>
            <a:r>
              <a:rPr lang="en-US" altLang="zh-CN" sz="1800" dirty="0"/>
              <a:t>ID</a:t>
            </a:r>
            <a:r>
              <a:rPr lang="zh-CN" altLang="en-US" sz="1800" dirty="0"/>
              <a:t>的生命周期。</a:t>
            </a:r>
            <a:endParaRPr lang="en-US" altLang="zh-CN" sz="1800" dirty="0"/>
          </a:p>
          <a:p>
            <a:pPr lvl="1"/>
            <a:r>
              <a:rPr lang="zh-CN" altLang="en-US" sz="1800" dirty="0"/>
              <a:t>后者在用户表中增加对应用透明的</a:t>
            </a:r>
            <a:r>
              <a:rPr lang="en-US" altLang="zh-CN" sz="1800" dirty="0"/>
              <a:t>GTID</a:t>
            </a:r>
            <a:r>
              <a:rPr lang="zh-CN" altLang="en-US" sz="1800" dirty="0"/>
              <a:t>列，并在该列中维护操作本行数据的最近一次分布式事务对应的全局事务</a:t>
            </a:r>
            <a:r>
              <a:rPr lang="en-US" altLang="zh-CN" sz="1800" dirty="0"/>
              <a:t>ID</a:t>
            </a:r>
            <a:r>
              <a:rPr lang="zh-CN" altLang="en-US" sz="1800" dirty="0"/>
              <a:t>。</a:t>
            </a:r>
            <a:endParaRPr lang="en-US" altLang="zh-CN" sz="1800" dirty="0"/>
          </a:p>
          <a:p>
            <a:pPr lvl="1"/>
            <a:endParaRPr lang="en-US" altLang="zh-CN" sz="1800" dirty="0"/>
          </a:p>
          <a:p>
            <a:pPr marL="480695" lvl="1" indent="0">
              <a:buNone/>
            </a:pPr>
            <a:endParaRPr lang="en-US" altLang="zh-CN" sz="1800" dirty="0"/>
          </a:p>
        </p:txBody>
      </p:sp>
    </p:spTree>
    <p:extLst>
      <p:ext uri="{BB962C8B-B14F-4D97-AF65-F5344CB8AC3E}">
        <p14:creationId xmlns:p14="http://schemas.microsoft.com/office/powerpoint/2010/main" val="45817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687184"/>
            <a:ext cx="5350802" cy="14859"/>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适用场景</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发展历程</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399" y="1988841"/>
            <a:ext cx="5285283"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第一章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产品介绍及使用场景</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1.3 </a:t>
            </a:r>
            <a:r>
              <a:rPr lang="zh-CN" sz="2000" dirty="0">
                <a:solidFill>
                  <a:srgbClr val="01ACF1"/>
                </a:solidFill>
                <a:latin typeface="微软雅黑" panose="020B0503020204020204" pitchFamily="34" charset="-122"/>
                <a:ea typeface="微软雅黑" panose="020B0503020204020204" pitchFamily="34" charset="-122"/>
                <a:cs typeface="+mn-ea"/>
                <a:sym typeface="+mn-lt"/>
              </a:rPr>
              <a:t>核心特性</a:t>
            </a:r>
            <a:endParaRPr lang="zh-CN"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5" name="任意多边形: 形状 33"/>
          <p:cNvSpPr/>
          <p:nvPr/>
        </p:nvSpPr>
        <p:spPr>
          <a:xfrm>
            <a:off x="5456733" y="5020661"/>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sz="2000" dirty="0">
                <a:solidFill>
                  <a:srgbClr val="01ACF1"/>
                </a:solidFill>
                <a:latin typeface="微软雅黑" panose="020B0503020204020204" pitchFamily="34" charset="-122"/>
                <a:ea typeface="微软雅黑" panose="020B0503020204020204" pitchFamily="34" charset="-122"/>
                <a:cs typeface="+mn-ea"/>
                <a:sym typeface="+mn-lt"/>
              </a:rPr>
              <a:t>1.4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兼容性</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6" name="直接连接符 5"/>
          <p:cNvSpPr/>
          <p:nvPr/>
        </p:nvSpPr>
        <p:spPr>
          <a:xfrm>
            <a:off x="5395546" y="57497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92762C3F-0572-4307-8DEB-767A8587C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5" y="1136946"/>
            <a:ext cx="8667750" cy="5229225"/>
          </a:xfrm>
          <a:prstGeom prst="rect">
            <a:avLst/>
          </a:prstGeom>
        </p:spPr>
      </p:pic>
    </p:spTree>
    <p:extLst>
      <p:ext uri="{BB962C8B-B14F-4D97-AF65-F5344CB8AC3E}">
        <p14:creationId xmlns:p14="http://schemas.microsoft.com/office/powerpoint/2010/main" val="926051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A2D4A465-ABC8-48F9-8986-6A012A7F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637" y="1085628"/>
            <a:ext cx="8667750" cy="5229225"/>
          </a:xfrm>
          <a:prstGeom prst="rect">
            <a:avLst/>
          </a:prstGeom>
        </p:spPr>
      </p:pic>
    </p:spTree>
    <p:extLst>
      <p:ext uri="{BB962C8B-B14F-4D97-AF65-F5344CB8AC3E}">
        <p14:creationId xmlns:p14="http://schemas.microsoft.com/office/powerpoint/2010/main" val="2443338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4.3 </a:t>
            </a:r>
            <a:r>
              <a:rPr lang="zh-CN" altLang="en-US" dirty="0">
                <a:sym typeface="+mn-ea"/>
              </a:rPr>
              <a:t>原子性方案（续）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257E9D85-5458-46A1-8997-703D7E402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744" y="1715821"/>
            <a:ext cx="5239628" cy="3161050"/>
          </a:xfrm>
          <a:prstGeom prst="rect">
            <a:avLst/>
          </a:prstGeom>
        </p:spPr>
      </p:pic>
      <p:sp>
        <p:nvSpPr>
          <p:cNvPr id="8" name="内容占位符 4">
            <a:extLst>
              <a:ext uri="{FF2B5EF4-FFF2-40B4-BE49-F238E27FC236}">
                <a16:creationId xmlns:a16="http://schemas.microsoft.com/office/drawing/2014/main" id="{A3F28C0C-3EAF-43F2-A509-1B0A75A1EC78}"/>
              </a:ext>
            </a:extLst>
          </p:cNvPr>
          <p:cNvSpPr txBox="1">
            <a:spLocks/>
          </p:cNvSpPr>
          <p:nvPr/>
        </p:nvSpPr>
        <p:spPr bwMode="auto">
          <a:xfrm>
            <a:off x="915725" y="1258948"/>
            <a:ext cx="6380224" cy="4501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a:t>ROLLBACK</a:t>
            </a:r>
            <a:r>
              <a:rPr lang="zh-CN" altLang="en-US" dirty="0"/>
              <a:t>处理过程</a:t>
            </a:r>
          </a:p>
          <a:p>
            <a:pPr lvl="1"/>
            <a:r>
              <a:rPr lang="en-US" altLang="zh-CN" sz="1800" dirty="0"/>
              <a:t>Proxy</a:t>
            </a:r>
            <a:r>
              <a:rPr lang="zh-CN" altLang="en-US" sz="1800" dirty="0"/>
              <a:t>将</a:t>
            </a:r>
            <a:r>
              <a:rPr lang="en-US" altLang="zh-CN" sz="1800" dirty="0"/>
              <a:t>GTID</a:t>
            </a:r>
            <a:r>
              <a:rPr lang="zh-CN" altLang="en-US" sz="1800" dirty="0"/>
              <a:t>发送给</a:t>
            </a:r>
            <a:r>
              <a:rPr lang="en-US" altLang="zh-CN" sz="1800" dirty="0"/>
              <a:t>DB</a:t>
            </a:r>
            <a:r>
              <a:rPr lang="zh-CN" altLang="en-US" sz="1800" dirty="0"/>
              <a:t>节点上部署的事务回滚组件</a:t>
            </a:r>
            <a:r>
              <a:rPr lang="en-US" altLang="zh-CN" sz="1800" dirty="0" err="1"/>
              <a:t>DBAgent</a:t>
            </a:r>
            <a:r>
              <a:rPr lang="zh-CN" altLang="en-US" sz="1800" dirty="0"/>
              <a:t>；</a:t>
            </a:r>
            <a:endParaRPr lang="en-US" altLang="zh-CN" sz="1800" dirty="0"/>
          </a:p>
          <a:p>
            <a:pPr lvl="1"/>
            <a:r>
              <a:rPr lang="en-US" altLang="zh-CN" sz="1800" dirty="0" err="1"/>
              <a:t>DBAgent</a:t>
            </a:r>
            <a:r>
              <a:rPr lang="zh-CN" altLang="en-US" sz="1800" dirty="0"/>
              <a:t>解析该事务的</a:t>
            </a:r>
            <a:r>
              <a:rPr lang="en-US" altLang="zh-CN" sz="1800" dirty="0" err="1"/>
              <a:t>Binlog</a:t>
            </a:r>
            <a:r>
              <a:rPr lang="zh-CN" altLang="en-US" sz="1800" dirty="0"/>
              <a:t>，然后对数据进行回滚：</a:t>
            </a:r>
            <a:endParaRPr lang="en-US" altLang="zh-CN" sz="1800" dirty="0"/>
          </a:p>
          <a:p>
            <a:pPr marL="0" indent="0">
              <a:buNone/>
            </a:pPr>
            <a:r>
              <a:rPr lang="en-US" altLang="zh-CN" sz="1600" dirty="0"/>
              <a:t>        </a:t>
            </a:r>
            <a:r>
              <a:rPr lang="zh-CN" altLang="en-US" sz="1600" dirty="0"/>
              <a:t>通过回滚进行事务补偿分为</a:t>
            </a:r>
            <a:r>
              <a:rPr lang="zh-CN" altLang="en-US" sz="1600" dirty="0">
                <a:solidFill>
                  <a:srgbClr val="FF0000"/>
                </a:solidFill>
              </a:rPr>
              <a:t>定位、遍历、生成和执行</a:t>
            </a:r>
            <a:r>
              <a:rPr lang="zh-CN" altLang="en-US" sz="1600" dirty="0"/>
              <a:t>四个阶段：</a:t>
            </a:r>
          </a:p>
          <a:p>
            <a:pPr marL="0" indent="0">
              <a:buNone/>
            </a:pPr>
            <a:r>
              <a:rPr lang="zh-CN" altLang="en-US" sz="1600" dirty="0"/>
              <a:t>        </a:t>
            </a:r>
            <a:r>
              <a:rPr lang="en-US" altLang="zh-CN" sz="1600" dirty="0"/>
              <a:t>1</a:t>
            </a:r>
            <a:r>
              <a:rPr lang="zh-CN" altLang="en-US" sz="1600" dirty="0"/>
              <a:t>、定位：根据</a:t>
            </a:r>
            <a:r>
              <a:rPr lang="en-US" altLang="zh-CN" sz="1600" dirty="0"/>
              <a:t>GTID</a:t>
            </a:r>
            <a:r>
              <a:rPr lang="zh-CN" altLang="en-US" sz="1600" dirty="0"/>
              <a:t>信息定位要进行分析</a:t>
            </a:r>
            <a:r>
              <a:rPr lang="en-US" altLang="zh-CN" sz="1600" dirty="0" err="1"/>
              <a:t>binlog</a:t>
            </a:r>
            <a:r>
              <a:rPr lang="zh-CN" altLang="en-US" sz="1600" dirty="0"/>
              <a:t>日志文件的列表</a:t>
            </a:r>
          </a:p>
          <a:p>
            <a:pPr marL="0" indent="0">
              <a:buNone/>
            </a:pPr>
            <a:r>
              <a:rPr lang="zh-CN" altLang="en-US" sz="1600" dirty="0"/>
              <a:t>        </a:t>
            </a:r>
            <a:r>
              <a:rPr lang="en-US" altLang="zh-CN" sz="1600" dirty="0"/>
              <a:t>2</a:t>
            </a:r>
            <a:r>
              <a:rPr lang="zh-CN" altLang="en-US" sz="1600" dirty="0"/>
              <a:t>、遍历：遍历</a:t>
            </a:r>
            <a:r>
              <a:rPr lang="en-US" altLang="zh-CN" sz="1600" dirty="0" err="1"/>
              <a:t>binlog</a:t>
            </a:r>
            <a:r>
              <a:rPr lang="zh-CN" altLang="en-US" sz="1600" dirty="0"/>
              <a:t>日志文件，找到</a:t>
            </a:r>
            <a:r>
              <a:rPr lang="en-US" altLang="zh-CN" sz="1600" dirty="0"/>
              <a:t>GTID</a:t>
            </a:r>
            <a:r>
              <a:rPr lang="zh-CN" altLang="en-US" sz="1600" dirty="0"/>
              <a:t>对应的事务日志块</a:t>
            </a:r>
          </a:p>
          <a:p>
            <a:pPr marL="0" indent="0">
              <a:buNone/>
            </a:pPr>
            <a:r>
              <a:rPr lang="zh-CN" altLang="en-US" sz="1600" dirty="0"/>
              <a:t>        </a:t>
            </a:r>
            <a:r>
              <a:rPr lang="en-US" altLang="zh-CN" sz="1600" dirty="0"/>
              <a:t>3</a:t>
            </a:r>
            <a:r>
              <a:rPr lang="zh-CN" altLang="en-US" sz="1600" dirty="0"/>
              <a:t>、生成：分析日志块，为事务中每条</a:t>
            </a:r>
            <a:r>
              <a:rPr lang="en-US" altLang="zh-CN" sz="1600" dirty="0"/>
              <a:t>SQL</a:t>
            </a:r>
            <a:r>
              <a:rPr lang="zh-CN" altLang="en-US" sz="1600" dirty="0"/>
              <a:t>生成反向</a:t>
            </a:r>
            <a:r>
              <a:rPr lang="en-US" altLang="zh-CN" sz="1600" dirty="0"/>
              <a:t>SQL</a:t>
            </a:r>
            <a:r>
              <a:rPr lang="zh-CN" altLang="en-US" sz="1600" dirty="0"/>
              <a:t>语句</a:t>
            </a:r>
          </a:p>
          <a:p>
            <a:pPr marL="0" indent="0">
              <a:buNone/>
            </a:pPr>
            <a:r>
              <a:rPr lang="zh-CN" altLang="en-US" sz="1600" dirty="0"/>
              <a:t>        </a:t>
            </a:r>
            <a:r>
              <a:rPr lang="en-US" altLang="zh-CN" sz="1600" dirty="0"/>
              <a:t>4</a:t>
            </a:r>
            <a:r>
              <a:rPr lang="zh-CN" altLang="en-US" sz="1600" dirty="0"/>
              <a:t>、执行：将所有反向</a:t>
            </a:r>
            <a:r>
              <a:rPr lang="en-US" altLang="zh-CN" sz="1600" dirty="0"/>
              <a:t>SQL</a:t>
            </a:r>
            <a:r>
              <a:rPr lang="zh-CN" altLang="en-US" sz="1600" dirty="0"/>
              <a:t>语句逆序执行，并保证在一个事务中</a:t>
            </a:r>
            <a:endParaRPr lang="en-US" altLang="zh-CN" sz="1600" dirty="0"/>
          </a:p>
          <a:p>
            <a:pPr lvl="1"/>
            <a:r>
              <a:rPr lang="zh-CN" altLang="en-US" sz="1800" dirty="0"/>
              <a:t>当所有</a:t>
            </a:r>
            <a:r>
              <a:rPr lang="en-US" altLang="zh-CN" sz="1800" dirty="0"/>
              <a:t>DB</a:t>
            </a:r>
            <a:r>
              <a:rPr lang="zh-CN" altLang="en-US" sz="1800" dirty="0"/>
              <a:t>分片回滚完成后，再释放</a:t>
            </a:r>
            <a:r>
              <a:rPr lang="en-US" altLang="zh-CN" sz="1800" dirty="0"/>
              <a:t>GTID </a:t>
            </a:r>
            <a:r>
              <a:rPr lang="zh-CN" altLang="en-US" sz="1800" dirty="0"/>
              <a:t>。</a:t>
            </a:r>
            <a:endParaRPr lang="en-US" altLang="zh-CN" sz="1800" dirty="0"/>
          </a:p>
          <a:p>
            <a:pPr lvl="1"/>
            <a:endParaRPr lang="en-US" altLang="zh-CN" sz="1800" dirty="0"/>
          </a:p>
          <a:p>
            <a:pPr marL="480695" lvl="1" indent="0">
              <a:buFont typeface="Wingdings" panose="05000000000000000000" pitchFamily="2" charset="2"/>
              <a:buNone/>
            </a:pPr>
            <a:endParaRPr lang="en-US" altLang="zh-CN" sz="1800" dirty="0"/>
          </a:p>
        </p:txBody>
      </p:sp>
    </p:spTree>
    <p:extLst>
      <p:ext uri="{BB962C8B-B14F-4D97-AF65-F5344CB8AC3E}">
        <p14:creationId xmlns:p14="http://schemas.microsoft.com/office/powerpoint/2010/main" val="1094372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a:t>
            </a: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文本&#10;&#10;低可信度描述已自动生成">
            <a:extLst>
              <a:ext uri="{FF2B5EF4-FFF2-40B4-BE49-F238E27FC236}">
                <a16:creationId xmlns:a16="http://schemas.microsoft.com/office/drawing/2014/main" id="{5FD11815-4386-483A-B874-EAE34D5F8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31" y="2816740"/>
            <a:ext cx="9801225" cy="2562225"/>
          </a:xfrm>
          <a:prstGeom prst="rect">
            <a:avLst/>
          </a:prstGeom>
        </p:spPr>
      </p:pic>
      <p:sp>
        <p:nvSpPr>
          <p:cNvPr id="6" name="内容占位符 4">
            <a:extLst>
              <a:ext uri="{FF2B5EF4-FFF2-40B4-BE49-F238E27FC236}">
                <a16:creationId xmlns:a16="http://schemas.microsoft.com/office/drawing/2014/main" id="{F9026E3E-7773-453D-BED9-ECDFA9A1DF67}"/>
              </a:ext>
            </a:extLst>
          </p:cNvPr>
          <p:cNvSpPr>
            <a:spLocks noGrp="1"/>
          </p:cNvSpPr>
          <p:nvPr>
            <p:ph idx="1"/>
          </p:nvPr>
        </p:nvSpPr>
        <p:spPr>
          <a:xfrm>
            <a:off x="965201" y="1136946"/>
            <a:ext cx="10658399" cy="1623202"/>
          </a:xfrm>
        </p:spPr>
        <p:txBody>
          <a:bodyPr/>
          <a:lstStyle/>
          <a:p>
            <a:r>
              <a:rPr lang="zh-CN" altLang="en-US" dirty="0"/>
              <a:t>数据库隔离级别</a:t>
            </a:r>
          </a:p>
          <a:p>
            <a:pPr lvl="1"/>
            <a:r>
              <a:rPr lang="zh-CN" altLang="en-US" sz="1800" dirty="0"/>
              <a:t>计算节点隔离级别：读语句、写语句隔离级别</a:t>
            </a:r>
            <a:endParaRPr lang="en-US" altLang="zh-CN" sz="1800" dirty="0"/>
          </a:p>
          <a:p>
            <a:pPr lvl="1"/>
            <a:r>
              <a:rPr lang="zh-CN" altLang="en-US" sz="1800" dirty="0"/>
              <a:t>数据节点隔离级别：默认</a:t>
            </a:r>
            <a:r>
              <a:rPr lang="en-US" altLang="zh-CN" sz="1800" dirty="0"/>
              <a:t>RC</a:t>
            </a:r>
            <a:endParaRPr lang="zh-CN" altLang="en-US" sz="1800" dirty="0"/>
          </a:p>
        </p:txBody>
      </p:sp>
    </p:spTree>
    <p:extLst>
      <p:ext uri="{BB962C8B-B14F-4D97-AF65-F5344CB8AC3E}">
        <p14:creationId xmlns:p14="http://schemas.microsoft.com/office/powerpoint/2010/main" val="17090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6" name="图片 5" descr="表格&#10;&#10;描述已自动生成">
            <a:extLst>
              <a:ext uri="{FF2B5EF4-FFF2-40B4-BE49-F238E27FC236}">
                <a16:creationId xmlns:a16="http://schemas.microsoft.com/office/drawing/2014/main" id="{18190308-DA41-416F-8433-3D7AD53BF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20" y="2077100"/>
            <a:ext cx="3988786" cy="1365810"/>
          </a:xfrm>
          <a:prstGeom prst="rect">
            <a:avLst/>
          </a:prstGeom>
        </p:spPr>
      </p:pic>
      <p:pic>
        <p:nvPicPr>
          <p:cNvPr id="9" name="图片 8" descr="手机屏幕截图&#10;&#10;描述已自动生成">
            <a:extLst>
              <a:ext uri="{FF2B5EF4-FFF2-40B4-BE49-F238E27FC236}">
                <a16:creationId xmlns:a16="http://schemas.microsoft.com/office/drawing/2014/main" id="{6ADD2499-CE18-48B0-9E4C-0136873A6A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520" y="3453086"/>
            <a:ext cx="5192851" cy="1450110"/>
          </a:xfrm>
          <a:prstGeom prst="rect">
            <a:avLst/>
          </a:prstGeom>
        </p:spPr>
      </p:pic>
      <p:pic>
        <p:nvPicPr>
          <p:cNvPr id="11" name="图片 10" descr="手机屏幕截图&#10;&#10;描述已自动生成">
            <a:extLst>
              <a:ext uri="{FF2B5EF4-FFF2-40B4-BE49-F238E27FC236}">
                <a16:creationId xmlns:a16="http://schemas.microsoft.com/office/drawing/2014/main" id="{BDF15BB7-7869-4238-A756-D98D2F7A1E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1520" y="5307353"/>
            <a:ext cx="4809646" cy="1450110"/>
          </a:xfrm>
          <a:prstGeom prst="rect">
            <a:avLst/>
          </a:prstGeom>
        </p:spPr>
      </p:pic>
      <p:sp>
        <p:nvSpPr>
          <p:cNvPr id="18" name="内容占位符 4">
            <a:extLst>
              <a:ext uri="{FF2B5EF4-FFF2-40B4-BE49-F238E27FC236}">
                <a16:creationId xmlns:a16="http://schemas.microsoft.com/office/drawing/2014/main" id="{7C27B261-E951-47FC-B4F7-8F02B08B09A4}"/>
              </a:ext>
            </a:extLst>
          </p:cNvPr>
          <p:cNvSpPr txBox="1">
            <a:spLocks/>
          </p:cNvSpPr>
          <p:nvPr/>
        </p:nvSpPr>
        <p:spPr bwMode="auto">
          <a:xfrm>
            <a:off x="838201" y="1733541"/>
            <a:ext cx="9102022"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INSERT</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endParaRPr lang="en-US" altLang="zh-CN" sz="1600" dirty="0"/>
          </a:p>
          <a:p>
            <a:pPr marL="480695" lvl="1" indent="0">
              <a:buNone/>
            </a:pPr>
            <a:endParaRPr lang="zh-CN" altLang="en-US" sz="1800" dirty="0"/>
          </a:p>
        </p:txBody>
      </p:sp>
      <p:sp>
        <p:nvSpPr>
          <p:cNvPr id="19" name="内容占位符 4">
            <a:extLst>
              <a:ext uri="{FF2B5EF4-FFF2-40B4-BE49-F238E27FC236}">
                <a16:creationId xmlns:a16="http://schemas.microsoft.com/office/drawing/2014/main" id="{C466DB8F-ACD8-49A6-B113-6EAF1266235D}"/>
              </a:ext>
            </a:extLst>
          </p:cNvPr>
          <p:cNvSpPr txBox="1">
            <a:spLocks/>
          </p:cNvSpPr>
          <p:nvPr/>
        </p:nvSpPr>
        <p:spPr bwMode="auto">
          <a:xfrm>
            <a:off x="838201" y="3184426"/>
            <a:ext cx="9672586"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UPDATE</a:t>
            </a:r>
            <a:r>
              <a:rPr lang="zh-CN" altLang="en-US" sz="1600" dirty="0"/>
              <a:t>单节点不需要申请</a:t>
            </a:r>
            <a:r>
              <a:rPr lang="en-US" altLang="zh-CN" sz="1600" dirty="0"/>
              <a:t>GTID</a:t>
            </a:r>
            <a:r>
              <a:rPr lang="zh-CN" altLang="en-US" sz="1600" dirty="0"/>
              <a:t>，</a:t>
            </a:r>
            <a:r>
              <a:rPr lang="zh-CN" altLang="en-US" sz="1600" dirty="0">
                <a:solidFill>
                  <a:srgbClr val="FF0000"/>
                </a:solidFill>
              </a:rPr>
              <a:t>多节点需要申请</a:t>
            </a:r>
            <a:r>
              <a:rPr lang="en-US" altLang="zh-CN" sz="1600" dirty="0">
                <a:solidFill>
                  <a:srgbClr val="FF0000"/>
                </a:solidFill>
              </a:rPr>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
        <p:nvSpPr>
          <p:cNvPr id="20" name="内容占位符 4">
            <a:extLst>
              <a:ext uri="{FF2B5EF4-FFF2-40B4-BE49-F238E27FC236}">
                <a16:creationId xmlns:a16="http://schemas.microsoft.com/office/drawing/2014/main" id="{071C1F23-0F88-416C-8AEC-F1C5A8CB54F7}"/>
              </a:ext>
            </a:extLst>
          </p:cNvPr>
          <p:cNvSpPr txBox="1">
            <a:spLocks/>
          </p:cNvSpPr>
          <p:nvPr/>
        </p:nvSpPr>
        <p:spPr bwMode="auto">
          <a:xfrm>
            <a:off x="838200" y="4754537"/>
            <a:ext cx="10702491" cy="489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pPr lvl="1"/>
            <a:r>
              <a:rPr lang="en-US" altLang="zh-CN" sz="1600" dirty="0"/>
              <a:t>DELETE</a:t>
            </a:r>
            <a:r>
              <a:rPr lang="zh-CN" altLang="en-US" sz="1600" dirty="0"/>
              <a:t>在</a:t>
            </a:r>
            <a:r>
              <a:rPr lang="en-US" altLang="zh-CN" sz="1600" dirty="0"/>
              <a:t>CW</a:t>
            </a:r>
            <a:r>
              <a:rPr lang="zh-CN" altLang="en-US" sz="1600" dirty="0"/>
              <a:t>隔离级别下拆分为</a:t>
            </a:r>
            <a:r>
              <a:rPr lang="en-US" altLang="zh-CN" sz="1600" dirty="0"/>
              <a:t>UPDATE</a:t>
            </a:r>
            <a:r>
              <a:rPr lang="zh-CN" altLang="en-US" sz="1600" dirty="0"/>
              <a:t>（更新</a:t>
            </a:r>
            <a:r>
              <a:rPr lang="en-US" altLang="zh-CN" sz="1600" dirty="0"/>
              <a:t>GTID</a:t>
            </a:r>
            <a:r>
              <a:rPr lang="zh-CN" altLang="en-US" sz="1600" dirty="0"/>
              <a:t>）和</a:t>
            </a:r>
            <a:r>
              <a:rPr lang="en-US" altLang="zh-CN" sz="1600" dirty="0"/>
              <a:t>DELETE</a:t>
            </a:r>
            <a:r>
              <a:rPr lang="zh-CN" altLang="en-US" sz="1600" dirty="0"/>
              <a:t>操作（</a:t>
            </a:r>
            <a:r>
              <a:rPr lang="en-US" altLang="zh-CN" sz="1600" dirty="0"/>
              <a:t>SW</a:t>
            </a:r>
            <a:r>
              <a:rPr lang="zh-CN" altLang="en-US" sz="1600" dirty="0"/>
              <a:t>不拆分），</a:t>
            </a:r>
            <a:r>
              <a:rPr lang="en-US" altLang="zh-CN" sz="1600" dirty="0"/>
              <a:t>CW</a:t>
            </a:r>
            <a:r>
              <a:rPr lang="zh-CN" altLang="en-US" sz="1600" dirty="0"/>
              <a:t>必须申请</a:t>
            </a:r>
            <a:r>
              <a:rPr lang="en-US" altLang="zh-CN" sz="1600" dirty="0"/>
              <a:t>GTID</a:t>
            </a:r>
            <a:r>
              <a:rPr lang="zh-CN" altLang="en-US" sz="1600" dirty="0"/>
              <a:t>，</a:t>
            </a:r>
            <a:r>
              <a:rPr lang="en-US" altLang="zh-CN" sz="1600" dirty="0">
                <a:solidFill>
                  <a:srgbClr val="FF0000"/>
                </a:solidFill>
              </a:rPr>
              <a:t>CW</a:t>
            </a:r>
            <a:r>
              <a:rPr lang="zh-CN" altLang="en-US" sz="1600" dirty="0">
                <a:solidFill>
                  <a:srgbClr val="FF0000"/>
                </a:solidFill>
              </a:rPr>
              <a:t>隔离级别需要加排它锁</a:t>
            </a:r>
            <a:r>
              <a:rPr lang="zh-CN" altLang="en-US" sz="1600" dirty="0"/>
              <a:t>：</a:t>
            </a:r>
            <a:endParaRPr lang="en-US" altLang="zh-CN" sz="1600" dirty="0"/>
          </a:p>
          <a:p>
            <a:pPr marL="480695" lvl="1" indent="0">
              <a:buNone/>
            </a:pPr>
            <a:endParaRPr lang="zh-CN" altLang="en-US" sz="1800" dirty="0"/>
          </a:p>
        </p:txBody>
      </p:sp>
    </p:spTree>
    <p:extLst>
      <p:ext uri="{BB962C8B-B14F-4D97-AF65-F5344CB8AC3E}">
        <p14:creationId xmlns:p14="http://schemas.microsoft.com/office/powerpoint/2010/main" val="1480629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7" name="内容占位符 4">
            <a:extLst>
              <a:ext uri="{FF2B5EF4-FFF2-40B4-BE49-F238E27FC236}">
                <a16:creationId xmlns:a16="http://schemas.microsoft.com/office/drawing/2014/main" id="{8713B960-BA42-43A7-A16F-C2C488F63C21}"/>
              </a:ext>
            </a:extLst>
          </p:cNvPr>
          <p:cNvSpPr>
            <a:spLocks noGrp="1"/>
          </p:cNvSpPr>
          <p:nvPr>
            <p:ph idx="1"/>
          </p:nvPr>
        </p:nvSpPr>
        <p:spPr>
          <a:xfrm>
            <a:off x="965201" y="1208405"/>
            <a:ext cx="9979550" cy="630020"/>
          </a:xfrm>
        </p:spPr>
        <p:txBody>
          <a:bodyPr/>
          <a:lstStyle/>
          <a:p>
            <a:r>
              <a:rPr lang="zh-CN" altLang="en-US" dirty="0"/>
              <a:t>隔离级别与</a:t>
            </a:r>
            <a:r>
              <a:rPr lang="en-US" altLang="zh-CN" dirty="0"/>
              <a:t>GTID</a:t>
            </a:r>
            <a:endParaRPr lang="zh-CN" altLang="en-US" dirty="0"/>
          </a:p>
          <a:p>
            <a:pPr lvl="1"/>
            <a:endParaRPr lang="en-US" altLang="zh-CN" sz="1800" dirty="0"/>
          </a:p>
          <a:p>
            <a:pPr lvl="1"/>
            <a:endParaRPr lang="en-US" altLang="zh-CN" sz="1800" dirty="0"/>
          </a:p>
          <a:p>
            <a:pPr marL="480695" lvl="1" indent="0">
              <a:buNone/>
            </a:pPr>
            <a:endParaRPr lang="en-US" altLang="zh-CN" sz="1800" dirty="0"/>
          </a:p>
        </p:txBody>
      </p:sp>
      <p:pic>
        <p:nvPicPr>
          <p:cNvPr id="13" name="图片 12" descr="手机屏幕截图&#10;&#10;描述已自动生成">
            <a:extLst>
              <a:ext uri="{FF2B5EF4-FFF2-40B4-BE49-F238E27FC236}">
                <a16:creationId xmlns:a16="http://schemas.microsoft.com/office/drawing/2014/main" id="{BD8519B8-1C87-475C-9D87-CD68DD650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174" y="1828800"/>
            <a:ext cx="5404677" cy="1871823"/>
          </a:xfrm>
          <a:prstGeom prst="rect">
            <a:avLst/>
          </a:prstGeom>
        </p:spPr>
      </p:pic>
      <p:pic>
        <p:nvPicPr>
          <p:cNvPr id="15" name="图片 14" descr="表格&#10;&#10;描述已自动生成">
            <a:extLst>
              <a:ext uri="{FF2B5EF4-FFF2-40B4-BE49-F238E27FC236}">
                <a16:creationId xmlns:a16="http://schemas.microsoft.com/office/drawing/2014/main" id="{ECF6C1F3-CF22-44BE-BC5C-25B7B90910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93" y="3643389"/>
            <a:ext cx="5364237" cy="1857817"/>
          </a:xfrm>
          <a:prstGeom prst="rect">
            <a:avLst/>
          </a:prstGeom>
        </p:spPr>
      </p:pic>
    </p:spTree>
    <p:extLst>
      <p:ext uri="{BB962C8B-B14F-4D97-AF65-F5344CB8AC3E}">
        <p14:creationId xmlns:p14="http://schemas.microsoft.com/office/powerpoint/2010/main" val="166806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0FF0AC42-68C5-44C5-8629-C28FC198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600" y="1208405"/>
            <a:ext cx="7139971" cy="3899523"/>
          </a:xfrm>
          <a:prstGeom prst="rect">
            <a:avLst/>
          </a:prstGeom>
        </p:spPr>
      </p:pic>
      <p:sp>
        <p:nvSpPr>
          <p:cNvPr id="7" name="内容占位符 4">
            <a:extLst>
              <a:ext uri="{FF2B5EF4-FFF2-40B4-BE49-F238E27FC236}">
                <a16:creationId xmlns:a16="http://schemas.microsoft.com/office/drawing/2014/main" id="{6ABCEE20-ED5B-44FC-8182-DA580CCDEDD8}"/>
              </a:ext>
            </a:extLst>
          </p:cNvPr>
          <p:cNvSpPr>
            <a:spLocks noGrp="1"/>
          </p:cNvSpPr>
          <p:nvPr>
            <p:ph idx="1"/>
          </p:nvPr>
        </p:nvSpPr>
        <p:spPr>
          <a:xfrm>
            <a:off x="889001" y="1151212"/>
            <a:ext cx="4521199" cy="4182788"/>
          </a:xfrm>
        </p:spPr>
        <p:txBody>
          <a:bodyPr/>
          <a:lstStyle/>
          <a:p>
            <a:r>
              <a:rPr lang="zh-CN" altLang="en-US" dirty="0"/>
              <a:t>一致性读</a:t>
            </a:r>
          </a:p>
          <a:p>
            <a:pPr lvl="1"/>
            <a:r>
              <a:rPr lang="zh-CN" altLang="en-US" sz="1800" dirty="0"/>
              <a:t>计算节点隔离级别为</a:t>
            </a:r>
            <a:r>
              <a:rPr lang="en-US" altLang="zh-CN" sz="1800" dirty="0"/>
              <a:t>UR</a:t>
            </a:r>
            <a:r>
              <a:rPr lang="zh-CN" altLang="en-US" sz="1800" dirty="0"/>
              <a:t>（非一致性读）时，不校验</a:t>
            </a:r>
            <a:r>
              <a:rPr lang="en-US" altLang="zh-CN" sz="1800" dirty="0"/>
              <a:t>GTID</a:t>
            </a:r>
            <a:r>
              <a:rPr lang="zh-CN" altLang="en-US" sz="1800" dirty="0"/>
              <a:t>活跃性；</a:t>
            </a:r>
            <a:endParaRPr lang="en-US" altLang="zh-CN" sz="1800" dirty="0"/>
          </a:p>
          <a:p>
            <a:pPr lvl="1"/>
            <a:r>
              <a:rPr lang="zh-CN" altLang="en-US" sz="1800" dirty="0"/>
              <a:t>计算节点隔离级别为</a:t>
            </a:r>
            <a:r>
              <a:rPr lang="en-US" altLang="zh-CN" sz="1800" dirty="0">
                <a:solidFill>
                  <a:srgbClr val="FF0000"/>
                </a:solidFill>
              </a:rPr>
              <a:t>CR</a:t>
            </a:r>
            <a:r>
              <a:rPr lang="zh-CN" altLang="en-US" sz="1800" dirty="0">
                <a:solidFill>
                  <a:srgbClr val="FF0000"/>
                </a:solidFill>
              </a:rPr>
              <a:t>（一致性读）</a:t>
            </a:r>
            <a:r>
              <a:rPr lang="zh-CN" altLang="en-US" sz="1800" dirty="0"/>
              <a:t>时，校验</a:t>
            </a:r>
            <a:r>
              <a:rPr lang="en-US" altLang="zh-CN" sz="1800" dirty="0"/>
              <a:t>GTID</a:t>
            </a:r>
            <a:r>
              <a:rPr lang="zh-CN" altLang="en-US" sz="1800" dirty="0"/>
              <a:t>活跃性：</a:t>
            </a:r>
            <a:endParaRPr lang="en-US" altLang="zh-CN" sz="1800" dirty="0"/>
          </a:p>
          <a:p>
            <a:pPr marL="480695" lvl="1" indent="0">
              <a:buNone/>
            </a:pPr>
            <a:r>
              <a:rPr lang="zh-CN" altLang="en-US" sz="1800" dirty="0"/>
              <a:t>如果是活跃状态，表明该数据在未提交事务中，不能返回给客户端，需要返回旧版本的数据；</a:t>
            </a:r>
            <a:endParaRPr lang="en-US" altLang="zh-CN" sz="1800" dirty="0"/>
          </a:p>
          <a:p>
            <a:pPr marL="480695" lvl="1" indent="0">
              <a:buNone/>
            </a:pPr>
            <a:r>
              <a:rPr lang="zh-CN" altLang="en-US" sz="1800" dirty="0"/>
              <a:t>如果是非活跃状态，则可以直接返回。</a:t>
            </a:r>
          </a:p>
        </p:txBody>
      </p:sp>
    </p:spTree>
    <p:extLst>
      <p:ext uri="{BB962C8B-B14F-4D97-AF65-F5344CB8AC3E}">
        <p14:creationId xmlns:p14="http://schemas.microsoft.com/office/powerpoint/2010/main" val="1462503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形用户界面&#10;&#10;描述已自动生成">
            <a:extLst>
              <a:ext uri="{FF2B5EF4-FFF2-40B4-BE49-F238E27FC236}">
                <a16:creationId xmlns:a16="http://schemas.microsoft.com/office/drawing/2014/main" id="{9FEB85E4-928C-41F1-B416-F842E528ED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4099" y="1578429"/>
            <a:ext cx="7235861" cy="4071166"/>
          </a:xfrm>
          <a:prstGeom prst="rect">
            <a:avLst/>
          </a:prstGeom>
        </p:spPr>
      </p:pic>
      <p:sp>
        <p:nvSpPr>
          <p:cNvPr id="6" name="内容占位符 4">
            <a:extLst>
              <a:ext uri="{FF2B5EF4-FFF2-40B4-BE49-F238E27FC236}">
                <a16:creationId xmlns:a16="http://schemas.microsoft.com/office/drawing/2014/main" id="{4E48580D-BCF5-4650-8FFE-1DA59CC9BDBA}"/>
              </a:ext>
            </a:extLst>
          </p:cNvPr>
          <p:cNvSpPr>
            <a:spLocks noGrp="1"/>
          </p:cNvSpPr>
          <p:nvPr>
            <p:ph idx="1"/>
          </p:nvPr>
        </p:nvSpPr>
        <p:spPr>
          <a:xfrm>
            <a:off x="889001" y="1151212"/>
            <a:ext cx="4521199" cy="5031148"/>
          </a:xfrm>
        </p:spPr>
        <p:txBody>
          <a:bodyPr/>
          <a:lstStyle/>
          <a:p>
            <a:r>
              <a:rPr lang="en-US" altLang="zh-CN" dirty="0"/>
              <a:t>MVCC</a:t>
            </a:r>
            <a:r>
              <a:rPr lang="zh-CN" altLang="en-US" dirty="0"/>
              <a:t>模式一致性读</a:t>
            </a:r>
          </a:p>
          <a:p>
            <a:pPr lvl="1"/>
            <a:r>
              <a:rPr lang="zh-CN" altLang="en-US" sz="1800" dirty="0"/>
              <a:t>一致性读存在一些问题：</a:t>
            </a:r>
            <a:r>
              <a:rPr lang="zh-CN" altLang="en-US" sz="1800" dirty="0">
                <a:solidFill>
                  <a:srgbClr val="FF0000"/>
                </a:solidFill>
              </a:rPr>
              <a:t>对于聚合函数采用</a:t>
            </a:r>
            <a:r>
              <a:rPr lang="en-US" altLang="zh-CN" sz="1800" dirty="0">
                <a:solidFill>
                  <a:srgbClr val="FF0000"/>
                </a:solidFill>
              </a:rPr>
              <a:t>lock in share mode</a:t>
            </a:r>
            <a:r>
              <a:rPr lang="zh-CN" altLang="en-US" sz="1800" dirty="0">
                <a:solidFill>
                  <a:srgbClr val="FF0000"/>
                </a:solidFill>
              </a:rPr>
              <a:t>，存在一致性问题</a:t>
            </a:r>
            <a:r>
              <a:rPr lang="zh-CN" altLang="en-US" sz="1800" dirty="0"/>
              <a:t>，事务活跃性在</a:t>
            </a:r>
            <a:r>
              <a:rPr lang="en-US" altLang="zh-CN" sz="1800" dirty="0"/>
              <a:t>proxy</a:t>
            </a:r>
            <a:r>
              <a:rPr lang="zh-CN" altLang="en-US" sz="1800" dirty="0"/>
              <a:t>进行，增加</a:t>
            </a:r>
            <a:r>
              <a:rPr lang="en-US" altLang="zh-CN" sz="1800" dirty="0"/>
              <a:t>proxy</a:t>
            </a:r>
            <a:r>
              <a:rPr lang="zh-CN" altLang="en-US" sz="1800" dirty="0"/>
              <a:t>的内存开销和网络开销；</a:t>
            </a:r>
            <a:endParaRPr lang="en-US" altLang="zh-CN" sz="1800" dirty="0"/>
          </a:p>
          <a:p>
            <a:pPr lvl="1"/>
            <a:r>
              <a:rPr lang="en-US" altLang="zh-CN" sz="1800" dirty="0"/>
              <a:t>MVCC</a:t>
            </a:r>
            <a:r>
              <a:rPr lang="zh-CN" altLang="en-US" sz="1800" dirty="0"/>
              <a:t>模式一致性读：将</a:t>
            </a:r>
            <a:r>
              <a:rPr lang="zh-CN" altLang="en-US" sz="1800" dirty="0">
                <a:solidFill>
                  <a:srgbClr val="FF0000"/>
                </a:solidFill>
              </a:rPr>
              <a:t>获取</a:t>
            </a:r>
            <a:r>
              <a:rPr lang="en-US" altLang="zh-CN" sz="1800" dirty="0">
                <a:solidFill>
                  <a:srgbClr val="FF0000"/>
                </a:solidFill>
              </a:rPr>
              <a:t>GTID</a:t>
            </a:r>
            <a:r>
              <a:rPr lang="zh-CN" altLang="en-US" sz="1800" dirty="0">
                <a:solidFill>
                  <a:srgbClr val="FF0000"/>
                </a:solidFill>
              </a:rPr>
              <a:t>列表在</a:t>
            </a:r>
            <a:r>
              <a:rPr lang="en-US" altLang="zh-CN" sz="1800" dirty="0">
                <a:solidFill>
                  <a:srgbClr val="FF0000"/>
                </a:solidFill>
              </a:rPr>
              <a:t>hint</a:t>
            </a:r>
            <a:r>
              <a:rPr lang="zh-CN" altLang="en-US" sz="1800" dirty="0">
                <a:solidFill>
                  <a:srgbClr val="FF0000"/>
                </a:solidFill>
              </a:rPr>
              <a:t>中下推给</a:t>
            </a:r>
            <a:r>
              <a:rPr lang="en-US" altLang="zh-CN" sz="1800" dirty="0">
                <a:solidFill>
                  <a:srgbClr val="FF0000"/>
                </a:solidFill>
              </a:rPr>
              <a:t>DB</a:t>
            </a:r>
            <a:r>
              <a:rPr lang="zh-CN" altLang="en-US" sz="1800" dirty="0"/>
              <a:t>，即事务活跃性在数据节点执行，避免了计算节点获取所有结果集进行活跃判断而导致</a:t>
            </a:r>
            <a:r>
              <a:rPr lang="en-US" altLang="zh-CN" sz="1800" dirty="0"/>
              <a:t>proxy</a:t>
            </a:r>
            <a:r>
              <a:rPr lang="zh-CN" altLang="en-US" sz="1800" dirty="0"/>
              <a:t>内存开销增大的风险。</a:t>
            </a:r>
          </a:p>
        </p:txBody>
      </p:sp>
    </p:spTree>
    <p:extLst>
      <p:ext uri="{BB962C8B-B14F-4D97-AF65-F5344CB8AC3E}">
        <p14:creationId xmlns:p14="http://schemas.microsoft.com/office/powerpoint/2010/main" val="2319055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4.4 </a:t>
            </a:r>
            <a:r>
              <a:rPr lang="zh-CN" altLang="en-US" dirty="0">
                <a:sym typeface="+mn-ea"/>
              </a:rPr>
              <a:t>隔离性方案（续）</a:t>
            </a:r>
          </a:p>
        </p:txBody>
      </p:sp>
      <p:sp>
        <p:nvSpPr>
          <p:cNvPr id="22" name="文本框 21"/>
          <p:cNvSpPr txBox="1"/>
          <p:nvPr/>
        </p:nvSpPr>
        <p:spPr>
          <a:xfrm>
            <a:off x="2057400" y="1208405"/>
            <a:ext cx="7696200" cy="1240790"/>
          </a:xfrm>
          <a:prstGeom prst="rect">
            <a:avLst/>
          </a:prstGeom>
          <a:noFill/>
          <a:ln w="12700">
            <a:noFill/>
            <a:prstDash val="sysDot"/>
          </a:ln>
        </p:spPr>
        <p:txBody>
          <a:bodyPr wrap="square" lIns="180000" rtlCol="0">
            <a:noAutofit/>
          </a:bodyPr>
          <a:lstStyle/>
          <a:p>
            <a:pPr marL="228600" indent="-228600" defTabSz="914400">
              <a:spcBef>
                <a:spcPts val="1000"/>
              </a:spcBef>
              <a:buFont typeface="Arial" panose="020B0604020202020204" pitchFamily="34" charset="0"/>
              <a:buChar char="•"/>
            </a:pPr>
            <a:endParaRPr lang="zh-CN" altLang="en-US" sz="1400" dirty="0">
              <a:latin typeface="微软雅黑" panose="020B0503020204020204" pitchFamily="34" charset="-122"/>
              <a:ea typeface="微软雅黑" panose="020B0503020204020204" pitchFamily="34" charset="-122"/>
            </a:endParaRPr>
          </a:p>
        </p:txBody>
      </p:sp>
      <p:sp>
        <p:nvSpPr>
          <p:cNvPr id="5"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描述已自动生成">
            <a:extLst>
              <a:ext uri="{FF2B5EF4-FFF2-40B4-BE49-F238E27FC236}">
                <a16:creationId xmlns:a16="http://schemas.microsoft.com/office/drawing/2014/main" id="{50D60E1D-6A48-44A9-9740-0C8DFF5A8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639" y="1918419"/>
            <a:ext cx="6200361" cy="3488555"/>
          </a:xfrm>
          <a:prstGeom prst="rect">
            <a:avLst/>
          </a:prstGeom>
        </p:spPr>
      </p:pic>
      <p:sp>
        <p:nvSpPr>
          <p:cNvPr id="7" name="内容占位符 4">
            <a:extLst>
              <a:ext uri="{FF2B5EF4-FFF2-40B4-BE49-F238E27FC236}">
                <a16:creationId xmlns:a16="http://schemas.microsoft.com/office/drawing/2014/main" id="{2152D430-F361-4304-9E54-657A480EA5D6}"/>
              </a:ext>
            </a:extLst>
          </p:cNvPr>
          <p:cNvSpPr>
            <a:spLocks noGrp="1"/>
          </p:cNvSpPr>
          <p:nvPr>
            <p:ph idx="1"/>
          </p:nvPr>
        </p:nvSpPr>
        <p:spPr>
          <a:xfrm>
            <a:off x="889001" y="1151212"/>
            <a:ext cx="5482923" cy="5422843"/>
          </a:xfrm>
        </p:spPr>
        <p:txBody>
          <a:bodyPr/>
          <a:lstStyle/>
          <a:p>
            <a:r>
              <a:rPr lang="zh-CN" altLang="en-US" dirty="0"/>
              <a:t>一致性写</a:t>
            </a:r>
          </a:p>
          <a:p>
            <a:pPr lvl="1"/>
            <a:r>
              <a:rPr lang="en-US" altLang="zh-CN" sz="1600" dirty="0"/>
              <a:t>Proxy</a:t>
            </a:r>
            <a:r>
              <a:rPr lang="zh-CN" altLang="en-US" sz="1600" dirty="0"/>
              <a:t>计算节点请求活跃事务列表</a:t>
            </a:r>
            <a:r>
              <a:rPr lang="en-US" altLang="zh-CN" sz="1600" dirty="0"/>
              <a:t>GTID</a:t>
            </a:r>
            <a:r>
              <a:rPr lang="zh-CN" altLang="en-US" sz="1600" dirty="0"/>
              <a:t>，同时请求创建</a:t>
            </a:r>
            <a:r>
              <a:rPr lang="en-US" altLang="zh-CN" sz="1600" dirty="0"/>
              <a:t>GTID</a:t>
            </a:r>
            <a:r>
              <a:rPr lang="zh-CN" altLang="en-US" sz="1600" dirty="0"/>
              <a:t>；</a:t>
            </a:r>
            <a:endParaRPr lang="en-US" altLang="zh-CN" sz="1600" dirty="0"/>
          </a:p>
          <a:p>
            <a:pPr lvl="1"/>
            <a:r>
              <a:rPr lang="zh-CN" altLang="en-US" sz="1600" dirty="0"/>
              <a:t>将更新语句进行改写：</a:t>
            </a:r>
            <a:endParaRPr lang="en-US" altLang="zh-CN" sz="1600" dirty="0"/>
          </a:p>
          <a:p>
            <a:pPr marL="480695" lvl="1" indent="0">
              <a:buNone/>
            </a:pPr>
            <a:r>
              <a:rPr lang="en-US" altLang="zh-CN" sz="1600" dirty="0"/>
              <a:t>select </a:t>
            </a:r>
            <a:r>
              <a:rPr lang="en-US" altLang="zh-CN" sz="1600" dirty="0" err="1"/>
              <a:t>pk,gtid</a:t>
            </a:r>
            <a:r>
              <a:rPr lang="en-US" altLang="zh-CN" sz="1600" dirty="0"/>
              <a:t> from tb for update</a:t>
            </a:r>
          </a:p>
          <a:p>
            <a:pPr marL="480695" lvl="1" indent="0">
              <a:buNone/>
            </a:pPr>
            <a:r>
              <a:rPr lang="en-US" altLang="zh-CN" sz="1600" dirty="0"/>
              <a:t>update tb set …,</a:t>
            </a:r>
            <a:r>
              <a:rPr lang="en-US" altLang="zh-CN" sz="1600" dirty="0" err="1"/>
              <a:t>gtid</a:t>
            </a:r>
            <a:r>
              <a:rPr lang="en-US" altLang="zh-CN" sz="1600" dirty="0"/>
              <a:t>=</a:t>
            </a:r>
            <a:r>
              <a:rPr lang="en-US" altLang="zh-CN" sz="1600" dirty="0" err="1"/>
              <a:t>gtid_no</a:t>
            </a:r>
            <a:endParaRPr lang="en-US" altLang="zh-CN" sz="1600" dirty="0"/>
          </a:p>
          <a:p>
            <a:pPr lvl="1"/>
            <a:r>
              <a:rPr lang="zh-CN" altLang="en-US" sz="1600" dirty="0"/>
              <a:t>将</a:t>
            </a:r>
            <a:r>
              <a:rPr lang="en-US" altLang="zh-CN" sz="1600" dirty="0"/>
              <a:t>select for update</a:t>
            </a:r>
            <a:r>
              <a:rPr lang="zh-CN" altLang="en-US" sz="1600" dirty="0"/>
              <a:t>排它锁下发到数据节点，并返回结果，如超时则报错；</a:t>
            </a:r>
            <a:endParaRPr lang="en-US" altLang="zh-CN" sz="1600" dirty="0"/>
          </a:p>
          <a:p>
            <a:pPr lvl="1"/>
            <a:r>
              <a:rPr lang="en-US" altLang="zh-CN" sz="1600" dirty="0"/>
              <a:t>Proxy</a:t>
            </a:r>
            <a:r>
              <a:rPr lang="zh-CN" altLang="en-US" sz="1600" dirty="0"/>
              <a:t>对返回</a:t>
            </a:r>
            <a:r>
              <a:rPr lang="en-US" altLang="zh-CN" sz="1600" dirty="0"/>
              <a:t>GTID</a:t>
            </a:r>
            <a:r>
              <a:rPr lang="zh-CN" altLang="en-US" sz="1600" dirty="0"/>
              <a:t>进行活跃性判断，如果是非活跃状态，则下发</a:t>
            </a:r>
            <a:r>
              <a:rPr lang="en-US" altLang="zh-CN" sz="1600" dirty="0"/>
              <a:t>UPDATE</a:t>
            </a:r>
            <a:r>
              <a:rPr lang="zh-CN" altLang="en-US" sz="1600" dirty="0"/>
              <a:t>语句，如果是活跃状态，则尝试重试查询活跃</a:t>
            </a:r>
            <a:r>
              <a:rPr lang="en-US" altLang="zh-CN" sz="1600" dirty="0"/>
              <a:t>GTID</a:t>
            </a:r>
            <a:r>
              <a:rPr lang="zh-CN" altLang="en-US" sz="1600" dirty="0"/>
              <a:t>列表，检查</a:t>
            </a:r>
            <a:r>
              <a:rPr lang="en-US" altLang="zh-CN" sz="1600" dirty="0"/>
              <a:t>OK</a:t>
            </a:r>
            <a:r>
              <a:rPr lang="zh-CN" altLang="en-US" sz="1600" dirty="0"/>
              <a:t>后继续</a:t>
            </a:r>
            <a:r>
              <a:rPr lang="en-US" altLang="zh-CN" sz="1600" dirty="0"/>
              <a:t>UPDATE</a:t>
            </a:r>
            <a:r>
              <a:rPr lang="zh-CN" altLang="en-US" sz="1600" dirty="0"/>
              <a:t>，超时报错；</a:t>
            </a:r>
            <a:endParaRPr lang="en-US" altLang="zh-CN" sz="1600" dirty="0"/>
          </a:p>
          <a:p>
            <a:pPr lvl="1"/>
            <a:r>
              <a:rPr lang="zh-CN" altLang="en-US" sz="1600" dirty="0"/>
              <a:t>所有节点更新完成后，释放</a:t>
            </a:r>
            <a:r>
              <a:rPr lang="en-US" altLang="zh-CN" sz="1600" dirty="0"/>
              <a:t>GTID</a:t>
            </a:r>
            <a:r>
              <a:rPr lang="zh-CN" altLang="en-US" sz="1600" dirty="0"/>
              <a:t>。</a:t>
            </a:r>
            <a:endParaRPr lang="en-US" altLang="zh-CN" sz="1600" dirty="0"/>
          </a:p>
          <a:p>
            <a:pPr lvl="1"/>
            <a:endParaRPr lang="zh-CN" altLang="en-US" sz="1800" dirty="0"/>
          </a:p>
        </p:txBody>
      </p:sp>
    </p:spTree>
    <p:extLst>
      <p:ext uri="{BB962C8B-B14F-4D97-AF65-F5344CB8AC3E}">
        <p14:creationId xmlns:p14="http://schemas.microsoft.com/office/powerpoint/2010/main" val="95311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高可用整体方案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组件高可用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第五章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高可用方案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7" name="任意多边形: 形状 16">
            <a:extLst>
              <a:ext uri="{FF2B5EF4-FFF2-40B4-BE49-F238E27FC236}">
                <a16:creationId xmlns:a16="http://schemas.microsoft.com/office/drawing/2014/main" id="{CD2ACDCF-EA35-4B12-BDA1-F1AFF0001E52}"/>
              </a:ext>
            </a:extLst>
          </p:cNvPr>
          <p:cNvSpPr/>
          <p:nvPr/>
        </p:nvSpPr>
        <p:spPr>
          <a:xfrm>
            <a:off x="5437592" y="43051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故障切换</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18" name="直接连接符 17">
            <a:extLst>
              <a:ext uri="{FF2B5EF4-FFF2-40B4-BE49-F238E27FC236}">
                <a16:creationId xmlns:a16="http://schemas.microsoft.com/office/drawing/2014/main" id="{CEFA4359-8FCD-47EF-8AAD-7C33A4D7DC0F}"/>
              </a:ext>
            </a:extLst>
          </p:cNvPr>
          <p:cNvSpPr/>
          <p:nvPr/>
        </p:nvSpPr>
        <p:spPr>
          <a:xfrm>
            <a:off x="5412055" y="5049201"/>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9" name="直接连接符 18">
            <a:extLst>
              <a:ext uri="{FF2B5EF4-FFF2-40B4-BE49-F238E27FC236}">
                <a16:creationId xmlns:a16="http://schemas.microsoft.com/office/drawing/2014/main" id="{09203556-D33C-4A69-A439-C14005600A95}"/>
              </a:ext>
            </a:extLst>
          </p:cNvPr>
          <p:cNvSpPr/>
          <p:nvPr/>
        </p:nvSpPr>
        <p:spPr>
          <a:xfrm>
            <a:off x="5431882" y="577636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0" name="任意多边形: 形状 19">
            <a:extLst>
              <a:ext uri="{FF2B5EF4-FFF2-40B4-BE49-F238E27FC236}">
                <a16:creationId xmlns:a16="http://schemas.microsoft.com/office/drawing/2014/main" id="{4962143E-3F13-41BD-8C39-B080862D8682}"/>
              </a:ext>
            </a:extLst>
          </p:cNvPr>
          <p:cNvSpPr/>
          <p:nvPr/>
        </p:nvSpPr>
        <p:spPr>
          <a:xfrm>
            <a:off x="5454388" y="5077888"/>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5.4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孤岛演练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cs typeface="+mn-ea"/>
                <a:sym typeface="+mn-lt"/>
              </a:rPr>
              <a:t>1.1 </a:t>
            </a:r>
            <a:r>
              <a:rPr lang="zh-CN" altLang="en-US" dirty="0">
                <a:solidFill>
                  <a:schemeClr val="accent1"/>
                </a:solidFill>
                <a:cs typeface="+mn-ea"/>
                <a:sym typeface="+mn-lt"/>
              </a:rPr>
              <a:t>产品介绍和适用场景</a:t>
            </a:r>
            <a:endParaRPr lang="zh-CN" altLang="en-US" dirty="0"/>
          </a:p>
        </p:txBody>
      </p:sp>
      <p:sp>
        <p:nvSpPr>
          <p:cNvPr id="3" name="内容占位符 2"/>
          <p:cNvSpPr>
            <a:spLocks noGrp="1"/>
          </p:cNvSpPr>
          <p:nvPr>
            <p:ph idx="1"/>
          </p:nvPr>
        </p:nvSpPr>
        <p:spPr>
          <a:xfrm>
            <a:off x="766446" y="1136680"/>
            <a:ext cx="10658399" cy="2338040"/>
          </a:xfrm>
        </p:spPr>
        <p:txBody>
          <a:bodyPr/>
          <a:lstStyle/>
          <a:p>
            <a:pPr marL="0" indent="0">
              <a:buNone/>
            </a:pPr>
            <a:endParaRPr lang="en-US" altLang="zh-CN" dirty="0"/>
          </a:p>
          <a:p>
            <a:pPr lvl="1"/>
            <a:r>
              <a:rPr lang="en-US" altLang="zh-CN" dirty="0" err="1"/>
              <a:t>GoldenDB</a:t>
            </a:r>
            <a:r>
              <a:rPr lang="zh-CN" altLang="en-US" dirty="0"/>
              <a:t>是中兴通讯退出的一款兼容</a:t>
            </a:r>
            <a:r>
              <a:rPr lang="en-US" altLang="zh-CN" dirty="0"/>
              <a:t>MySQL</a:t>
            </a:r>
            <a:r>
              <a:rPr lang="zh-CN" altLang="en-US" dirty="0"/>
              <a:t>和部分</a:t>
            </a:r>
            <a:r>
              <a:rPr lang="en-US" altLang="zh-CN" dirty="0"/>
              <a:t>Oracle</a:t>
            </a:r>
            <a:r>
              <a:rPr lang="zh-CN" altLang="en-US" dirty="0"/>
              <a:t>的分布式数据库，支持垂直和水平扩展方式，通过自定义分片规则将数据分配到数据节点，可以基本满足金融领域高可用、高并发的业务需求，目前主要应用于联机事务交易中。</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5.1 </a:t>
            </a:r>
            <a:r>
              <a:rPr lang="en-US" altLang="zh-CN" dirty="0" err="1"/>
              <a:t>GoldenDB</a:t>
            </a:r>
            <a:r>
              <a:rPr lang="zh-CN" altLang="en-US" dirty="0"/>
              <a:t>高可用方案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25" name="图片 24" descr="图示&#10;&#10;描述已自动生成">
            <a:extLst>
              <a:ext uri="{FF2B5EF4-FFF2-40B4-BE49-F238E27FC236}">
                <a16:creationId xmlns:a16="http://schemas.microsoft.com/office/drawing/2014/main" id="{D534B655-FDFB-4234-8370-3DB7BE2E4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558" y="1136946"/>
            <a:ext cx="6531018" cy="504464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457725D4-6F75-40EC-8395-3E676BD4A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74" y="2560320"/>
            <a:ext cx="8211726" cy="3798126"/>
          </a:xfrm>
          <a:prstGeom prst="rect">
            <a:avLst/>
          </a:prstGeom>
        </p:spPr>
      </p:pic>
      <p:sp>
        <p:nvSpPr>
          <p:cNvPr id="6" name="内容占位符 4">
            <a:extLst>
              <a:ext uri="{FF2B5EF4-FFF2-40B4-BE49-F238E27FC236}">
                <a16:creationId xmlns:a16="http://schemas.microsoft.com/office/drawing/2014/main" id="{AA50D45E-12EC-485F-B66B-CCF27EF993AB}"/>
              </a:ext>
            </a:extLst>
          </p:cNvPr>
          <p:cNvSpPr>
            <a:spLocks noGrp="1"/>
          </p:cNvSpPr>
          <p:nvPr>
            <p:ph idx="1"/>
          </p:nvPr>
        </p:nvSpPr>
        <p:spPr>
          <a:xfrm>
            <a:off x="889001" y="1151212"/>
            <a:ext cx="10561319" cy="1409108"/>
          </a:xfrm>
        </p:spPr>
        <p:txBody>
          <a:bodyPr/>
          <a:lstStyle/>
          <a:p>
            <a:r>
              <a:rPr lang="zh-CN" altLang="en-US" dirty="0"/>
              <a:t>计算节点高可用</a:t>
            </a:r>
          </a:p>
          <a:p>
            <a:pPr lvl="1"/>
            <a:r>
              <a:rPr lang="zh-CN" altLang="en-US" sz="1800" dirty="0"/>
              <a:t>如果某个</a:t>
            </a:r>
            <a:r>
              <a:rPr lang="en-US" altLang="zh-CN" sz="1800" dirty="0"/>
              <a:t>proxy</a:t>
            </a:r>
            <a:r>
              <a:rPr lang="zh-CN" altLang="en-US" sz="1800" dirty="0"/>
              <a:t>故障，</a:t>
            </a:r>
            <a:r>
              <a:rPr lang="en-US" altLang="zh-CN" sz="1800" dirty="0"/>
              <a:t>PM</a:t>
            </a:r>
            <a:r>
              <a:rPr lang="zh-CN" altLang="en-US" sz="1800" dirty="0"/>
              <a:t>会剔除该</a:t>
            </a:r>
            <a:r>
              <a:rPr lang="en-US" altLang="zh-CN" sz="1800" dirty="0"/>
              <a:t>proxy</a:t>
            </a:r>
            <a:r>
              <a:rPr lang="zh-CN" altLang="en-US" sz="1800" dirty="0"/>
              <a:t>，前端链路就不会分配到该故障</a:t>
            </a:r>
            <a:r>
              <a:rPr lang="en-US" altLang="zh-CN" sz="1800" dirty="0"/>
              <a:t>proxy</a:t>
            </a:r>
          </a:p>
          <a:p>
            <a:pPr lvl="1"/>
            <a:r>
              <a:rPr lang="zh-CN" altLang="en-US" sz="1800" dirty="0"/>
              <a:t>如果该故障</a:t>
            </a:r>
            <a:r>
              <a:rPr lang="en-US" altLang="zh-CN" sz="1800" dirty="0"/>
              <a:t>proxy</a:t>
            </a:r>
            <a:r>
              <a:rPr lang="zh-CN" altLang="en-US" sz="1800" dirty="0"/>
              <a:t>上存在残留未提交事务，</a:t>
            </a:r>
            <a:r>
              <a:rPr lang="en-US" altLang="zh-CN" sz="1800" dirty="0"/>
              <a:t>PM</a:t>
            </a:r>
            <a:r>
              <a:rPr lang="zh-CN" altLang="en-US" sz="1800" dirty="0"/>
              <a:t>会通过其他正常的</a:t>
            </a:r>
            <a:r>
              <a:rPr lang="en-US" altLang="zh-CN" sz="1800" dirty="0"/>
              <a:t>proxy</a:t>
            </a:r>
            <a:r>
              <a:rPr lang="zh-CN" altLang="en-US" sz="1800" dirty="0"/>
              <a:t>去回滚对应的事务</a:t>
            </a:r>
            <a:endParaRPr lang="en-US" altLang="zh-CN" sz="1800" dirty="0"/>
          </a:p>
        </p:txBody>
      </p:sp>
    </p:spTree>
    <p:extLst>
      <p:ext uri="{BB962C8B-B14F-4D97-AF65-F5344CB8AC3E}">
        <p14:creationId xmlns:p14="http://schemas.microsoft.com/office/powerpoint/2010/main" val="746430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 图示&#10;&#10;描述已自动生成">
            <a:extLst>
              <a:ext uri="{FF2B5EF4-FFF2-40B4-BE49-F238E27FC236}">
                <a16:creationId xmlns:a16="http://schemas.microsoft.com/office/drawing/2014/main" id="{29999DBA-379C-49B5-8CA4-7E50FB2B21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444" y="2082205"/>
            <a:ext cx="8786638" cy="4548377"/>
          </a:xfrm>
          <a:prstGeom prst="rect">
            <a:avLst/>
          </a:prstGeom>
        </p:spPr>
      </p:pic>
      <p:sp>
        <p:nvSpPr>
          <p:cNvPr id="5" name="内容占位符 4">
            <a:extLst>
              <a:ext uri="{FF2B5EF4-FFF2-40B4-BE49-F238E27FC236}">
                <a16:creationId xmlns:a16="http://schemas.microsoft.com/office/drawing/2014/main" id="{71E4BCF0-3769-474F-A6C9-8C458D990AE3}"/>
              </a:ext>
            </a:extLst>
          </p:cNvPr>
          <p:cNvSpPr>
            <a:spLocks noGrp="1"/>
          </p:cNvSpPr>
          <p:nvPr>
            <p:ph idx="1"/>
          </p:nvPr>
        </p:nvSpPr>
        <p:spPr>
          <a:xfrm>
            <a:off x="889001" y="1151212"/>
            <a:ext cx="10444479" cy="1078908"/>
          </a:xfrm>
        </p:spPr>
        <p:txBody>
          <a:bodyPr/>
          <a:lstStyle/>
          <a:p>
            <a:r>
              <a:rPr lang="zh-CN" altLang="en-US" dirty="0"/>
              <a:t>数据节点高可用</a:t>
            </a:r>
          </a:p>
          <a:p>
            <a:pPr lvl="1"/>
            <a:r>
              <a:rPr lang="zh-CN" altLang="en-US" sz="1800" dirty="0"/>
              <a:t>如果某个主</a:t>
            </a:r>
            <a:r>
              <a:rPr lang="en-US" altLang="zh-CN" sz="1800" dirty="0"/>
              <a:t>DB</a:t>
            </a:r>
            <a:r>
              <a:rPr lang="zh-CN" altLang="en-US" sz="1800" dirty="0"/>
              <a:t>故障，</a:t>
            </a:r>
            <a:r>
              <a:rPr lang="en-US" altLang="zh-CN" sz="1800" dirty="0" err="1"/>
              <a:t>DBAgent</a:t>
            </a:r>
            <a:r>
              <a:rPr lang="zh-CN" altLang="en-US" sz="1800" dirty="0"/>
              <a:t>会将异常状态上报</a:t>
            </a:r>
            <a:r>
              <a:rPr lang="en-US" altLang="zh-CN" sz="1800" dirty="0"/>
              <a:t>CM</a:t>
            </a:r>
            <a:r>
              <a:rPr lang="zh-CN" altLang="en-US" sz="1800" dirty="0"/>
              <a:t>，</a:t>
            </a:r>
            <a:r>
              <a:rPr lang="en-US" altLang="zh-CN" sz="1800" dirty="0"/>
              <a:t>CM</a:t>
            </a:r>
            <a:r>
              <a:rPr lang="zh-CN" altLang="en-US" sz="1800" dirty="0"/>
              <a:t>发送主备切换命令</a:t>
            </a:r>
            <a:endParaRPr lang="en-US" altLang="zh-CN" sz="1800" dirty="0"/>
          </a:p>
        </p:txBody>
      </p:sp>
    </p:spTree>
    <p:extLst>
      <p:ext uri="{BB962C8B-B14F-4D97-AF65-F5344CB8AC3E}">
        <p14:creationId xmlns:p14="http://schemas.microsoft.com/office/powerpoint/2010/main" val="3257672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形用户界面&#10;&#10;描述已自动生成">
            <a:extLst>
              <a:ext uri="{FF2B5EF4-FFF2-40B4-BE49-F238E27FC236}">
                <a16:creationId xmlns:a16="http://schemas.microsoft.com/office/drawing/2014/main" id="{B871D2F2-25C2-4831-BE3A-BB0B6081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420" y="2013902"/>
            <a:ext cx="8471208" cy="3929113"/>
          </a:xfrm>
          <a:prstGeom prst="rect">
            <a:avLst/>
          </a:prstGeom>
        </p:spPr>
      </p:pic>
      <p:sp>
        <p:nvSpPr>
          <p:cNvPr id="6" name="内容占位符 4">
            <a:extLst>
              <a:ext uri="{FF2B5EF4-FFF2-40B4-BE49-F238E27FC236}">
                <a16:creationId xmlns:a16="http://schemas.microsoft.com/office/drawing/2014/main" id="{D43815E6-6C56-4ED1-8C95-98638C71A055}"/>
              </a:ext>
            </a:extLst>
          </p:cNvPr>
          <p:cNvSpPr>
            <a:spLocks noGrp="1"/>
          </p:cNvSpPr>
          <p:nvPr>
            <p:ph idx="1"/>
          </p:nvPr>
        </p:nvSpPr>
        <p:spPr>
          <a:xfrm>
            <a:off x="889001" y="1151212"/>
            <a:ext cx="10444479" cy="729438"/>
          </a:xfrm>
        </p:spPr>
        <p:txBody>
          <a:bodyPr/>
          <a:lstStyle/>
          <a:p>
            <a:r>
              <a:rPr lang="zh-CN" altLang="en-US" dirty="0"/>
              <a:t>数据节点主备切换</a:t>
            </a:r>
            <a:endParaRPr lang="en-US" altLang="zh-CN" sz="1800" dirty="0"/>
          </a:p>
        </p:txBody>
      </p:sp>
    </p:spTree>
    <p:extLst>
      <p:ext uri="{BB962C8B-B14F-4D97-AF65-F5344CB8AC3E}">
        <p14:creationId xmlns:p14="http://schemas.microsoft.com/office/powerpoint/2010/main" val="2830802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描述已自动生成">
            <a:extLst>
              <a:ext uri="{FF2B5EF4-FFF2-40B4-BE49-F238E27FC236}">
                <a16:creationId xmlns:a16="http://schemas.microsoft.com/office/drawing/2014/main" id="{FF27A4CC-8317-4DAC-AA1B-6C349861B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733" y="1934506"/>
            <a:ext cx="9817596" cy="3272532"/>
          </a:xfrm>
          <a:prstGeom prst="rect">
            <a:avLst/>
          </a:prstGeom>
        </p:spPr>
      </p:pic>
      <p:sp>
        <p:nvSpPr>
          <p:cNvPr id="5" name="内容占位符 4">
            <a:extLst>
              <a:ext uri="{FF2B5EF4-FFF2-40B4-BE49-F238E27FC236}">
                <a16:creationId xmlns:a16="http://schemas.microsoft.com/office/drawing/2014/main" id="{D7F40C55-0BB7-4702-9463-0FC595ABC0C4}"/>
              </a:ext>
            </a:extLst>
          </p:cNvPr>
          <p:cNvSpPr>
            <a:spLocks noGrp="1"/>
          </p:cNvSpPr>
          <p:nvPr>
            <p:ph idx="1"/>
          </p:nvPr>
        </p:nvSpPr>
        <p:spPr>
          <a:xfrm>
            <a:off x="889001" y="1151212"/>
            <a:ext cx="10444479" cy="769028"/>
          </a:xfrm>
        </p:spPr>
        <p:txBody>
          <a:bodyPr/>
          <a:lstStyle/>
          <a:p>
            <a:r>
              <a:rPr lang="zh-CN" altLang="en-US" dirty="0"/>
              <a:t>数据节点高低水位判断</a:t>
            </a:r>
          </a:p>
        </p:txBody>
      </p:sp>
    </p:spTree>
    <p:extLst>
      <p:ext uri="{BB962C8B-B14F-4D97-AF65-F5344CB8AC3E}">
        <p14:creationId xmlns:p14="http://schemas.microsoft.com/office/powerpoint/2010/main" val="26662545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F172C141-95C8-497B-BF3D-0A55BEE10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06" y="2185078"/>
            <a:ext cx="5699351" cy="3518265"/>
          </a:xfrm>
          <a:prstGeom prst="rect">
            <a:avLst/>
          </a:prstGeom>
        </p:spPr>
      </p:pic>
      <p:pic>
        <p:nvPicPr>
          <p:cNvPr id="7" name="图片 6" descr="图形用户界面, 图示&#10;&#10;描述已自动生成">
            <a:extLst>
              <a:ext uri="{FF2B5EF4-FFF2-40B4-BE49-F238E27FC236}">
                <a16:creationId xmlns:a16="http://schemas.microsoft.com/office/drawing/2014/main" id="{D4ED3F79-4A9E-40D5-8BEA-FB9E2AF42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2299" y="909460"/>
            <a:ext cx="6600051" cy="4543460"/>
          </a:xfrm>
          <a:prstGeom prst="rect">
            <a:avLst/>
          </a:prstGeom>
        </p:spPr>
      </p:pic>
      <p:sp>
        <p:nvSpPr>
          <p:cNvPr id="6" name="内容占位符 4">
            <a:extLst>
              <a:ext uri="{FF2B5EF4-FFF2-40B4-BE49-F238E27FC236}">
                <a16:creationId xmlns:a16="http://schemas.microsoft.com/office/drawing/2014/main" id="{D61FA032-C33C-4279-84DD-A86DDE319E83}"/>
              </a:ext>
            </a:extLst>
          </p:cNvPr>
          <p:cNvSpPr>
            <a:spLocks noGrp="1"/>
          </p:cNvSpPr>
          <p:nvPr>
            <p:ph idx="1"/>
          </p:nvPr>
        </p:nvSpPr>
        <p:spPr>
          <a:xfrm>
            <a:off x="889001" y="1151212"/>
            <a:ext cx="9606279" cy="702988"/>
          </a:xfrm>
        </p:spPr>
        <p:txBody>
          <a:bodyPr/>
          <a:lstStyle/>
          <a:p>
            <a:r>
              <a:rPr lang="zh-CN" altLang="en-US" dirty="0"/>
              <a:t>事务节点高可用</a:t>
            </a:r>
            <a:endParaRPr lang="en-US" altLang="zh-CN" sz="1800" dirty="0"/>
          </a:p>
        </p:txBody>
      </p:sp>
    </p:spTree>
    <p:extLst>
      <p:ext uri="{BB962C8B-B14F-4D97-AF65-F5344CB8AC3E}">
        <p14:creationId xmlns:p14="http://schemas.microsoft.com/office/powerpoint/2010/main" val="3655554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5.2 </a:t>
            </a:r>
            <a:r>
              <a:rPr lang="zh-CN" altLang="en-US" dirty="0"/>
              <a:t>组件高可用（续）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电脑萤幕的截图&#10;&#10;描述已自动生成">
            <a:extLst>
              <a:ext uri="{FF2B5EF4-FFF2-40B4-BE49-F238E27FC236}">
                <a16:creationId xmlns:a16="http://schemas.microsoft.com/office/drawing/2014/main" id="{13FAFF35-04B2-4C9B-8AC0-C2798A48B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57" y="1854200"/>
            <a:ext cx="5700435" cy="2862885"/>
          </a:xfrm>
          <a:prstGeom prst="rect">
            <a:avLst/>
          </a:prstGeom>
        </p:spPr>
      </p:pic>
      <p:pic>
        <p:nvPicPr>
          <p:cNvPr id="8" name="图片 7" descr="图形用户界面&#10;&#10;描述已自动生成">
            <a:extLst>
              <a:ext uri="{FF2B5EF4-FFF2-40B4-BE49-F238E27FC236}">
                <a16:creationId xmlns:a16="http://schemas.microsoft.com/office/drawing/2014/main" id="{C3E63912-B0F5-4CB6-8813-072BE515CE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748" y="535319"/>
            <a:ext cx="6891448" cy="5388256"/>
          </a:xfrm>
          <a:prstGeom prst="rect">
            <a:avLst/>
          </a:prstGeom>
        </p:spPr>
      </p:pic>
      <p:sp>
        <p:nvSpPr>
          <p:cNvPr id="7" name="内容占位符 4">
            <a:extLst>
              <a:ext uri="{FF2B5EF4-FFF2-40B4-BE49-F238E27FC236}">
                <a16:creationId xmlns:a16="http://schemas.microsoft.com/office/drawing/2014/main" id="{8F55F9B1-7B5F-4011-BA29-2759F34D95D6}"/>
              </a:ext>
            </a:extLst>
          </p:cNvPr>
          <p:cNvSpPr>
            <a:spLocks noGrp="1"/>
          </p:cNvSpPr>
          <p:nvPr>
            <p:ph idx="1"/>
          </p:nvPr>
        </p:nvSpPr>
        <p:spPr>
          <a:xfrm>
            <a:off x="889001" y="1151212"/>
            <a:ext cx="9606279" cy="702988"/>
          </a:xfrm>
        </p:spPr>
        <p:txBody>
          <a:bodyPr/>
          <a:lstStyle/>
          <a:p>
            <a:r>
              <a:rPr lang="zh-CN" altLang="en-US" dirty="0"/>
              <a:t>管理节点高可用</a:t>
            </a:r>
            <a:endParaRPr lang="en-US" altLang="zh-CN" sz="1800" dirty="0"/>
          </a:p>
        </p:txBody>
      </p:sp>
    </p:spTree>
    <p:extLst>
      <p:ext uri="{BB962C8B-B14F-4D97-AF65-F5344CB8AC3E}">
        <p14:creationId xmlns:p14="http://schemas.microsoft.com/office/powerpoint/2010/main" val="3686856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高并发整体方案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6.2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分布式</a:t>
            </a: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SQL</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优化器</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第六章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高并发方案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4719643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日程表&#10;&#10;中度可信度描述已自动生成">
            <a:extLst>
              <a:ext uri="{FF2B5EF4-FFF2-40B4-BE49-F238E27FC236}">
                <a16:creationId xmlns:a16="http://schemas.microsoft.com/office/drawing/2014/main" id="{FB13F004-AB36-43FE-8A11-1EB46B546C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361" y="784261"/>
            <a:ext cx="7769788" cy="5844524"/>
          </a:xfrm>
          <a:prstGeom prst="rect">
            <a:avLst/>
          </a:prstGeom>
        </p:spPr>
      </p:pic>
      <p:sp>
        <p:nvSpPr>
          <p:cNvPr id="19" name="标题 18"/>
          <p:cNvSpPr>
            <a:spLocks noGrp="1"/>
          </p:cNvSpPr>
          <p:nvPr>
            <p:ph type="title"/>
          </p:nvPr>
        </p:nvSpPr>
        <p:spPr/>
        <p:txBody>
          <a:bodyPr/>
          <a:lstStyle/>
          <a:p>
            <a:r>
              <a:rPr lang="en-US" altLang="zh-CN" dirty="0"/>
              <a:t>6.1 </a:t>
            </a:r>
            <a:r>
              <a:rPr lang="en-US" altLang="zh-CN" dirty="0" err="1"/>
              <a:t>GoldenDB</a:t>
            </a:r>
            <a:r>
              <a:rPr lang="zh-CN" altLang="en-US" dirty="0"/>
              <a:t>高并发方案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048182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707AFD1-0CA1-46D3-A830-654E4FB9850D}"/>
              </a:ext>
            </a:extLst>
          </p:cNvPr>
          <p:cNvSpPr>
            <a:spLocks noGrp="1"/>
          </p:cNvSpPr>
          <p:nvPr>
            <p:ph idx="1"/>
          </p:nvPr>
        </p:nvSpPr>
        <p:spPr>
          <a:xfrm>
            <a:off x="838201" y="1268760"/>
            <a:ext cx="10658399" cy="2770308"/>
          </a:xfrm>
        </p:spPr>
        <p:txBody>
          <a:bodyPr/>
          <a:lstStyle/>
          <a:p>
            <a:r>
              <a:rPr lang="en-US" altLang="zh-CN" dirty="0" err="1"/>
              <a:t>GoldenDB</a:t>
            </a:r>
            <a:r>
              <a:rPr lang="zh-CN" altLang="en-US" dirty="0"/>
              <a:t>查询优化器设计主要考虑两个方面：</a:t>
            </a:r>
            <a:endParaRPr lang="en-US" altLang="zh-CN" dirty="0"/>
          </a:p>
          <a:p>
            <a:pPr lvl="1"/>
            <a:r>
              <a:rPr lang="zh-CN" altLang="en-US" dirty="0"/>
              <a:t>代价模型选择</a:t>
            </a:r>
            <a:endParaRPr lang="en-US" altLang="zh-CN" dirty="0"/>
          </a:p>
          <a:p>
            <a:pPr marL="480695" lvl="1" indent="0">
              <a:buNone/>
            </a:pPr>
            <a:r>
              <a:rPr lang="en-US" altLang="zh-CN" dirty="0"/>
              <a:t>CPU</a:t>
            </a:r>
            <a:r>
              <a:rPr lang="zh-CN" altLang="en-US" dirty="0"/>
              <a:t>代价</a:t>
            </a:r>
            <a:r>
              <a:rPr lang="en-US" altLang="zh-CN" dirty="0"/>
              <a:t>+MEM</a:t>
            </a:r>
            <a:r>
              <a:rPr lang="zh-CN" altLang="en-US" dirty="0"/>
              <a:t>代价</a:t>
            </a:r>
            <a:r>
              <a:rPr lang="en-US" altLang="zh-CN" dirty="0"/>
              <a:t>+</a:t>
            </a:r>
            <a:r>
              <a:rPr lang="zh-CN" altLang="en-US" dirty="0"/>
              <a:t>磁盘</a:t>
            </a:r>
            <a:r>
              <a:rPr lang="en-US" altLang="zh-CN" dirty="0"/>
              <a:t>IO</a:t>
            </a:r>
            <a:r>
              <a:rPr lang="zh-CN" altLang="en-US" dirty="0"/>
              <a:t>代价</a:t>
            </a:r>
            <a:r>
              <a:rPr lang="en-US" altLang="zh-CN" dirty="0"/>
              <a:t>+</a:t>
            </a:r>
            <a:r>
              <a:rPr lang="zh-CN" altLang="en-US" dirty="0"/>
              <a:t>网络</a:t>
            </a:r>
            <a:r>
              <a:rPr lang="en-US" altLang="zh-CN" dirty="0"/>
              <a:t>IO</a:t>
            </a:r>
            <a:r>
              <a:rPr lang="zh-CN" altLang="en-US" dirty="0"/>
              <a:t>代价</a:t>
            </a:r>
            <a:endParaRPr lang="en-US" altLang="zh-CN" dirty="0"/>
          </a:p>
          <a:p>
            <a:pPr lvl="1"/>
            <a:r>
              <a:rPr lang="zh-CN" altLang="en-US" dirty="0"/>
              <a:t>数据一致性开销</a:t>
            </a:r>
            <a:endParaRPr lang="en-US" altLang="zh-CN" dirty="0"/>
          </a:p>
          <a:p>
            <a:pPr marL="480695" lvl="1" indent="0">
              <a:buNone/>
            </a:pPr>
            <a:r>
              <a:rPr lang="en-US" altLang="zh-CN" dirty="0"/>
              <a:t>GTID</a:t>
            </a:r>
            <a:r>
              <a:rPr lang="zh-CN" altLang="en-US" dirty="0"/>
              <a:t>的申请</a:t>
            </a:r>
            <a:r>
              <a:rPr lang="en-US" altLang="zh-CN" dirty="0"/>
              <a:t>/</a:t>
            </a:r>
            <a:r>
              <a:rPr lang="zh-CN" altLang="en-US" dirty="0"/>
              <a:t>查询</a:t>
            </a:r>
            <a:endParaRPr lang="en-US" altLang="zh-CN" dirty="0"/>
          </a:p>
        </p:txBody>
      </p:sp>
      <p:sp>
        <p:nvSpPr>
          <p:cNvPr id="7" name="内容占位符 2">
            <a:extLst>
              <a:ext uri="{FF2B5EF4-FFF2-40B4-BE49-F238E27FC236}">
                <a16:creationId xmlns:a16="http://schemas.microsoft.com/office/drawing/2014/main" id="{393400ED-2AD7-4291-9398-4EE215D03801}"/>
              </a:ext>
            </a:extLst>
          </p:cNvPr>
          <p:cNvSpPr txBox="1">
            <a:spLocks/>
          </p:cNvSpPr>
          <p:nvPr/>
        </p:nvSpPr>
        <p:spPr bwMode="auto">
          <a:xfrm>
            <a:off x="838201" y="3956797"/>
            <a:ext cx="10658399" cy="1215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en-US" altLang="zh-CN" dirty="0" err="1"/>
              <a:t>GoldenDB</a:t>
            </a:r>
            <a:r>
              <a:rPr lang="zh-CN" altLang="en-US" dirty="0"/>
              <a:t>的分布式查询优化器</a:t>
            </a:r>
            <a:r>
              <a:rPr lang="zh-CN" altLang="en-US" dirty="0">
                <a:solidFill>
                  <a:srgbClr val="FF0000"/>
                </a:solidFill>
              </a:rPr>
              <a:t>以基于规则的优化为主，基于成本的优化为辅</a:t>
            </a:r>
            <a:r>
              <a:rPr lang="zh-CN" altLang="en-US" dirty="0"/>
              <a:t>。</a:t>
            </a:r>
            <a:endParaRPr lang="en-US" altLang="zh-CN" dirty="0"/>
          </a:p>
        </p:txBody>
      </p:sp>
    </p:spTree>
    <p:extLst>
      <p:ext uri="{BB962C8B-B14F-4D97-AF65-F5344CB8AC3E}">
        <p14:creationId xmlns:p14="http://schemas.microsoft.com/office/powerpoint/2010/main" val="28679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solidFill>
                  <a:srgbClr val="01ACF1"/>
                </a:solidFill>
                <a:cs typeface="+mn-ea"/>
                <a:sym typeface="+mn-lt"/>
              </a:rPr>
              <a:t>应用场景</a:t>
            </a:r>
            <a:endParaRPr lang="zh-CN" altLang="en-US" dirty="0"/>
          </a:p>
        </p:txBody>
      </p:sp>
      <p:sp>
        <p:nvSpPr>
          <p:cNvPr id="3" name="内容占位符 2"/>
          <p:cNvSpPr>
            <a:spLocks noGrp="1"/>
          </p:cNvSpPr>
          <p:nvPr>
            <p:ph idx="1"/>
          </p:nvPr>
        </p:nvSpPr>
        <p:spPr>
          <a:xfrm>
            <a:off x="838201" y="1268760"/>
            <a:ext cx="10658399" cy="3729960"/>
          </a:xfrm>
        </p:spPr>
        <p:txBody>
          <a:bodyPr/>
          <a:lstStyle/>
          <a:p>
            <a:r>
              <a:rPr lang="zh-CN" altLang="en-US" dirty="0"/>
              <a:t>应用场景</a:t>
            </a:r>
            <a:endParaRPr lang="en-US" altLang="zh-CN" dirty="0"/>
          </a:p>
          <a:p>
            <a:pPr lvl="1"/>
            <a:r>
              <a:rPr lang="zh-CN" altLang="en-US" dirty="0"/>
              <a:t>银行、金融、证券、电信领域核心业务。</a:t>
            </a:r>
            <a:endParaRPr lang="en-US" altLang="zh-CN" dirty="0"/>
          </a:p>
          <a:p>
            <a:pPr lvl="1"/>
            <a:r>
              <a:rPr lang="en-US" altLang="zh-CN" dirty="0"/>
              <a:t>OLTP</a:t>
            </a:r>
            <a:r>
              <a:rPr lang="zh-CN" altLang="en-US" dirty="0"/>
              <a:t>业务场景（</a:t>
            </a:r>
            <a:r>
              <a:rPr lang="en-US" altLang="zh-CN" dirty="0"/>
              <a:t>OLAP</a:t>
            </a:r>
            <a:r>
              <a:rPr lang="zh-CN" altLang="en-US" dirty="0"/>
              <a:t>引擎基于</a:t>
            </a:r>
            <a:r>
              <a:rPr lang="en-US" altLang="zh-CN" dirty="0"/>
              <a:t>presto</a:t>
            </a:r>
            <a:r>
              <a:rPr lang="zh-CN" altLang="en-US" dirty="0"/>
              <a:t>实现，暂无法商用）</a:t>
            </a:r>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6.2 </a:t>
            </a:r>
            <a:r>
              <a:rPr lang="zh-CN" altLang="en-US" dirty="0"/>
              <a:t>分布式</a:t>
            </a:r>
            <a:r>
              <a:rPr lang="en-US" altLang="zh-CN" dirty="0"/>
              <a:t>SQL</a:t>
            </a:r>
            <a:r>
              <a:rPr lang="zh-CN" altLang="en-US" dirty="0"/>
              <a:t>优化器（续）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日程表&#10;&#10;描述已自动生成">
            <a:extLst>
              <a:ext uri="{FF2B5EF4-FFF2-40B4-BE49-F238E27FC236}">
                <a16:creationId xmlns:a16="http://schemas.microsoft.com/office/drawing/2014/main" id="{4586F1C0-4E04-4F80-81DD-B3EBE84B5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554" y="882909"/>
            <a:ext cx="5770425" cy="5681520"/>
          </a:xfrm>
          <a:prstGeom prst="rect">
            <a:avLst/>
          </a:prstGeom>
        </p:spPr>
      </p:pic>
    </p:spTree>
    <p:extLst>
      <p:ext uri="{BB962C8B-B14F-4D97-AF65-F5344CB8AC3E}">
        <p14:creationId xmlns:p14="http://schemas.microsoft.com/office/powerpoint/2010/main" val="40354913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数据备份方案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7.2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数据恢复方案</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第七章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备份恢复方案</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036397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7.1 </a:t>
            </a:r>
            <a:r>
              <a:rPr lang="zh-CN" altLang="en-US" dirty="0"/>
              <a:t>数据备份方案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a:extLst>
              <a:ext uri="{FF2B5EF4-FFF2-40B4-BE49-F238E27FC236}">
                <a16:creationId xmlns:a16="http://schemas.microsoft.com/office/drawing/2014/main" id="{44CD511D-C510-4855-BF7D-C617188C548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19736" y="1374775"/>
            <a:ext cx="5274310" cy="5666105"/>
          </a:xfrm>
          <a:prstGeom prst="rect">
            <a:avLst/>
          </a:prstGeom>
          <a:noFill/>
          <a:ln>
            <a:noFill/>
          </a:ln>
        </p:spPr>
      </p:pic>
      <p:sp>
        <p:nvSpPr>
          <p:cNvPr id="6" name="内容占位符 4">
            <a:extLst>
              <a:ext uri="{FF2B5EF4-FFF2-40B4-BE49-F238E27FC236}">
                <a16:creationId xmlns:a16="http://schemas.microsoft.com/office/drawing/2014/main" id="{052CC2DF-01E0-4815-9A7C-968B074FDDD8}"/>
              </a:ext>
            </a:extLst>
          </p:cNvPr>
          <p:cNvSpPr>
            <a:spLocks noGrp="1"/>
          </p:cNvSpPr>
          <p:nvPr>
            <p:ph idx="1"/>
          </p:nvPr>
        </p:nvSpPr>
        <p:spPr>
          <a:xfrm>
            <a:off x="1010921" y="1136946"/>
            <a:ext cx="11089639" cy="1108414"/>
          </a:xfrm>
        </p:spPr>
        <p:txBody>
          <a:bodyPr/>
          <a:lstStyle/>
          <a:p>
            <a:r>
              <a:rPr lang="en-US" altLang="zh-CN" dirty="0" err="1"/>
              <a:t>GoldenDB</a:t>
            </a:r>
            <a:r>
              <a:rPr lang="zh-CN" altLang="zh-CN" dirty="0"/>
              <a:t>集群</a:t>
            </a:r>
            <a:r>
              <a:rPr lang="zh-CN" altLang="en-US" dirty="0"/>
              <a:t>的</a:t>
            </a:r>
            <a:r>
              <a:rPr lang="zh-CN" altLang="zh-CN" dirty="0"/>
              <a:t>备份恢复是基于</a:t>
            </a:r>
            <a:r>
              <a:rPr lang="en-US" altLang="zh-CN" dirty="0" err="1"/>
              <a:t>xtrabackup</a:t>
            </a:r>
            <a:r>
              <a:rPr lang="zh-CN" altLang="zh-CN" dirty="0"/>
              <a:t>实现的</a:t>
            </a:r>
            <a:endParaRPr lang="en-US" altLang="zh-CN" dirty="0"/>
          </a:p>
          <a:p>
            <a:r>
              <a:rPr lang="zh-CN" altLang="en-US" dirty="0"/>
              <a:t>备份</a:t>
            </a:r>
            <a:r>
              <a:rPr lang="en-US" altLang="zh-CN" dirty="0"/>
              <a:t>/</a:t>
            </a:r>
            <a:r>
              <a:rPr lang="zh-CN" altLang="en-US" dirty="0"/>
              <a:t>恢复的数据包括：</a:t>
            </a:r>
            <a:r>
              <a:rPr lang="zh-CN" altLang="zh-CN" dirty="0"/>
              <a:t>表数据、</a:t>
            </a:r>
            <a:r>
              <a:rPr lang="en-US" altLang="zh-CN" dirty="0" err="1"/>
              <a:t>binlog</a:t>
            </a:r>
            <a:r>
              <a:rPr lang="zh-CN" altLang="zh-CN" dirty="0"/>
              <a:t>、</a:t>
            </a:r>
            <a:r>
              <a:rPr lang="en-US" altLang="zh-CN" dirty="0"/>
              <a:t>GTM</a:t>
            </a:r>
            <a:r>
              <a:rPr lang="zh-CN" altLang="zh-CN" dirty="0"/>
              <a:t>活跃事务列表和元数据信息</a:t>
            </a:r>
            <a:endParaRPr lang="en-US" altLang="zh-CN" dirty="0"/>
          </a:p>
        </p:txBody>
      </p:sp>
    </p:spTree>
    <p:extLst>
      <p:ext uri="{BB962C8B-B14F-4D97-AF65-F5344CB8AC3E}">
        <p14:creationId xmlns:p14="http://schemas.microsoft.com/office/powerpoint/2010/main" val="1887114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7.2 </a:t>
            </a:r>
            <a:r>
              <a:rPr lang="zh-CN" altLang="en-US" dirty="0"/>
              <a:t>数据恢复方案</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形用户界面&#10;&#10;中度可信度描述已自动生成">
            <a:extLst>
              <a:ext uri="{FF2B5EF4-FFF2-40B4-BE49-F238E27FC236}">
                <a16:creationId xmlns:a16="http://schemas.microsoft.com/office/drawing/2014/main" id="{61A71718-FAE4-4AF4-876E-71B1452AE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956508"/>
            <a:ext cx="4982255" cy="2491128"/>
          </a:xfrm>
          <a:prstGeom prst="rect">
            <a:avLst/>
          </a:prstGeom>
        </p:spPr>
      </p:pic>
      <p:pic>
        <p:nvPicPr>
          <p:cNvPr id="7" name="图片 6" descr="图形用户界面, 图示&#10;&#10;描述已自动生成">
            <a:extLst>
              <a:ext uri="{FF2B5EF4-FFF2-40B4-BE49-F238E27FC236}">
                <a16:creationId xmlns:a16="http://schemas.microsoft.com/office/drawing/2014/main" id="{20F1DC26-F8C5-41E5-A710-7341DA9C2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4932" y="1676284"/>
            <a:ext cx="5966749" cy="4152222"/>
          </a:xfrm>
          <a:prstGeom prst="rect">
            <a:avLst/>
          </a:prstGeom>
        </p:spPr>
      </p:pic>
      <p:sp>
        <p:nvSpPr>
          <p:cNvPr id="8" name="内容占位符 4">
            <a:extLst>
              <a:ext uri="{FF2B5EF4-FFF2-40B4-BE49-F238E27FC236}">
                <a16:creationId xmlns:a16="http://schemas.microsoft.com/office/drawing/2014/main" id="{4E330D3E-FE5E-4F7E-9206-27219D489429}"/>
              </a:ext>
            </a:extLst>
          </p:cNvPr>
          <p:cNvSpPr>
            <a:spLocks noGrp="1"/>
          </p:cNvSpPr>
          <p:nvPr>
            <p:ph idx="1"/>
          </p:nvPr>
        </p:nvSpPr>
        <p:spPr>
          <a:xfrm>
            <a:off x="1010921" y="1136946"/>
            <a:ext cx="2372359" cy="595601"/>
          </a:xfrm>
        </p:spPr>
        <p:txBody>
          <a:bodyPr/>
          <a:lstStyle/>
          <a:p>
            <a:r>
              <a:rPr lang="zh-CN" altLang="en-US" dirty="0"/>
              <a:t>单节点恢复</a:t>
            </a:r>
            <a:endParaRPr lang="en-US" altLang="zh-CN" dirty="0"/>
          </a:p>
        </p:txBody>
      </p:sp>
      <p:sp>
        <p:nvSpPr>
          <p:cNvPr id="9" name="内容占位符 4">
            <a:extLst>
              <a:ext uri="{FF2B5EF4-FFF2-40B4-BE49-F238E27FC236}">
                <a16:creationId xmlns:a16="http://schemas.microsoft.com/office/drawing/2014/main" id="{B21C5E55-7404-4CDC-8FCE-93791AA1BE25}"/>
              </a:ext>
            </a:extLst>
          </p:cNvPr>
          <p:cNvSpPr txBox="1">
            <a:spLocks/>
          </p:cNvSpPr>
          <p:nvPr/>
        </p:nvSpPr>
        <p:spPr bwMode="auto">
          <a:xfrm>
            <a:off x="5884932" y="1139805"/>
            <a:ext cx="2372359" cy="595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sym typeface="Calibri" panose="020F0502020204030204" pitchFamily="3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pitchFamily="34" charset="0"/>
              </a:defRPr>
            </a:lvl9pPr>
          </a:lstStyle>
          <a:p>
            <a:r>
              <a:rPr lang="zh-CN" altLang="en-US" dirty="0"/>
              <a:t>集群恢复</a:t>
            </a:r>
            <a:endParaRPr lang="en-US" altLang="zh-CN" dirty="0"/>
          </a:p>
        </p:txBody>
      </p:sp>
    </p:spTree>
    <p:extLst>
      <p:ext uri="{BB962C8B-B14F-4D97-AF65-F5344CB8AC3E}">
        <p14:creationId xmlns:p14="http://schemas.microsoft.com/office/powerpoint/2010/main" val="32468314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8.1 UPDATE</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分片键</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重分布</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第八章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数据迁移</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13" name="直接连接符 12">
            <a:extLst>
              <a:ext uri="{FF2B5EF4-FFF2-40B4-BE49-F238E27FC236}">
                <a16:creationId xmlns:a16="http://schemas.microsoft.com/office/drawing/2014/main" id="{437D2E97-FB3B-401C-A1EC-703DF5CA8980}"/>
              </a:ext>
            </a:extLst>
          </p:cNvPr>
          <p:cNvSpPr/>
          <p:nvPr/>
        </p:nvSpPr>
        <p:spPr>
          <a:xfrm>
            <a:off x="5412055" y="4953917"/>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4" name="任意多边形: 形状 13">
            <a:extLst>
              <a:ext uri="{FF2B5EF4-FFF2-40B4-BE49-F238E27FC236}">
                <a16:creationId xmlns:a16="http://schemas.microsoft.com/office/drawing/2014/main" id="{8DB27911-B248-4CED-9AEA-3F6A4B900186}"/>
              </a:ext>
            </a:extLst>
          </p:cNvPr>
          <p:cNvSpPr/>
          <p:nvPr/>
        </p:nvSpPr>
        <p:spPr>
          <a:xfrm>
            <a:off x="5473242" y="4302716"/>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8.3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导入导出</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68347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8.1 UPDATE</a:t>
            </a:r>
            <a:r>
              <a:rPr lang="zh-CN" altLang="en-US" dirty="0"/>
              <a:t>分片键</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4" name="图片 3" descr="图示&#10;&#10;描述已自动生成">
            <a:extLst>
              <a:ext uri="{FF2B5EF4-FFF2-40B4-BE49-F238E27FC236}">
                <a16:creationId xmlns:a16="http://schemas.microsoft.com/office/drawing/2014/main" id="{8043F5EB-6D12-40C9-A4C2-9B3C6FBE5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68" y="1186833"/>
            <a:ext cx="6032084" cy="5016650"/>
          </a:xfrm>
          <a:prstGeom prst="rect">
            <a:avLst/>
          </a:prstGeom>
        </p:spPr>
      </p:pic>
    </p:spTree>
    <p:extLst>
      <p:ext uri="{BB962C8B-B14F-4D97-AF65-F5344CB8AC3E}">
        <p14:creationId xmlns:p14="http://schemas.microsoft.com/office/powerpoint/2010/main" val="3825397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172507"/>
            <a:ext cx="10658399" cy="3101110"/>
          </a:xfrm>
        </p:spPr>
        <p:txBody>
          <a:bodyPr/>
          <a:lstStyle/>
          <a:p>
            <a:r>
              <a:rPr lang="zh-CN" altLang="en-US" dirty="0"/>
              <a:t>数据重分布策略</a:t>
            </a:r>
            <a:endParaRPr lang="en-US" altLang="zh-CN" dirty="0"/>
          </a:p>
          <a:p>
            <a:pPr lvl="1"/>
            <a:r>
              <a:rPr lang="en-US" altLang="zh-CN" dirty="0" err="1"/>
              <a:t>GoldenDB</a:t>
            </a:r>
            <a:r>
              <a:rPr lang="zh-CN" altLang="en-US" dirty="0"/>
              <a:t>支持动态的数据重分布，实现在线重分布，对业务影响小；</a:t>
            </a:r>
            <a:endParaRPr lang="en-US" altLang="zh-CN" dirty="0"/>
          </a:p>
          <a:p>
            <a:pPr lvl="1"/>
            <a:r>
              <a:rPr lang="zh-CN" altLang="en-US" dirty="0"/>
              <a:t>重分布过程在管理界面以管理任务的形式运行，执行、暂停、取消、异常操作可视化；</a:t>
            </a:r>
            <a:endParaRPr lang="en-US" altLang="zh-CN" dirty="0"/>
          </a:p>
          <a:p>
            <a:pPr lvl="1"/>
            <a:r>
              <a:rPr lang="zh-CN" altLang="en-US" dirty="0"/>
              <a:t>重分布根据不同场景有不同的策略，包括：增量迭代式数据重分布、</a:t>
            </a:r>
            <a:r>
              <a:rPr lang="en-US" altLang="zh-CN" dirty="0"/>
              <a:t>Hash</a:t>
            </a:r>
            <a:r>
              <a:rPr lang="zh-CN" altLang="en-US" dirty="0"/>
              <a:t>策略流式重分布以及</a:t>
            </a:r>
            <a:r>
              <a:rPr lang="en-US" altLang="zh-CN" dirty="0"/>
              <a:t>Range</a:t>
            </a:r>
            <a:r>
              <a:rPr lang="zh-CN" altLang="en-US" dirty="0"/>
              <a:t>策略重分布优化。</a:t>
            </a:r>
            <a:endParaRPr lang="en-US" altLang="zh-CN" dirty="0"/>
          </a:p>
        </p:txBody>
      </p:sp>
    </p:spTree>
    <p:extLst>
      <p:ext uri="{BB962C8B-B14F-4D97-AF65-F5344CB8AC3E}">
        <p14:creationId xmlns:p14="http://schemas.microsoft.com/office/powerpoint/2010/main" val="925195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7357711" cy="5500838"/>
          </a:xfrm>
        </p:spPr>
        <p:txBody>
          <a:bodyPr/>
          <a:lstStyle/>
          <a:p>
            <a:r>
              <a:rPr lang="zh-CN" altLang="en-US" dirty="0"/>
              <a:t>增量迭代式数据重分布</a:t>
            </a:r>
            <a:endParaRPr lang="en-US" altLang="zh-CN" dirty="0"/>
          </a:p>
          <a:p>
            <a:pPr lvl="1"/>
            <a:r>
              <a:rPr lang="zh-CN" altLang="en-US" sz="1600" dirty="0"/>
              <a:t>通用策略，适合所有的数据重分布场景，比如：</a:t>
            </a:r>
            <a:endParaRPr lang="en-US" altLang="zh-CN" sz="1600" dirty="0"/>
          </a:p>
          <a:p>
            <a:pPr marL="480695" lvl="1" indent="0">
              <a:buNone/>
            </a:pPr>
            <a:r>
              <a:rPr lang="en-US" altLang="zh-CN" sz="1600" dirty="0"/>
              <a:t>1</a:t>
            </a:r>
            <a:r>
              <a:rPr lang="zh-CN" altLang="en-US" sz="1600" dirty="0"/>
              <a:t>、分片策略的变更：</a:t>
            </a:r>
            <a:r>
              <a:rPr lang="en-US" altLang="zh-CN" sz="1600" dirty="0"/>
              <a:t>hash-&gt;range</a:t>
            </a:r>
            <a:r>
              <a:rPr lang="zh-CN" altLang="en-US" sz="1600" dirty="0"/>
              <a:t>，</a:t>
            </a:r>
            <a:r>
              <a:rPr lang="en-US" altLang="zh-CN" sz="1600" dirty="0"/>
              <a:t>duplicate-&gt;hash</a:t>
            </a:r>
          </a:p>
          <a:p>
            <a:pPr marL="480695" lvl="1" indent="0">
              <a:buNone/>
            </a:pPr>
            <a:r>
              <a:rPr lang="en-US" altLang="zh-CN" sz="1600" dirty="0"/>
              <a:t>2</a:t>
            </a:r>
            <a:r>
              <a:rPr lang="zh-CN" altLang="en-US" sz="1600" dirty="0"/>
              <a:t>、表分片键的变更：</a:t>
            </a:r>
            <a:r>
              <a:rPr lang="en-US" altLang="zh-CN" sz="1600" dirty="0"/>
              <a:t>diskey1-&gt;diskey2</a:t>
            </a:r>
          </a:p>
          <a:p>
            <a:pPr marL="480695" lvl="1" indent="0">
              <a:buNone/>
            </a:pPr>
            <a:r>
              <a:rPr lang="en-US" altLang="zh-CN" sz="1600" dirty="0"/>
              <a:t>3</a:t>
            </a:r>
            <a:r>
              <a:rPr lang="zh-CN" altLang="en-US" sz="1600" dirty="0"/>
              <a:t>、分片策略不变，数据节点横向扩容</a:t>
            </a:r>
            <a:endParaRPr lang="en-US" altLang="zh-CN" sz="1600" dirty="0"/>
          </a:p>
          <a:p>
            <a:pPr lvl="1"/>
            <a:r>
              <a:rPr lang="zh-CN" altLang="en-US" sz="1600" dirty="0"/>
              <a:t>大致流程：</a:t>
            </a:r>
            <a:endParaRPr lang="en-US" altLang="zh-CN" sz="1600" dirty="0"/>
          </a:p>
          <a:p>
            <a:pPr marL="480695" lvl="1" indent="0">
              <a:buNone/>
            </a:pPr>
            <a:r>
              <a:rPr lang="en-US" altLang="zh-CN" sz="1600" dirty="0"/>
              <a:t>1</a:t>
            </a:r>
            <a:r>
              <a:rPr lang="zh-CN" altLang="en-US" sz="1600" dirty="0"/>
              <a:t>、按照扩容后的分片策略创建临时表；</a:t>
            </a:r>
            <a:endParaRPr lang="en-US" altLang="zh-CN" sz="1600" dirty="0"/>
          </a:p>
          <a:p>
            <a:pPr marL="480695" lvl="1" indent="0">
              <a:buNone/>
            </a:pPr>
            <a:r>
              <a:rPr lang="en-US" altLang="zh-CN" sz="1600" dirty="0"/>
              <a:t>2</a:t>
            </a:r>
            <a:r>
              <a:rPr lang="zh-CN" altLang="en-US" sz="1600" dirty="0"/>
              <a:t>、导出需要重分布的数据节点的数据，并导入到临时表；</a:t>
            </a:r>
            <a:endParaRPr lang="en-US" altLang="zh-CN" sz="1600" dirty="0"/>
          </a:p>
          <a:p>
            <a:pPr marL="480695" lvl="1" indent="0">
              <a:buNone/>
            </a:pPr>
            <a:r>
              <a:rPr lang="en-US" altLang="zh-CN" sz="1600" dirty="0"/>
              <a:t>3</a:t>
            </a:r>
            <a:r>
              <a:rPr lang="zh-CN" altLang="en-US" sz="1600" dirty="0"/>
              <a:t>、通过</a:t>
            </a:r>
            <a:r>
              <a:rPr lang="en-US" altLang="zh-CN" sz="1600" dirty="0" err="1"/>
              <a:t>binlog</a:t>
            </a:r>
            <a:r>
              <a:rPr lang="zh-CN" altLang="en-US" sz="1600" dirty="0"/>
              <a:t>追平导数期间增量写操作的数据到临时表；</a:t>
            </a:r>
            <a:endParaRPr lang="en-US" altLang="zh-CN" sz="1600" dirty="0"/>
          </a:p>
          <a:p>
            <a:pPr marL="480695" lvl="1" indent="0">
              <a:buNone/>
            </a:pPr>
            <a:r>
              <a:rPr lang="en-US" altLang="zh-CN" sz="1600" dirty="0"/>
              <a:t>4</a:t>
            </a:r>
            <a:r>
              <a:rPr lang="zh-CN" altLang="en-US" sz="1600" dirty="0"/>
              <a:t>、将当前表锁住，并通过</a:t>
            </a:r>
            <a:r>
              <a:rPr lang="en-US" altLang="zh-CN" sz="1600" dirty="0" err="1"/>
              <a:t>binlog</a:t>
            </a:r>
            <a:r>
              <a:rPr lang="zh-CN" altLang="en-US" sz="1600" dirty="0"/>
              <a:t>追平增量写操作；</a:t>
            </a:r>
            <a:endParaRPr lang="en-US" altLang="zh-CN" sz="1600" dirty="0"/>
          </a:p>
          <a:p>
            <a:pPr marL="480695" lvl="1" indent="0">
              <a:buNone/>
            </a:pPr>
            <a:r>
              <a:rPr lang="en-US" altLang="zh-CN" sz="1600" dirty="0"/>
              <a:t>5</a:t>
            </a:r>
            <a:r>
              <a:rPr lang="zh-CN" altLang="en-US" sz="1600" dirty="0"/>
              <a:t>、数据校验后，将临时表和新表切换表名，解锁后对外提供服务；</a:t>
            </a:r>
            <a:endParaRPr lang="en-US" altLang="zh-CN" sz="1600" dirty="0"/>
          </a:p>
          <a:p>
            <a:pPr marL="480695" lvl="1" indent="0">
              <a:buNone/>
            </a:pPr>
            <a:r>
              <a:rPr lang="en-US" altLang="zh-CN" sz="1600" dirty="0"/>
              <a:t>6</a:t>
            </a:r>
            <a:r>
              <a:rPr lang="zh-CN" altLang="en-US" sz="1600" dirty="0"/>
              <a:t>、删除旧表的数据。</a:t>
            </a:r>
            <a:endParaRPr lang="en-US" altLang="zh-CN" dirty="0"/>
          </a:p>
          <a:p>
            <a:pPr lvl="1"/>
            <a:endParaRPr lang="en-US" altLang="zh-CN" dirty="0"/>
          </a:p>
        </p:txBody>
      </p:sp>
      <p:pic>
        <p:nvPicPr>
          <p:cNvPr id="3" name="图片 2" descr="图形用户界面&#10;&#10;描述已自动生成">
            <a:extLst>
              <a:ext uri="{FF2B5EF4-FFF2-40B4-BE49-F238E27FC236}">
                <a16:creationId xmlns:a16="http://schemas.microsoft.com/office/drawing/2014/main" id="{A8BD29C0-8A7B-4207-B49B-6394E2A49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927" y="1578544"/>
            <a:ext cx="5869391" cy="3550769"/>
          </a:xfrm>
          <a:prstGeom prst="rect">
            <a:avLst/>
          </a:prstGeom>
        </p:spPr>
      </p:pic>
    </p:spTree>
    <p:extLst>
      <p:ext uri="{BB962C8B-B14F-4D97-AF65-F5344CB8AC3E}">
        <p14:creationId xmlns:p14="http://schemas.microsoft.com/office/powerpoint/2010/main" val="392385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8.2 </a:t>
            </a:r>
            <a:r>
              <a:rPr lang="zh-CN" altLang="en-US" dirty="0"/>
              <a:t>重分布（续）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F27D00F7-8CA0-4A63-BF5B-42D4718DF924}"/>
              </a:ext>
            </a:extLst>
          </p:cNvPr>
          <p:cNvSpPr>
            <a:spLocks noGrp="1"/>
          </p:cNvSpPr>
          <p:nvPr>
            <p:ph idx="1"/>
          </p:nvPr>
        </p:nvSpPr>
        <p:spPr>
          <a:xfrm>
            <a:off x="838201" y="1058779"/>
            <a:ext cx="10413732" cy="2454442"/>
          </a:xfrm>
        </p:spPr>
        <p:txBody>
          <a:bodyPr/>
          <a:lstStyle/>
          <a:p>
            <a:r>
              <a:rPr lang="en-US" altLang="zh-CN" dirty="0"/>
              <a:t>Hash</a:t>
            </a:r>
            <a:r>
              <a:rPr lang="zh-CN" altLang="en-US" dirty="0"/>
              <a:t>策略流式重分布</a:t>
            </a:r>
            <a:endParaRPr lang="en-US" altLang="zh-CN" dirty="0"/>
          </a:p>
          <a:p>
            <a:pPr lvl="1"/>
            <a:r>
              <a:rPr lang="en-US" altLang="zh-CN" sz="1600" dirty="0"/>
              <a:t>Hash</a:t>
            </a:r>
            <a:r>
              <a:rPr lang="zh-CN" altLang="en-US" sz="1600" dirty="0"/>
              <a:t>策略流式重分布是对通用重分布策略的优化，适用于分片键信息不变，仅进行</a:t>
            </a:r>
            <a:r>
              <a:rPr lang="en-US" altLang="zh-CN" sz="1600" dirty="0"/>
              <a:t>Hash</a:t>
            </a:r>
            <a:r>
              <a:rPr lang="zh-CN" altLang="en-US" sz="1600" dirty="0"/>
              <a:t>分片策略横向扩容的场景；</a:t>
            </a:r>
            <a:endParaRPr lang="en-US" altLang="zh-CN" sz="1600" dirty="0"/>
          </a:p>
          <a:p>
            <a:pPr lvl="1"/>
            <a:r>
              <a:rPr lang="zh-CN" altLang="en-US" sz="1600" dirty="0"/>
              <a:t>系统中默认包含</a:t>
            </a:r>
            <a:r>
              <a:rPr lang="en-US" altLang="zh-CN" sz="1600" dirty="0"/>
              <a:t>2048*128</a:t>
            </a:r>
            <a:r>
              <a:rPr lang="zh-CN" altLang="en-US" sz="1600" dirty="0"/>
              <a:t>个</a:t>
            </a:r>
            <a:r>
              <a:rPr lang="en-US" altLang="zh-CN" sz="1600" dirty="0"/>
              <a:t>HASH</a:t>
            </a:r>
            <a:r>
              <a:rPr lang="zh-CN" altLang="en-US" sz="1600" dirty="0"/>
              <a:t>桶，新增数据节点的过程中会并行的从现有的每个分片节点迁移部分数据到新增分片上，确保所有分片数据平均；</a:t>
            </a:r>
            <a:endParaRPr lang="en-US" altLang="zh-CN" sz="1600" dirty="0"/>
          </a:p>
          <a:p>
            <a:pPr lvl="1"/>
            <a:endParaRPr lang="en-US" altLang="zh-CN" dirty="0"/>
          </a:p>
        </p:txBody>
      </p:sp>
    </p:spTree>
    <p:extLst>
      <p:ext uri="{BB962C8B-B14F-4D97-AF65-F5344CB8AC3E}">
        <p14:creationId xmlns:p14="http://schemas.microsoft.com/office/powerpoint/2010/main" val="29122982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268760"/>
            <a:ext cx="10658399" cy="1726882"/>
          </a:xfrm>
        </p:spPr>
        <p:txBody>
          <a:bodyPr/>
          <a:lstStyle/>
          <a:p>
            <a:r>
              <a:rPr lang="zh-CN" altLang="en-US" dirty="0"/>
              <a:t>数据导入</a:t>
            </a:r>
            <a:endParaRPr lang="en-US" altLang="zh-CN" dirty="0"/>
          </a:p>
          <a:p>
            <a:pPr lvl="1"/>
            <a:r>
              <a:rPr lang="zh-CN" altLang="en-US" dirty="0"/>
              <a:t>基本流程：</a:t>
            </a:r>
            <a:r>
              <a:rPr lang="zh-CN" altLang="zh-CN" dirty="0"/>
              <a:t>接收导入命令请求</a:t>
            </a:r>
            <a:r>
              <a:rPr lang="en-US" altLang="zh-CN" dirty="0"/>
              <a:t>-&gt;SQL</a:t>
            </a:r>
            <a:r>
              <a:rPr lang="zh-CN" altLang="zh-CN" dirty="0"/>
              <a:t>命令语法校验</a:t>
            </a:r>
            <a:r>
              <a:rPr lang="en-US" altLang="zh-CN" dirty="0"/>
              <a:t>-&gt;</a:t>
            </a:r>
            <a:r>
              <a:rPr lang="zh-CN" altLang="zh-CN" dirty="0"/>
              <a:t>获取元数据</a:t>
            </a:r>
            <a:r>
              <a:rPr lang="en-US" altLang="zh-CN" dirty="0"/>
              <a:t>-&gt;</a:t>
            </a:r>
            <a:r>
              <a:rPr lang="zh-CN" altLang="zh-CN" dirty="0"/>
              <a:t>拆分数据文件</a:t>
            </a:r>
            <a:r>
              <a:rPr lang="en-US" altLang="zh-CN" dirty="0"/>
              <a:t>-&gt;</a:t>
            </a:r>
            <a:r>
              <a:rPr lang="zh-CN" altLang="zh-CN" dirty="0"/>
              <a:t>下载拆分数据文件</a:t>
            </a:r>
            <a:r>
              <a:rPr lang="en-US" altLang="zh-CN" dirty="0"/>
              <a:t>-&gt;</a:t>
            </a:r>
            <a:r>
              <a:rPr lang="zh-CN" altLang="zh-CN" dirty="0"/>
              <a:t>执行导入命令</a:t>
            </a:r>
            <a:r>
              <a:rPr lang="en-US" altLang="zh-CN" dirty="0"/>
              <a:t>-&gt;</a:t>
            </a:r>
            <a:r>
              <a:rPr lang="zh-CN" altLang="zh-CN" dirty="0"/>
              <a:t>删除拆分数据文件</a:t>
            </a:r>
            <a:endParaRPr lang="en-US" altLang="zh-CN" dirty="0"/>
          </a:p>
        </p:txBody>
      </p:sp>
      <p:pic>
        <p:nvPicPr>
          <p:cNvPr id="3" name="图片 2" descr="图形用户界面&#10;&#10;描述已自动生成">
            <a:extLst>
              <a:ext uri="{FF2B5EF4-FFF2-40B4-BE49-F238E27FC236}">
                <a16:creationId xmlns:a16="http://schemas.microsoft.com/office/drawing/2014/main" id="{14DE4B5C-9A93-4744-87A0-42ECC532E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435" y="2817555"/>
            <a:ext cx="6653689" cy="3811230"/>
          </a:xfrm>
          <a:prstGeom prst="rect">
            <a:avLst/>
          </a:prstGeom>
        </p:spPr>
      </p:pic>
    </p:spTree>
    <p:extLst>
      <p:ext uri="{BB962C8B-B14F-4D97-AF65-F5344CB8AC3E}">
        <p14:creationId xmlns:p14="http://schemas.microsoft.com/office/powerpoint/2010/main" val="213509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1.2 </a:t>
            </a:r>
            <a:r>
              <a:rPr lang="zh-CN" altLang="en-US"/>
              <a:t>发展历程</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7" name="图片 6" descr="图示&#10;&#10;低可信度描述已自动生成">
            <a:extLst>
              <a:ext uri="{FF2B5EF4-FFF2-40B4-BE49-F238E27FC236}">
                <a16:creationId xmlns:a16="http://schemas.microsoft.com/office/drawing/2014/main" id="{0F35B94E-9756-449A-918A-D234CB65F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615" y="1320336"/>
            <a:ext cx="9258854" cy="4506423"/>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1726882"/>
          </a:xfrm>
        </p:spPr>
        <p:txBody>
          <a:bodyPr/>
          <a:lstStyle/>
          <a:p>
            <a:r>
              <a:rPr lang="zh-CN" altLang="en-US" dirty="0"/>
              <a:t>数据导出</a:t>
            </a:r>
            <a:endParaRPr lang="en-US" altLang="zh-CN" dirty="0"/>
          </a:p>
          <a:p>
            <a:pPr lvl="1"/>
            <a:r>
              <a:rPr lang="zh-CN" altLang="en-US" dirty="0"/>
              <a:t>基本流程：接收导出命令请求</a:t>
            </a:r>
            <a:r>
              <a:rPr lang="en-US" altLang="zh-CN" dirty="0"/>
              <a:t>-&gt;SQL</a:t>
            </a:r>
            <a:r>
              <a:rPr lang="zh-CN" altLang="en-US" dirty="0"/>
              <a:t>命令语法校验</a:t>
            </a:r>
            <a:r>
              <a:rPr lang="en-US" altLang="zh-CN" dirty="0"/>
              <a:t>-&gt;</a:t>
            </a:r>
            <a:r>
              <a:rPr lang="zh-CN" altLang="en-US" dirty="0"/>
              <a:t>获取元数据</a:t>
            </a:r>
            <a:r>
              <a:rPr lang="en-US" altLang="zh-CN" dirty="0"/>
              <a:t>-&gt;</a:t>
            </a:r>
            <a:r>
              <a:rPr lang="zh-CN" altLang="en-US" dirty="0"/>
              <a:t>执行导出命令</a:t>
            </a:r>
            <a:r>
              <a:rPr lang="en-US" altLang="zh-CN" dirty="0"/>
              <a:t>-&gt;</a:t>
            </a:r>
            <a:r>
              <a:rPr lang="zh-CN" altLang="en-US" dirty="0"/>
              <a:t>上传数据文件</a:t>
            </a:r>
            <a:r>
              <a:rPr lang="en-US" altLang="zh-CN" dirty="0"/>
              <a:t>-&gt;</a:t>
            </a:r>
            <a:r>
              <a:rPr lang="zh-CN" altLang="en-US" dirty="0"/>
              <a:t>汇总数据文件</a:t>
            </a:r>
            <a:r>
              <a:rPr lang="en-US" altLang="zh-CN" dirty="0"/>
              <a:t>-&gt;</a:t>
            </a:r>
            <a:r>
              <a:rPr lang="zh-CN" altLang="en-US" dirty="0"/>
              <a:t>删除导出数据文件</a:t>
            </a:r>
            <a:endParaRPr lang="en-US" altLang="zh-CN" dirty="0"/>
          </a:p>
        </p:txBody>
      </p:sp>
      <p:pic>
        <p:nvPicPr>
          <p:cNvPr id="7" name="图片 6" descr="图形用户界面&#10;&#10;描述已自动生成">
            <a:extLst>
              <a:ext uri="{FF2B5EF4-FFF2-40B4-BE49-F238E27FC236}">
                <a16:creationId xmlns:a16="http://schemas.microsoft.com/office/drawing/2014/main" id="{94F55271-FB96-4434-AE66-0AED00854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417" y="2476601"/>
            <a:ext cx="5638679" cy="4283882"/>
          </a:xfrm>
          <a:prstGeom prst="rect">
            <a:avLst/>
          </a:prstGeom>
        </p:spPr>
      </p:pic>
    </p:spTree>
    <p:extLst>
      <p:ext uri="{BB962C8B-B14F-4D97-AF65-F5344CB8AC3E}">
        <p14:creationId xmlns:p14="http://schemas.microsoft.com/office/powerpoint/2010/main" val="4087850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p:cNvSpPr>
            <a:spLocks noGrp="1"/>
          </p:cNvSpPr>
          <p:nvPr>
            <p:ph type="title"/>
          </p:nvPr>
        </p:nvSpPr>
        <p:spPr/>
        <p:txBody>
          <a:bodyPr/>
          <a:lstStyle/>
          <a:p>
            <a:r>
              <a:rPr lang="en-US" altLang="zh-CN" dirty="0"/>
              <a:t>8.3 </a:t>
            </a:r>
            <a:r>
              <a:rPr lang="zh-CN" altLang="en-US" dirty="0"/>
              <a:t>导入导出（续）</a:t>
            </a:r>
            <a:endParaRPr lang="zh-CN" altLang="zh-CN" dirty="0"/>
          </a:p>
        </p:txBody>
      </p:sp>
      <p:sp>
        <p:nvSpPr>
          <p:cNvPr id="23"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883F5C02-8E98-4BB1-8078-EDB7D057E664}"/>
              </a:ext>
            </a:extLst>
          </p:cNvPr>
          <p:cNvSpPr>
            <a:spLocks noGrp="1"/>
          </p:cNvSpPr>
          <p:nvPr>
            <p:ph idx="1"/>
          </p:nvPr>
        </p:nvSpPr>
        <p:spPr>
          <a:xfrm>
            <a:off x="838201" y="1027534"/>
            <a:ext cx="10658399" cy="3010264"/>
          </a:xfrm>
        </p:spPr>
        <p:txBody>
          <a:bodyPr/>
          <a:lstStyle/>
          <a:p>
            <a:r>
              <a:rPr lang="en-US" altLang="zh-CN" dirty="0" err="1"/>
              <a:t>goldendumper</a:t>
            </a:r>
            <a:endParaRPr lang="en-US" altLang="zh-CN" dirty="0"/>
          </a:p>
          <a:p>
            <a:pPr lvl="1"/>
            <a:r>
              <a:rPr lang="zh-CN" altLang="en-US" dirty="0"/>
              <a:t>使用</a:t>
            </a:r>
            <a:r>
              <a:rPr lang="en-US" altLang="zh-CN" dirty="0" err="1"/>
              <a:t>loadserver</a:t>
            </a:r>
            <a:r>
              <a:rPr lang="zh-CN" altLang="en-US" dirty="0"/>
              <a:t>导入导出数据时，无法处理自增列，需要执行脚本重新刷新集群中分片的自增列，因此后来引入</a:t>
            </a:r>
            <a:r>
              <a:rPr lang="en-US" altLang="zh-CN" dirty="0" err="1"/>
              <a:t>goldendumper</a:t>
            </a:r>
            <a:r>
              <a:rPr lang="zh-CN" altLang="en-US" dirty="0"/>
              <a:t>工具，走前置模块</a:t>
            </a:r>
            <a:r>
              <a:rPr lang="en-US" altLang="zh-CN" dirty="0"/>
              <a:t>proxy</a:t>
            </a:r>
            <a:r>
              <a:rPr lang="zh-CN" altLang="en-US" dirty="0"/>
              <a:t>执行导入导出操作，为了防止导入导出操作影响业务性能，一般需要单独创建一个</a:t>
            </a:r>
            <a:r>
              <a:rPr lang="en-US" altLang="zh-CN" dirty="0"/>
              <a:t>proxy</a:t>
            </a:r>
            <a:r>
              <a:rPr lang="zh-CN" altLang="en-US" dirty="0"/>
              <a:t>专门用于导入导出操作，目前这个正在完善中。</a:t>
            </a:r>
            <a:endParaRPr lang="en-US" altLang="zh-CN" dirty="0"/>
          </a:p>
        </p:txBody>
      </p:sp>
    </p:spTree>
    <p:extLst>
      <p:ext uri="{BB962C8B-B14F-4D97-AF65-F5344CB8AC3E}">
        <p14:creationId xmlns:p14="http://schemas.microsoft.com/office/powerpoint/2010/main" val="39447222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运维工具</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9.2 OMM/Insight</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第九章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监控运维</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145647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 </a:t>
            </a:r>
            <a:r>
              <a:rPr lang="zh-CN" altLang="en-US" dirty="0">
                <a:solidFill>
                  <a:srgbClr val="01ACF1"/>
                </a:solidFill>
                <a:cs typeface="+mn-ea"/>
                <a:sym typeface="+mn-lt"/>
              </a:rPr>
              <a:t>运维工具</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6" name="图片 5" descr="图示&#10;&#10;低可信度描述已自动生成">
            <a:extLst>
              <a:ext uri="{FF2B5EF4-FFF2-40B4-BE49-F238E27FC236}">
                <a16:creationId xmlns:a16="http://schemas.microsoft.com/office/drawing/2014/main" id="{9572401B-3D9D-4705-8351-F7EE3E9FC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803" y="984843"/>
            <a:ext cx="6971907" cy="5534400"/>
          </a:xfrm>
          <a:prstGeom prst="rect">
            <a:avLst/>
          </a:prstGeom>
        </p:spPr>
      </p:pic>
    </p:spTree>
    <p:extLst>
      <p:ext uri="{BB962C8B-B14F-4D97-AF65-F5344CB8AC3E}">
        <p14:creationId xmlns:p14="http://schemas.microsoft.com/office/powerpoint/2010/main" val="18182968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9.2 </a:t>
            </a:r>
            <a:r>
              <a:rPr lang="en-US" altLang="zh-CN" dirty="0">
                <a:solidFill>
                  <a:srgbClr val="01ACF1"/>
                </a:solidFill>
                <a:cs typeface="+mn-ea"/>
                <a:sym typeface="+mn-lt"/>
              </a:rPr>
              <a:t>OMM/Insight</a:t>
            </a: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示&#10;&#10;描述已自动生成">
            <a:extLst>
              <a:ext uri="{FF2B5EF4-FFF2-40B4-BE49-F238E27FC236}">
                <a16:creationId xmlns:a16="http://schemas.microsoft.com/office/drawing/2014/main" id="{2073DD81-E8C5-418C-B995-563CD0B97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2407" y="2411436"/>
            <a:ext cx="6129929" cy="2377990"/>
          </a:xfrm>
          <a:prstGeom prst="rect">
            <a:avLst/>
          </a:prstGeom>
        </p:spPr>
      </p:pic>
      <p:sp>
        <p:nvSpPr>
          <p:cNvPr id="6" name="内容占位符 2">
            <a:extLst>
              <a:ext uri="{FF2B5EF4-FFF2-40B4-BE49-F238E27FC236}">
                <a16:creationId xmlns:a16="http://schemas.microsoft.com/office/drawing/2014/main" id="{EE9BEAD4-1939-4B59-BABA-5A52D14D9C7F}"/>
              </a:ext>
            </a:extLst>
          </p:cNvPr>
          <p:cNvSpPr>
            <a:spLocks noGrp="1"/>
          </p:cNvSpPr>
          <p:nvPr>
            <p:ph idx="1"/>
          </p:nvPr>
        </p:nvSpPr>
        <p:spPr>
          <a:xfrm>
            <a:off x="838200" y="1027535"/>
            <a:ext cx="5257799" cy="5036382"/>
          </a:xfrm>
        </p:spPr>
        <p:txBody>
          <a:bodyPr/>
          <a:lstStyle/>
          <a:p>
            <a:r>
              <a:rPr lang="zh-CN" altLang="en-US" dirty="0"/>
              <a:t>运维平台</a:t>
            </a:r>
            <a:endParaRPr lang="en-US" altLang="zh-CN" dirty="0"/>
          </a:p>
          <a:p>
            <a:pPr lvl="1"/>
            <a:r>
              <a:rPr lang="en-US" altLang="zh-CN" sz="1800" dirty="0" err="1"/>
              <a:t>InsightAgent</a:t>
            </a:r>
            <a:r>
              <a:rPr lang="zh-CN" altLang="en-US" sz="1800" dirty="0"/>
              <a:t>是主机代理，每台主机上部署，执行</a:t>
            </a:r>
            <a:r>
              <a:rPr lang="en-US" altLang="zh-CN" sz="1800" dirty="0" err="1"/>
              <a:t>insightserver</a:t>
            </a:r>
            <a:r>
              <a:rPr lang="zh-CN" altLang="en-US" sz="1800" dirty="0"/>
              <a:t>下发的命令，并将数据收集推送到</a:t>
            </a:r>
            <a:r>
              <a:rPr lang="en-US" altLang="zh-CN" sz="1800" dirty="0" err="1"/>
              <a:t>kafka</a:t>
            </a:r>
            <a:r>
              <a:rPr lang="zh-CN" altLang="en-US" sz="1800" dirty="0"/>
              <a:t>；</a:t>
            </a:r>
            <a:endParaRPr lang="en-US" altLang="zh-CN" sz="1800" dirty="0"/>
          </a:p>
          <a:p>
            <a:pPr lvl="1"/>
            <a:r>
              <a:rPr lang="en-US" altLang="zh-CN" sz="1800" dirty="0" err="1"/>
              <a:t>Filebeat</a:t>
            </a:r>
            <a:r>
              <a:rPr lang="zh-CN" altLang="en-US" sz="1800" dirty="0"/>
              <a:t>是日志采集代理，用于收集每台服务器的日志数据；</a:t>
            </a:r>
            <a:endParaRPr lang="en-US" altLang="zh-CN" sz="1800" dirty="0"/>
          </a:p>
          <a:p>
            <a:pPr lvl="1"/>
            <a:r>
              <a:rPr lang="zh-CN" altLang="en-US" sz="1800" dirty="0"/>
              <a:t>运维性能数据经过</a:t>
            </a:r>
            <a:r>
              <a:rPr lang="en-US" altLang="zh-CN" sz="1800" dirty="0" err="1"/>
              <a:t>kafka</a:t>
            </a:r>
            <a:r>
              <a:rPr lang="zh-CN" altLang="en-US" sz="1800" dirty="0"/>
              <a:t>消息队列后通过</a:t>
            </a:r>
            <a:r>
              <a:rPr lang="en-US" altLang="zh-CN" sz="1800" dirty="0" err="1"/>
              <a:t>logstash</a:t>
            </a:r>
            <a:r>
              <a:rPr lang="zh-CN" altLang="en-US" sz="1800" dirty="0"/>
              <a:t>采集到</a:t>
            </a:r>
            <a:r>
              <a:rPr lang="en-US" altLang="zh-CN" sz="1800" dirty="0" err="1"/>
              <a:t>elasticsearch</a:t>
            </a:r>
            <a:r>
              <a:rPr lang="zh-CN" altLang="en-US" sz="1800" dirty="0"/>
              <a:t>中存储；</a:t>
            </a:r>
            <a:endParaRPr lang="en-US" altLang="zh-CN" sz="1800" dirty="0"/>
          </a:p>
          <a:p>
            <a:pPr lvl="1"/>
            <a:r>
              <a:rPr lang="en-US" altLang="zh-CN" sz="1800" dirty="0" err="1"/>
              <a:t>Insightserver</a:t>
            </a:r>
            <a:r>
              <a:rPr lang="zh-CN" altLang="en-US" sz="1800" dirty="0"/>
              <a:t>会查询</a:t>
            </a:r>
            <a:r>
              <a:rPr lang="en-US" altLang="zh-CN" sz="1800" dirty="0"/>
              <a:t>ES</a:t>
            </a:r>
            <a:r>
              <a:rPr lang="zh-CN" altLang="en-US" sz="1800" dirty="0"/>
              <a:t>中的性能数据、</a:t>
            </a:r>
            <a:r>
              <a:rPr lang="en-US" altLang="zh-CN" sz="1800" dirty="0"/>
              <a:t>RDB</a:t>
            </a:r>
            <a:r>
              <a:rPr lang="zh-CN" altLang="en-US" sz="1800" dirty="0"/>
              <a:t>中的集群信息以及</a:t>
            </a:r>
            <a:r>
              <a:rPr lang="en-US" altLang="zh-CN" sz="1800" dirty="0"/>
              <a:t>Redis</a:t>
            </a:r>
            <a:r>
              <a:rPr lang="zh-CN" altLang="en-US" sz="1800" dirty="0"/>
              <a:t>中的缓存信息进行展示和汇总分析。</a:t>
            </a:r>
            <a:endParaRPr lang="en-US" altLang="zh-CN" sz="1800" dirty="0"/>
          </a:p>
        </p:txBody>
      </p:sp>
    </p:spTree>
    <p:extLst>
      <p:ext uri="{BB962C8B-B14F-4D97-AF65-F5344CB8AC3E}">
        <p14:creationId xmlns:p14="http://schemas.microsoft.com/office/powerpoint/2010/main" val="37563255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a:off x="5015880" y="2702043"/>
            <a:ext cx="4079148"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现状问题</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10.2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后续发展</a:t>
            </a:r>
            <a:endParaRPr lang="zh-CN" alt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1"/>
            <a:ext cx="4803962" cy="59238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第十章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现状及后续发展</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3946871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10.1 </a:t>
            </a:r>
            <a:r>
              <a:rPr lang="zh-CN" altLang="en-US" dirty="0">
                <a:solidFill>
                  <a:srgbClr val="01ACF1"/>
                </a:solidFill>
                <a:cs typeface="+mn-ea"/>
                <a:sym typeface="+mn-lt"/>
              </a:rPr>
              <a:t>现状问题</a:t>
            </a:r>
            <a:endParaRPr lang="zh-CN" altLang="en-US" dirty="0"/>
          </a:p>
        </p:txBody>
      </p:sp>
      <p:sp>
        <p:nvSpPr>
          <p:cNvPr id="3" name="内容占位符 2"/>
          <p:cNvSpPr>
            <a:spLocks noGrp="1"/>
          </p:cNvSpPr>
          <p:nvPr>
            <p:ph idx="1"/>
          </p:nvPr>
        </p:nvSpPr>
        <p:spPr>
          <a:xfrm>
            <a:off x="838201" y="1085879"/>
            <a:ext cx="10658399" cy="5396787"/>
          </a:xfrm>
        </p:spPr>
        <p:txBody>
          <a:bodyPr/>
          <a:lstStyle/>
          <a:p>
            <a:r>
              <a:rPr lang="zh-CN" altLang="en-US" dirty="0"/>
              <a:t>现状问题</a:t>
            </a:r>
            <a:endParaRPr lang="en-US" altLang="zh-CN" dirty="0"/>
          </a:p>
          <a:p>
            <a:pPr lvl="1"/>
            <a:r>
              <a:rPr lang="zh-CN" altLang="en-US" dirty="0"/>
              <a:t>计算节点计算不出分片时会群发所有数据节点，造成不必要网络</a:t>
            </a:r>
            <a:r>
              <a:rPr lang="en-US" altLang="zh-CN" dirty="0"/>
              <a:t>IO</a:t>
            </a:r>
            <a:r>
              <a:rPr lang="zh-CN" altLang="en-US" dirty="0"/>
              <a:t>开销</a:t>
            </a:r>
            <a:endParaRPr lang="en-US" altLang="zh-CN" dirty="0"/>
          </a:p>
          <a:p>
            <a:pPr lvl="1"/>
            <a:r>
              <a:rPr lang="zh-CN" altLang="en-US" dirty="0"/>
              <a:t>计算节点性能瓶颈：优化器多基于规则，全局索引性能差，大结果处理差</a:t>
            </a:r>
            <a:endParaRPr lang="en-US" altLang="zh-CN" dirty="0"/>
          </a:p>
          <a:p>
            <a:pPr lvl="1"/>
            <a:r>
              <a:rPr lang="zh-CN" altLang="en-US" dirty="0"/>
              <a:t>跨分片汇聚函数操作非强一致性</a:t>
            </a:r>
            <a:endParaRPr lang="en-US" altLang="zh-CN" dirty="0"/>
          </a:p>
          <a:p>
            <a:pPr lvl="1"/>
            <a:r>
              <a:rPr lang="zh-CN" altLang="en-US" dirty="0"/>
              <a:t>计算节点拆分的执行计划树，设计时间函数操作时存在时差</a:t>
            </a:r>
            <a:endParaRPr lang="en-US" altLang="zh-CN" dirty="0"/>
          </a:p>
          <a:p>
            <a:pPr lvl="1"/>
            <a:r>
              <a:rPr lang="zh-CN" altLang="en-US" dirty="0"/>
              <a:t>基本功能支持不够完善：分布式视图、分布式存储过程、</a:t>
            </a:r>
            <a:r>
              <a:rPr lang="en-US" altLang="zh-CN" dirty="0">
                <a:latin typeface="Times New Roman" panose="02020603050405020304" pitchFamily="18" charset="0"/>
                <a:cs typeface="Times New Roman" panose="02020603050405020304" pitchFamily="18" charset="0"/>
              </a:rPr>
              <a:t>prepare</a:t>
            </a:r>
          </a:p>
          <a:p>
            <a:pPr lvl="1"/>
            <a:r>
              <a:rPr lang="en-US" altLang="zh-CN" dirty="0"/>
              <a:t>HTAP</a:t>
            </a:r>
            <a:r>
              <a:rPr lang="zh-CN" altLang="en-US" dirty="0"/>
              <a:t>架构存在元数据和事务不一致性问题，未采用列式存储数据节点仍会出现瓶颈</a:t>
            </a:r>
            <a:endParaRPr lang="en-US" altLang="zh-CN" dirty="0"/>
          </a:p>
          <a:p>
            <a:pPr lvl="1"/>
            <a:r>
              <a:rPr lang="zh-CN" altLang="en-US" dirty="0"/>
              <a:t>全局管理网元过多，网络交互复杂</a:t>
            </a:r>
            <a:endParaRPr lang="en-US" altLang="zh-CN" dirty="0"/>
          </a:p>
          <a:p>
            <a:pPr lvl="1"/>
            <a:r>
              <a:rPr lang="zh-CN" altLang="en-US" dirty="0"/>
              <a:t>运维能力弱</a:t>
            </a:r>
            <a:endParaRPr lang="en-US" altLang="zh-CN" dirty="0"/>
          </a:p>
          <a:p>
            <a:pPr lvl="1"/>
            <a:r>
              <a:rPr lang="zh-CN" altLang="en-US" dirty="0"/>
              <a:t>没有云平台，基本没有形成相关生态链</a:t>
            </a:r>
            <a:endParaRPr lang="en-US" altLang="zh-CN" dirty="0"/>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22444611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10.2 </a:t>
            </a:r>
            <a:r>
              <a:rPr lang="zh-CN" altLang="en-US" dirty="0">
                <a:solidFill>
                  <a:srgbClr val="01ACF1"/>
                </a:solidFill>
                <a:cs typeface="+mn-ea"/>
                <a:sym typeface="+mn-lt"/>
              </a:rPr>
              <a:t>后续发展</a:t>
            </a:r>
            <a:endParaRPr lang="zh-CN" altLang="en-US" dirty="0"/>
          </a:p>
        </p:txBody>
      </p:sp>
      <p:sp>
        <p:nvSpPr>
          <p:cNvPr id="3" name="内容占位符 2"/>
          <p:cNvSpPr>
            <a:spLocks noGrp="1"/>
          </p:cNvSpPr>
          <p:nvPr>
            <p:ph idx="1"/>
          </p:nvPr>
        </p:nvSpPr>
        <p:spPr>
          <a:xfrm>
            <a:off x="838201" y="1085879"/>
            <a:ext cx="10658399" cy="3052984"/>
          </a:xfrm>
        </p:spPr>
        <p:txBody>
          <a:bodyPr/>
          <a:lstStyle/>
          <a:p>
            <a:r>
              <a:rPr lang="zh-CN" altLang="en-US" dirty="0"/>
              <a:t>后续发展</a:t>
            </a:r>
            <a:endParaRPr lang="en-US" altLang="zh-CN" dirty="0"/>
          </a:p>
          <a:p>
            <a:pPr lvl="1"/>
            <a:r>
              <a:rPr lang="zh-CN" altLang="en-US" dirty="0"/>
              <a:t>兼容性：</a:t>
            </a:r>
            <a:r>
              <a:rPr lang="en-US" altLang="zh-CN" dirty="0"/>
              <a:t>Oracle</a:t>
            </a:r>
            <a:r>
              <a:rPr lang="zh-CN" altLang="en-US" dirty="0"/>
              <a:t>兼容性，计算节点和数据节点的兼容性</a:t>
            </a:r>
            <a:endParaRPr lang="en-US" altLang="zh-CN" dirty="0"/>
          </a:p>
          <a:p>
            <a:pPr lvl="1"/>
            <a:r>
              <a:rPr lang="en-US" altLang="zh-CN" dirty="0"/>
              <a:t>HTAP</a:t>
            </a:r>
            <a:r>
              <a:rPr lang="zh-CN" altLang="en-US" dirty="0"/>
              <a:t>架构：</a:t>
            </a:r>
            <a:r>
              <a:rPr lang="en-US" altLang="zh-CN" dirty="0"/>
              <a:t>DDL/DML/Transaction</a:t>
            </a:r>
            <a:r>
              <a:rPr lang="zh-CN" altLang="en-US" dirty="0"/>
              <a:t>支持，支持行列混合存储</a:t>
            </a:r>
            <a:endParaRPr lang="en-US" altLang="zh-CN" dirty="0"/>
          </a:p>
          <a:p>
            <a:pPr lvl="1"/>
            <a:r>
              <a:rPr lang="zh-CN" altLang="en-US" dirty="0"/>
              <a:t>减少网元，统一采用</a:t>
            </a:r>
            <a:r>
              <a:rPr lang="en-US" altLang="zh-CN" dirty="0" err="1"/>
              <a:t>zk</a:t>
            </a:r>
            <a:r>
              <a:rPr lang="zh-CN" altLang="en-US" dirty="0"/>
              <a:t>管理元数据</a:t>
            </a:r>
            <a:endParaRPr lang="en-US" altLang="zh-CN" dirty="0"/>
          </a:p>
          <a:p>
            <a:pPr lvl="1"/>
            <a:r>
              <a:rPr lang="zh-CN" altLang="en-US" dirty="0"/>
              <a:t>强化管理、运维工具的功能和实用性</a:t>
            </a:r>
          </a:p>
          <a:p>
            <a:pPr marL="480695" lvl="1" indent="0">
              <a:buNone/>
            </a:pPr>
            <a:endParaRPr lang="zh-CN" altLang="en-US" dirty="0"/>
          </a:p>
          <a:p>
            <a:pPr lvl="1"/>
            <a:endParaRPr lang="en-US" altLang="zh-CN" dirty="0"/>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extLst>
      <p:ext uri="{BB962C8B-B14F-4D97-AF65-F5344CB8AC3E}">
        <p14:creationId xmlns:p14="http://schemas.microsoft.com/office/powerpoint/2010/main" val="920801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1.3 </a:t>
            </a:r>
            <a:r>
              <a:rPr lang="zh-CN" altLang="en-US"/>
              <a:t>核心特性</a:t>
            </a:r>
          </a:p>
        </p:txBody>
      </p:sp>
      <p:sp>
        <p:nvSpPr>
          <p:cNvPr id="4" name="页脚占位符 3"/>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
        <p:nvSpPr>
          <p:cNvPr id="6" name="内容占位符 2">
            <a:extLst>
              <a:ext uri="{FF2B5EF4-FFF2-40B4-BE49-F238E27FC236}">
                <a16:creationId xmlns:a16="http://schemas.microsoft.com/office/drawing/2014/main" id="{A0DD4E6F-FFA2-4C2F-B2E1-4CCACAEEF65F}"/>
              </a:ext>
            </a:extLst>
          </p:cNvPr>
          <p:cNvSpPr>
            <a:spLocks noGrp="1"/>
          </p:cNvSpPr>
          <p:nvPr>
            <p:ph idx="1"/>
          </p:nvPr>
        </p:nvSpPr>
        <p:spPr>
          <a:xfrm>
            <a:off x="838201" y="1268760"/>
            <a:ext cx="10658399" cy="3729960"/>
          </a:xfrm>
        </p:spPr>
        <p:txBody>
          <a:bodyPr/>
          <a:lstStyle/>
          <a:p>
            <a:r>
              <a:rPr lang="zh-CN" altLang="en-US" dirty="0"/>
              <a:t>灵活数据切换技术</a:t>
            </a:r>
            <a:endParaRPr lang="en-US" altLang="zh-CN" dirty="0"/>
          </a:p>
          <a:p>
            <a:r>
              <a:rPr lang="zh-CN" altLang="en-US" dirty="0"/>
              <a:t>强一致性分布式事务</a:t>
            </a:r>
            <a:endParaRPr lang="en-US" altLang="zh-CN" dirty="0"/>
          </a:p>
          <a:p>
            <a:r>
              <a:rPr lang="zh-CN" altLang="en-US" dirty="0"/>
              <a:t>多级</a:t>
            </a:r>
            <a:r>
              <a:rPr lang="en-US" altLang="zh-CN" dirty="0"/>
              <a:t>SCALE-OUT</a:t>
            </a:r>
            <a:r>
              <a:rPr lang="zh-CN" altLang="en-US" dirty="0"/>
              <a:t>扩展</a:t>
            </a:r>
            <a:endParaRPr lang="en-US" altLang="zh-CN" dirty="0"/>
          </a:p>
          <a:p>
            <a:r>
              <a:rPr lang="zh-CN" altLang="en-US" dirty="0"/>
              <a:t>分布式优化器</a:t>
            </a:r>
            <a:endParaRPr lang="en-US" altLang="zh-CN" dirty="0"/>
          </a:p>
          <a:p>
            <a:r>
              <a:rPr lang="zh-CN" altLang="en-US" dirty="0"/>
              <a:t>读写分离</a:t>
            </a:r>
            <a:endParaRPr lang="en-US" altLang="zh-CN" dirty="0"/>
          </a:p>
          <a:p>
            <a:r>
              <a:rPr lang="en-US" altLang="zh-CN" dirty="0"/>
              <a:t>……</a:t>
            </a:r>
          </a:p>
          <a:p>
            <a:pPr lvl="1"/>
            <a:endParaRPr lang="zh-CN" altLang="en-US" dirty="0">
              <a:solidFill>
                <a:srgbClr val="0000FF"/>
              </a:solidFill>
              <a:sym typeface="+mn-ea"/>
            </a:endParaRPr>
          </a:p>
          <a:p>
            <a:pPr lvl="1"/>
            <a:endParaRPr lang="en-US" altLang="zh-CN" dirty="0"/>
          </a:p>
          <a:p>
            <a:pPr lvl="1"/>
            <a:endParaRPr lang="zh-CN" altLang="en-US" dirty="0"/>
          </a:p>
          <a:p>
            <a:pPr lvl="1"/>
            <a:endParaRPr lang="zh-CN" altLang="en-US" dirty="0"/>
          </a:p>
          <a:p>
            <a:pPr lvl="1"/>
            <a:endParaRPr lang="zh-CN" altLang="en-US" dirty="0"/>
          </a:p>
          <a:p>
            <a:pPr lvl="1"/>
            <a:endParaRPr lang="en-US" altLang="zh-CN" dirty="0"/>
          </a:p>
          <a:p>
            <a:pPr marL="480695" lvl="1" indent="0">
              <a:buNone/>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 </a:t>
            </a:r>
            <a:r>
              <a:rPr lang="zh-CN" altLang="en-US" dirty="0"/>
              <a:t>兼容性</a:t>
            </a:r>
          </a:p>
        </p:txBody>
      </p:sp>
      <p:sp>
        <p:nvSpPr>
          <p:cNvPr id="12" name="矩形 11"/>
          <p:cNvSpPr/>
          <p:nvPr/>
        </p:nvSpPr>
        <p:spPr>
          <a:xfrm>
            <a:off x="2709885" y="4226981"/>
            <a:ext cx="2340426"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13" name="圆角矩形 12"/>
          <p:cNvSpPr/>
          <p:nvPr/>
        </p:nvSpPr>
        <p:spPr>
          <a:xfrm>
            <a:off x="2915229"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MySQL</a:t>
            </a:r>
            <a:endParaRPr lang="zh-CN" altLang="en-US" sz="1600" b="1" dirty="0">
              <a:solidFill>
                <a:prstClr val="black">
                  <a:lumMod val="75000"/>
                  <a:lumOff val="25000"/>
                </a:prstClr>
              </a:solidFill>
              <a:latin typeface="+mn-ea"/>
            </a:endParaRPr>
          </a:p>
        </p:txBody>
      </p:sp>
      <p:sp>
        <p:nvSpPr>
          <p:cNvPr id="21" name="矩形 20"/>
          <p:cNvSpPr/>
          <p:nvPr/>
        </p:nvSpPr>
        <p:spPr>
          <a:xfrm>
            <a:off x="2915228" y="5293779"/>
            <a:ext cx="85886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5.7</a:t>
            </a:r>
            <a:endParaRPr lang="zh-CN" altLang="en-US" sz="1600" dirty="0">
              <a:solidFill>
                <a:prstClr val="black">
                  <a:lumMod val="75000"/>
                  <a:lumOff val="25000"/>
                </a:prstClr>
              </a:solidFill>
              <a:latin typeface="+mn-ea"/>
            </a:endParaRPr>
          </a:p>
        </p:txBody>
      </p:sp>
      <p:sp>
        <p:nvSpPr>
          <p:cNvPr id="25" name="矩形 24"/>
          <p:cNvSpPr/>
          <p:nvPr/>
        </p:nvSpPr>
        <p:spPr>
          <a:xfrm>
            <a:off x="3918199" y="5293779"/>
            <a:ext cx="978228" cy="3701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sz="1600" dirty="0">
                <a:solidFill>
                  <a:prstClr val="black">
                    <a:lumMod val="75000"/>
                    <a:lumOff val="25000"/>
                  </a:prstClr>
                </a:solidFill>
                <a:latin typeface="+mn-ea"/>
              </a:rPr>
              <a:t>8.0</a:t>
            </a:r>
            <a:endParaRPr lang="zh-CN" altLang="en-US" sz="1600" dirty="0">
              <a:solidFill>
                <a:prstClr val="black">
                  <a:lumMod val="75000"/>
                  <a:lumOff val="25000"/>
                </a:prstClr>
              </a:solidFill>
              <a:latin typeface="+mn-ea"/>
            </a:endParaRPr>
          </a:p>
        </p:txBody>
      </p:sp>
      <p:sp>
        <p:nvSpPr>
          <p:cNvPr id="44" name="矩形 43"/>
          <p:cNvSpPr/>
          <p:nvPr/>
        </p:nvSpPr>
        <p:spPr>
          <a:xfrm>
            <a:off x="6823958" y="4226982"/>
            <a:ext cx="2242457" cy="1604860"/>
          </a:xfrm>
          <a:prstGeom prst="rect">
            <a:avLst/>
          </a:prstGeom>
          <a:solidFill>
            <a:schemeClr val="bg1"/>
          </a:solid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prstClr val="black">
                  <a:lumMod val="75000"/>
                  <a:lumOff val="25000"/>
                </a:prstClr>
              </a:solidFill>
              <a:latin typeface="+mn-ea"/>
            </a:endParaRPr>
          </a:p>
        </p:txBody>
      </p:sp>
      <p:sp>
        <p:nvSpPr>
          <p:cNvPr id="50" name="圆角矩形 49"/>
          <p:cNvSpPr/>
          <p:nvPr/>
        </p:nvSpPr>
        <p:spPr>
          <a:xfrm>
            <a:off x="6933541" y="4333045"/>
            <a:ext cx="1981199" cy="533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b="1" dirty="0">
                <a:solidFill>
                  <a:prstClr val="black">
                    <a:lumMod val="75000"/>
                    <a:lumOff val="25000"/>
                  </a:prstClr>
                </a:solidFill>
                <a:latin typeface="+mn-ea"/>
              </a:rPr>
              <a:t>Oracle</a:t>
            </a:r>
            <a:endParaRPr lang="zh-CN" altLang="en-US" sz="1600" b="1" dirty="0">
              <a:solidFill>
                <a:prstClr val="black">
                  <a:lumMod val="75000"/>
                  <a:lumOff val="25000"/>
                </a:prstClr>
              </a:solidFill>
              <a:latin typeface="+mn-ea"/>
            </a:endParaRPr>
          </a:p>
        </p:txBody>
      </p:sp>
      <p:sp>
        <p:nvSpPr>
          <p:cNvPr id="16" name="页脚占位符 1"/>
          <p:cNvSpPr>
            <a:spLocks noGrp="1"/>
          </p:cNvSpPr>
          <p:nvPr>
            <p:ph type="ftr" sz="quarter" idx="11"/>
          </p:nvPr>
        </p:nvSpPr>
        <p:spPr>
          <a:xfrm>
            <a:off x="3719736" y="6482667"/>
            <a:ext cx="4752528" cy="366713"/>
          </a:xfrm>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pic>
        <p:nvPicPr>
          <p:cNvPr id="5" name="图片 4" descr="图片包含 徽标&#10;&#10;描述已自动生成">
            <a:extLst>
              <a:ext uri="{FF2B5EF4-FFF2-40B4-BE49-F238E27FC236}">
                <a16:creationId xmlns:a16="http://schemas.microsoft.com/office/drawing/2014/main" id="{CBF7826E-2CD2-4DE8-9DF3-E91B843F4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8268" y="967367"/>
            <a:ext cx="2748280" cy="2748280"/>
          </a:xfrm>
          <a:prstGeom prst="rect">
            <a:avLst/>
          </a:prstGeom>
        </p:spPr>
      </p:pic>
      <p:pic>
        <p:nvPicPr>
          <p:cNvPr id="7" name="图片 6" descr="卡通人物&#10;&#10;描述已自动生成">
            <a:extLst>
              <a:ext uri="{FF2B5EF4-FFF2-40B4-BE49-F238E27FC236}">
                <a16:creationId xmlns:a16="http://schemas.microsoft.com/office/drawing/2014/main" id="{D50993CB-EFA7-4675-957A-1664BADB2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788" y="1194107"/>
            <a:ext cx="3217041" cy="2415526"/>
          </a:xfrm>
          <a:prstGeom prst="rect">
            <a:avLst/>
          </a:prstGeom>
        </p:spPr>
      </p:pic>
      <p:sp>
        <p:nvSpPr>
          <p:cNvPr id="8" name="文本框 7">
            <a:extLst>
              <a:ext uri="{FF2B5EF4-FFF2-40B4-BE49-F238E27FC236}">
                <a16:creationId xmlns:a16="http://schemas.microsoft.com/office/drawing/2014/main" id="{91A8F06C-1196-443F-B954-8F29533F4C07}"/>
              </a:ext>
            </a:extLst>
          </p:cNvPr>
          <p:cNvSpPr txBox="1"/>
          <p:nvPr/>
        </p:nvSpPr>
        <p:spPr>
          <a:xfrm>
            <a:off x="7327933" y="5293779"/>
            <a:ext cx="1234506" cy="369332"/>
          </a:xfrm>
          <a:prstGeom prst="rect">
            <a:avLst/>
          </a:prstGeom>
          <a:noFill/>
        </p:spPr>
        <p:txBody>
          <a:bodyPr wrap="square" rtlCol="0">
            <a:spAutoFit/>
          </a:bodyPr>
          <a:lstStyle/>
          <a:p>
            <a:r>
              <a:rPr lang="zh-CN" altLang="en-US" dirty="0"/>
              <a:t>部分支持</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MH_Others_3"/>
          <p:cNvSpPr txBox="1">
            <a:spLocks noChangeArrowheads="1"/>
          </p:cNvSpPr>
          <p:nvPr>
            <p:custDataLst>
              <p:tags r:id="rId1"/>
            </p:custDataLst>
          </p:nvPr>
        </p:nvSpPr>
        <p:spPr bwMode="auto">
          <a:xfrm>
            <a:off x="2306638" y="2057400"/>
            <a:ext cx="14351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6600" dirty="0">
                <a:solidFill>
                  <a:schemeClr val="accent1"/>
                </a:solidFill>
                <a:latin typeface="微软雅黑" panose="020B0503020204020204" pitchFamily="34" charset="-122"/>
                <a:ea typeface="微软雅黑" panose="020B0503020204020204" pitchFamily="34" charset="-122"/>
                <a:cs typeface="+mn-ea"/>
                <a:sym typeface="+mn-lt"/>
              </a:rPr>
              <a:t>章节</a:t>
            </a:r>
          </a:p>
        </p:txBody>
      </p:sp>
      <p:sp>
        <p:nvSpPr>
          <p:cNvPr id="23" name="MH_Others_4"/>
          <p:cNvSpPr txBox="1"/>
          <p:nvPr>
            <p:custDataLst>
              <p:tags r:id="rId2"/>
            </p:custDataLst>
          </p:nvPr>
        </p:nvSpPr>
        <p:spPr>
          <a:xfrm rot="5400000">
            <a:off x="488156" y="3107532"/>
            <a:ext cx="3694113" cy="584200"/>
          </a:xfrm>
          <a:prstGeom prst="rect">
            <a:avLst/>
          </a:prstGeom>
          <a:noFill/>
        </p:spPr>
        <p:txBody>
          <a:bodyPr>
            <a:spAutoFit/>
          </a:bodyPr>
          <a:lstStyle/>
          <a:p>
            <a:pPr algn="ctr">
              <a:defRPr/>
            </a:pPr>
            <a:r>
              <a:rPr lang="en-US" altLang="zh-CN" sz="3200" spc="400" dirty="0">
                <a:solidFill>
                  <a:srgbClr val="DDDDDD"/>
                </a:solidFill>
                <a:latin typeface="+mj-lt"/>
                <a:ea typeface="微软雅黑" panose="020B0503020204020204" pitchFamily="34" charset="-122"/>
                <a:cs typeface="+mn-ea"/>
                <a:sym typeface="+mn-lt"/>
              </a:rPr>
              <a:t>CONTENTS</a:t>
            </a:r>
            <a:endParaRPr lang="zh-CN" altLang="en-US" sz="3200" spc="400" dirty="0">
              <a:solidFill>
                <a:srgbClr val="DDDDDD"/>
              </a:solidFill>
              <a:latin typeface="+mj-lt"/>
              <a:ea typeface="微软雅黑" panose="020B0503020204020204" pitchFamily="34" charset="-122"/>
              <a:cs typeface="+mn-ea"/>
              <a:sym typeface="+mn-lt"/>
            </a:endParaRPr>
          </a:p>
        </p:txBody>
      </p:sp>
      <p:sp>
        <p:nvSpPr>
          <p:cNvPr id="28" name="直接连接符 27"/>
          <p:cNvSpPr/>
          <p:nvPr/>
        </p:nvSpPr>
        <p:spPr>
          <a:xfrm flipV="1">
            <a:off x="5015880" y="2702042"/>
            <a:ext cx="4693082" cy="1"/>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任意多边形: 形状 28"/>
          <p:cNvSpPr/>
          <p:nvPr/>
        </p:nvSpPr>
        <p:spPr>
          <a:xfrm>
            <a:off x="5015880" y="2702043"/>
            <a:ext cx="396175" cy="1600673"/>
          </a:xfrm>
          <a:custGeom>
            <a:avLst/>
            <a:gdLst>
              <a:gd name="connsiteX0" fmla="*/ 0 w 396175"/>
              <a:gd name="connsiteY0" fmla="*/ 0 h 1600673"/>
              <a:gd name="connsiteX1" fmla="*/ 396175 w 396175"/>
              <a:gd name="connsiteY1" fmla="*/ 0 h 1600673"/>
              <a:gd name="connsiteX2" fmla="*/ 396175 w 396175"/>
              <a:gd name="connsiteY2" fmla="*/ 1600673 h 1600673"/>
              <a:gd name="connsiteX3" fmla="*/ 0 w 396175"/>
              <a:gd name="connsiteY3" fmla="*/ 1600673 h 1600673"/>
              <a:gd name="connsiteX4" fmla="*/ 0 w 396175"/>
              <a:gd name="connsiteY4" fmla="*/ 0 h 1600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175" h="1600673">
                <a:moveTo>
                  <a:pt x="0" y="0"/>
                </a:moveTo>
                <a:lnTo>
                  <a:pt x="396175" y="0"/>
                </a:lnTo>
                <a:lnTo>
                  <a:pt x="396175" y="1600673"/>
                </a:lnTo>
                <a:lnTo>
                  <a:pt x="0" y="160067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zh-CN" altLang="en-US" sz="2000" b="1" kern="1200" dirty="0">
                <a:solidFill>
                  <a:srgbClr val="FFFFFF"/>
                </a:solidFill>
                <a:latin typeface="微软雅黑" panose="020B0503020204020204" pitchFamily="34" charset="-122"/>
                <a:ea typeface="微软雅黑" panose="020B0503020204020204" pitchFamily="34" charset="-122"/>
                <a:cs typeface="+mn-ea"/>
                <a:sym typeface="+mn-lt"/>
              </a:rPr>
              <a:t>第一章 云计算发展历史</a:t>
            </a:r>
            <a:endParaRPr lang="en-US" sz="2000" b="1" kern="120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任意多边形: 形状 29"/>
          <p:cNvSpPr/>
          <p:nvPr/>
        </p:nvSpPr>
        <p:spPr>
          <a:xfrm>
            <a:off x="5437107" y="273277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2.1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整体架构</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1" name="直接连接符 30"/>
          <p:cNvSpPr/>
          <p:nvPr/>
        </p:nvSpPr>
        <p:spPr>
          <a:xfrm>
            <a:off x="5375920" y="347683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2" name="任意多边形: 形状 31"/>
          <p:cNvSpPr/>
          <p:nvPr/>
        </p:nvSpPr>
        <p:spPr>
          <a:xfrm>
            <a:off x="5437107" y="3514039"/>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2.2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主要模块</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3" name="直接连接符 32"/>
          <p:cNvSpPr/>
          <p:nvPr/>
        </p:nvSpPr>
        <p:spPr>
          <a:xfrm>
            <a:off x="5375920" y="4258102"/>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6" name="MH_Entry_1"/>
          <p:cNvSpPr/>
          <p:nvPr>
            <p:custDataLst>
              <p:tags r:id="rId3"/>
            </p:custDataLst>
          </p:nvPr>
        </p:nvSpPr>
        <p:spPr>
          <a:xfrm>
            <a:off x="5081400" y="1988840"/>
            <a:ext cx="4627562" cy="638175"/>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180000" tIns="0" rIns="0" bIns="0" anchor="ctr">
            <a:normAutofit fontScale="92500"/>
          </a:bodyPr>
          <a:lstStyle/>
          <a:p>
            <a:pPr>
              <a:defRPr/>
            </a:pP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第二章 </a:t>
            </a:r>
            <a:r>
              <a:rPr lang="en-US" altLang="zh-CN" sz="2400" b="1" dirty="0" err="1">
                <a:solidFill>
                  <a:schemeClr val="accent1"/>
                </a:solidFill>
                <a:latin typeface="微软雅黑" panose="020B0503020204020204" pitchFamily="34" charset="-122"/>
                <a:ea typeface="微软雅黑" panose="020B0503020204020204" pitchFamily="34" charset="-122"/>
                <a:cs typeface="+mn-ea"/>
                <a:sym typeface="+mn-lt"/>
              </a:rPr>
              <a:t>GoldenDB</a:t>
            </a:r>
            <a:r>
              <a:rPr lang="zh-CN" altLang="en-US" sz="2400" b="1" dirty="0">
                <a:solidFill>
                  <a:schemeClr val="accent1"/>
                </a:solidFill>
                <a:latin typeface="微软雅黑" panose="020B0503020204020204" pitchFamily="34" charset="-122"/>
                <a:ea typeface="微软雅黑" panose="020B0503020204020204" pitchFamily="34" charset="-122"/>
                <a:cs typeface="+mn-ea"/>
                <a:sym typeface="+mn-lt"/>
              </a:rPr>
              <a:t>架构及主要模块</a:t>
            </a:r>
          </a:p>
        </p:txBody>
      </p:sp>
      <p:sp>
        <p:nvSpPr>
          <p:cNvPr id="27" name="MH_Others_1"/>
          <p:cNvSpPr/>
          <p:nvPr>
            <p:custDataLst>
              <p:tags r:id="rId4"/>
            </p:custDataLst>
          </p:nvPr>
        </p:nvSpPr>
        <p:spPr>
          <a:xfrm>
            <a:off x="5016312" y="1988840"/>
            <a:ext cx="68263" cy="638175"/>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40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4" name="任意多边形: 形状 33"/>
          <p:cNvSpPr/>
          <p:nvPr/>
        </p:nvSpPr>
        <p:spPr>
          <a:xfrm>
            <a:off x="5444033" y="4269113"/>
            <a:ext cx="3202131" cy="744062"/>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6200" tIns="76200" rIns="76200" bIns="76200" numCol="1" spcCol="1270" anchor="ctr" anchorCtr="0">
            <a:noAutofit/>
          </a:bodyPr>
          <a:lstStyle/>
          <a:p>
            <a:pPr lvl="0" defTabSz="889000">
              <a:lnSpc>
                <a:spcPct val="90000"/>
              </a:lnSpc>
              <a:spcBef>
                <a:spcPct val="0"/>
              </a:spcBef>
              <a:spcAft>
                <a:spcPct val="35000"/>
              </a:spcAft>
            </a:pPr>
            <a:r>
              <a:rPr lang="en-US" altLang="zh-CN" sz="2000" dirty="0">
                <a:solidFill>
                  <a:srgbClr val="01ACF1"/>
                </a:solidFill>
                <a:latin typeface="微软雅黑" panose="020B0503020204020204" pitchFamily="34" charset="-122"/>
                <a:ea typeface="微软雅黑" panose="020B0503020204020204" pitchFamily="34" charset="-122"/>
                <a:cs typeface="+mn-ea"/>
                <a:sym typeface="+mn-lt"/>
              </a:rPr>
              <a:t>2.3 </a:t>
            </a:r>
            <a:r>
              <a:rPr lang="zh-CN" altLang="en-US" sz="2000" dirty="0">
                <a:solidFill>
                  <a:srgbClr val="01ACF1"/>
                </a:solidFill>
                <a:latin typeface="微软雅黑" panose="020B0503020204020204" pitchFamily="34" charset="-122"/>
                <a:ea typeface="微软雅黑" panose="020B0503020204020204" pitchFamily="34" charset="-122"/>
                <a:cs typeface="+mn-ea"/>
                <a:sym typeface="+mn-lt"/>
              </a:rPr>
              <a:t>组件交互</a:t>
            </a:r>
            <a:endParaRPr lang="en-US" sz="2000" b="0" kern="1200" dirty="0">
              <a:solidFill>
                <a:srgbClr val="01ACF1"/>
              </a:solidFill>
              <a:latin typeface="微软雅黑" panose="020B0503020204020204" pitchFamily="34" charset="-122"/>
              <a:ea typeface="微软雅黑" panose="020B0503020204020204" pitchFamily="34" charset="-122"/>
              <a:cs typeface="+mn-ea"/>
              <a:sym typeface="+mn-lt"/>
            </a:endParaRPr>
          </a:p>
        </p:txBody>
      </p:sp>
      <p:sp>
        <p:nvSpPr>
          <p:cNvPr id="35" name="直接连接符 34"/>
          <p:cNvSpPr/>
          <p:nvPr/>
        </p:nvSpPr>
        <p:spPr>
          <a:xfrm>
            <a:off x="5382846" y="5013176"/>
            <a:ext cx="3263318"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 name="页脚占位符 1"/>
          <p:cNvSpPr>
            <a:spLocks noGrp="1"/>
          </p:cNvSpPr>
          <p:nvPr>
            <p:ph type="ftr" sz="quarter" idx="11"/>
          </p:nvPr>
        </p:nvSpPr>
        <p:spPr/>
        <p:txBody>
          <a:bodyPr/>
          <a:lstStyle/>
          <a:p>
            <a:pPr>
              <a:defRPr/>
            </a:pPr>
            <a:r>
              <a:rPr lang="en-US" altLang="zh-CN" dirty="0" err="1"/>
              <a:t>版权归</a:t>
            </a:r>
            <a:r>
              <a:rPr lang="en-US" altLang="zh-CN" dirty="0"/>
              <a:t>© 2022 Tencent, </a:t>
            </a:r>
            <a:r>
              <a:rPr lang="en-US" altLang="zh-CN" dirty="0" err="1"/>
              <a:t>Inc.或其附属公司所有</a:t>
            </a:r>
            <a:r>
              <a:rPr lang="en-US" altLang="zh-CN" dirty="0"/>
              <a:t> </a:t>
            </a:r>
            <a:r>
              <a:rPr lang="en-US" altLang="zh-CN" dirty="0" err="1"/>
              <a:t>保留所有权利</a:t>
            </a:r>
            <a:r>
              <a:rPr lang="en-US" altLang="zh-CN"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1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2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3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4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3.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5.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5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0.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61.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7.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OTHERS"/>
  <p:tag name="ID" val="553516"/>
</p:tagLst>
</file>

<file path=ppt/tags/tag9.xml><?xml version="1.0" encoding="utf-8"?>
<p:tagLst xmlns:a="http://schemas.openxmlformats.org/drawingml/2006/main" xmlns:r="http://schemas.openxmlformats.org/officeDocument/2006/relationships" xmlns:p="http://schemas.openxmlformats.org/presentationml/2006/main">
  <p:tag name="MH" val="20171102112856"/>
  <p:tag name="MH_LIBRARY" val="CONTENTS"/>
  <p:tag name="MH_TYPE" val="ENTRY"/>
  <p:tag name="ID" val="553516"/>
  <p:tag name="MH_ORDER" val="2"/>
</p:tagLst>
</file>

<file path=ppt/theme/theme1.xml><?xml version="1.0" encoding="utf-8"?>
<a:theme xmlns:a="http://schemas.openxmlformats.org/drawingml/2006/main" name="3_主题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常用">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4055</TotalTime>
  <Words>5528</Words>
  <Application>Microsoft Office PowerPoint</Application>
  <PresentationFormat>宽屏</PresentationFormat>
  <Paragraphs>589</Paragraphs>
  <Slides>68</Slides>
  <Notes>66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68</vt:i4>
      </vt:variant>
    </vt:vector>
  </HeadingPairs>
  <TitlesOfParts>
    <vt:vector size="79" baseType="lpstr">
      <vt:lpstr>-apple-system</vt:lpstr>
      <vt:lpstr>BlinkMacSystemFont</vt:lpstr>
      <vt:lpstr>Helvetica Neue</vt:lpstr>
      <vt:lpstr>等线</vt:lpstr>
      <vt:lpstr>等线 Light</vt:lpstr>
      <vt:lpstr>微软雅黑</vt:lpstr>
      <vt:lpstr>Arial</vt:lpstr>
      <vt:lpstr>Calibri</vt:lpstr>
      <vt:lpstr>Times New Roman</vt:lpstr>
      <vt:lpstr>Wingdings</vt:lpstr>
      <vt:lpstr>3_主题1</vt:lpstr>
      <vt:lpstr>PowerPoint 演示文稿</vt:lpstr>
      <vt:lpstr>PowerPoint 演示文稿</vt:lpstr>
      <vt:lpstr>PowerPoint 演示文稿</vt:lpstr>
      <vt:lpstr>1.1 产品介绍和适用场景</vt:lpstr>
      <vt:lpstr>1.1 应用场景</vt:lpstr>
      <vt:lpstr>1.2 发展历程</vt:lpstr>
      <vt:lpstr>1.3 核心特性</vt:lpstr>
      <vt:lpstr>1.4 兼容性</vt:lpstr>
      <vt:lpstr>PowerPoint 演示文稿</vt:lpstr>
      <vt:lpstr>2.1 整体架构</vt:lpstr>
      <vt:lpstr>2.2 主要模块</vt:lpstr>
      <vt:lpstr>2.3 组件交互</vt:lpstr>
      <vt:lpstr>2.4 HTAP架构</vt:lpstr>
      <vt:lpstr>2.4 HTAP架构（续）</vt:lpstr>
      <vt:lpstr>2.4 HTAP架构（续）</vt:lpstr>
      <vt:lpstr>2.4 HTAP架构（续）</vt:lpstr>
      <vt:lpstr>PowerPoint 演示文稿</vt:lpstr>
      <vt:lpstr>3.1 分片策略</vt:lpstr>
      <vt:lpstr>3.1 分片策略（续）</vt:lpstr>
      <vt:lpstr>3.1 分片策略（续）</vt:lpstr>
      <vt:lpstr>3.1 分片策略（续）</vt:lpstr>
      <vt:lpstr>3.2 分片路由</vt:lpstr>
      <vt:lpstr>3.2 分片路由（续）</vt:lpstr>
      <vt:lpstr>3.2 分片路由（续）</vt:lpstr>
      <vt:lpstr>PowerPoint 演示文稿</vt:lpstr>
      <vt:lpstr>4.1 分布式ACID</vt:lpstr>
      <vt:lpstr>4.1 CAP理论</vt:lpstr>
      <vt:lpstr>4.2 分布式事务方案</vt:lpstr>
      <vt:lpstr>4.2 分布式事务方案（续）</vt:lpstr>
      <vt:lpstr>4.3 原子性方案</vt:lpstr>
      <vt:lpstr>4.3 原子性方案（续）</vt:lpstr>
      <vt:lpstr>4.3 原子性方案（续）</vt:lpstr>
      <vt:lpstr>4.4 隔离性方案</vt:lpstr>
      <vt:lpstr>4.4 隔离性方案（续）</vt:lpstr>
      <vt:lpstr>4.4 隔离性方案（续）</vt:lpstr>
      <vt:lpstr>4.4 隔离性方案（续）</vt:lpstr>
      <vt:lpstr>4.4 隔离性方案（续）</vt:lpstr>
      <vt:lpstr>4.4 隔离性方案（续）</vt:lpstr>
      <vt:lpstr>PowerPoint 演示文稿</vt:lpstr>
      <vt:lpstr>5.1 GoldenDB高可用方案</vt:lpstr>
      <vt:lpstr>5.2 组件高可用</vt:lpstr>
      <vt:lpstr>5.2 组件高可用（续）</vt:lpstr>
      <vt:lpstr>5.2 组件高可用（续）</vt:lpstr>
      <vt:lpstr>5.2 组件高可用（续）</vt:lpstr>
      <vt:lpstr>5.2 组件高可用（续）</vt:lpstr>
      <vt:lpstr>5.2 组件高可用（续）</vt:lpstr>
      <vt:lpstr>PowerPoint 演示文稿</vt:lpstr>
      <vt:lpstr>6.1 GoldenDB高并发方案</vt:lpstr>
      <vt:lpstr>6.2 分布式SQL优化器</vt:lpstr>
      <vt:lpstr>6.2 分布式SQL优化器（续）</vt:lpstr>
      <vt:lpstr>PowerPoint 演示文稿</vt:lpstr>
      <vt:lpstr>7.1 数据备份方案</vt:lpstr>
      <vt:lpstr>7.2 数据恢复方案</vt:lpstr>
      <vt:lpstr>PowerPoint 演示文稿</vt:lpstr>
      <vt:lpstr>8.1 UPDATE分片键</vt:lpstr>
      <vt:lpstr>8.2 重分布</vt:lpstr>
      <vt:lpstr>8.2 重分布（续）</vt:lpstr>
      <vt:lpstr>8.2 重分布（续）</vt:lpstr>
      <vt:lpstr>8.3 导入导出</vt:lpstr>
      <vt:lpstr>8.3 导入导出（续）</vt:lpstr>
      <vt:lpstr>8.3 导入导出（续）</vt:lpstr>
      <vt:lpstr>PowerPoint 演示文稿</vt:lpstr>
      <vt:lpstr>9.1 运维工具</vt:lpstr>
      <vt:lpstr>9.2 OMM/Insight</vt:lpstr>
      <vt:lpstr>PowerPoint 演示文稿</vt:lpstr>
      <vt:lpstr>10.1 现状问题</vt:lpstr>
      <vt:lpstr>10.2 后续发展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wutongjiang(姜雾彤)</dc:creator>
  <cp:lastModifiedBy>T182013</cp:lastModifiedBy>
  <cp:revision>2127</cp:revision>
  <cp:lastPrinted>2017-08-22T06:45:00Z</cp:lastPrinted>
  <dcterms:created xsi:type="dcterms:W3CDTF">2017-08-12T10:20:00Z</dcterms:created>
  <dcterms:modified xsi:type="dcterms:W3CDTF">2022-01-18T13:52:38Z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