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handoutMasterIdLst>
    <p:handoutMasterId r:id="rId59"/>
  </p:handoutMasterIdLst>
  <p:sldIdLst>
    <p:sldId id="466" r:id="rId2"/>
    <p:sldId id="468" r:id="rId3"/>
    <p:sldId id="469" r:id="rId4"/>
    <p:sldId id="522" r:id="rId5"/>
    <p:sldId id="523" r:id="rId6"/>
    <p:sldId id="555" r:id="rId7"/>
    <p:sldId id="556" r:id="rId8"/>
    <p:sldId id="440" r:id="rId9"/>
    <p:sldId id="470" r:id="rId10"/>
    <p:sldId id="557" r:id="rId11"/>
    <p:sldId id="419" r:id="rId12"/>
    <p:sldId id="303" r:id="rId13"/>
    <p:sldId id="471" r:id="rId14"/>
    <p:sldId id="455" r:id="rId15"/>
    <p:sldId id="456" r:id="rId16"/>
    <p:sldId id="589" r:id="rId17"/>
    <p:sldId id="590" r:id="rId18"/>
    <p:sldId id="472" r:id="rId19"/>
    <p:sldId id="386" r:id="rId20"/>
    <p:sldId id="591" r:id="rId21"/>
    <p:sldId id="592" r:id="rId22"/>
    <p:sldId id="593" r:id="rId23"/>
    <p:sldId id="594" r:id="rId24"/>
    <p:sldId id="595" r:id="rId25"/>
    <p:sldId id="596" r:id="rId26"/>
    <p:sldId id="597" r:id="rId27"/>
    <p:sldId id="598" r:id="rId28"/>
    <p:sldId id="599" r:id="rId29"/>
    <p:sldId id="600" r:id="rId30"/>
    <p:sldId id="511" r:id="rId31"/>
    <p:sldId id="390" r:id="rId32"/>
    <p:sldId id="601" r:id="rId33"/>
    <p:sldId id="602" r:id="rId34"/>
    <p:sldId id="603" r:id="rId35"/>
    <p:sldId id="604" r:id="rId36"/>
    <p:sldId id="605" r:id="rId37"/>
    <p:sldId id="606" r:id="rId38"/>
    <p:sldId id="607" r:id="rId39"/>
    <p:sldId id="608" r:id="rId40"/>
    <p:sldId id="609" r:id="rId41"/>
    <p:sldId id="626" r:id="rId42"/>
    <p:sldId id="610" r:id="rId43"/>
    <p:sldId id="611" r:id="rId44"/>
    <p:sldId id="612" r:id="rId45"/>
    <p:sldId id="615" r:id="rId46"/>
    <p:sldId id="622" r:id="rId47"/>
    <p:sldId id="623" r:id="rId48"/>
    <p:sldId id="624" r:id="rId49"/>
    <p:sldId id="625" r:id="rId50"/>
    <p:sldId id="616" r:id="rId51"/>
    <p:sldId id="620" r:id="rId52"/>
    <p:sldId id="621" r:id="rId53"/>
    <p:sldId id="617" r:id="rId54"/>
    <p:sldId id="618" r:id="rId55"/>
    <p:sldId id="619" r:id="rId56"/>
    <p:sldId id="475" r:id="rId57"/>
  </p:sldIdLst>
  <p:sldSz cx="12192000" cy="6858000"/>
  <p:notesSz cx="6794500" cy="9906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37">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119377" initials="T" lastIdx="11" clrIdx="0"/>
  <p:cmAuthor id="2" name="T182013" initials="T" lastIdx="2" clrIdx="1">
    <p:extLst>
      <p:ext uri="{19B8F6BF-5375-455C-9EA6-DF929625EA0E}">
        <p15:presenceInfo xmlns:p15="http://schemas.microsoft.com/office/powerpoint/2012/main" userId="T18201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B8"/>
    <a:srgbClr val="FFFFFF"/>
    <a:srgbClr val="5B9BD5"/>
    <a:srgbClr val="0000FF"/>
    <a:srgbClr val="ED7D31"/>
    <a:srgbClr val="FE7683"/>
    <a:srgbClr val="FE3D50"/>
    <a:srgbClr val="CC7E63"/>
    <a:srgbClr val="787464"/>
    <a:srgbClr val="D7AB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44" autoAdjust="0"/>
    <p:restoredTop sz="78759" autoAdjust="0"/>
  </p:normalViewPr>
  <p:slideViewPr>
    <p:cSldViewPr snapToGrid="0">
      <p:cViewPr varScale="1">
        <p:scale>
          <a:sx n="68" d="100"/>
          <a:sy n="68" d="100"/>
        </p:scale>
        <p:origin x="1366" y="41"/>
      </p:cViewPr>
      <p:guideLst>
        <p:guide orient="horz" pos="2437"/>
        <p:guide pos="3840"/>
      </p:guideLst>
    </p:cSldViewPr>
  </p:slideViewPr>
  <p:notesTextViewPr>
    <p:cViewPr>
      <p:scale>
        <a:sx n="150" d="100"/>
        <a:sy n="15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283" cy="497020"/>
          </a:xfrm>
          <a:prstGeom prst="rect">
            <a:avLst/>
          </a:prstGeom>
        </p:spPr>
        <p:txBody>
          <a:bodyPr vert="horz" lIns="91440" tIns="45720" rIns="91440" bIns="45720" rtlCol="0"/>
          <a:lstStyle>
            <a:lvl1pPr algn="l">
              <a:defRPr sz="1190"/>
            </a:lvl1pPr>
          </a:lstStyle>
          <a:p>
            <a:endParaRPr lang="zh-CN" altLang="en-US"/>
          </a:p>
        </p:txBody>
      </p:sp>
      <p:sp>
        <p:nvSpPr>
          <p:cNvPr id="3" name="日期占位符 2"/>
          <p:cNvSpPr>
            <a:spLocks noGrp="1"/>
          </p:cNvSpPr>
          <p:nvPr>
            <p:ph type="dt" sz="quarter" idx="1"/>
          </p:nvPr>
        </p:nvSpPr>
        <p:spPr>
          <a:xfrm>
            <a:off x="3848644" y="0"/>
            <a:ext cx="2944283" cy="497020"/>
          </a:xfrm>
          <a:prstGeom prst="rect">
            <a:avLst/>
          </a:prstGeom>
        </p:spPr>
        <p:txBody>
          <a:bodyPr vert="horz" lIns="91440" tIns="45720" rIns="91440" bIns="45720" rtlCol="0"/>
          <a:lstStyle>
            <a:lvl1pPr algn="r">
              <a:defRPr sz="1190"/>
            </a:lvl1pPr>
          </a:lstStyle>
          <a:p>
            <a:fld id="{0F9B84EA-7D68-4D60-9CB1-D50884785D1C}" type="datetimeFigureOut">
              <a:rPr lang="zh-CN" altLang="en-US" smtClean="0"/>
              <a:t>2022/1/9</a:t>
            </a:fld>
            <a:endParaRPr lang="zh-CN" altLang="en-US"/>
          </a:p>
        </p:txBody>
      </p:sp>
      <p:sp>
        <p:nvSpPr>
          <p:cNvPr id="4" name="页脚占位符 3"/>
          <p:cNvSpPr>
            <a:spLocks noGrp="1"/>
          </p:cNvSpPr>
          <p:nvPr>
            <p:ph type="ftr" sz="quarter" idx="2"/>
          </p:nvPr>
        </p:nvSpPr>
        <p:spPr>
          <a:xfrm>
            <a:off x="0" y="9408981"/>
            <a:ext cx="2944283" cy="497019"/>
          </a:xfrm>
          <a:prstGeom prst="rect">
            <a:avLst/>
          </a:prstGeom>
        </p:spPr>
        <p:txBody>
          <a:bodyPr vert="horz" lIns="91440" tIns="45720" rIns="91440" bIns="45720" rtlCol="0" anchor="b"/>
          <a:lstStyle>
            <a:lvl1pPr algn="l">
              <a:defRPr sz="1190"/>
            </a:lvl1pPr>
          </a:lstStyle>
          <a:p>
            <a:endParaRPr lang="zh-CN" altLang="en-US"/>
          </a:p>
        </p:txBody>
      </p:sp>
      <p:sp>
        <p:nvSpPr>
          <p:cNvPr id="5" name="灯片编号占位符 4"/>
          <p:cNvSpPr>
            <a:spLocks noGrp="1"/>
          </p:cNvSpPr>
          <p:nvPr>
            <p:ph type="sldNum" sz="quarter" idx="3"/>
          </p:nvPr>
        </p:nvSpPr>
        <p:spPr>
          <a:xfrm>
            <a:off x="3848644" y="9408981"/>
            <a:ext cx="2944283" cy="497019"/>
          </a:xfrm>
          <a:prstGeom prst="rect">
            <a:avLst/>
          </a:prstGeom>
        </p:spPr>
        <p:txBody>
          <a:bodyPr vert="horz" lIns="91440" tIns="45720" rIns="91440" bIns="45720" rtlCol="0" anchor="b"/>
          <a:lstStyle>
            <a:lvl1pPr algn="r">
              <a:defRPr sz="119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1"/>
            <a:ext cx="2944283" cy="497020"/>
          </a:xfrm>
          <a:prstGeom prst="rect">
            <a:avLst/>
          </a:prstGeom>
        </p:spPr>
        <p:txBody>
          <a:bodyPr vert="horz" lIns="91432" tIns="45716" rIns="91432" bIns="45716" rtlCol="0"/>
          <a:lstStyle>
            <a:lvl1pPr algn="l">
              <a:defRPr sz="1200"/>
            </a:lvl1pPr>
          </a:lstStyle>
          <a:p>
            <a:endParaRPr lang="zh-CN" altLang="en-US"/>
          </a:p>
        </p:txBody>
      </p:sp>
      <p:sp>
        <p:nvSpPr>
          <p:cNvPr id="3" name="日期占位符 2"/>
          <p:cNvSpPr>
            <a:spLocks noGrp="1"/>
          </p:cNvSpPr>
          <p:nvPr>
            <p:ph type="dt" idx="1"/>
          </p:nvPr>
        </p:nvSpPr>
        <p:spPr>
          <a:xfrm>
            <a:off x="3848645" y="1"/>
            <a:ext cx="2944283" cy="497020"/>
          </a:xfrm>
          <a:prstGeom prst="rect">
            <a:avLst/>
          </a:prstGeom>
        </p:spPr>
        <p:txBody>
          <a:bodyPr vert="horz" lIns="91432" tIns="45716" rIns="91432" bIns="45716" rtlCol="0"/>
          <a:lstStyle>
            <a:lvl1pPr algn="r">
              <a:defRPr sz="1200"/>
            </a:lvl1pPr>
          </a:lstStyle>
          <a:p>
            <a:fld id="{E007C451-60E4-4599-BC35-0053FC9CE8F3}" type="datetimeFigureOut">
              <a:rPr lang="zh-CN" altLang="en-US" smtClean="0"/>
              <a:t>2022/1/9</a:t>
            </a:fld>
            <a:endParaRPr lang="zh-CN" altLang="en-US"/>
          </a:p>
        </p:txBody>
      </p:sp>
      <p:sp>
        <p:nvSpPr>
          <p:cNvPr id="4" name="幻灯片图像占位符 3"/>
          <p:cNvSpPr>
            <a:spLocks noGrp="1" noRot="1" noChangeAspect="1"/>
          </p:cNvSpPr>
          <p:nvPr>
            <p:ph type="sldImg" idx="2"/>
          </p:nvPr>
        </p:nvSpPr>
        <p:spPr>
          <a:xfrm>
            <a:off x="425450" y="1238250"/>
            <a:ext cx="5943600" cy="3344863"/>
          </a:xfrm>
          <a:prstGeom prst="rect">
            <a:avLst/>
          </a:prstGeom>
          <a:noFill/>
          <a:ln w="12700">
            <a:solidFill>
              <a:prstClr val="black"/>
            </a:solidFill>
          </a:ln>
        </p:spPr>
        <p:txBody>
          <a:bodyPr vert="horz" lIns="91432" tIns="45716" rIns="91432" bIns="45716" rtlCol="0" anchor="ctr"/>
          <a:lstStyle/>
          <a:p>
            <a:endParaRPr lang="zh-CN" altLang="en-US"/>
          </a:p>
        </p:txBody>
      </p:sp>
      <p:sp>
        <p:nvSpPr>
          <p:cNvPr id="5" name="备注占位符 4"/>
          <p:cNvSpPr>
            <a:spLocks noGrp="1"/>
          </p:cNvSpPr>
          <p:nvPr>
            <p:ph type="body" sz="quarter" idx="3"/>
          </p:nvPr>
        </p:nvSpPr>
        <p:spPr>
          <a:xfrm>
            <a:off x="679450" y="4767263"/>
            <a:ext cx="5435600" cy="3900488"/>
          </a:xfrm>
          <a:prstGeom prst="rect">
            <a:avLst/>
          </a:prstGeom>
        </p:spPr>
        <p:txBody>
          <a:bodyPr vert="horz" lIns="91432" tIns="45716" rIns="91432" bIns="45716"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2" y="9408984"/>
            <a:ext cx="2944283" cy="497019"/>
          </a:xfrm>
          <a:prstGeom prst="rect">
            <a:avLst/>
          </a:prstGeom>
        </p:spPr>
        <p:txBody>
          <a:bodyPr vert="horz" lIns="91432" tIns="45716" rIns="91432" bIns="45716"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8645" y="9408984"/>
            <a:ext cx="2944283" cy="497019"/>
          </a:xfrm>
          <a:prstGeom prst="rect">
            <a:avLst/>
          </a:prstGeom>
        </p:spPr>
        <p:txBody>
          <a:bodyPr vert="horz" lIns="91432" tIns="45716" rIns="91432" bIns="45716" rtlCol="0" anchor="b"/>
          <a:lstStyle>
            <a:lvl1pPr algn="r">
              <a:defRPr sz="1200"/>
            </a:lvl1pPr>
          </a:lstStyle>
          <a:p>
            <a:fld id="{7EFE2119-A7ED-48A4-BF93-E52EC192113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4899" name="备注占位符 2"/>
          <p:cNvSpPr>
            <a:spLocks noGrp="1" noRot="1" noChangeAspect="1" noChangeArrowheads="1"/>
          </p:cNvSpPr>
          <p:nvPr>
            <p:ph type="body" idx="4294967295"/>
          </p:nvPr>
        </p:nvSpPr>
        <p:spPr/>
        <p:txBody>
          <a:bodyPr/>
          <a:lstStyle/>
          <a:p>
            <a:r>
              <a:rPr lang="zh-CN" altLang="en-US" dirty="0"/>
              <a:t>主要内容包括</a:t>
            </a:r>
            <a:endParaRPr lang="en-US" altLang="zh-CN" dirty="0"/>
          </a:p>
          <a:p>
            <a:pPr lvl="1"/>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架构分析及模块介绍</a:t>
            </a:r>
            <a:r>
              <a:rPr lang="zh-CN" altLang="en-US" dirty="0"/>
              <a:t> </a:t>
            </a:r>
            <a:endParaRPr lang="en-US" altLang="zh-CN" sz="1000" b="0" i="0" u="none" strike="noStrike" kern="1200" dirty="0">
              <a:solidFill>
                <a:schemeClr val="tx1"/>
              </a:solidFill>
              <a:effectLst/>
              <a:latin typeface="+mj-ea"/>
              <a:ea typeface="+mj-ea"/>
              <a:cs typeface="+mn-cs"/>
            </a:endParaRPr>
          </a:p>
          <a:p>
            <a:pPr lvl="1"/>
            <a:r>
              <a:rPr lang="zh-CN" altLang="en-US" sz="1000" b="0" i="0" u="none" strike="noStrike" kern="1200" dirty="0">
                <a:solidFill>
                  <a:schemeClr val="tx1"/>
                </a:solidFill>
                <a:effectLst/>
                <a:latin typeface="+mj-ea"/>
                <a:ea typeface="+mj-ea"/>
                <a:cs typeface="+mn-cs"/>
              </a:rPr>
              <a:t>数据分片方式</a:t>
            </a:r>
            <a:endParaRPr lang="en-US" altLang="zh-CN" sz="1000" b="0" i="0" u="none" strike="noStrike" kern="1200" dirty="0">
              <a:solidFill>
                <a:schemeClr val="tx1"/>
              </a:solidFill>
              <a:effectLst/>
              <a:latin typeface="+mj-ea"/>
              <a:ea typeface="+mj-ea"/>
              <a:cs typeface="+mn-cs"/>
            </a:endParaRPr>
          </a:p>
          <a:p>
            <a:pPr lvl="1"/>
            <a:r>
              <a:rPr lang="zh-CN" altLang="en-US" sz="1000" b="0" i="0" u="none" strike="noStrike" kern="1200" dirty="0">
                <a:solidFill>
                  <a:schemeClr val="tx1"/>
                </a:solidFill>
                <a:effectLst/>
                <a:latin typeface="+mj-ea"/>
                <a:ea typeface="+mj-ea"/>
                <a:cs typeface="+mn-cs"/>
              </a:rPr>
              <a:t>分布式事务控制</a:t>
            </a:r>
            <a:endParaRPr lang="en-US" altLang="zh-CN" sz="1000" b="0" i="0" u="none" strike="noStrike" kern="1200" dirty="0">
              <a:solidFill>
                <a:schemeClr val="tx1"/>
              </a:solidFill>
              <a:effectLst/>
              <a:latin typeface="+mj-ea"/>
              <a:ea typeface="+mj-ea"/>
              <a:cs typeface="+mn-cs"/>
            </a:endParaRPr>
          </a:p>
          <a:p>
            <a:pPr lvl="1"/>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高可用方案</a:t>
            </a:r>
            <a:endParaRPr lang="en-US" altLang="zh-CN" sz="1000" b="0" i="0" u="none" strike="noStrike" kern="1200" dirty="0">
              <a:solidFill>
                <a:schemeClr val="tx1"/>
              </a:solidFill>
              <a:effectLst/>
              <a:latin typeface="+mj-ea"/>
              <a:ea typeface="+mj-ea"/>
              <a:cs typeface="+mn-cs"/>
            </a:endParaRPr>
          </a:p>
          <a:p>
            <a:pPr lvl="1"/>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高并发方案</a:t>
            </a:r>
            <a:endParaRPr lang="en-US" altLang="zh-CN" sz="1000" b="0" i="0" u="none" strike="noStrike" kern="1200" dirty="0">
              <a:solidFill>
                <a:schemeClr val="tx1"/>
              </a:solidFill>
              <a:effectLst/>
              <a:latin typeface="+mj-ea"/>
              <a:ea typeface="+mj-ea"/>
              <a:cs typeface="+mn-cs"/>
            </a:endParaRPr>
          </a:p>
          <a:p>
            <a:pPr lvl="1"/>
            <a:r>
              <a:rPr lang="zh-CN" altLang="en-US" sz="1000" b="0" i="0" u="none" strike="noStrike" kern="1200" dirty="0">
                <a:solidFill>
                  <a:schemeClr val="tx1"/>
                </a:solidFill>
                <a:effectLst/>
                <a:latin typeface="+mj-ea"/>
                <a:ea typeface="+mj-ea"/>
                <a:cs typeface="+mn-cs"/>
              </a:rPr>
              <a:t>分布式查询优化器</a:t>
            </a:r>
            <a:endParaRPr lang="en-US" altLang="zh-CN" sz="1000" b="0" i="0" u="none" strike="noStrike" kern="1200" dirty="0">
              <a:solidFill>
                <a:schemeClr val="tx1"/>
              </a:solidFill>
              <a:effectLst/>
              <a:latin typeface="+mj-ea"/>
              <a:ea typeface="+mj-ea"/>
              <a:cs typeface="+mn-cs"/>
            </a:endParaRPr>
          </a:p>
          <a:p>
            <a:pPr lvl="1"/>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备份恢复方案</a:t>
            </a:r>
            <a:endParaRPr lang="en-US" altLang="zh-CN" sz="1000" b="0" i="0" u="none" strike="noStrike" kern="1200" dirty="0">
              <a:solidFill>
                <a:schemeClr val="tx1"/>
              </a:solidFill>
              <a:effectLst/>
              <a:latin typeface="+mj-ea"/>
              <a:ea typeface="+mj-ea"/>
              <a:cs typeface="+mn-cs"/>
            </a:endParaRPr>
          </a:p>
          <a:p>
            <a:pPr lvl="1"/>
            <a:r>
              <a:rPr lang="zh-CN" altLang="en-US" sz="1000" b="0" i="0" u="none" strike="noStrike" kern="1200" dirty="0">
                <a:solidFill>
                  <a:schemeClr val="tx1"/>
                </a:solidFill>
                <a:effectLst/>
                <a:latin typeface="+mj-ea"/>
                <a:ea typeface="+mj-ea"/>
                <a:cs typeface="+mn-cs"/>
              </a:rPr>
              <a:t>兼容性</a:t>
            </a:r>
            <a:endParaRPr lang="en-US" altLang="zh-CN" sz="1000" b="0" i="0" u="none" strike="noStrike" kern="1200" dirty="0">
              <a:solidFill>
                <a:schemeClr val="tx1"/>
              </a:solidFill>
              <a:effectLst/>
              <a:latin typeface="+mj-ea"/>
              <a:ea typeface="+mj-ea"/>
              <a:cs typeface="+mn-cs"/>
            </a:endParaRPr>
          </a:p>
          <a:p>
            <a:pPr lvl="1"/>
            <a:r>
              <a:rPr lang="zh-CN" altLang="en-US" sz="1000" b="0" i="0" u="none" strike="noStrike" kern="1200" dirty="0">
                <a:solidFill>
                  <a:schemeClr val="tx1"/>
                </a:solidFill>
                <a:effectLst/>
                <a:latin typeface="+mj-ea"/>
                <a:ea typeface="+mj-ea"/>
                <a:cs typeface="+mn-cs"/>
              </a:rPr>
              <a:t>数据迁移</a:t>
            </a:r>
            <a:endParaRPr lang="en-US" altLang="zh-CN" sz="1000" b="0" i="0" u="none" strike="noStrike" kern="1200" dirty="0">
              <a:solidFill>
                <a:schemeClr val="tx1"/>
              </a:solidFill>
              <a:effectLst/>
              <a:latin typeface="+mj-ea"/>
              <a:ea typeface="+mj-ea"/>
              <a:cs typeface="+mn-cs"/>
            </a:endParaRPr>
          </a:p>
          <a:p>
            <a:pPr lvl="1"/>
            <a:r>
              <a:rPr lang="zh-CN" altLang="en-US" sz="1000" b="0" i="0" u="none" strike="noStrike" kern="1200" dirty="0">
                <a:solidFill>
                  <a:schemeClr val="tx1"/>
                </a:solidFill>
                <a:effectLst/>
                <a:latin typeface="+mj-ea"/>
                <a:ea typeface="+mj-ea"/>
                <a:cs typeface="+mn-cs"/>
              </a:rPr>
              <a:t>监控运维</a:t>
            </a:r>
            <a:endParaRPr lang="en-US" altLang="zh-CN" sz="1000" b="0" i="0" u="none" strike="noStrike" kern="1200" dirty="0">
              <a:solidFill>
                <a:schemeClr val="tx1"/>
              </a:solidFill>
              <a:effectLst/>
              <a:latin typeface="+mj-ea"/>
              <a:ea typeface="+mj-ea"/>
              <a:cs typeface="+mn-cs"/>
            </a:endParaRPr>
          </a:p>
          <a:p>
            <a:pPr lvl="1"/>
            <a:r>
              <a:rPr lang="zh-CN" altLang="en-US" sz="1000" b="0" i="0" u="none" strike="noStrike" kern="1200" dirty="0">
                <a:solidFill>
                  <a:schemeClr val="tx1"/>
                </a:solidFill>
                <a:effectLst/>
                <a:latin typeface="+mj-ea"/>
                <a:ea typeface="+mj-ea"/>
                <a:cs typeface="+mn-cs"/>
              </a:rPr>
              <a:t>问题及展望</a:t>
            </a:r>
            <a:endParaRPr lang="en-US" altLang="zh-CN" sz="1000" b="0" i="0" u="none" strike="noStrike" kern="1200" dirty="0">
              <a:solidFill>
                <a:schemeClr val="tx1"/>
              </a:solidFill>
              <a:effectLst/>
              <a:latin typeface="+mj-ea"/>
              <a:ea typeface="+mj-ea"/>
              <a:cs typeface="+mn-cs"/>
            </a:endParaRPr>
          </a:p>
          <a:p>
            <a:pPr lvl="1"/>
            <a:endParaRPr lang="en-US" altLang="zh-CN" dirty="0"/>
          </a:p>
        </p:txBody>
      </p:sp>
      <p:sp>
        <p:nvSpPr>
          <p:cNvPr id="3" name="幻灯片图像占位符 2"/>
          <p:cNvSpPr>
            <a:spLocks noGrp="1" noRot="1" noChangeAspect="1"/>
          </p:cNvSpPr>
          <p:nvPr>
            <p:ph type="sldImg"/>
          </p:nvPr>
        </p:nvSpPr>
        <p:spPr>
          <a:xfrm>
            <a:off x="519113" y="787400"/>
            <a:ext cx="5759450" cy="3240088"/>
          </a:xfrm>
        </p:spPr>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nSpc>
                <a:spcPct val="90000"/>
              </a:lnSpc>
              <a:spcAft>
                <a:spcPts val="600"/>
              </a:spcAft>
            </a:pPr>
            <a:r>
              <a:rPr lang="en-US" altLang="zh-CN" sz="900" b="0" i="0" spc="0" dirty="0">
                <a:effectLst/>
              </a:rPr>
              <a:t>1</a:t>
            </a:r>
            <a:r>
              <a:rPr lang="zh-CN" altLang="en-US" sz="900" b="0" i="0" spc="0" dirty="0">
                <a:effectLst/>
              </a:rPr>
              <a:t>、计算节点</a:t>
            </a:r>
            <a:r>
              <a:rPr lang="en-US" altLang="zh-CN" sz="900" b="0" i="0" spc="0" dirty="0">
                <a:effectLst/>
              </a:rPr>
              <a:t>CN</a:t>
            </a:r>
            <a:r>
              <a:rPr lang="en-US" altLang="zh-CN" sz="900" dirty="0">
                <a:sym typeface="Wingdings" panose="05000000000000000000" pitchFamily="2" charset="2"/>
              </a:rPr>
              <a:t>&lt;-</a:t>
            </a:r>
            <a:r>
              <a:rPr lang="en-US" altLang="zh-CN" sz="900" b="0" i="0" spc="0" dirty="0">
                <a:effectLst/>
                <a:sym typeface="Wingdings" panose="05000000000000000000" pitchFamily="2" charset="2"/>
              </a:rPr>
              <a:t>-</a:t>
            </a:r>
            <a:r>
              <a:rPr lang="en-US" altLang="zh-CN" sz="900" b="0" i="0" spc="0" dirty="0">
                <a:effectLst/>
              </a:rPr>
              <a:t>&gt;</a:t>
            </a:r>
            <a:r>
              <a:rPr lang="zh-CN" altLang="en-US" sz="900" b="0" i="0" spc="0" dirty="0">
                <a:effectLst/>
              </a:rPr>
              <a:t>数据节点</a:t>
            </a:r>
            <a:r>
              <a:rPr lang="en-US" altLang="zh-CN" sz="900" b="0" i="0" spc="0" dirty="0">
                <a:effectLst/>
              </a:rPr>
              <a:t>DN:</a:t>
            </a:r>
            <a:r>
              <a:rPr lang="zh-CN" altLang="en-US" sz="900" b="0" i="0" spc="0" dirty="0">
                <a:effectLst/>
              </a:rPr>
              <a:t>通过</a:t>
            </a:r>
            <a:r>
              <a:rPr lang="en-US" altLang="zh-CN" sz="900" b="0" i="0" spc="0" dirty="0" err="1">
                <a:effectLst/>
              </a:rPr>
              <a:t>dbagent</a:t>
            </a:r>
            <a:r>
              <a:rPr lang="zh-CN" altLang="en-US" sz="900" b="0" i="0" spc="0" dirty="0">
                <a:effectLst/>
              </a:rPr>
              <a:t>建立长连接。</a:t>
            </a:r>
            <a:endParaRPr lang="en-US" altLang="zh-CN" sz="900" b="0" i="0" spc="0" dirty="0">
              <a:effectLst/>
            </a:endParaRPr>
          </a:p>
          <a:p>
            <a:pPr>
              <a:lnSpc>
                <a:spcPct val="90000"/>
              </a:lnSpc>
              <a:spcAft>
                <a:spcPts val="600"/>
              </a:spcAft>
            </a:pPr>
            <a:r>
              <a:rPr lang="en-US" altLang="zh-CN" sz="900" b="0" i="0" spc="0" dirty="0">
                <a:effectLst/>
              </a:rPr>
              <a:t>2</a:t>
            </a:r>
            <a:r>
              <a:rPr lang="zh-CN" altLang="en-US" sz="900" b="0" i="0" spc="0" dirty="0">
                <a:effectLst/>
              </a:rPr>
              <a:t>、数据节点主节点</a:t>
            </a:r>
            <a:r>
              <a:rPr lang="en-US" altLang="zh-CN" sz="900" dirty="0">
                <a:sym typeface="Wingdings" panose="05000000000000000000" pitchFamily="2" charset="2"/>
              </a:rPr>
              <a:t>&lt;-</a:t>
            </a:r>
            <a:r>
              <a:rPr lang="en-US" altLang="zh-CN" sz="900" b="0" i="0" spc="0" dirty="0">
                <a:effectLst/>
                <a:sym typeface="Wingdings" panose="05000000000000000000" pitchFamily="2" charset="2"/>
              </a:rPr>
              <a:t>-</a:t>
            </a:r>
            <a:r>
              <a:rPr lang="en-US" altLang="zh-CN" sz="900" b="0" i="0" spc="0" dirty="0">
                <a:effectLst/>
              </a:rPr>
              <a:t>&gt;</a:t>
            </a:r>
            <a:r>
              <a:rPr lang="zh-CN" altLang="en-US" sz="900" b="0" i="0" spc="0" dirty="0">
                <a:effectLst/>
              </a:rPr>
              <a:t>从节点</a:t>
            </a:r>
            <a:r>
              <a:rPr lang="en-US" altLang="zh-CN" sz="900" b="0" i="0" spc="0" dirty="0">
                <a:effectLst/>
              </a:rPr>
              <a:t>:</a:t>
            </a:r>
            <a:r>
              <a:rPr lang="zh-CN" altLang="en-US" sz="900" b="0" i="0" spc="0" dirty="0">
                <a:effectLst/>
              </a:rPr>
              <a:t>通过</a:t>
            </a:r>
            <a:r>
              <a:rPr lang="en-US" altLang="zh-CN" sz="900" b="0" i="0" spc="0" dirty="0" err="1">
                <a:effectLst/>
              </a:rPr>
              <a:t>mysql</a:t>
            </a:r>
            <a:r>
              <a:rPr lang="zh-CN" altLang="en-US" sz="900" b="0" i="0" spc="0" dirty="0">
                <a:effectLst/>
              </a:rPr>
              <a:t>的</a:t>
            </a:r>
            <a:r>
              <a:rPr lang="en-US" altLang="zh-CN" sz="900" b="0" i="0" spc="0" dirty="0" err="1">
                <a:effectLst/>
              </a:rPr>
              <a:t>binlog</a:t>
            </a:r>
            <a:r>
              <a:rPr lang="zh-CN" altLang="en-US" sz="900" b="0" i="0" spc="0" dirty="0">
                <a:effectLst/>
              </a:rPr>
              <a:t>同步复制原理，实现数据的同步。</a:t>
            </a:r>
            <a:endParaRPr lang="en-US" altLang="zh-CN" sz="900" dirty="0">
              <a:effectLst/>
            </a:endParaRPr>
          </a:p>
          <a:p>
            <a:pPr>
              <a:lnSpc>
                <a:spcPct val="90000"/>
              </a:lnSpc>
              <a:spcAft>
                <a:spcPts val="600"/>
              </a:spcAft>
            </a:pPr>
            <a:r>
              <a:rPr lang="en-US" altLang="zh-CN" sz="900" b="0" i="0" spc="0" dirty="0">
                <a:effectLst/>
              </a:rPr>
              <a:t>3</a:t>
            </a:r>
            <a:r>
              <a:rPr lang="zh-CN" altLang="en-US" sz="900" b="0" i="0" spc="0" dirty="0">
                <a:effectLst/>
              </a:rPr>
              <a:t>、</a:t>
            </a:r>
            <a:r>
              <a:rPr lang="en-US" altLang="zh-CN" sz="900" b="0" i="0" spc="0" dirty="0" err="1">
                <a:effectLst/>
              </a:rPr>
              <a:t>ProxyManager</a:t>
            </a:r>
            <a:r>
              <a:rPr lang="zh-CN" altLang="en-US" sz="900" b="0" i="0" spc="0" dirty="0">
                <a:effectLst/>
              </a:rPr>
              <a:t>：实现对计算节点的统一管理，会和每个计算节点进行连接。</a:t>
            </a:r>
            <a:endParaRPr lang="en-US" altLang="zh-CN" sz="900" dirty="0">
              <a:effectLst/>
            </a:endParaRPr>
          </a:p>
          <a:p>
            <a:pPr>
              <a:lnSpc>
                <a:spcPct val="90000"/>
              </a:lnSpc>
              <a:spcAft>
                <a:spcPts val="600"/>
              </a:spcAft>
            </a:pPr>
            <a:r>
              <a:rPr lang="en-US" altLang="zh-CN" sz="900" b="0" i="0" spc="0" dirty="0">
                <a:effectLst/>
              </a:rPr>
              <a:t>4</a:t>
            </a:r>
            <a:r>
              <a:rPr lang="zh-CN" altLang="en-US" sz="900" b="0" i="0" spc="0" dirty="0">
                <a:effectLst/>
              </a:rPr>
              <a:t>、</a:t>
            </a:r>
            <a:r>
              <a:rPr lang="en-US" altLang="zh-CN" sz="900" b="0" i="0" spc="0" dirty="0" err="1">
                <a:effectLst/>
              </a:rPr>
              <a:t>ClusterManager</a:t>
            </a:r>
            <a:r>
              <a:rPr lang="zh-CN" altLang="en-US" sz="900" b="0" i="0" spc="0" dirty="0">
                <a:effectLst/>
              </a:rPr>
              <a:t>：统一管理数据节点，比如数据节点的状态、扩容缩容，并协同计算节点控制数据的访问。</a:t>
            </a:r>
            <a:endParaRPr lang="en-US" altLang="zh-CN" sz="900" dirty="0">
              <a:effectLst/>
            </a:endParaRPr>
          </a:p>
          <a:p>
            <a:pPr>
              <a:lnSpc>
                <a:spcPct val="90000"/>
              </a:lnSpc>
              <a:spcAft>
                <a:spcPts val="600"/>
              </a:spcAft>
            </a:pPr>
            <a:r>
              <a:rPr lang="en-US" altLang="zh-CN" sz="900" b="0" i="0" spc="0" dirty="0">
                <a:effectLst/>
              </a:rPr>
              <a:t>5</a:t>
            </a:r>
            <a:r>
              <a:rPr lang="zh-CN" altLang="en-US" sz="900" b="0" i="0" spc="0" dirty="0">
                <a:effectLst/>
              </a:rPr>
              <a:t>、</a:t>
            </a:r>
            <a:r>
              <a:rPr lang="en-US" altLang="zh-CN" sz="900" b="0" i="0" spc="0" dirty="0" err="1">
                <a:effectLst/>
              </a:rPr>
              <a:t>Metadataserver</a:t>
            </a:r>
            <a:r>
              <a:rPr lang="zh-CN" altLang="en-US" sz="900" b="0" i="0" spc="0" dirty="0">
                <a:effectLst/>
              </a:rPr>
              <a:t>：管理元数据信息，有</a:t>
            </a:r>
            <a:r>
              <a:rPr lang="en-US" altLang="zh-CN" sz="900" b="0" i="0" spc="0" dirty="0">
                <a:effectLst/>
              </a:rPr>
              <a:t>DDL</a:t>
            </a:r>
            <a:r>
              <a:rPr lang="zh-CN" altLang="en-US" sz="900" b="0" i="0" spc="0" dirty="0">
                <a:effectLst/>
              </a:rPr>
              <a:t>相关的变更会在这里同步更新，元数据会保存在</a:t>
            </a:r>
            <a:r>
              <a:rPr lang="en-US" altLang="zh-CN" sz="900" b="0" i="0" spc="0" dirty="0">
                <a:effectLst/>
              </a:rPr>
              <a:t>RDB</a:t>
            </a:r>
            <a:r>
              <a:rPr lang="zh-CN" altLang="en-US" sz="900" b="0" i="0" spc="0" dirty="0">
                <a:effectLst/>
              </a:rPr>
              <a:t>中。同时为了优化执行效率，元数据信息也会同时同步到每个计算节点和数据节点的内存中，业务访问的时候优先从本地读取元数据信息。</a:t>
            </a:r>
            <a:endParaRPr lang="en-US" altLang="zh-CN" sz="900" dirty="0">
              <a:effectLst/>
            </a:endParaRPr>
          </a:p>
          <a:p>
            <a:pPr>
              <a:lnSpc>
                <a:spcPct val="90000"/>
              </a:lnSpc>
              <a:spcAft>
                <a:spcPts val="600"/>
              </a:spcAft>
            </a:pPr>
            <a:r>
              <a:rPr lang="en-US" altLang="zh-CN" sz="900" b="0" i="0" spc="0" dirty="0">
                <a:effectLst/>
              </a:rPr>
              <a:t>6</a:t>
            </a:r>
            <a:r>
              <a:rPr lang="zh-CN" altLang="en-US" sz="900" b="0" i="0" spc="0" dirty="0">
                <a:effectLst/>
              </a:rPr>
              <a:t>、</a:t>
            </a:r>
            <a:r>
              <a:rPr lang="en-US" altLang="zh-CN" sz="900" b="0" i="0" spc="0" dirty="0">
                <a:effectLst/>
              </a:rPr>
              <a:t>GTM</a:t>
            </a:r>
            <a:r>
              <a:rPr lang="zh-CN" altLang="en-US" sz="900" b="0" i="0" spc="0" dirty="0">
                <a:effectLst/>
              </a:rPr>
              <a:t>：如果需要申请全局事务</a:t>
            </a:r>
            <a:r>
              <a:rPr lang="en-US" altLang="zh-CN" sz="900" b="0" i="0" spc="0" dirty="0">
                <a:effectLst/>
              </a:rPr>
              <a:t>ID</a:t>
            </a:r>
            <a:r>
              <a:rPr lang="zh-CN" altLang="en-US" sz="900" b="0" i="0" spc="0" dirty="0">
                <a:effectLst/>
              </a:rPr>
              <a:t>，会通过</a:t>
            </a:r>
            <a:r>
              <a:rPr lang="en-US" altLang="zh-CN" sz="900" b="0" i="0" spc="0" dirty="0">
                <a:effectLst/>
              </a:rPr>
              <a:t>GTM</a:t>
            </a:r>
            <a:r>
              <a:rPr lang="zh-CN" altLang="en-US" sz="900" b="0" i="0" spc="0" dirty="0">
                <a:effectLst/>
              </a:rPr>
              <a:t>管理节点申请</a:t>
            </a:r>
            <a:r>
              <a:rPr lang="en-US" altLang="zh-CN" sz="900" b="0" i="0" spc="0" dirty="0">
                <a:effectLst/>
              </a:rPr>
              <a:t>GTID</a:t>
            </a:r>
            <a:r>
              <a:rPr lang="zh-CN" altLang="en-US" sz="900" b="0" i="0" spc="0" dirty="0">
                <a:effectLst/>
              </a:rPr>
              <a:t>。</a:t>
            </a:r>
            <a:endParaRPr lang="en-US" altLang="zh-CN" sz="900" dirty="0">
              <a:effectLst/>
            </a:endParaRPr>
          </a:p>
          <a:p>
            <a:pPr>
              <a:lnSpc>
                <a:spcPct val="90000"/>
              </a:lnSpc>
              <a:spcAft>
                <a:spcPts val="600"/>
              </a:spcAft>
            </a:pPr>
            <a:r>
              <a:rPr lang="en-US" altLang="zh-CN" sz="900" b="0" i="0" spc="0" dirty="0">
                <a:effectLst/>
              </a:rPr>
              <a:t>7</a:t>
            </a:r>
            <a:r>
              <a:rPr lang="zh-CN" altLang="en-US" sz="900" b="0" i="0" spc="0" dirty="0">
                <a:effectLst/>
              </a:rPr>
              <a:t>、</a:t>
            </a:r>
            <a:r>
              <a:rPr lang="en-US" altLang="zh-CN" sz="900" b="0" i="0" spc="0" dirty="0" err="1">
                <a:effectLst/>
              </a:rPr>
              <a:t>OMMAgent</a:t>
            </a:r>
            <a:r>
              <a:rPr lang="zh-CN" altLang="en-US" sz="900" dirty="0"/>
              <a:t>：</a:t>
            </a:r>
            <a:r>
              <a:rPr lang="zh-CN" altLang="en-US" sz="900" b="0" i="0" spc="0" dirty="0">
                <a:effectLst/>
              </a:rPr>
              <a:t>用于执行</a:t>
            </a:r>
            <a:r>
              <a:rPr lang="en-US" altLang="zh-CN" sz="900" b="0" i="0" spc="0" dirty="0">
                <a:effectLst/>
              </a:rPr>
              <a:t>OMM</a:t>
            </a:r>
            <a:r>
              <a:rPr lang="zh-CN" altLang="en-US" sz="900" b="0" i="0" spc="0" dirty="0">
                <a:effectLst/>
              </a:rPr>
              <a:t>管理节点下发的命令，并将告警信息同步到</a:t>
            </a:r>
            <a:r>
              <a:rPr lang="en-US" altLang="zh-CN" sz="900" b="0" i="0" spc="0" dirty="0">
                <a:effectLst/>
              </a:rPr>
              <a:t>OMM</a:t>
            </a:r>
            <a:r>
              <a:rPr lang="zh-CN" altLang="en-US" sz="900" b="0" i="0" spc="0" dirty="0">
                <a:effectLst/>
              </a:rPr>
              <a:t>管理节点</a:t>
            </a:r>
            <a:r>
              <a:rPr lang="zh-CN" altLang="en-US" sz="900" dirty="0"/>
              <a:t>。</a:t>
            </a:r>
            <a:endParaRPr lang="en-US" altLang="zh-CN" sz="900" dirty="0">
              <a:effectLst/>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13</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gn="l">
              <a:buFont typeface="+mj-lt"/>
              <a:buAutoNum type="arabicPeriod"/>
            </a:pPr>
            <a:r>
              <a:rPr lang="en-US" altLang="zh-CN" sz="900" dirty="0" err="1">
                <a:solidFill>
                  <a:srgbClr val="24292E"/>
                </a:solidFill>
                <a:effectLst/>
                <a:latin typeface="-apple-system"/>
              </a:rPr>
              <a:t>DBProxy</a:t>
            </a:r>
            <a:r>
              <a:rPr lang="zh-CN" altLang="en-US" sz="900" dirty="0">
                <a:solidFill>
                  <a:srgbClr val="24292E"/>
                </a:solidFill>
                <a:effectLst/>
                <a:latin typeface="-apple-system"/>
              </a:rPr>
              <a:t>接收到</a:t>
            </a:r>
            <a:r>
              <a:rPr lang="en-US" altLang="zh-CN" sz="900" dirty="0">
                <a:solidFill>
                  <a:srgbClr val="24292E"/>
                </a:solidFill>
                <a:effectLst/>
                <a:latin typeface="-apple-system"/>
              </a:rPr>
              <a:t>DDL</a:t>
            </a:r>
            <a:r>
              <a:rPr lang="zh-CN" altLang="en-US" sz="900" dirty="0">
                <a:solidFill>
                  <a:srgbClr val="24292E"/>
                </a:solidFill>
                <a:effectLst/>
                <a:latin typeface="-apple-system"/>
              </a:rPr>
              <a:t>信息后，会通知</a:t>
            </a:r>
            <a:r>
              <a:rPr lang="en-US" altLang="zh-CN" sz="900" dirty="0">
                <a:solidFill>
                  <a:srgbClr val="24292E"/>
                </a:solidFill>
                <a:effectLst/>
                <a:latin typeface="-apple-system"/>
              </a:rPr>
              <a:t>MDS</a:t>
            </a:r>
            <a:r>
              <a:rPr lang="zh-CN" altLang="en-US" sz="900" dirty="0">
                <a:solidFill>
                  <a:srgbClr val="24292E"/>
                </a:solidFill>
                <a:effectLst/>
                <a:latin typeface="-apple-system"/>
              </a:rPr>
              <a:t>更新元数据信息，并持久化保存到</a:t>
            </a:r>
            <a:r>
              <a:rPr lang="en-US" altLang="zh-CN" sz="900" dirty="0">
                <a:solidFill>
                  <a:srgbClr val="24292E"/>
                </a:solidFill>
                <a:effectLst/>
                <a:latin typeface="-apple-system"/>
              </a:rPr>
              <a:t>RDB</a:t>
            </a:r>
            <a:r>
              <a:rPr lang="zh-CN" altLang="en-US" sz="900" dirty="0">
                <a:solidFill>
                  <a:srgbClr val="24292E"/>
                </a:solidFill>
                <a:effectLst/>
                <a:latin typeface="-apple-system"/>
              </a:rPr>
              <a:t>中</a:t>
            </a:r>
          </a:p>
          <a:p>
            <a:pPr algn="l">
              <a:buFont typeface="+mj-lt"/>
              <a:buAutoNum type="arabicPeriod"/>
            </a:pPr>
            <a:r>
              <a:rPr lang="en-US" altLang="zh-CN" sz="900" dirty="0" err="1">
                <a:solidFill>
                  <a:srgbClr val="24292E"/>
                </a:solidFill>
                <a:effectLst/>
                <a:latin typeface="-apple-system"/>
              </a:rPr>
              <a:t>DBProxy</a:t>
            </a:r>
            <a:r>
              <a:rPr lang="zh-CN" altLang="en-US" sz="900" dirty="0">
                <a:solidFill>
                  <a:srgbClr val="24292E"/>
                </a:solidFill>
                <a:effectLst/>
                <a:latin typeface="-apple-system"/>
              </a:rPr>
              <a:t>将</a:t>
            </a:r>
            <a:r>
              <a:rPr lang="en-US" altLang="zh-CN" sz="900" dirty="0">
                <a:solidFill>
                  <a:srgbClr val="24292E"/>
                </a:solidFill>
                <a:effectLst/>
                <a:latin typeface="-apple-system"/>
              </a:rPr>
              <a:t>DDL</a:t>
            </a:r>
            <a:r>
              <a:rPr lang="zh-CN" altLang="en-US" sz="900" dirty="0">
                <a:solidFill>
                  <a:srgbClr val="24292E"/>
                </a:solidFill>
                <a:effectLst/>
                <a:latin typeface="-apple-system"/>
              </a:rPr>
              <a:t>语句下推到每个数据节点分别执行</a:t>
            </a:r>
          </a:p>
          <a:p>
            <a:pPr algn="l">
              <a:buFont typeface="+mj-lt"/>
              <a:buAutoNum type="arabicPeriod"/>
            </a:pPr>
            <a:r>
              <a:rPr lang="en-US" altLang="zh-CN" sz="900" dirty="0" err="1">
                <a:solidFill>
                  <a:srgbClr val="24292E"/>
                </a:solidFill>
                <a:effectLst/>
                <a:latin typeface="-apple-system"/>
              </a:rPr>
              <a:t>DBProxy</a:t>
            </a:r>
            <a:r>
              <a:rPr lang="zh-CN" altLang="en-US" sz="900" dirty="0">
                <a:solidFill>
                  <a:srgbClr val="24292E"/>
                </a:solidFill>
                <a:effectLst/>
                <a:latin typeface="-apple-system"/>
              </a:rPr>
              <a:t>本地内存和数据节点中会保存一份全量的表结构信息</a:t>
            </a:r>
          </a:p>
          <a:p>
            <a:pPr algn="l">
              <a:buFont typeface="+mj-lt"/>
              <a:buAutoNum type="arabicPeriod"/>
            </a:pPr>
            <a:r>
              <a:rPr lang="en-US" altLang="zh-CN" sz="900" dirty="0">
                <a:solidFill>
                  <a:srgbClr val="24292E"/>
                </a:solidFill>
                <a:effectLst/>
                <a:latin typeface="-apple-system"/>
              </a:rPr>
              <a:t>DDL</a:t>
            </a:r>
            <a:r>
              <a:rPr lang="zh-CN" altLang="en-US" sz="900" dirty="0">
                <a:solidFill>
                  <a:srgbClr val="24292E"/>
                </a:solidFill>
                <a:effectLst/>
                <a:latin typeface="-apple-system"/>
              </a:rPr>
              <a:t>执行过程中如果出错，会通知</a:t>
            </a:r>
            <a:r>
              <a:rPr lang="en-US" altLang="zh-CN" sz="900" dirty="0">
                <a:solidFill>
                  <a:srgbClr val="24292E"/>
                </a:solidFill>
                <a:effectLst/>
                <a:latin typeface="-apple-system"/>
              </a:rPr>
              <a:t>MDS</a:t>
            </a:r>
            <a:r>
              <a:rPr lang="zh-CN" altLang="en-US" sz="900" dirty="0">
                <a:solidFill>
                  <a:srgbClr val="24292E"/>
                </a:solidFill>
                <a:effectLst/>
                <a:latin typeface="-apple-system"/>
              </a:rPr>
              <a:t>将表状态禁用，需要手动解锁；表禁用后业务访问会出错</a:t>
            </a:r>
          </a:p>
          <a:p>
            <a:pPr algn="l">
              <a:buFont typeface="+mj-lt"/>
              <a:buAutoNum type="arabicPeriod"/>
            </a:pPr>
            <a:r>
              <a:rPr lang="en-US" altLang="zh-CN" sz="900" dirty="0">
                <a:solidFill>
                  <a:srgbClr val="24292E"/>
                </a:solidFill>
                <a:effectLst/>
                <a:latin typeface="-apple-system"/>
              </a:rPr>
              <a:t>RDB</a:t>
            </a:r>
            <a:r>
              <a:rPr lang="zh-CN" altLang="en-US" sz="900" dirty="0">
                <a:solidFill>
                  <a:srgbClr val="24292E"/>
                </a:solidFill>
                <a:effectLst/>
                <a:latin typeface="-apple-system"/>
              </a:rPr>
              <a:t>中的</a:t>
            </a:r>
            <a:r>
              <a:rPr lang="en-US" altLang="zh-CN" sz="900" dirty="0">
                <a:solidFill>
                  <a:srgbClr val="24292E"/>
                </a:solidFill>
                <a:effectLst/>
                <a:latin typeface="-apple-system"/>
              </a:rPr>
              <a:t>DDL</a:t>
            </a:r>
            <a:r>
              <a:rPr lang="zh-CN" altLang="en-US" sz="900" dirty="0">
                <a:solidFill>
                  <a:srgbClr val="24292E"/>
                </a:solidFill>
                <a:effectLst/>
                <a:latin typeface="-apple-system"/>
              </a:rPr>
              <a:t>信息会定期同步到</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计算节点和</a:t>
            </a:r>
            <a:r>
              <a:rPr lang="en-US" altLang="zh-CN" sz="900" dirty="0">
                <a:solidFill>
                  <a:srgbClr val="24292E"/>
                </a:solidFill>
                <a:effectLst/>
                <a:latin typeface="-apple-system"/>
              </a:rPr>
              <a:t>DB</a:t>
            </a:r>
            <a:r>
              <a:rPr lang="zh-CN" altLang="en-US" sz="900" dirty="0">
                <a:solidFill>
                  <a:srgbClr val="24292E"/>
                </a:solidFill>
                <a:effectLst/>
                <a:latin typeface="-apple-system"/>
              </a:rPr>
              <a:t>数据节点</a:t>
            </a:r>
          </a:p>
          <a:p>
            <a:pPr algn="l">
              <a:buFont typeface="+mj-lt"/>
              <a:buAutoNum type="arabicPeriod"/>
            </a:pPr>
            <a:r>
              <a:rPr lang="zh-CN" altLang="en-US" sz="900" dirty="0">
                <a:solidFill>
                  <a:srgbClr val="24292E"/>
                </a:solidFill>
                <a:effectLst/>
                <a:latin typeface="-apple-system"/>
              </a:rPr>
              <a:t>应用访问时会优先从本地读取</a:t>
            </a:r>
            <a:r>
              <a:rPr lang="en-US" altLang="zh-CN" sz="900" dirty="0">
                <a:solidFill>
                  <a:srgbClr val="24292E"/>
                </a:solidFill>
                <a:effectLst/>
                <a:latin typeface="-apple-system"/>
              </a:rPr>
              <a:t>DDL</a:t>
            </a:r>
            <a:r>
              <a:rPr lang="zh-CN" altLang="en-US" sz="900" dirty="0">
                <a:solidFill>
                  <a:srgbClr val="24292E"/>
                </a:solidFill>
                <a:effectLst/>
                <a:latin typeface="-apple-system"/>
              </a:rPr>
              <a:t>信息</a:t>
            </a: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16</a:t>
            </a:fld>
            <a:endParaRPr lang="zh-CN" altLang="en-US"/>
          </a:p>
        </p:txBody>
      </p:sp>
    </p:spTree>
    <p:extLst>
      <p:ext uri="{BB962C8B-B14F-4D97-AF65-F5344CB8AC3E}">
        <p14:creationId xmlns:p14="http://schemas.microsoft.com/office/powerpoint/2010/main" val="3801335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17</a:t>
            </a:fld>
            <a:endParaRPr lang="zh-CN" altLang="en-US"/>
          </a:p>
        </p:txBody>
      </p:sp>
    </p:spTree>
    <p:extLst>
      <p:ext uri="{BB962C8B-B14F-4D97-AF65-F5344CB8AC3E}">
        <p14:creationId xmlns:p14="http://schemas.microsoft.com/office/powerpoint/2010/main" val="2698918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18</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20</a:t>
            </a:fld>
            <a:endParaRPr lang="zh-CN" altLang="en-US"/>
          </a:p>
        </p:txBody>
      </p:sp>
    </p:spTree>
    <p:extLst>
      <p:ext uri="{BB962C8B-B14F-4D97-AF65-F5344CB8AC3E}">
        <p14:creationId xmlns:p14="http://schemas.microsoft.com/office/powerpoint/2010/main" val="3917200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21</a:t>
            </a:fld>
            <a:endParaRPr lang="zh-CN" altLang="en-US"/>
          </a:p>
        </p:txBody>
      </p:sp>
    </p:spTree>
    <p:extLst>
      <p:ext uri="{BB962C8B-B14F-4D97-AF65-F5344CB8AC3E}">
        <p14:creationId xmlns:p14="http://schemas.microsoft.com/office/powerpoint/2010/main" val="511776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2</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zh-CN" sz="1800" b="0" u="none"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一阶段提交不需要“协调者”角色，各结点之间不存在协调操作，因此其事务执行时间比两阶段提交要短，但是提交的“危险期”是每一个事务的实际提交时间，相比于两阶段提交，一阶段提交出现在</a:t>
            </a:r>
            <a:r>
              <a:rPr lang="zh-CN" altLang="zh-CN" sz="1800" b="0" u="none" kern="100" dirty="0">
                <a:solidFill>
                  <a:srgbClr val="FF0000"/>
                </a:solidFill>
                <a:effectLst/>
                <a:ea typeface="Times New Roman" panose="02020603050405020304" pitchFamily="18" charset="0"/>
              </a:rPr>
              <a:t> </a:t>
            </a:r>
            <a:r>
              <a:rPr lang="zh-CN" altLang="zh-CN" sz="1800" b="0" u="none"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“不一致”的概率就变大了</a:t>
            </a:r>
            <a:r>
              <a:rPr lang="zh-CN"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b="0" u="none" kern="100" dirty="0" err="1">
                <a:effectLst/>
                <a:latin typeface="Times New Roman" panose="02020603050405020304" pitchFamily="18" charset="0"/>
                <a:ea typeface="仿宋" panose="02010609060101010101" pitchFamily="49" charset="-122"/>
                <a:cs typeface="Times New Roman" panose="02020603050405020304" pitchFamily="18" charset="0"/>
              </a:rPr>
              <a:t>GoldenDB</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通过引入</a:t>
            </a:r>
            <a:r>
              <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解决了不一致性问题，但是回滚的成本高一些。</a:t>
            </a:r>
            <a:endParaRPr lang="zh-CN" altLang="en-US" sz="900" b="0" u="none"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22</a:t>
            </a:fld>
            <a:endParaRPr lang="zh-CN" altLang="en-US"/>
          </a:p>
        </p:txBody>
      </p:sp>
    </p:spTree>
    <p:extLst>
      <p:ext uri="{BB962C8B-B14F-4D97-AF65-F5344CB8AC3E}">
        <p14:creationId xmlns:p14="http://schemas.microsoft.com/office/powerpoint/2010/main" val="2263262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23</a:t>
            </a:fld>
            <a:endParaRPr lang="zh-CN" altLang="en-US"/>
          </a:p>
        </p:txBody>
      </p:sp>
    </p:spTree>
    <p:extLst>
      <p:ext uri="{BB962C8B-B14F-4D97-AF65-F5344CB8AC3E}">
        <p14:creationId xmlns:p14="http://schemas.microsoft.com/office/powerpoint/2010/main" val="32534777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24</a:t>
            </a:fld>
            <a:endParaRPr lang="zh-CN" altLang="en-US"/>
          </a:p>
        </p:txBody>
      </p:sp>
    </p:spTree>
    <p:extLst>
      <p:ext uri="{BB962C8B-B14F-4D97-AF65-F5344CB8AC3E}">
        <p14:creationId xmlns:p14="http://schemas.microsoft.com/office/powerpoint/2010/main" val="2529236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25</a:t>
            </a:fld>
            <a:endParaRPr lang="zh-CN" altLang="en-US"/>
          </a:p>
        </p:txBody>
      </p:sp>
    </p:spTree>
    <p:extLst>
      <p:ext uri="{BB962C8B-B14F-4D97-AF65-F5344CB8AC3E}">
        <p14:creationId xmlns:p14="http://schemas.microsoft.com/office/powerpoint/2010/main" val="39599521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26</a:t>
            </a:fld>
            <a:endParaRPr lang="zh-CN" altLang="en-US"/>
          </a:p>
        </p:txBody>
      </p:sp>
    </p:spTree>
    <p:extLst>
      <p:ext uri="{BB962C8B-B14F-4D97-AF65-F5344CB8AC3E}">
        <p14:creationId xmlns:p14="http://schemas.microsoft.com/office/powerpoint/2010/main" val="364056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27</a:t>
            </a:fld>
            <a:endParaRPr lang="zh-CN" altLang="en-US"/>
          </a:p>
        </p:txBody>
      </p:sp>
    </p:spTree>
    <p:extLst>
      <p:ext uri="{BB962C8B-B14F-4D97-AF65-F5344CB8AC3E}">
        <p14:creationId xmlns:p14="http://schemas.microsoft.com/office/powerpoint/2010/main" val="2630015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在分布式环境、计算存储分离架构下，事务处理技术如果采用</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，那么</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应该置于哪里？在解耦的需求下，可以考虑如下方式：</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1</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置于存储层</a:t>
            </a:r>
            <a:endPar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lvl="0" indent="0" algn="just">
              <a:lnSpc>
                <a:spcPct val="150000"/>
              </a:lnSpc>
              <a:buFont typeface="+mj-lt"/>
              <a:buNone/>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在传统的页面结构之上，进行</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的可见性判断（即可见性判断放置在存储层），这样的好处是，网络传输量少，但是事务处理技术和存储层耦合度高。</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置于计算层</a:t>
            </a:r>
            <a:endPar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lvl="0" indent="0" algn="just">
              <a:lnSpc>
                <a:spcPct val="150000"/>
              </a:lnSpc>
              <a:buFont typeface="+mj-lt"/>
              <a:buNone/>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这样以</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技术为基础的事务处理可以和存储层解耦，这有助于实现多模数据库。</a:t>
            </a:r>
          </a:p>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28</a:t>
            </a:fld>
            <a:endParaRPr lang="zh-CN" altLang="en-US"/>
          </a:p>
        </p:txBody>
      </p:sp>
    </p:spTree>
    <p:extLst>
      <p:ext uri="{BB962C8B-B14F-4D97-AF65-F5344CB8AC3E}">
        <p14:creationId xmlns:p14="http://schemas.microsoft.com/office/powerpoint/2010/main" val="20380269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29</a:t>
            </a:fld>
            <a:endParaRPr lang="zh-CN" altLang="en-US"/>
          </a:p>
        </p:txBody>
      </p:sp>
    </p:spTree>
    <p:extLst>
      <p:ext uri="{BB962C8B-B14F-4D97-AF65-F5344CB8AC3E}">
        <p14:creationId xmlns:p14="http://schemas.microsoft.com/office/powerpoint/2010/main" val="5656885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30</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3</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32</a:t>
            </a:fld>
            <a:endParaRPr lang="zh-CN" altLang="en-US"/>
          </a:p>
        </p:txBody>
      </p:sp>
    </p:spTree>
    <p:extLst>
      <p:ext uri="{BB962C8B-B14F-4D97-AF65-F5344CB8AC3E}">
        <p14:creationId xmlns:p14="http://schemas.microsoft.com/office/powerpoint/2010/main" val="6594022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33</a:t>
            </a:fld>
            <a:endParaRPr lang="zh-CN" altLang="en-US"/>
          </a:p>
        </p:txBody>
      </p:sp>
    </p:spTree>
    <p:extLst>
      <p:ext uri="{BB962C8B-B14F-4D97-AF65-F5344CB8AC3E}">
        <p14:creationId xmlns:p14="http://schemas.microsoft.com/office/powerpoint/2010/main" val="1540140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34</a:t>
            </a:fld>
            <a:endParaRPr lang="zh-CN" altLang="en-US"/>
          </a:p>
        </p:txBody>
      </p:sp>
    </p:spTree>
    <p:extLst>
      <p:ext uri="{BB962C8B-B14F-4D97-AF65-F5344CB8AC3E}">
        <p14:creationId xmlns:p14="http://schemas.microsoft.com/office/powerpoint/2010/main" val="13726276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35</a:t>
            </a:fld>
            <a:endParaRPr lang="zh-CN" altLang="en-US"/>
          </a:p>
        </p:txBody>
      </p:sp>
    </p:spTree>
    <p:extLst>
      <p:ext uri="{BB962C8B-B14F-4D97-AF65-F5344CB8AC3E}">
        <p14:creationId xmlns:p14="http://schemas.microsoft.com/office/powerpoint/2010/main" val="29251964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36</a:t>
            </a:fld>
            <a:endParaRPr lang="zh-CN" altLang="en-US"/>
          </a:p>
        </p:txBody>
      </p:sp>
    </p:spTree>
    <p:extLst>
      <p:ext uri="{BB962C8B-B14F-4D97-AF65-F5344CB8AC3E}">
        <p14:creationId xmlns:p14="http://schemas.microsoft.com/office/powerpoint/2010/main" val="25967779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37</a:t>
            </a:fld>
            <a:endParaRPr lang="zh-CN" altLang="en-US"/>
          </a:p>
        </p:txBody>
      </p:sp>
    </p:spTree>
    <p:extLst>
      <p:ext uri="{BB962C8B-B14F-4D97-AF65-F5344CB8AC3E}">
        <p14:creationId xmlns:p14="http://schemas.microsoft.com/office/powerpoint/2010/main" val="12059925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38</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9304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39</a:t>
            </a:fld>
            <a:endParaRPr lang="zh-CN" altLang="en-US"/>
          </a:p>
        </p:txBody>
      </p:sp>
    </p:spTree>
    <p:extLst>
      <p:ext uri="{BB962C8B-B14F-4D97-AF65-F5344CB8AC3E}">
        <p14:creationId xmlns:p14="http://schemas.microsoft.com/office/powerpoint/2010/main" val="13508594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40</a:t>
            </a:fld>
            <a:endParaRPr lang="zh-CN" altLang="en-US"/>
          </a:p>
        </p:txBody>
      </p:sp>
    </p:spTree>
    <p:extLst>
      <p:ext uri="{BB962C8B-B14F-4D97-AF65-F5344CB8AC3E}">
        <p14:creationId xmlns:p14="http://schemas.microsoft.com/office/powerpoint/2010/main" val="29451183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41</a:t>
            </a:fld>
            <a:endParaRPr lang="zh-CN" altLang="en-US"/>
          </a:p>
        </p:txBody>
      </p:sp>
    </p:spTree>
    <p:extLst>
      <p:ext uri="{BB962C8B-B14F-4D97-AF65-F5344CB8AC3E}">
        <p14:creationId xmlns:p14="http://schemas.microsoft.com/office/powerpoint/2010/main" val="2634448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4</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en-US"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42</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297397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43</a:t>
            </a:fld>
            <a:endParaRPr lang="zh-CN" altLang="en-US"/>
          </a:p>
        </p:txBody>
      </p:sp>
    </p:spTree>
    <p:extLst>
      <p:ext uri="{BB962C8B-B14F-4D97-AF65-F5344CB8AC3E}">
        <p14:creationId xmlns:p14="http://schemas.microsoft.com/office/powerpoint/2010/main" val="3522570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44</a:t>
            </a:fld>
            <a:endParaRPr lang="zh-CN" altLang="en-US"/>
          </a:p>
        </p:txBody>
      </p:sp>
    </p:spTree>
    <p:extLst>
      <p:ext uri="{BB962C8B-B14F-4D97-AF65-F5344CB8AC3E}">
        <p14:creationId xmlns:p14="http://schemas.microsoft.com/office/powerpoint/2010/main" val="222712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45</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577098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46</a:t>
            </a:fld>
            <a:endParaRPr lang="zh-CN" altLang="en-US"/>
          </a:p>
        </p:txBody>
      </p:sp>
    </p:spTree>
    <p:extLst>
      <p:ext uri="{BB962C8B-B14F-4D97-AF65-F5344CB8AC3E}">
        <p14:creationId xmlns:p14="http://schemas.microsoft.com/office/powerpoint/2010/main" val="29855648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47</a:t>
            </a:fld>
            <a:endParaRPr lang="zh-CN" altLang="en-US"/>
          </a:p>
        </p:txBody>
      </p:sp>
    </p:spTree>
    <p:extLst>
      <p:ext uri="{BB962C8B-B14F-4D97-AF65-F5344CB8AC3E}">
        <p14:creationId xmlns:p14="http://schemas.microsoft.com/office/powerpoint/2010/main" val="24219776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48</a:t>
            </a:fld>
            <a:endParaRPr lang="zh-CN" altLang="en-US"/>
          </a:p>
        </p:txBody>
      </p:sp>
    </p:spTree>
    <p:extLst>
      <p:ext uri="{BB962C8B-B14F-4D97-AF65-F5344CB8AC3E}">
        <p14:creationId xmlns:p14="http://schemas.microsoft.com/office/powerpoint/2010/main" val="697469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49</a:t>
            </a:fld>
            <a:endParaRPr lang="zh-CN" altLang="en-US"/>
          </a:p>
        </p:txBody>
      </p:sp>
    </p:spTree>
    <p:extLst>
      <p:ext uri="{BB962C8B-B14F-4D97-AF65-F5344CB8AC3E}">
        <p14:creationId xmlns:p14="http://schemas.microsoft.com/office/powerpoint/2010/main" val="39934626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50</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42320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51</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系统表</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information_schema.INNODB_TRX</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主要记录了</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innodb</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事务的相关信息，需要增加</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个字段用于保存事务流水号信息及</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新增字段信息如下：</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trx_serial_num</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 varchar(32) DEFAULT NULL,</a:t>
            </a:r>
            <a:endParaRPr lang="en-US" altLang="zh-CN" sz="1000" kern="100" dirty="0">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trx_gtm_gtid</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varcahr</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(32) DEFAULT NULL</a:t>
            </a:r>
          </a:p>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事务流水号信息和</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信息都是以特殊</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HINT</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信息的方式携带在</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SQL</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语句中的，如：</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zh-CN"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事务流水号：</a:t>
            </a:r>
            <a:r>
              <a:rPr lang="en-US"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/*+TSN=abc123*/ START TRANSACTION;</a:t>
            </a:r>
          </a:p>
          <a:p>
            <a:pPr marL="0" indent="0">
              <a:buNone/>
            </a:pPr>
            <a:r>
              <a:rPr lang="zh-CN"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事务流水号：</a:t>
            </a:r>
            <a:r>
              <a:rPr lang="en-US"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/*+GTID=123456*/ START TRANSACTION;</a:t>
            </a:r>
            <a:endParaRPr lang="en-US" altLang="zh-CN" sz="1000" dirty="0"/>
          </a:p>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40607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5</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52</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pPr algn="just"/>
            <a:r>
              <a:rPr lang="en-US" altLang="zh-CN" sz="1000" b="0" i="0" dirty="0">
                <a:solidFill>
                  <a:srgbClr val="333333"/>
                </a:solidFill>
                <a:effectLst/>
                <a:latin typeface="-apple-system"/>
              </a:rPr>
              <a:t>1</a:t>
            </a:r>
            <a:r>
              <a:rPr lang="zh-CN" altLang="en-US" sz="1000" b="0" i="0" dirty="0">
                <a:solidFill>
                  <a:srgbClr val="333333"/>
                </a:solidFill>
                <a:effectLst/>
                <a:latin typeface="-apple-system"/>
              </a:rPr>
              <a:t>、</a:t>
            </a:r>
            <a:r>
              <a:rPr lang="en-US" altLang="zh-CN" sz="1000" b="0" i="0" dirty="0" err="1">
                <a:solidFill>
                  <a:srgbClr val="333333"/>
                </a:solidFill>
                <a:effectLst/>
                <a:latin typeface="-apple-system"/>
              </a:rPr>
              <a:t>InsightAgent</a:t>
            </a:r>
            <a:r>
              <a:rPr lang="zh-CN" altLang="en-US" sz="1000" b="0" i="0" dirty="0">
                <a:solidFill>
                  <a:srgbClr val="333333"/>
                </a:solidFill>
                <a:effectLst/>
                <a:latin typeface="-apple-system"/>
              </a:rPr>
              <a:t>是主机代理，每台主机上部署，执行</a:t>
            </a:r>
            <a:r>
              <a:rPr lang="en-US" altLang="zh-CN" sz="1000" b="0" i="0" dirty="0" err="1">
                <a:solidFill>
                  <a:srgbClr val="333333"/>
                </a:solidFill>
                <a:effectLst/>
                <a:latin typeface="-apple-system"/>
              </a:rPr>
              <a:t>insightserver</a:t>
            </a:r>
            <a:r>
              <a:rPr lang="zh-CN" altLang="en-US" sz="1000" b="0" i="0" dirty="0">
                <a:solidFill>
                  <a:srgbClr val="333333"/>
                </a:solidFill>
                <a:effectLst/>
                <a:latin typeface="-apple-system"/>
              </a:rPr>
              <a:t>下发的命令，并将数据收集推送到</a:t>
            </a:r>
            <a:r>
              <a:rPr lang="en-US" altLang="zh-CN" sz="1000" b="0" i="0" dirty="0" err="1">
                <a:solidFill>
                  <a:srgbClr val="333333"/>
                </a:solidFill>
                <a:effectLst/>
                <a:latin typeface="-apple-system"/>
              </a:rPr>
              <a:t>kafka</a:t>
            </a:r>
            <a:endParaRPr lang="en-US" altLang="zh-CN" sz="1000" b="0" i="0" dirty="0">
              <a:solidFill>
                <a:srgbClr val="333333"/>
              </a:solidFill>
              <a:effectLst/>
              <a:latin typeface="-apple-system"/>
            </a:endParaRPr>
          </a:p>
          <a:p>
            <a:pPr algn="just"/>
            <a:r>
              <a:rPr lang="en-US" altLang="zh-CN" sz="1000" b="0" i="0" dirty="0">
                <a:solidFill>
                  <a:srgbClr val="333333"/>
                </a:solidFill>
                <a:effectLst/>
                <a:latin typeface="-apple-system"/>
              </a:rPr>
              <a:t>2</a:t>
            </a:r>
            <a:r>
              <a:rPr lang="zh-CN" altLang="en-US" sz="1000" b="0" i="0" dirty="0">
                <a:solidFill>
                  <a:srgbClr val="333333"/>
                </a:solidFill>
                <a:effectLst/>
                <a:latin typeface="-apple-system"/>
              </a:rPr>
              <a:t>、</a:t>
            </a:r>
            <a:r>
              <a:rPr lang="en-US" altLang="zh-CN" sz="1000" b="0" i="0" dirty="0" err="1">
                <a:solidFill>
                  <a:srgbClr val="333333"/>
                </a:solidFill>
                <a:effectLst/>
                <a:latin typeface="-apple-system"/>
              </a:rPr>
              <a:t>Filebeat</a:t>
            </a:r>
            <a:r>
              <a:rPr lang="zh-CN" altLang="en-US" sz="1000" b="0" i="0" dirty="0">
                <a:solidFill>
                  <a:srgbClr val="333333"/>
                </a:solidFill>
                <a:effectLst/>
                <a:latin typeface="-apple-system"/>
              </a:rPr>
              <a:t>是日志采集代理，用于收集每台服务器的日志数据</a:t>
            </a:r>
          </a:p>
          <a:p>
            <a:pPr algn="just"/>
            <a:r>
              <a:rPr lang="en-US" altLang="zh-CN" sz="1000" b="0" i="0" dirty="0">
                <a:solidFill>
                  <a:srgbClr val="333333"/>
                </a:solidFill>
                <a:effectLst/>
                <a:latin typeface="-apple-system"/>
              </a:rPr>
              <a:t>3</a:t>
            </a:r>
            <a:r>
              <a:rPr lang="zh-CN" altLang="en-US" sz="1000" b="0" i="0" dirty="0">
                <a:solidFill>
                  <a:srgbClr val="333333"/>
                </a:solidFill>
                <a:effectLst/>
                <a:latin typeface="-apple-system"/>
              </a:rPr>
              <a:t>、运维性能数据经过</a:t>
            </a:r>
            <a:r>
              <a:rPr lang="en-US" altLang="zh-CN" sz="1000" b="0" i="0" dirty="0" err="1">
                <a:solidFill>
                  <a:srgbClr val="333333"/>
                </a:solidFill>
                <a:effectLst/>
                <a:latin typeface="-apple-system"/>
              </a:rPr>
              <a:t>kafka</a:t>
            </a:r>
            <a:r>
              <a:rPr lang="zh-CN" altLang="en-US" sz="1000" b="0" i="0" dirty="0">
                <a:solidFill>
                  <a:srgbClr val="333333"/>
                </a:solidFill>
                <a:effectLst/>
                <a:latin typeface="-apple-system"/>
              </a:rPr>
              <a:t>消息队列后通过</a:t>
            </a:r>
            <a:r>
              <a:rPr lang="en-US" altLang="zh-CN" sz="1000" b="0" i="0" dirty="0" err="1">
                <a:solidFill>
                  <a:srgbClr val="333333"/>
                </a:solidFill>
                <a:effectLst/>
                <a:latin typeface="-apple-system"/>
              </a:rPr>
              <a:t>logstash</a:t>
            </a:r>
            <a:r>
              <a:rPr lang="zh-CN" altLang="en-US" sz="1000" b="0" i="0" dirty="0">
                <a:solidFill>
                  <a:srgbClr val="333333"/>
                </a:solidFill>
                <a:effectLst/>
                <a:latin typeface="-apple-system"/>
              </a:rPr>
              <a:t>采集到</a:t>
            </a:r>
            <a:r>
              <a:rPr lang="en-US" altLang="zh-CN" sz="1000" b="0" i="0" dirty="0" err="1">
                <a:solidFill>
                  <a:srgbClr val="333333"/>
                </a:solidFill>
                <a:effectLst/>
                <a:latin typeface="-apple-system"/>
              </a:rPr>
              <a:t>elasticsearch</a:t>
            </a:r>
            <a:r>
              <a:rPr lang="zh-CN" altLang="en-US" sz="1000" b="0" i="0" dirty="0">
                <a:solidFill>
                  <a:srgbClr val="333333"/>
                </a:solidFill>
                <a:effectLst/>
                <a:latin typeface="-apple-system"/>
              </a:rPr>
              <a:t>中存储</a:t>
            </a:r>
          </a:p>
          <a:p>
            <a:pPr algn="just"/>
            <a:r>
              <a:rPr lang="en-US" altLang="zh-CN" sz="1000" b="0" i="0" dirty="0">
                <a:solidFill>
                  <a:srgbClr val="333333"/>
                </a:solidFill>
                <a:effectLst/>
                <a:latin typeface="-apple-system"/>
              </a:rPr>
              <a:t>4</a:t>
            </a:r>
            <a:r>
              <a:rPr lang="zh-CN" altLang="en-US" sz="1000" b="0" i="0" dirty="0">
                <a:solidFill>
                  <a:srgbClr val="333333"/>
                </a:solidFill>
                <a:effectLst/>
                <a:latin typeface="-apple-system"/>
              </a:rPr>
              <a:t>、</a:t>
            </a:r>
            <a:r>
              <a:rPr lang="en-US" altLang="zh-CN" sz="1000" b="0" i="0" dirty="0" err="1">
                <a:solidFill>
                  <a:srgbClr val="333333"/>
                </a:solidFill>
                <a:effectLst/>
                <a:latin typeface="-apple-system"/>
              </a:rPr>
              <a:t>Insightserver</a:t>
            </a:r>
            <a:r>
              <a:rPr lang="zh-CN" altLang="en-US" sz="1000" b="0" i="0" dirty="0">
                <a:solidFill>
                  <a:srgbClr val="333333"/>
                </a:solidFill>
                <a:effectLst/>
                <a:latin typeface="-apple-system"/>
              </a:rPr>
              <a:t>会查询</a:t>
            </a:r>
            <a:r>
              <a:rPr lang="en-US" altLang="zh-CN" sz="1000" b="0" i="0" dirty="0">
                <a:solidFill>
                  <a:srgbClr val="333333"/>
                </a:solidFill>
                <a:effectLst/>
                <a:latin typeface="-apple-system"/>
              </a:rPr>
              <a:t>ES</a:t>
            </a:r>
            <a:r>
              <a:rPr lang="zh-CN" altLang="en-US" sz="1000" b="0" i="0" dirty="0">
                <a:solidFill>
                  <a:srgbClr val="333333"/>
                </a:solidFill>
                <a:effectLst/>
                <a:latin typeface="-apple-system"/>
              </a:rPr>
              <a:t>中的性能数据、</a:t>
            </a:r>
            <a:r>
              <a:rPr lang="en-US" altLang="zh-CN" sz="1000" b="0" i="0" dirty="0">
                <a:solidFill>
                  <a:srgbClr val="333333"/>
                </a:solidFill>
                <a:effectLst/>
                <a:latin typeface="-apple-system"/>
              </a:rPr>
              <a:t>RDB</a:t>
            </a:r>
            <a:r>
              <a:rPr lang="zh-CN" altLang="en-US" sz="1000" b="0" i="0" dirty="0">
                <a:solidFill>
                  <a:srgbClr val="333333"/>
                </a:solidFill>
                <a:effectLst/>
                <a:latin typeface="-apple-system"/>
              </a:rPr>
              <a:t>中的集群信息以及</a:t>
            </a:r>
            <a:r>
              <a:rPr lang="en-US" altLang="zh-CN" sz="1000" b="0" i="0" dirty="0">
                <a:solidFill>
                  <a:srgbClr val="333333"/>
                </a:solidFill>
                <a:effectLst/>
                <a:latin typeface="-apple-system"/>
              </a:rPr>
              <a:t>Redis</a:t>
            </a:r>
            <a:r>
              <a:rPr lang="zh-CN" altLang="en-US" sz="1000" b="0" i="0" dirty="0">
                <a:solidFill>
                  <a:srgbClr val="333333"/>
                </a:solidFill>
                <a:effectLst/>
                <a:latin typeface="-apple-system"/>
              </a:rPr>
              <a:t>中的缓存信息进行展示和汇总分析</a:t>
            </a:r>
          </a:p>
        </p:txBody>
      </p:sp>
    </p:spTree>
    <p:extLst>
      <p:ext uri="{BB962C8B-B14F-4D97-AF65-F5344CB8AC3E}">
        <p14:creationId xmlns:p14="http://schemas.microsoft.com/office/powerpoint/2010/main" val="38371749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53</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999976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54</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37572777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55</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32207111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56</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marL="0" indent="0">
              <a:buNone/>
            </a:pPr>
            <a:r>
              <a:rPr lang="en-US" altLang="zh-CN" sz="900" dirty="0"/>
              <a:t>1</a:t>
            </a:r>
            <a:r>
              <a:rPr lang="zh-CN" altLang="en-US" sz="900" dirty="0"/>
              <a:t>、</a:t>
            </a:r>
            <a:r>
              <a:rPr lang="en-US" altLang="zh-CN" sz="900" dirty="0"/>
              <a:t>MySQL</a:t>
            </a:r>
            <a:r>
              <a:rPr lang="zh-CN" altLang="en-US" sz="900" dirty="0"/>
              <a:t>兼容性</a:t>
            </a:r>
            <a:endParaRPr lang="en-US" altLang="zh-CN" sz="900" dirty="0"/>
          </a:p>
          <a:p>
            <a:pPr marL="0" indent="0">
              <a:buNone/>
            </a:pPr>
            <a:r>
              <a:rPr lang="zh-CN" altLang="en-US" sz="900" dirty="0"/>
              <a:t>数据节点兼容</a:t>
            </a:r>
            <a:r>
              <a:rPr lang="en-US" altLang="zh-CN" sz="900" dirty="0"/>
              <a:t>MySQL5.7/8.0</a:t>
            </a:r>
            <a:r>
              <a:rPr lang="zh-CN" altLang="en-US" sz="900" dirty="0"/>
              <a:t>，计算节点部分兼容</a:t>
            </a:r>
            <a:r>
              <a:rPr lang="en-US" altLang="zh-CN" sz="900" dirty="0"/>
              <a:t>MySQL8.0</a:t>
            </a:r>
          </a:p>
          <a:p>
            <a:pPr marL="0" indent="0">
              <a:buNone/>
            </a:pPr>
            <a:r>
              <a:rPr lang="en-US" altLang="zh-CN" sz="900" dirty="0"/>
              <a:t>2</a:t>
            </a:r>
            <a:r>
              <a:rPr lang="zh-CN" altLang="en-US" sz="900" dirty="0"/>
              <a:t>、</a:t>
            </a:r>
            <a:r>
              <a:rPr lang="en-US" altLang="zh-CN" sz="900" dirty="0"/>
              <a:t>Oracle</a:t>
            </a:r>
            <a:r>
              <a:rPr lang="zh-CN" altLang="en-US" sz="900" dirty="0"/>
              <a:t>兼容性</a:t>
            </a:r>
            <a:endParaRPr lang="en-US" altLang="zh-CN" sz="900" dirty="0"/>
          </a:p>
          <a:p>
            <a:r>
              <a:rPr lang="en-US" altLang="zh-CN" sz="900" dirty="0"/>
              <a:t>sequence</a:t>
            </a:r>
          </a:p>
          <a:p>
            <a:r>
              <a:rPr lang="zh-CN" altLang="en-US" sz="900" dirty="0"/>
              <a:t>基本的时间、字符函数</a:t>
            </a:r>
            <a:endParaRPr lang="en-US" altLang="zh-CN" sz="900" dirty="0"/>
          </a:p>
          <a:p>
            <a:r>
              <a:rPr lang="en-US" altLang="zh-CN" sz="900" dirty="0"/>
              <a:t>Synonym</a:t>
            </a:r>
            <a:r>
              <a:rPr lang="zh-CN" altLang="en-US" sz="900" dirty="0"/>
              <a:t>同义词</a:t>
            </a:r>
            <a:endParaRPr lang="en-US" altLang="zh-CN" sz="900" dirty="0"/>
          </a:p>
          <a:p>
            <a:r>
              <a:rPr lang="zh-CN" altLang="en-US" sz="900" dirty="0"/>
              <a:t>窗口函数</a:t>
            </a:r>
            <a:endParaRPr lang="en-US" altLang="zh-CN" sz="900" dirty="0"/>
          </a:p>
          <a:p>
            <a:r>
              <a:rPr lang="en-US" altLang="zh-CN" sz="900" dirty="0"/>
              <a:t>MERGE INTO</a:t>
            </a:r>
          </a:p>
          <a:p>
            <a:r>
              <a:rPr lang="en-US" altLang="zh-CN" sz="900" dirty="0"/>
              <a:t>……</a:t>
            </a:r>
          </a:p>
          <a:p>
            <a:endParaRPr lang="zh-CN" altLang="en-US" sz="1600" dirty="0"/>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9</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t>OMM/insight</a:t>
            </a:r>
          </a:p>
          <a:p>
            <a:r>
              <a:rPr lang="en-US" altLang="zh-CN" sz="1200" dirty="0">
                <a:solidFill>
                  <a:srgbClr val="24292E"/>
                </a:solidFill>
                <a:latin typeface="等线" panose="02010600030101010101" pitchFamily="2" charset="-122"/>
                <a:ea typeface="等线" panose="02010600030101010101" pitchFamily="2" charset="-122"/>
              </a:rPr>
              <a:t>OMM(Operations, Maintenance &amp; Monitoring Manager</a:t>
            </a:r>
            <a:r>
              <a:rPr lang="zh-CN" altLang="en-US" sz="1200" dirty="0">
                <a:solidFill>
                  <a:srgbClr val="24292E"/>
                </a:solidFill>
                <a:latin typeface="等线" panose="02010600030101010101" pitchFamily="2" charset="-122"/>
                <a:ea typeface="等线" panose="02010600030101010101" pitchFamily="2" charset="-122"/>
              </a:rPr>
              <a:t>）是整个分布式数据库系统中用于进行维护工作的管理平台，负责所有组件的管理。</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b="1" dirty="0"/>
          </a:p>
          <a:p>
            <a:r>
              <a:rPr lang="zh-CN" altLang="en-US" sz="1200" b="1" dirty="0"/>
              <a:t>连接方式</a:t>
            </a:r>
            <a:endParaRPr lang="en-US" altLang="zh-CN" sz="1200" b="1" dirty="0"/>
          </a:p>
          <a:p>
            <a:r>
              <a:rPr lang="zh-CN" altLang="en-US" sz="1200" b="0" i="0" spc="0" dirty="0">
                <a:solidFill>
                  <a:srgbClr val="24292E"/>
                </a:solidFill>
                <a:effectLst/>
                <a:latin typeface="等线" panose="02010600030101010101" pitchFamily="2" charset="-122"/>
                <a:ea typeface="等线" panose="02010600030101010101" pitchFamily="2" charset="-122"/>
              </a:rPr>
              <a:t>应用客户端可以通过</a:t>
            </a:r>
            <a:r>
              <a:rPr lang="en-US" altLang="zh-CN" sz="1200" b="0" i="0" spc="0" dirty="0">
                <a:solidFill>
                  <a:srgbClr val="24292E"/>
                </a:solidFill>
                <a:effectLst/>
                <a:latin typeface="Helvetica Neue"/>
              </a:rPr>
              <a:t>JDBC</a:t>
            </a:r>
            <a:r>
              <a:rPr lang="zh-CN" altLang="en-US" sz="1200" b="0" i="0" spc="0" dirty="0">
                <a:solidFill>
                  <a:srgbClr val="24292E"/>
                </a:solidFill>
                <a:effectLst/>
                <a:latin typeface="等线" panose="02010600030101010101" pitchFamily="2" charset="-122"/>
                <a:ea typeface="等线" panose="02010600030101010101" pitchFamily="2" charset="-122"/>
              </a:rPr>
              <a:t>或</a:t>
            </a:r>
            <a:r>
              <a:rPr lang="en-US" altLang="zh-CN" sz="1200" b="0" i="0" spc="0" dirty="0">
                <a:solidFill>
                  <a:srgbClr val="24292E"/>
                </a:solidFill>
                <a:effectLst/>
                <a:latin typeface="Helvetica Neue"/>
              </a:rPr>
              <a:t>ODBC</a:t>
            </a:r>
            <a:r>
              <a:rPr lang="zh-CN" altLang="en-US" sz="1200" b="0" i="0" spc="0" dirty="0">
                <a:solidFill>
                  <a:srgbClr val="24292E"/>
                </a:solidFill>
                <a:effectLst/>
                <a:latin typeface="等线" panose="02010600030101010101" pitchFamily="2" charset="-122"/>
                <a:ea typeface="等线" panose="02010600030101010101" pitchFamily="2" charset="-122"/>
              </a:rPr>
              <a:t>直接连接到计算节点，也可以经过负载均衡</a:t>
            </a:r>
            <a:r>
              <a:rPr lang="en-US" altLang="zh-CN" sz="1200" b="0" i="0" spc="0" dirty="0">
                <a:solidFill>
                  <a:srgbClr val="24292E"/>
                </a:solidFill>
                <a:effectLst/>
                <a:latin typeface="Helvetica Neue"/>
              </a:rPr>
              <a:t>F5/A10</a:t>
            </a:r>
            <a:r>
              <a:rPr lang="zh-CN" altLang="en-US" sz="1200" b="0" i="0" spc="0" dirty="0">
                <a:solidFill>
                  <a:srgbClr val="24292E"/>
                </a:solidFill>
                <a:effectLst/>
                <a:latin typeface="等线" panose="02010600030101010101" pitchFamily="2" charset="-122"/>
                <a:ea typeface="等线" panose="02010600030101010101" pitchFamily="2" charset="-122"/>
              </a:rPr>
              <a:t>或</a:t>
            </a:r>
            <a:r>
              <a:rPr lang="en-US" altLang="zh-CN" sz="1200" b="0" i="0" spc="0" dirty="0">
                <a:solidFill>
                  <a:srgbClr val="24292E"/>
                </a:solidFill>
                <a:effectLst/>
                <a:latin typeface="Helvetica Neue"/>
              </a:rPr>
              <a:t>LVS</a:t>
            </a:r>
            <a:r>
              <a:rPr lang="zh-CN" altLang="en-US" sz="1200" dirty="0">
                <a:solidFill>
                  <a:srgbClr val="24292E"/>
                </a:solidFill>
                <a:latin typeface="等线" panose="02010600030101010101" pitchFamily="2" charset="-122"/>
                <a:ea typeface="等线" panose="02010600030101010101" pitchFamily="2" charset="-122"/>
              </a:rPr>
              <a:t>等</a:t>
            </a:r>
            <a:r>
              <a:rPr lang="zh-CN" altLang="en-US" sz="1200" b="0" i="0" spc="0" dirty="0">
                <a:solidFill>
                  <a:srgbClr val="24292E"/>
                </a:solidFill>
                <a:effectLst/>
                <a:latin typeface="等线" panose="02010600030101010101" pitchFamily="2" charset="-122"/>
                <a:ea typeface="等线" panose="02010600030101010101" pitchFamily="2" charset="-122"/>
              </a:rPr>
              <a:t>方式连接到计算节点，达到流量均衡的目的。</a:t>
            </a:r>
            <a:endParaRPr lang="en-US" altLang="zh-CN" sz="1200" b="0" i="0" spc="0" dirty="0">
              <a:solidFill>
                <a:srgbClr val="24292E"/>
              </a:solidFill>
              <a:effectLst/>
              <a:latin typeface="等线" panose="02010600030101010101" pitchFamily="2" charset="-122"/>
              <a:ea typeface="等线" panose="02010600030101010101" pitchFamily="2" charset="-122"/>
            </a:endParaRPr>
          </a:p>
          <a:p>
            <a:endParaRPr lang="en-US" altLang="zh-CN" sz="1200" b="0" i="0" spc="0" dirty="0">
              <a:solidFill>
                <a:srgbClr val="24292E"/>
              </a:solidFill>
              <a:effectLst/>
              <a:latin typeface="等线" panose="02010600030101010101" pitchFamily="2" charset="-122"/>
              <a:ea typeface="等线" panose="02010600030101010101" pitchFamily="2" charset="-122"/>
            </a:endParaRPr>
          </a:p>
          <a:p>
            <a:r>
              <a:rPr lang="zh-CN" altLang="en-US" sz="1200" b="1" dirty="0">
                <a:solidFill>
                  <a:srgbClr val="24292E"/>
                </a:solidFill>
                <a:latin typeface="等线" panose="02010600030101010101" pitchFamily="2" charset="-122"/>
                <a:ea typeface="等线" panose="02010600030101010101" pitchFamily="2" charset="-122"/>
              </a:rPr>
              <a:t>计算节点</a:t>
            </a:r>
            <a:r>
              <a:rPr lang="en-US" altLang="zh-CN" sz="1200" b="1" dirty="0">
                <a:solidFill>
                  <a:srgbClr val="24292E"/>
                </a:solidFill>
                <a:latin typeface="等线" panose="02010600030101010101" pitchFamily="2" charset="-122"/>
                <a:ea typeface="等线" panose="02010600030101010101" pitchFamily="2" charset="-122"/>
              </a:rPr>
              <a:t>(CN)</a:t>
            </a:r>
          </a:p>
          <a:p>
            <a:r>
              <a:rPr lang="zh-CN" altLang="en-US" sz="1200" dirty="0">
                <a:solidFill>
                  <a:srgbClr val="24292E"/>
                </a:solidFill>
                <a:latin typeface="等线" panose="02010600030101010101" pitchFamily="2" charset="-122"/>
                <a:ea typeface="等线" panose="02010600030101010101" pitchFamily="2" charset="-122"/>
              </a:rPr>
              <a:t>计算节点包括</a:t>
            </a:r>
            <a:r>
              <a:rPr lang="en-US" altLang="zh-CN" sz="1200" dirty="0">
                <a:solidFill>
                  <a:srgbClr val="24292E"/>
                </a:solidFill>
                <a:latin typeface="等线" panose="02010600030101010101" pitchFamily="2" charset="-122"/>
                <a:ea typeface="等线" panose="02010600030101010101" pitchFamily="2" charset="-122"/>
              </a:rPr>
              <a:t>proxy</a:t>
            </a:r>
            <a:r>
              <a:rPr lang="zh-CN" altLang="en-US" sz="1200" dirty="0">
                <a:solidFill>
                  <a:srgbClr val="24292E"/>
                </a:solidFill>
                <a:latin typeface="等线" panose="02010600030101010101" pitchFamily="2" charset="-122"/>
                <a:ea typeface="等线" panose="02010600030101010101" pitchFamily="2" charset="-122"/>
              </a:rPr>
              <a:t>和</a:t>
            </a:r>
            <a:r>
              <a:rPr lang="en-US" altLang="zh-CN" sz="1200" dirty="0">
                <a:solidFill>
                  <a:srgbClr val="24292E"/>
                </a:solidFill>
                <a:latin typeface="等线" panose="02010600030101010101" pitchFamily="2" charset="-122"/>
                <a:ea typeface="等线" panose="02010600030101010101" pitchFamily="2" charset="-122"/>
              </a:rPr>
              <a:t>SQL</a:t>
            </a:r>
            <a:r>
              <a:rPr lang="zh-CN" altLang="en-US" sz="1200" dirty="0">
                <a:solidFill>
                  <a:srgbClr val="24292E"/>
                </a:solidFill>
                <a:latin typeface="等线" panose="02010600030101010101" pitchFamily="2" charset="-122"/>
                <a:ea typeface="等线" panose="02010600030101010101" pitchFamily="2" charset="-122"/>
              </a:rPr>
              <a:t>引擎，主要负责用户认证与鉴权、分布式事务控制、执行具体的分布式计划、分布式优化、存储节点负载均衡等任务。</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dirty="0">
              <a:solidFill>
                <a:srgbClr val="24292E"/>
              </a:solidFill>
              <a:latin typeface="等线" panose="02010600030101010101" pitchFamily="2" charset="-122"/>
              <a:ea typeface="等线" panose="02010600030101010101" pitchFamily="2" charset="-122"/>
            </a:endParaRPr>
          </a:p>
          <a:p>
            <a:r>
              <a:rPr lang="zh-CN" altLang="en-US" sz="1200" b="1" dirty="0">
                <a:solidFill>
                  <a:srgbClr val="24292E"/>
                </a:solidFill>
                <a:latin typeface="等线" panose="02010600030101010101" pitchFamily="2" charset="-122"/>
                <a:ea typeface="等线" panose="02010600030101010101" pitchFamily="2" charset="-122"/>
              </a:rPr>
              <a:t>数据节点</a:t>
            </a:r>
            <a:r>
              <a:rPr lang="en-US" altLang="zh-CN" sz="1200" b="1" dirty="0">
                <a:solidFill>
                  <a:srgbClr val="24292E"/>
                </a:solidFill>
                <a:latin typeface="等线" panose="02010600030101010101" pitchFamily="2" charset="-122"/>
                <a:ea typeface="等线" panose="02010600030101010101" pitchFamily="2" charset="-122"/>
              </a:rPr>
              <a:t>(DN)</a:t>
            </a:r>
          </a:p>
          <a:p>
            <a:r>
              <a:rPr lang="zh-CN" altLang="en-US" sz="1200" dirty="0">
                <a:solidFill>
                  <a:srgbClr val="24292E"/>
                </a:solidFill>
                <a:latin typeface="等线" panose="02010600030101010101" pitchFamily="2" charset="-122"/>
                <a:ea typeface="等线" panose="02010600030101010101" pitchFamily="2" charset="-122"/>
              </a:rPr>
              <a:t>数据节点用于实际存储数据、执行</a:t>
            </a:r>
            <a:r>
              <a:rPr lang="en-US" altLang="zh-CN" sz="1200" dirty="0">
                <a:solidFill>
                  <a:srgbClr val="24292E"/>
                </a:solidFill>
                <a:latin typeface="等线" panose="02010600030101010101" pitchFamily="2" charset="-122"/>
                <a:ea typeface="等线" panose="02010600030101010101" pitchFamily="2" charset="-122"/>
              </a:rPr>
              <a:t>SQL</a:t>
            </a:r>
            <a:r>
              <a:rPr lang="zh-CN" altLang="en-US" sz="1200" dirty="0">
                <a:solidFill>
                  <a:srgbClr val="24292E"/>
                </a:solidFill>
                <a:latin typeface="等线" panose="02010600030101010101" pitchFamily="2" charset="-122"/>
                <a:ea typeface="等线" panose="02010600030101010101" pitchFamily="2" charset="-122"/>
              </a:rPr>
              <a:t>操作和本地事务控制。每个数据节点对应一个</a:t>
            </a:r>
            <a:r>
              <a:rPr lang="en-US" altLang="zh-CN" sz="1200" dirty="0">
                <a:solidFill>
                  <a:srgbClr val="24292E"/>
                </a:solidFill>
                <a:latin typeface="等线" panose="02010600030101010101" pitchFamily="2" charset="-122"/>
                <a:ea typeface="等线" panose="02010600030101010101" pitchFamily="2" charset="-122"/>
              </a:rPr>
              <a:t>MySQL</a:t>
            </a:r>
            <a:r>
              <a:rPr lang="zh-CN" altLang="en-US" sz="1200" dirty="0">
                <a:solidFill>
                  <a:srgbClr val="24292E"/>
                </a:solidFill>
                <a:latin typeface="等线" panose="02010600030101010101" pitchFamily="2" charset="-122"/>
                <a:ea typeface="等线" panose="02010600030101010101" pitchFamily="2" charset="-122"/>
              </a:rPr>
              <a:t>节点，多个数据节点组成一个安全组</a:t>
            </a:r>
            <a:r>
              <a:rPr lang="en-US" altLang="zh-CN" sz="1200" dirty="0">
                <a:solidFill>
                  <a:srgbClr val="24292E"/>
                </a:solidFill>
                <a:latin typeface="等线" panose="02010600030101010101" pitchFamily="2" charset="-122"/>
                <a:ea typeface="等线" panose="02010600030101010101" pitchFamily="2" charset="-122"/>
              </a:rPr>
              <a:t>Group</a:t>
            </a:r>
            <a:r>
              <a:rPr lang="zh-CN" altLang="en-US" sz="1200" dirty="0">
                <a:solidFill>
                  <a:srgbClr val="24292E"/>
                </a:solidFill>
                <a:latin typeface="等线" panose="02010600030101010101" pitchFamily="2" charset="-122"/>
                <a:ea typeface="等线" panose="02010600030101010101" pitchFamily="2" charset="-122"/>
              </a:rPr>
              <a:t>。在安全组</a:t>
            </a:r>
            <a:r>
              <a:rPr lang="en-US" altLang="zh-CN" sz="1200" dirty="0">
                <a:solidFill>
                  <a:srgbClr val="24292E"/>
                </a:solidFill>
                <a:latin typeface="等线" panose="02010600030101010101" pitchFamily="2" charset="-122"/>
                <a:ea typeface="等线" panose="02010600030101010101" pitchFamily="2" charset="-122"/>
              </a:rPr>
              <a:t>Group</a:t>
            </a:r>
            <a:r>
              <a:rPr lang="zh-CN" altLang="en-US" sz="1200" dirty="0">
                <a:solidFill>
                  <a:srgbClr val="24292E"/>
                </a:solidFill>
                <a:latin typeface="等线" panose="02010600030101010101" pitchFamily="2" charset="-122"/>
                <a:ea typeface="等线" panose="02010600030101010101" pitchFamily="2" charset="-122"/>
              </a:rPr>
              <a:t>中，数据节点按照一主多备进行快同步数据复制。</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dirty="0">
              <a:solidFill>
                <a:srgbClr val="24292E"/>
              </a:solidFill>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全局事务节点</a:t>
            </a:r>
            <a:r>
              <a:rPr lang="en-US" altLang="zh-CN" sz="1200" b="1" dirty="0">
                <a:solidFill>
                  <a:srgbClr val="24292E"/>
                </a:solidFill>
                <a:latin typeface="等线" panose="02010600030101010101" pitchFamily="2" charset="-122"/>
                <a:ea typeface="等线" panose="02010600030101010101" pitchFamily="2" charset="-122"/>
              </a:rPr>
              <a:t>(GTM)</a:t>
            </a:r>
            <a:endParaRPr lang="zh-CN" altLang="en-US" sz="1200" b="1" dirty="0">
              <a:solidFill>
                <a:srgbClr val="24292E"/>
              </a:solidFill>
              <a:latin typeface="等线" panose="02010600030101010101" pitchFamily="2" charset="-122"/>
              <a:ea typeface="等线" panose="02010600030101010101" pitchFamily="2" charset="-122"/>
            </a:endParaRPr>
          </a:p>
          <a:p>
            <a:pPr algn="l"/>
            <a:r>
              <a:rPr lang="zh-CN" altLang="en-US" sz="1200" dirty="0">
                <a:solidFill>
                  <a:srgbClr val="24292E"/>
                </a:solidFill>
                <a:latin typeface="等线" panose="02010600030101010101" pitchFamily="2" charset="-122"/>
                <a:ea typeface="等线" panose="02010600030101010101" pitchFamily="2" charset="-122"/>
              </a:rPr>
              <a:t>全局事务协调中心，用于协助计算节点进行分布式事务管理，主要包括生成、释放全局事务</a:t>
            </a:r>
            <a:r>
              <a:rPr lang="en-US" altLang="zh-CN" sz="1200" dirty="0">
                <a:solidFill>
                  <a:srgbClr val="24292E"/>
                </a:solidFill>
                <a:latin typeface="等线" panose="02010600030101010101" pitchFamily="2" charset="-122"/>
                <a:ea typeface="等线" panose="02010600030101010101" pitchFamily="2" charset="-122"/>
              </a:rPr>
              <a:t>ID</a:t>
            </a:r>
            <a:r>
              <a:rPr lang="zh-CN" altLang="en-US" sz="1200" dirty="0">
                <a:solidFill>
                  <a:srgbClr val="24292E"/>
                </a:solidFill>
                <a:latin typeface="等线" panose="02010600030101010101" pitchFamily="2" charset="-122"/>
                <a:ea typeface="等线" panose="02010600030101010101" pitchFamily="2" charset="-122"/>
              </a:rPr>
              <a:t>（</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）、维护活跃事务。在</a:t>
            </a:r>
            <a:r>
              <a:rPr lang="en-US" altLang="zh-CN" sz="1200" dirty="0" err="1">
                <a:solidFill>
                  <a:srgbClr val="24292E"/>
                </a:solidFill>
                <a:latin typeface="等线" panose="02010600030101010101" pitchFamily="2" charset="-122"/>
                <a:ea typeface="等线" panose="02010600030101010101" pitchFamily="2" charset="-122"/>
              </a:rPr>
              <a:t>GoldenDB</a:t>
            </a:r>
            <a:r>
              <a:rPr lang="zh-CN" altLang="en-US" sz="1200" dirty="0">
                <a:solidFill>
                  <a:srgbClr val="24292E"/>
                </a:solidFill>
                <a:latin typeface="等线" panose="02010600030101010101" pitchFamily="2" charset="-122"/>
                <a:ea typeface="等线" panose="02010600030101010101" pitchFamily="2" charset="-122"/>
              </a:rPr>
              <a:t>中，只有跨分片的写操作才会申请</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，其它读查询操作和单分片的写操作都不会申请</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a:t>
            </a:r>
            <a:endParaRPr lang="en-US" altLang="zh-CN" sz="1200" dirty="0">
              <a:solidFill>
                <a:srgbClr val="24292E"/>
              </a:solidFill>
              <a:latin typeface="等线" panose="02010600030101010101" pitchFamily="2" charset="-122"/>
              <a:ea typeface="等线" panose="02010600030101010101" pitchFamily="2" charset="-122"/>
            </a:endParaRPr>
          </a:p>
          <a:p>
            <a:pPr algn="l"/>
            <a:endParaRPr lang="en-US" altLang="zh-CN" sz="1200" dirty="0">
              <a:solidFill>
                <a:srgbClr val="24292E"/>
              </a:solidFill>
              <a:effectLst/>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管理节点</a:t>
            </a:r>
            <a:r>
              <a:rPr lang="en-US" altLang="zh-CN" sz="1200" b="1" dirty="0">
                <a:solidFill>
                  <a:srgbClr val="24292E"/>
                </a:solidFill>
                <a:latin typeface="等线" panose="02010600030101010101" pitchFamily="2" charset="-122"/>
                <a:ea typeface="等线" panose="02010600030101010101" pitchFamily="2" charset="-122"/>
              </a:rPr>
              <a:t>(MN)</a:t>
            </a:r>
            <a:endParaRPr lang="zh-CN" altLang="en-US" sz="1200" b="1" dirty="0">
              <a:solidFill>
                <a:srgbClr val="24292E"/>
              </a:solidFill>
              <a:latin typeface="等线" panose="02010600030101010101" pitchFamily="2" charset="-122"/>
              <a:ea typeface="等线" panose="02010600030101010101" pitchFamily="2" charset="-122"/>
            </a:endParaRPr>
          </a:p>
          <a:p>
            <a:pPr algn="l"/>
            <a:r>
              <a:rPr lang="en-US" altLang="zh-CN" sz="1200" dirty="0">
                <a:solidFill>
                  <a:srgbClr val="24292E"/>
                </a:solidFill>
                <a:latin typeface="等线" panose="02010600030101010101" pitchFamily="2" charset="-122"/>
                <a:ea typeface="等线" panose="02010600030101010101" pitchFamily="2" charset="-122"/>
              </a:rPr>
              <a:t>1. </a:t>
            </a:r>
            <a:r>
              <a:rPr lang="en-US" altLang="zh-CN" sz="1200" dirty="0" err="1">
                <a:solidFill>
                  <a:srgbClr val="24292E"/>
                </a:solidFill>
                <a:latin typeface="等线" panose="02010600030101010101" pitchFamily="2" charset="-122"/>
                <a:ea typeface="等线" panose="02010600030101010101" pitchFamily="2" charset="-122"/>
              </a:rPr>
              <a:t>MetaDataServer</a:t>
            </a:r>
            <a:r>
              <a:rPr lang="en-US" altLang="zh-CN" sz="1200" dirty="0">
                <a:solidFill>
                  <a:srgbClr val="24292E"/>
                </a:solidFill>
                <a:latin typeface="等线" panose="02010600030101010101" pitchFamily="2" charset="-122"/>
                <a:ea typeface="等线" panose="02010600030101010101" pitchFamily="2" charset="-122"/>
              </a:rPr>
              <a:t>(MDS)</a:t>
            </a:r>
            <a:r>
              <a:rPr lang="zh-CN" altLang="en-US" sz="1200" dirty="0">
                <a:solidFill>
                  <a:srgbClr val="24292E"/>
                </a:solidFill>
                <a:latin typeface="等线" panose="02010600030101010101" pitchFamily="2" charset="-122"/>
                <a:ea typeface="等线" panose="02010600030101010101" pitchFamily="2" charset="-122"/>
              </a:rPr>
              <a:t>主要功能是管理分布式数据库的元数据信息，对外提供操作接口；持久化数据以及进行相应的任务管理工作。</a:t>
            </a:r>
          </a:p>
          <a:p>
            <a:pPr algn="l"/>
            <a:r>
              <a:rPr lang="en-US" altLang="zh-CN" sz="1200" dirty="0">
                <a:solidFill>
                  <a:srgbClr val="24292E"/>
                </a:solidFill>
                <a:latin typeface="等线" panose="02010600030101010101" pitchFamily="2" charset="-122"/>
                <a:ea typeface="等线" panose="02010600030101010101" pitchFamily="2" charset="-122"/>
              </a:rPr>
              <a:t>2. </a:t>
            </a:r>
            <a:r>
              <a:rPr lang="en-US" altLang="zh-CN" sz="1200" dirty="0" err="1">
                <a:solidFill>
                  <a:srgbClr val="24292E"/>
                </a:solidFill>
                <a:latin typeface="等线" panose="02010600030101010101" pitchFamily="2" charset="-122"/>
                <a:ea typeface="等线" panose="02010600030101010101" pitchFamily="2" charset="-122"/>
              </a:rPr>
              <a:t>ProxyManager</a:t>
            </a:r>
            <a:r>
              <a:rPr lang="en-US" altLang="zh-CN" sz="1200" dirty="0">
                <a:solidFill>
                  <a:srgbClr val="24292E"/>
                </a:solidFill>
                <a:latin typeface="等线" panose="02010600030101010101" pitchFamily="2" charset="-122"/>
                <a:ea typeface="等线" panose="02010600030101010101" pitchFamily="2" charset="-122"/>
              </a:rPr>
              <a:t>(PM)</a:t>
            </a:r>
            <a:r>
              <a:rPr lang="zh-CN" altLang="en-US" sz="1200" dirty="0">
                <a:solidFill>
                  <a:srgbClr val="24292E"/>
                </a:solidFill>
                <a:latin typeface="等线" panose="02010600030101010101" pitchFamily="2" charset="-122"/>
                <a:ea typeface="等线" panose="02010600030101010101" pitchFamily="2" charset="-122"/>
              </a:rPr>
              <a:t>主要功能包括：管理计算节点，管理连接实例，收集计算节点状态、统计告警信息和对计算节点的异常进行处理。</a:t>
            </a:r>
          </a:p>
          <a:p>
            <a:pPr algn="l"/>
            <a:r>
              <a:rPr lang="en-US" altLang="zh-CN" sz="1200" dirty="0">
                <a:solidFill>
                  <a:srgbClr val="24292E"/>
                </a:solidFill>
                <a:latin typeface="等线" panose="02010600030101010101" pitchFamily="2" charset="-122"/>
                <a:ea typeface="等线" panose="02010600030101010101" pitchFamily="2" charset="-122"/>
              </a:rPr>
              <a:t>3. </a:t>
            </a:r>
            <a:r>
              <a:rPr lang="en-US" altLang="zh-CN" sz="1200" dirty="0" err="1">
                <a:solidFill>
                  <a:srgbClr val="24292E"/>
                </a:solidFill>
                <a:latin typeface="等线" panose="02010600030101010101" pitchFamily="2" charset="-122"/>
                <a:ea typeface="等线" panose="02010600030101010101" pitchFamily="2" charset="-122"/>
              </a:rPr>
              <a:t>ClusterManager</a:t>
            </a:r>
            <a:r>
              <a:rPr lang="en-US" altLang="zh-CN" sz="1200" dirty="0">
                <a:solidFill>
                  <a:srgbClr val="24292E"/>
                </a:solidFill>
                <a:latin typeface="等线" panose="02010600030101010101" pitchFamily="2" charset="-122"/>
                <a:ea typeface="等线" panose="02010600030101010101" pitchFamily="2" charset="-122"/>
              </a:rPr>
              <a:t>(CM) </a:t>
            </a:r>
            <a:r>
              <a:rPr lang="zh-CN" altLang="en-US" sz="1200" dirty="0">
                <a:solidFill>
                  <a:srgbClr val="24292E"/>
                </a:solidFill>
                <a:latin typeface="等线" panose="02010600030101010101" pitchFamily="2" charset="-122"/>
                <a:ea typeface="等线" panose="02010600030101010101" pitchFamily="2" charset="-122"/>
              </a:rPr>
              <a:t>在分布式数据库系统中主要用于存储节点安全组的管理，协同计算节点控制对数据库的访问。</a:t>
            </a:r>
          </a:p>
          <a:p>
            <a:pPr algn="l"/>
            <a:endParaRPr lang="en-US" altLang="zh-CN" sz="1200" dirty="0">
              <a:solidFill>
                <a:srgbClr val="24292E"/>
              </a:solidFill>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导入导出工具</a:t>
            </a:r>
            <a:r>
              <a:rPr lang="en-US" altLang="zh-CN" sz="1200" b="1" dirty="0">
                <a:solidFill>
                  <a:srgbClr val="24292E"/>
                </a:solidFill>
                <a:latin typeface="等线" panose="02010600030101010101" pitchFamily="2" charset="-122"/>
                <a:ea typeface="等线" panose="02010600030101010101" pitchFamily="2" charset="-122"/>
              </a:rPr>
              <a:t>(LDS)</a:t>
            </a:r>
          </a:p>
          <a:p>
            <a:pPr algn="l"/>
            <a:r>
              <a:rPr lang="en-US" altLang="zh-CN" sz="1200" dirty="0" err="1">
                <a:solidFill>
                  <a:srgbClr val="24292E"/>
                </a:solidFill>
                <a:latin typeface="等线" panose="02010600030101010101" pitchFamily="2" charset="-122"/>
                <a:ea typeface="等线" panose="02010600030101010101" pitchFamily="2" charset="-122"/>
              </a:rPr>
              <a:t>LoadServer</a:t>
            </a:r>
            <a:r>
              <a:rPr lang="en-US" altLang="zh-CN" sz="1200" dirty="0">
                <a:solidFill>
                  <a:srgbClr val="24292E"/>
                </a:solidFill>
                <a:latin typeface="等线" panose="02010600030101010101" pitchFamily="2" charset="-122"/>
                <a:ea typeface="等线" panose="02010600030101010101" pitchFamily="2" charset="-122"/>
              </a:rPr>
              <a:t>(LDS)</a:t>
            </a:r>
            <a:r>
              <a:rPr lang="zh-CN" altLang="en-US" sz="1200" dirty="0">
                <a:solidFill>
                  <a:srgbClr val="24292E"/>
                </a:solidFill>
                <a:latin typeface="等线" panose="02010600030101010101" pitchFamily="2" charset="-122"/>
                <a:ea typeface="等线" panose="02010600030101010101" pitchFamily="2" charset="-122"/>
              </a:rPr>
              <a:t>主要功能是在存储节点间批量导入导出数据。</a:t>
            </a:r>
          </a:p>
          <a:p>
            <a:endParaRPr lang="zh-CN" altLang="en-US" dirty="0"/>
          </a:p>
        </p:txBody>
      </p:sp>
      <p:sp>
        <p:nvSpPr>
          <p:cNvPr id="4" name="灯片编号占位符 3"/>
          <p:cNvSpPr>
            <a:spLocks noGrp="1"/>
          </p:cNvSpPr>
          <p:nvPr>
            <p:ph type="sldNum" sz="quarter" idx="5"/>
          </p:nvPr>
        </p:nvSpPr>
        <p:spPr/>
        <p:txBody>
          <a:bodyPr/>
          <a:lstStyle/>
          <a:p>
            <a:fld id="{7EFE2119-A7ED-48A4-BF93-E52EC1921131}" type="slidenum">
              <a:rPr lang="zh-CN" altLang="en-US" smtClean="0"/>
              <a:t>10</a:t>
            </a:fld>
            <a:endParaRPr lang="zh-CN" altLang="en-US"/>
          </a:p>
        </p:txBody>
      </p:sp>
    </p:spTree>
    <p:extLst>
      <p:ext uri="{BB962C8B-B14F-4D97-AF65-F5344CB8AC3E}">
        <p14:creationId xmlns:p14="http://schemas.microsoft.com/office/powerpoint/2010/main" val="2364605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grpSp>
        <p:nvGrpSpPr>
          <p:cNvPr id="3" name="组合 3073"/>
          <p:cNvGrpSpPr/>
          <p:nvPr/>
        </p:nvGrpSpPr>
        <p:grpSpPr bwMode="auto">
          <a:xfrm>
            <a:off x="-31750" y="-14288"/>
            <a:ext cx="12226925" cy="6872288"/>
            <a:chOff x="0" y="0"/>
            <a:chExt cx="38578" cy="21702"/>
          </a:xfrm>
        </p:grpSpPr>
        <p:pic>
          <p:nvPicPr>
            <p:cNvPr id="4" name="图片 9" descr="E:\5月\五月PPT\腾讯云相关课程模板(待确认版)\腾讯云课程.jpg腾讯云课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文本占位符 9"/>
          <p:cNvSpPr>
            <a:spLocks noGrp="1"/>
          </p:cNvSpPr>
          <p:nvPr>
            <p:ph type="body" sz="quarter" idx="10" hasCustomPrompt="1"/>
          </p:nvPr>
        </p:nvSpPr>
        <p:spPr>
          <a:xfrm>
            <a:off x="1415481" y="2576032"/>
            <a:ext cx="9361040" cy="741362"/>
          </a:xfrm>
        </p:spPr>
        <p:txBody>
          <a:bodyPr/>
          <a:lstStyle>
            <a:lvl1pPr marL="0" indent="0" algn="ctr" rtl="0" eaLnBrk="0" fontAlgn="base" hangingPunct="0">
              <a:spcBef>
                <a:spcPct val="0"/>
              </a:spcBef>
              <a:spcAft>
                <a:spcPct val="0"/>
              </a:spcAft>
              <a:buFontTx/>
              <a:buNone/>
              <a:defRPr lang="zh-CN" altLang="en-US" sz="4800" b="1" kern="1200" smtClean="0">
                <a:solidFill>
                  <a:srgbClr val="FFFFFF"/>
                </a:solidFill>
                <a:latin typeface="微软雅黑" panose="020B0503020204020204" pitchFamily="34" charset="-122"/>
                <a:ea typeface="微软雅黑" panose="020B0503020204020204" pitchFamily="34" charset="-122"/>
                <a:cs typeface="+mn-cs"/>
              </a:defRPr>
            </a:lvl1pPr>
          </a:lstStyle>
          <a:p>
            <a:pPr lvl="0"/>
            <a:r>
              <a:rPr lang="zh-CN" altLang="en-US"/>
              <a:t>编辑母版文本样式</a:t>
            </a:r>
          </a:p>
        </p:txBody>
      </p:sp>
      <p:sp>
        <p:nvSpPr>
          <p:cNvPr id="8" name="日期占位符 7"/>
          <p:cNvSpPr>
            <a:spLocks noGrp="1"/>
          </p:cNvSpPr>
          <p:nvPr>
            <p:ph type="dt" sz="half" idx="11"/>
          </p:nvPr>
        </p:nvSpPr>
        <p:spPr/>
        <p:txBody>
          <a:bodyPr/>
          <a:lstStyle/>
          <a:p>
            <a:pPr>
              <a:defRPr/>
            </a:pPr>
            <a:endParaRPr lang="zh-CN" altLang="en-US"/>
          </a:p>
        </p:txBody>
      </p:sp>
      <p:sp>
        <p:nvSpPr>
          <p:cNvPr id="9" name="页脚占位符 8"/>
          <p:cNvSpPr>
            <a:spLocks noGrp="1"/>
          </p:cNvSpPr>
          <p:nvPr>
            <p:ph type="ftr" sz="quarter" idx="12"/>
          </p:nvPr>
        </p:nvSpPr>
        <p:spPr/>
        <p:txBody>
          <a:bodyPr/>
          <a:lstStyle/>
          <a:p>
            <a:pPr>
              <a:defRPr/>
            </a:pPr>
            <a:r>
              <a:rPr lang="en-US" altLang="zh-CN"/>
              <a:t>版权归© 2018 Tencent, Inc.或其附属公司所有 保留所有权利 </a:t>
            </a:r>
            <a:endParaRPr lang="en-US" altLang="zh-CN" dirty="0"/>
          </a:p>
        </p:txBody>
      </p:sp>
      <p:sp>
        <p:nvSpPr>
          <p:cNvPr id="11" name="灯片编号占位符 10"/>
          <p:cNvSpPr>
            <a:spLocks noGrp="1"/>
          </p:cNvSpPr>
          <p:nvPr>
            <p:ph type="sldNum" sz="quarter" idx="13"/>
          </p:nvPr>
        </p:nvSpPr>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分级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hasCustomPrompt="1"/>
          </p:nvPr>
        </p:nvSpPr>
        <p:spPr>
          <a:xfrm>
            <a:off x="838201" y="1268760"/>
            <a:ext cx="10658399" cy="5040560"/>
          </a:xfrm>
        </p:spPr>
        <p:txBody>
          <a:bodyPr/>
          <a:lstStyle>
            <a:lvl1pPr marL="480695" indent="-480695">
              <a:lnSpc>
                <a:spcPct val="150000"/>
              </a:lnSpc>
              <a:spcBef>
                <a:spcPts val="0"/>
              </a:spcBef>
              <a:buClr>
                <a:schemeClr val="accent1"/>
              </a:buClr>
              <a:buFont typeface="Wingdings" panose="05000000000000000000" pitchFamily="2" charset="2"/>
              <a:buChar char="l"/>
              <a:defRPr sz="2400">
                <a:latin typeface="微软雅黑" panose="020B0503020204020204" pitchFamily="34" charset="-122"/>
                <a:ea typeface="微软雅黑" panose="020B0503020204020204" pitchFamily="34" charset="-122"/>
              </a:defRPr>
            </a:lvl1pPr>
            <a:lvl2pPr marL="836295" indent="-355600">
              <a:lnSpc>
                <a:spcPct val="150000"/>
              </a:lnSpc>
              <a:buClr>
                <a:schemeClr val="accent1"/>
              </a:buClr>
              <a:buFont typeface="Wingdings" panose="05000000000000000000" pitchFamily="2" charset="2"/>
              <a:buChar char="n"/>
              <a:defRPr sz="2000">
                <a:latin typeface="微软雅黑" panose="020B0503020204020204" pitchFamily="34" charset="-122"/>
                <a:ea typeface="微软雅黑" panose="020B0503020204020204" pitchFamily="34" charset="-122"/>
              </a:defRPr>
            </a:lvl2pPr>
            <a:lvl3pPr marL="1143000" indent="-228600">
              <a:lnSpc>
                <a:spcPct val="150000"/>
              </a:lnSpc>
              <a:buClr>
                <a:schemeClr val="accent1"/>
              </a:buClr>
              <a:buFont typeface="Wingdings" panose="05000000000000000000" pitchFamily="2" charset="2"/>
              <a:buChar char="ü"/>
              <a:defRPr sz="1800">
                <a:latin typeface="微软雅黑" panose="020B0503020204020204" pitchFamily="34" charset="-122"/>
                <a:ea typeface="微软雅黑" panose="020B0503020204020204" pitchFamily="34" charset="-122"/>
              </a:defRPr>
            </a:lvl3pPr>
            <a:lvl4pPr>
              <a:lnSpc>
                <a:spcPct val="150000"/>
              </a:lnSpc>
              <a:buClr>
                <a:schemeClr val="accent1"/>
              </a:buClr>
              <a:defRPr sz="1600">
                <a:latin typeface="微软雅黑" panose="020B0503020204020204" pitchFamily="34" charset="-122"/>
                <a:ea typeface="微软雅黑" panose="020B0503020204020204" pitchFamily="34" charset="-122"/>
              </a:defRPr>
            </a:lvl4pPr>
            <a:lvl5pPr>
              <a:lnSpc>
                <a:spcPct val="150000"/>
              </a:lnSpc>
              <a:buClr>
                <a:schemeClr val="accent1"/>
              </a:buClr>
              <a:defRPr sz="140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a:xfrm>
            <a:off x="838200" y="6482667"/>
            <a:ext cx="2743200" cy="366713"/>
          </a:xfrm>
        </p:spPr>
        <p:txBody>
          <a:bodyPr/>
          <a:lstStyle/>
          <a:p>
            <a:pPr>
              <a:defRPr/>
            </a:pPr>
            <a:endParaRPr lang="zh-CN" altLang="en-US"/>
          </a:p>
        </p:txBody>
      </p:sp>
      <p:sp>
        <p:nvSpPr>
          <p:cNvPr id="8" name="页脚占位符 7"/>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9" name="灯片编号占位符 8"/>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文本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hasCustomPrompt="1"/>
          </p:nvPr>
        </p:nvSpPr>
        <p:spPr>
          <a:xfrm>
            <a:off x="838201" y="1268760"/>
            <a:ext cx="10658399" cy="5040559"/>
          </a:xfrm>
        </p:spPr>
        <p:txBody>
          <a:bodyPr/>
          <a:lstStyle>
            <a:lvl1pPr marL="0" indent="0" eaLnBrk="1">
              <a:lnSpc>
                <a:spcPct val="150000"/>
              </a:lnSpc>
              <a:spcBef>
                <a:spcPts val="0"/>
              </a:spcBef>
              <a:buClr>
                <a:schemeClr val="accent1"/>
              </a:buClr>
              <a:buFont typeface="Wingdings" panose="05000000000000000000" pitchFamily="2" charset="2"/>
              <a:buNone/>
              <a:defRPr sz="2400">
                <a:latin typeface="微软雅黑" panose="020B0503020204020204" pitchFamily="34" charset="-122"/>
                <a:ea typeface="微软雅黑" panose="020B0503020204020204" pitchFamily="34" charset="-122"/>
              </a:defRPr>
            </a:lvl1pPr>
            <a:lvl2pPr marL="836295" indent="-355600">
              <a:lnSpc>
                <a:spcPct val="150000"/>
              </a:lnSpc>
              <a:buClr>
                <a:schemeClr val="accent1"/>
              </a:buClr>
              <a:buFont typeface="Wingdings" panose="05000000000000000000" pitchFamily="2" charset="2"/>
              <a:buChar char="n"/>
              <a:defRPr>
                <a:latin typeface="微软雅黑" panose="020B0503020204020204" pitchFamily="34" charset="-122"/>
                <a:ea typeface="微软雅黑" panose="020B0503020204020204" pitchFamily="34" charset="-122"/>
              </a:defRPr>
            </a:lvl2pPr>
            <a:lvl3pPr marL="914400" indent="0">
              <a:lnSpc>
                <a:spcPct val="150000"/>
              </a:lnSpc>
              <a:buClr>
                <a:schemeClr val="accent1"/>
              </a:buClr>
              <a:buFontTx/>
              <a:buNone/>
              <a:defRPr>
                <a:latin typeface="微软雅黑" panose="020B0503020204020204" pitchFamily="34" charset="-122"/>
                <a:ea typeface="微软雅黑" panose="020B0503020204020204" pitchFamily="34" charset="-122"/>
              </a:defRPr>
            </a:lvl3pPr>
            <a:lvl4pPr>
              <a:lnSpc>
                <a:spcPct val="150000"/>
              </a:lnSpc>
              <a:buClr>
                <a:schemeClr val="accent1"/>
              </a:buClr>
              <a:defRPr>
                <a:latin typeface="微软雅黑" panose="020B0503020204020204" pitchFamily="34" charset="-122"/>
                <a:ea typeface="微软雅黑" panose="020B0503020204020204" pitchFamily="34" charset="-122"/>
              </a:defRPr>
            </a:lvl4pPr>
            <a:lvl5pPr>
              <a:lnSpc>
                <a:spcPct val="150000"/>
              </a:lnSpc>
              <a:buClr>
                <a:schemeClr val="accent1"/>
              </a:buClr>
              <a:defRPr>
                <a:latin typeface="微软雅黑" panose="020B0503020204020204" pitchFamily="34" charset="-122"/>
                <a:ea typeface="微软雅黑" panose="020B0503020204020204" pitchFamily="34" charset="-122"/>
              </a:defRPr>
            </a:lvl5pPr>
          </a:lstStyle>
          <a:p>
            <a:pPr lvl="0"/>
            <a:r>
              <a:rPr lang="zh-CN" altLang="en-US" noProof="1"/>
              <a:t>编辑母版文本样式</a:t>
            </a:r>
          </a:p>
        </p:txBody>
      </p:sp>
      <p:sp>
        <p:nvSpPr>
          <p:cNvPr id="4" name="日期占位符 3"/>
          <p:cNvSpPr>
            <a:spLocks noGrp="1"/>
          </p:cNvSpPr>
          <p:nvPr>
            <p:ph type="dt" sz="half" idx="10"/>
          </p:nvPr>
        </p:nvSpPr>
        <p:spPr>
          <a:xfrm>
            <a:off x="838200" y="6482667"/>
            <a:ext cx="2743200" cy="366713"/>
          </a:xfrm>
        </p:spPr>
        <p:txBody>
          <a:bodyPr/>
          <a:lstStyle/>
          <a:p>
            <a:pPr>
              <a:defRPr/>
            </a:pPr>
            <a:endParaRPr lang="zh-CN" altLang="en-US"/>
          </a:p>
        </p:txBody>
      </p:sp>
      <p:sp>
        <p:nvSpPr>
          <p:cNvPr id="5" name="页脚占位符 4"/>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6" name="灯片编号占位符 5"/>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单标题">
    <p:spTree>
      <p:nvGrpSpPr>
        <p:cNvPr id="1" name=""/>
        <p:cNvGrpSpPr/>
        <p:nvPr/>
      </p:nvGrpSpPr>
      <p:grpSpPr>
        <a:xfrm>
          <a:off x="0" y="0"/>
          <a:ext cx="0" cy="0"/>
          <a:chOff x="0" y="0"/>
          <a:chExt cx="0" cy="0"/>
        </a:xfrm>
      </p:grpSpPr>
      <p:sp>
        <p:nvSpPr>
          <p:cNvPr id="8"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482667"/>
            <a:ext cx="2743200" cy="366713"/>
          </a:xfrm>
        </p:spPr>
        <p:txBody>
          <a:bodyPr/>
          <a:lstStyle/>
          <a:p>
            <a:pPr>
              <a:defRPr/>
            </a:pPr>
            <a:endParaRPr lang="zh-CN" altLang="en-US"/>
          </a:p>
        </p:txBody>
      </p:sp>
      <p:sp>
        <p:nvSpPr>
          <p:cNvPr id="3" name="页脚占位符 2"/>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4" name="灯片编号占位符 3"/>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标题幻灯片">
    <p:spTree>
      <p:nvGrpSpPr>
        <p:cNvPr id="1" name=""/>
        <p:cNvGrpSpPr/>
        <p:nvPr/>
      </p:nvGrpSpPr>
      <p:grpSpPr>
        <a:xfrm>
          <a:off x="0" y="0"/>
          <a:ext cx="0" cy="0"/>
          <a:chOff x="0" y="0"/>
          <a:chExt cx="0" cy="0"/>
        </a:xfrm>
      </p:grpSpPr>
      <p:grpSp>
        <p:nvGrpSpPr>
          <p:cNvPr id="3" name="组合 3073"/>
          <p:cNvGrpSpPr/>
          <p:nvPr/>
        </p:nvGrpSpPr>
        <p:grpSpPr bwMode="auto">
          <a:xfrm>
            <a:off x="-31750" y="-14288"/>
            <a:ext cx="12226925" cy="6872288"/>
            <a:chOff x="0" y="0"/>
            <a:chExt cx="38578" cy="21702"/>
          </a:xfrm>
        </p:grpSpPr>
        <p:pic>
          <p:nvPicPr>
            <p:cNvPr id="4" name="图片 9" descr="E:\5月\五月PPT\腾讯云相关课程模板(待确认版)\腾讯云课程.jpg腾讯云课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5080337" y="2603500"/>
            <a:ext cx="2031325" cy="1200329"/>
          </a:xfrm>
          <a:prstGeom prst="rect">
            <a:avLst/>
          </a:prstGeom>
          <a:noFill/>
        </p:spPr>
        <p:txBody>
          <a:bodyPr wrap="none" rtlCol="0" anchor="ctr">
            <a:spAutoFit/>
          </a:bodyPr>
          <a:lstStyle/>
          <a:p>
            <a:pPr algn="ctr"/>
            <a:r>
              <a:rPr lang="zh-CN" altLang="en-US" sz="7200" dirty="0">
                <a:solidFill>
                  <a:srgbClr val="FFFFFF"/>
                </a:solidFill>
                <a:latin typeface="微软雅黑" panose="020B0503020204020204" pitchFamily="34" charset="-122"/>
                <a:ea typeface="微软雅黑" panose="020B0503020204020204" pitchFamily="34" charset="-122"/>
              </a:rPr>
              <a:t>谢谢</a:t>
            </a:r>
          </a:p>
        </p:txBody>
      </p:sp>
      <p:sp>
        <p:nvSpPr>
          <p:cNvPr id="6" name="日期占位符 5"/>
          <p:cNvSpPr>
            <a:spLocks noGrp="1"/>
          </p:cNvSpPr>
          <p:nvPr>
            <p:ph type="dt" sz="half" idx="10"/>
          </p:nvPr>
        </p:nvSpPr>
        <p:spPr>
          <a:xfrm>
            <a:off x="838200" y="6482667"/>
            <a:ext cx="2743200" cy="366713"/>
          </a:xfrm>
        </p:spPr>
        <p:txBody>
          <a:bodyPr/>
          <a:lstStyle/>
          <a:p>
            <a:pPr>
              <a:defRPr/>
            </a:pPr>
            <a:endParaRPr lang="zh-CN" altLang="en-US"/>
          </a:p>
        </p:txBody>
      </p:sp>
      <p:sp>
        <p:nvSpPr>
          <p:cNvPr id="7" name="页脚占位符 6"/>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8" name="灯片编号占位符 7"/>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grpSp>
        <p:nvGrpSpPr>
          <p:cNvPr id="9" name="组合 3073"/>
          <p:cNvGrpSpPr/>
          <p:nvPr userDrawn="1"/>
        </p:nvGrpSpPr>
        <p:grpSpPr bwMode="auto">
          <a:xfrm>
            <a:off x="-31749" y="-14288"/>
            <a:ext cx="12226925" cy="6872288"/>
            <a:chOff x="0" y="0"/>
            <a:chExt cx="38578" cy="21702"/>
          </a:xfrm>
        </p:grpSpPr>
        <p:pic>
          <p:nvPicPr>
            <p:cNvPr id="10" name="图片 9" descr="E:\5月\五月PPT\腾讯云相关课程模板(待确认版)\腾讯云课程.jpg腾讯云课程"/>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文本框 11"/>
          <p:cNvSpPr txBox="1"/>
          <p:nvPr userDrawn="1"/>
        </p:nvSpPr>
        <p:spPr>
          <a:xfrm>
            <a:off x="5311170" y="2741999"/>
            <a:ext cx="1569660" cy="923330"/>
          </a:xfrm>
          <a:prstGeom prst="rect">
            <a:avLst/>
          </a:prstGeom>
          <a:noFill/>
        </p:spPr>
        <p:txBody>
          <a:bodyPr wrap="none" rtlCol="0" anchor="ctr">
            <a:spAutoFit/>
          </a:bodyPr>
          <a:lstStyle/>
          <a:p>
            <a:pPr algn="ctr"/>
            <a:r>
              <a:rPr lang="zh-CN" altLang="en-US" sz="5400" dirty="0">
                <a:solidFill>
                  <a:srgbClr val="FFFFFF"/>
                </a:solidFill>
                <a:latin typeface="微软雅黑" panose="020B0503020204020204" pitchFamily="34" charset="-122"/>
                <a:ea typeface="微软雅黑" panose="020B0503020204020204" pitchFamily="34" charset="-122"/>
              </a:rPr>
              <a:t>谢谢</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pic>
        <p:nvPicPr>
          <p:cNvPr id="40967" name="图片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 name="Title Placeholder 1"/>
          <p:cNvSpPr>
            <a:spLocks noGrp="1" noChangeArrowheads="1"/>
          </p:cNvSpPr>
          <p:nvPr>
            <p:ph type="title" idx="4294967295"/>
          </p:nvPr>
        </p:nvSpPr>
        <p:spPr bwMode="auto">
          <a:xfrm>
            <a:off x="838200" y="363538"/>
            <a:ext cx="1051560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sym typeface="Calibri Light" panose="020F0302020204030204" pitchFamily="34" charset="0"/>
              </a:rPr>
              <a:t>单击此处编辑母版标题样式</a:t>
            </a:r>
          </a:p>
        </p:txBody>
      </p:sp>
      <p:sp>
        <p:nvSpPr>
          <p:cNvPr id="40963" name="Text Placeholder 2"/>
          <p:cNvSpPr>
            <a:spLocks noGrp="1" noChangeArrowheads="1"/>
          </p:cNvSpPr>
          <p:nvPr>
            <p:ph type="body" idx="9"/>
          </p:nvPr>
        </p:nvSpPr>
        <p:spPr bwMode="auto">
          <a:xfrm>
            <a:off x="838200" y="1824038"/>
            <a:ext cx="10515600"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sym typeface="Calibri" panose="020F0502020204030204" pitchFamily="34" charset="0"/>
              </a:rPr>
              <a:t>编辑母版文本样式</a:t>
            </a:r>
          </a:p>
          <a:p>
            <a:pPr lvl="1"/>
            <a:r>
              <a:rPr lang="zh-CN" altLang="en-US" dirty="0">
                <a:sym typeface="Calibri" panose="020F0502020204030204" pitchFamily="34" charset="0"/>
              </a:rPr>
              <a:t>第二级</a:t>
            </a:r>
          </a:p>
          <a:p>
            <a:pPr lvl="2"/>
            <a:r>
              <a:rPr lang="zh-CN" altLang="en-US" dirty="0">
                <a:sym typeface="Calibri" panose="020F0502020204030204" pitchFamily="34" charset="0"/>
              </a:rPr>
              <a:t>第三级</a:t>
            </a:r>
          </a:p>
          <a:p>
            <a:pPr lvl="3"/>
            <a:r>
              <a:rPr lang="zh-CN" altLang="en-US" dirty="0">
                <a:sym typeface="Calibri" panose="020F0502020204030204" pitchFamily="34" charset="0"/>
              </a:rPr>
              <a:t>第四级</a:t>
            </a:r>
          </a:p>
          <a:p>
            <a:pPr lvl="4"/>
            <a:r>
              <a:rPr lang="zh-CN" altLang="en-US" dirty="0">
                <a:sym typeface="Calibri" panose="020F0502020204030204" pitchFamily="34" charset="0"/>
              </a:rPr>
              <a:t>第五级</a:t>
            </a:r>
          </a:p>
        </p:txBody>
      </p:sp>
      <p:sp>
        <p:nvSpPr>
          <p:cNvPr id="1028" name="Date Placeholder 3"/>
          <p:cNvSpPr>
            <a:spLocks noGrp="1"/>
          </p:cNvSpPr>
          <p:nvPr>
            <p:ph type="dt" sz="half" idx="2"/>
          </p:nvPr>
        </p:nvSpPr>
        <p:spPr>
          <a:xfrm>
            <a:off x="838200" y="6482667"/>
            <a:ext cx="2743200" cy="366713"/>
          </a:xfrm>
          <a:prstGeom prst="rect">
            <a:avLst/>
          </a:prstGeom>
          <a:noFill/>
          <a:ln w="9525">
            <a:noFill/>
            <a:miter/>
          </a:ln>
        </p:spPr>
        <p:txBody>
          <a:bodyPr vert="horz" wrap="square" anchor="ctr"/>
          <a:lstStyle>
            <a:lvl1pPr>
              <a:defRPr sz="1200" noProof="1">
                <a:solidFill>
                  <a:srgbClr val="898989"/>
                </a:solidFill>
              </a:defRPr>
            </a:lvl1pPr>
          </a:lstStyle>
          <a:p>
            <a:pPr>
              <a:defRPr/>
            </a:pPr>
            <a:endParaRPr lang="zh-CN" altLang="en-US"/>
          </a:p>
        </p:txBody>
      </p:sp>
      <p:sp>
        <p:nvSpPr>
          <p:cNvPr id="1029" name="Footer Placeholder 4"/>
          <p:cNvSpPr>
            <a:spLocks noGrp="1"/>
          </p:cNvSpPr>
          <p:nvPr>
            <p:ph type="ftr" sz="quarter" idx="3"/>
          </p:nvPr>
        </p:nvSpPr>
        <p:spPr>
          <a:xfrm>
            <a:off x="3719736" y="6482667"/>
            <a:ext cx="4752528" cy="366713"/>
          </a:xfrm>
          <a:prstGeom prst="rect">
            <a:avLst/>
          </a:prstGeom>
          <a:noFill/>
          <a:ln w="9525">
            <a:noFill/>
            <a:miter/>
          </a:ln>
        </p:spPr>
        <p:txBody>
          <a:bodyPr vert="horz" wrap="square" anchor="ctr"/>
          <a:lstStyle>
            <a:lvl1pPr algn="ctr">
              <a:defRPr sz="1200">
                <a:solidFill>
                  <a:srgbClr val="898989"/>
                </a:solidFill>
              </a:defRPr>
            </a:lvl1pPr>
          </a:lstStyle>
          <a:p>
            <a:pPr>
              <a:defRPr/>
            </a:pPr>
            <a:r>
              <a:rPr lang="en-US" altLang="zh-CN"/>
              <a:t>版权归© 2018 Tencent, Inc.或其附属公司所有 保留所有权利 </a:t>
            </a:r>
            <a:endParaRPr lang="en-US" altLang="zh-CN" dirty="0"/>
          </a:p>
        </p:txBody>
      </p:sp>
      <p:sp>
        <p:nvSpPr>
          <p:cNvPr id="1030" name="Slide Number Placeholder 5"/>
          <p:cNvSpPr>
            <a:spLocks noGrp="1"/>
          </p:cNvSpPr>
          <p:nvPr>
            <p:ph type="sldNum" sz="quarter" idx="4"/>
          </p:nvPr>
        </p:nvSpPr>
        <p:spPr>
          <a:xfrm>
            <a:off x="8610600" y="6482667"/>
            <a:ext cx="2743200" cy="366713"/>
          </a:xfrm>
          <a:prstGeom prst="rect">
            <a:avLst/>
          </a:prstGeom>
          <a:noFill/>
          <a:ln w="9525">
            <a:noFill/>
            <a:miter/>
          </a:ln>
        </p:spPr>
        <p:txBody>
          <a:bodyPr vert="horz" wrap="square" anchor="ctr"/>
          <a:lstStyle>
            <a:lvl1pPr algn="r">
              <a:defRPr sz="1200" noProof="1">
                <a:solidFill>
                  <a:srgbClr val="898989"/>
                </a:solidFill>
                <a:latin typeface="Arial" panose="020B0604020202020204" pitchFamily="34" charset="0"/>
                <a:ea typeface="宋体" panose="02010600030101010101" pitchFamily="2" charset="-122"/>
                <a:cs typeface="+mn-ea"/>
              </a:defRPr>
            </a:lvl1pPr>
          </a:lstStyle>
          <a:p>
            <a:pPr>
              <a:defRPr/>
            </a:pPr>
            <a:fld id="{9DA55B55-97DF-44AB-8B95-259E484DB600}" type="slidenum">
              <a:rPr lang="en-US" altLang="zh-CN" smtClean="0"/>
              <a:t>‹#›</a:t>
            </a:fld>
            <a:endParaRPr lang="en-US" altLang="zh-CN"/>
          </a:p>
        </p:txBody>
      </p:sp>
      <p:pic>
        <p:nvPicPr>
          <p:cNvPr id="40968" name="图片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80700" y="406400"/>
            <a:ext cx="9509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pic>
        <p:nvPicPr>
          <p:cNvPr id="10" name="Picture 4"/>
          <p:cNvPicPr>
            <a:picLocks noChangeAspect="1"/>
          </p:cNvPicPr>
          <p:nvPr userDrawn="1"/>
        </p:nvPicPr>
        <p:blipFill>
          <a:blip r:embed="rId10" cstate="email">
            <a:extLst>
              <a:ext uri="{28A0092B-C50C-407E-A947-70E740481C1C}">
                <a14:useLocalDpi xmlns:a14="http://schemas.microsoft.com/office/drawing/2010/main" val="0"/>
              </a:ext>
            </a:extLst>
          </a:blip>
          <a:stretch>
            <a:fillRect/>
          </a:stretch>
        </p:blipFill>
        <p:spPr>
          <a:xfrm rot="5400000">
            <a:off x="10532396" y="1944337"/>
            <a:ext cx="4298019" cy="40935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dt="0"/>
  <p:txStyles>
    <p:titleStyle>
      <a:lvl1pPr marL="913130" indent="-913130" algn="l" defTabSz="0" rtl="0" eaLnBrk="1" fontAlgn="base" hangingPunct="1">
        <a:lnSpc>
          <a:spcPct val="90000"/>
        </a:lnSpc>
        <a:spcBef>
          <a:spcPct val="0"/>
        </a:spcBef>
        <a:spcAft>
          <a:spcPct val="0"/>
        </a:spcAft>
        <a:defRPr sz="3600" kern="1200">
          <a:solidFill>
            <a:schemeClr val="tx1"/>
          </a:solidFill>
          <a:latin typeface="+mj-lt"/>
          <a:ea typeface="+mj-ea"/>
          <a:cs typeface="+mj-cs"/>
          <a:sym typeface="Calibri Light" panose="020F0302020204030204" pitchFamily="34" charset="0"/>
        </a:defRPr>
      </a:lvl1pPr>
      <a:lvl2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2pPr>
      <a:lvl3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3pPr>
      <a:lvl4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4pPr>
      <a:lvl5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5pPr>
      <a:lvl6pPr marL="15240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6pPr>
      <a:lvl7pPr marL="21336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7pPr>
      <a:lvl8pPr marL="27432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8pPr>
      <a:lvl9pPr marL="33528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9pPr>
    </p:titleStyle>
    <p:bodyStyle>
      <a:lvl1pPr marL="227330" indent="-227330" algn="l" defTabSz="912495" rtl="0" eaLnBrk="1" fontAlgn="base" hangingPunct="1">
        <a:lnSpc>
          <a:spcPct val="90000"/>
        </a:lnSpc>
        <a:spcBef>
          <a:spcPts val="1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1pPr>
      <a:lvl2pPr marL="684530" lvl="1" indent="-227330" algn="l" defTabSz="912495"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2pPr>
      <a:lvl3pPr marL="1141730" lvl="2" indent="-227330" algn="l" defTabSz="912495" rtl="0" eaLnBrk="1" fontAlgn="base" hangingPunct="1">
        <a:lnSpc>
          <a:spcPct val="90000"/>
        </a:lnSpc>
        <a:spcBef>
          <a:spcPts val="500"/>
        </a:spcBef>
        <a:spcAft>
          <a:spcPct val="0"/>
        </a:spcAft>
        <a:buFont typeface="Arial" panose="020B0604020202020204" pitchFamily="34" charset="0"/>
        <a:buChar char="•"/>
        <a:defRPr sz="1800" kern="1200">
          <a:solidFill>
            <a:schemeClr val="tx1"/>
          </a:solidFill>
          <a:latin typeface="+mn-lt"/>
          <a:ea typeface="+mn-ea"/>
          <a:cs typeface="+mn-cs"/>
          <a:sym typeface="Calibri" panose="020F0502020204030204" pitchFamily="34" charset="0"/>
        </a:defRPr>
      </a:lvl3pPr>
      <a:lvl4pPr marL="1598930" lvl="3" indent="-227330" algn="l" defTabSz="912495"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sym typeface="Calibri" panose="020F0502020204030204" pitchFamily="34" charset="0"/>
        </a:defRPr>
      </a:lvl4pPr>
      <a:lvl5pPr marL="2056130" lvl="4" indent="-227330" algn="l" defTabSz="912495" rtl="0" eaLnBrk="1" fontAlgn="base" hangingPunct="1">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p:bodyStyle>
    <p:otherStyle>
      <a:lvl1pPr lvl="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1pPr>
      <a:lvl2pPr marL="228600" lvl="1" indent="-1143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2pPr>
      <a:lvl3pPr marL="457200" lvl="2" indent="-2286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3pPr>
      <a:lvl4pPr marL="685800" lvl="3" indent="-3429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4pPr>
      <a:lvl5pPr marL="914400" lvl="4"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5pPr>
      <a:lvl6pPr marL="3048000" lvl="5"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6pPr>
      <a:lvl7pPr marL="3657600" lvl="6"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7pPr>
      <a:lvl8pPr marL="4267200" lvl="7"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8pPr>
      <a:lvl9pPr marL="4876800" lvl="8"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notesSlide" Target="../notesSlides/notesSlide11.xml"/><Relationship Id="rId5" Type="http://schemas.openxmlformats.org/officeDocument/2006/relationships/slideLayout" Target="../slideLayouts/slideLayout5.xml"/><Relationship Id="rId4" Type="http://schemas.openxmlformats.org/officeDocument/2006/relationships/tags" Target="../tags/tag34.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notesSlide" Target="../notesSlides/notesSlide16.xml"/><Relationship Id="rId5" Type="http://schemas.openxmlformats.org/officeDocument/2006/relationships/slideLayout" Target="../slideLayouts/slideLayout5.xml"/><Relationship Id="rId4" Type="http://schemas.openxmlformats.org/officeDocument/2006/relationships/tags" Target="../tags/tag3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notesSlide" Target="../notesSlides/notesSlide2.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notesSlide" Target="../notesSlides/notesSlide3.xml"/><Relationship Id="rId5" Type="http://schemas.openxmlformats.org/officeDocument/2006/relationships/slideLayout" Target="../slideLayouts/slideLayout5.xml"/><Relationship Id="rId4" Type="http://schemas.openxmlformats.org/officeDocument/2006/relationships/tags" Target="../tags/tag26.xml"/></Relationships>
</file>

<file path=ppt/slides/_rels/slide30.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notesSlide" Target="../notesSlides/notesSlide28.xml"/><Relationship Id="rId5" Type="http://schemas.openxmlformats.org/officeDocument/2006/relationships/slideLayout" Target="../slideLayouts/slideLayout5.xml"/><Relationship Id="rId4" Type="http://schemas.openxmlformats.org/officeDocument/2006/relationships/tags" Target="../tags/tag42.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notesSlide" Target="../notesSlides/notesSlide36.xml"/><Relationship Id="rId5" Type="http://schemas.openxmlformats.org/officeDocument/2006/relationships/slideLayout" Target="../slideLayouts/slideLayout5.xml"/><Relationship Id="rId4" Type="http://schemas.openxmlformats.org/officeDocument/2006/relationships/tags" Target="../tags/tag46.xml"/></Relationships>
</file>

<file path=ppt/slides/_rels/slide3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notesSlide" Target="../notesSlides/notesSlide40.xml"/><Relationship Id="rId5" Type="http://schemas.openxmlformats.org/officeDocument/2006/relationships/slideLayout" Target="../slideLayouts/slideLayout5.xml"/><Relationship Id="rId4" Type="http://schemas.openxmlformats.org/officeDocument/2006/relationships/tags" Target="../tags/tag50.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5.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notesSlide" Target="../notesSlides/notesSlide43.xml"/><Relationship Id="rId5" Type="http://schemas.openxmlformats.org/officeDocument/2006/relationships/slideLayout" Target="../slideLayouts/slideLayout5.xml"/><Relationship Id="rId4" Type="http://schemas.openxmlformats.org/officeDocument/2006/relationships/tags" Target="../tags/tag54.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notesSlide" Target="../notesSlides/notesSlide48.xml"/><Relationship Id="rId5" Type="http://schemas.openxmlformats.org/officeDocument/2006/relationships/slideLayout" Target="../slideLayouts/slideLayout5.xml"/><Relationship Id="rId4" Type="http://schemas.openxmlformats.org/officeDocument/2006/relationships/tags" Target="../tags/tag58.xml"/></Relationships>
</file>

<file path=ppt/slides/_rels/slide51.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notesSlide" Target="../notesSlides/notesSlide51.xml"/><Relationship Id="rId5" Type="http://schemas.openxmlformats.org/officeDocument/2006/relationships/slideLayout" Target="../slideLayouts/slideLayout5.xml"/><Relationship Id="rId4" Type="http://schemas.openxmlformats.org/officeDocument/2006/relationships/tags" Target="../tags/tag6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notesSlide" Target="../notesSlides/notesSlide7.xml"/><Relationship Id="rId5" Type="http://schemas.openxmlformats.org/officeDocument/2006/relationships/slideLayout" Target="../slideLayouts/slideLayout5.xml"/><Relationship Id="rId4"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a:t>GoldenDB</a:t>
            </a:r>
            <a:r>
              <a:rPr altLang="en-GB" dirty="0"/>
              <a:t>产品简介及</a:t>
            </a:r>
            <a:r>
              <a:rPr lang="zh-CN" altLang="en-US" dirty="0"/>
              <a:t>架构解析 </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整体架构</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内容占位符 5" descr="图示&#10;&#10;描述已自动生成">
            <a:extLst>
              <a:ext uri="{FF2B5EF4-FFF2-40B4-BE49-F238E27FC236}">
                <a16:creationId xmlns:a16="http://schemas.microsoft.com/office/drawing/2014/main" id="{6C499F12-D7B7-418B-A05D-A5A9BD1CCDE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7084" y="1268413"/>
            <a:ext cx="7388352" cy="48995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主要模块</a:t>
            </a:r>
            <a:endParaRPr lang="en-US" altLang="zh-CN" dirty="0"/>
          </a:p>
        </p:txBody>
      </p:sp>
      <p:sp>
        <p:nvSpPr>
          <p:cNvPr id="46"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表格&#10;&#10;描述已自动生成">
            <a:extLst>
              <a:ext uri="{FF2B5EF4-FFF2-40B4-BE49-F238E27FC236}">
                <a16:creationId xmlns:a16="http://schemas.microsoft.com/office/drawing/2014/main" id="{0BA1B60C-74C6-4A57-860D-6965553E0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760" y="736600"/>
            <a:ext cx="4452808" cy="578162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组件交互</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3" name="图片 42" descr="图示&#10;&#10;描述已自动生成">
            <a:extLst>
              <a:ext uri="{FF2B5EF4-FFF2-40B4-BE49-F238E27FC236}">
                <a16:creationId xmlns:a16="http://schemas.microsoft.com/office/drawing/2014/main" id="{96ED819B-E7A5-4A3E-99A4-E947556BB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913" y="1077672"/>
            <a:ext cx="8678114" cy="53028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4830143" y="2265778"/>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4830143" y="2265778"/>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251370" y="229650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3.1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分片策略</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190183" y="304057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251370" y="3077774"/>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3.2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分片路由</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190183" y="382183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4895663" y="1552575"/>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第三章 数据分片</a:t>
            </a:r>
          </a:p>
        </p:txBody>
      </p:sp>
      <p:sp>
        <p:nvSpPr>
          <p:cNvPr id="27" name="MH_Others_1"/>
          <p:cNvSpPr/>
          <p:nvPr>
            <p:custDataLst>
              <p:tags r:id="rId4"/>
            </p:custDataLst>
          </p:nvPr>
        </p:nvSpPr>
        <p:spPr>
          <a:xfrm>
            <a:off x="4830575" y="1552575"/>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21" name="图片 20" descr="文本&#10;&#10;描述已自动生成">
            <a:extLst>
              <a:ext uri="{FF2B5EF4-FFF2-40B4-BE49-F238E27FC236}">
                <a16:creationId xmlns:a16="http://schemas.microsoft.com/office/drawing/2014/main" id="{FEB83AC6-8816-4F1A-96DF-CEED22F03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02" y="1071154"/>
            <a:ext cx="12192000" cy="537144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a:t>版权归© 2020 Tencent, Inc.或其附属公司所有 保留所有权利 </a:t>
            </a:r>
            <a:endParaRPr lang="en-US" altLang="zh-CN" dirty="0"/>
          </a:p>
        </p:txBody>
      </p:sp>
      <p:pic>
        <p:nvPicPr>
          <p:cNvPr id="9" name="图片 8" descr="图形用户界面, 图示, 应用程序&#10;&#10;描述已自动生成">
            <a:extLst>
              <a:ext uri="{FF2B5EF4-FFF2-40B4-BE49-F238E27FC236}">
                <a16:creationId xmlns:a16="http://schemas.microsoft.com/office/drawing/2014/main" id="{C247896B-F6B0-4027-833D-B577644D6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3800" y="1346200"/>
            <a:ext cx="6662219" cy="3530600"/>
          </a:xfrm>
          <a:prstGeom prst="rect">
            <a:avLst/>
          </a:prstGeom>
        </p:spPr>
      </p:pic>
      <p:sp>
        <p:nvSpPr>
          <p:cNvPr id="5" name="内容占位符 2">
            <a:extLst>
              <a:ext uri="{FF2B5EF4-FFF2-40B4-BE49-F238E27FC236}">
                <a16:creationId xmlns:a16="http://schemas.microsoft.com/office/drawing/2014/main" id="{1F43CDA5-858A-4199-9BB9-4AFE23433C5D}"/>
              </a:ext>
            </a:extLst>
          </p:cNvPr>
          <p:cNvSpPr>
            <a:spLocks noGrp="1"/>
          </p:cNvSpPr>
          <p:nvPr>
            <p:ph idx="1"/>
          </p:nvPr>
        </p:nvSpPr>
        <p:spPr>
          <a:xfrm>
            <a:off x="838201" y="1136946"/>
            <a:ext cx="5324475" cy="3648414"/>
          </a:xfrm>
        </p:spPr>
        <p:txBody>
          <a:bodyPr/>
          <a:lstStyle/>
          <a:p>
            <a:r>
              <a:rPr lang="zh-CN" altLang="en-US" dirty="0"/>
              <a:t>分布式</a:t>
            </a:r>
            <a:r>
              <a:rPr lang="en-US" altLang="zh-CN" dirty="0"/>
              <a:t>DDL</a:t>
            </a:r>
            <a:endParaRPr lang="zh-CN" altLang="en-US" dirty="0"/>
          </a:p>
          <a:p>
            <a:pPr lvl="1"/>
            <a:r>
              <a:rPr lang="en-US" altLang="zh-CN" dirty="0"/>
              <a:t>Proxy</a:t>
            </a:r>
            <a:r>
              <a:rPr lang="zh-CN" altLang="en-US" dirty="0"/>
              <a:t>通知</a:t>
            </a:r>
            <a:r>
              <a:rPr lang="en-US" altLang="zh-CN" dirty="0"/>
              <a:t>MDS</a:t>
            </a:r>
            <a:r>
              <a:rPr lang="zh-CN" altLang="en-US" dirty="0"/>
              <a:t>更新元数据并持久化</a:t>
            </a:r>
            <a:r>
              <a:rPr lang="en-US" altLang="zh-CN" dirty="0"/>
              <a:t>RDB</a:t>
            </a:r>
            <a:r>
              <a:rPr lang="zh-CN" altLang="en-US" dirty="0"/>
              <a:t>；</a:t>
            </a:r>
          </a:p>
          <a:p>
            <a:pPr lvl="1"/>
            <a:r>
              <a:rPr lang="en-US" altLang="zh-CN" dirty="0"/>
              <a:t>Proxy</a:t>
            </a:r>
            <a:r>
              <a:rPr lang="zh-CN" altLang="en-US" dirty="0"/>
              <a:t>将</a:t>
            </a:r>
            <a:r>
              <a:rPr lang="en-US" altLang="zh-CN" dirty="0"/>
              <a:t>DDL</a:t>
            </a:r>
            <a:r>
              <a:rPr lang="zh-CN" altLang="en-US" dirty="0"/>
              <a:t>下推到集群所有节点执行；</a:t>
            </a:r>
            <a:endParaRPr lang="en-US" altLang="zh-CN" dirty="0"/>
          </a:p>
          <a:p>
            <a:pPr lvl="1"/>
            <a:r>
              <a:rPr lang="zh-CN" altLang="en-US" dirty="0"/>
              <a:t>如果某节点执行失败会通知</a:t>
            </a:r>
            <a:r>
              <a:rPr lang="en-US" altLang="zh-CN" dirty="0"/>
              <a:t>MDS</a:t>
            </a:r>
            <a:r>
              <a:rPr lang="zh-CN" altLang="en-US" dirty="0"/>
              <a:t>禁表；</a:t>
            </a:r>
            <a:endParaRPr lang="en-US" altLang="zh-CN" dirty="0"/>
          </a:p>
          <a:p>
            <a:pPr lvl="1"/>
            <a:r>
              <a:rPr lang="zh-CN" altLang="en-US" dirty="0"/>
              <a:t>禁表导致业务报错，需手动解禁；</a:t>
            </a:r>
            <a:endParaRPr lang="en-US" altLang="zh-CN" dirty="0"/>
          </a:p>
          <a:p>
            <a:pPr lvl="1"/>
            <a:r>
              <a:rPr lang="en-US" altLang="zh-CN" dirty="0"/>
              <a:t>RDB</a:t>
            </a:r>
            <a:r>
              <a:rPr lang="zh-CN" altLang="en-US" dirty="0"/>
              <a:t>中元数据定期同步到</a:t>
            </a:r>
            <a:r>
              <a:rPr lang="en-US" altLang="zh-CN" dirty="0"/>
              <a:t>CN</a:t>
            </a:r>
            <a:r>
              <a:rPr lang="zh-CN" altLang="en-US" dirty="0"/>
              <a:t>和</a:t>
            </a:r>
            <a:r>
              <a:rPr lang="en-US" altLang="zh-CN" dirty="0"/>
              <a:t>DN</a:t>
            </a:r>
            <a:r>
              <a:rPr lang="zh-CN" altLang="en-US" dirty="0"/>
              <a:t>；</a:t>
            </a:r>
          </a:p>
          <a:p>
            <a:endParaRPr lang="zh-CN" altLang="en-US" dirty="0"/>
          </a:p>
        </p:txBody>
      </p:sp>
      <p:sp>
        <p:nvSpPr>
          <p:cNvPr id="6" name="内容占位符 2">
            <a:extLst>
              <a:ext uri="{FF2B5EF4-FFF2-40B4-BE49-F238E27FC236}">
                <a16:creationId xmlns:a16="http://schemas.microsoft.com/office/drawing/2014/main" id="{1BD0DD61-84D4-425E-87CD-E9B29C68B04A}"/>
              </a:ext>
            </a:extLst>
          </p:cNvPr>
          <p:cNvSpPr txBox="1">
            <a:spLocks/>
          </p:cNvSpPr>
          <p:nvPr/>
        </p:nvSpPr>
        <p:spPr bwMode="auto">
          <a:xfrm>
            <a:off x="838201" y="4876800"/>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Proxy</a:t>
            </a:r>
            <a:r>
              <a:rPr lang="zh-CN" altLang="en-US" dirty="0"/>
              <a:t>本地内存和数据节点会保存全量表结构信息</a:t>
            </a:r>
          </a:p>
        </p:txBody>
      </p:sp>
      <p:sp>
        <p:nvSpPr>
          <p:cNvPr id="10" name="内容占位符 2">
            <a:extLst>
              <a:ext uri="{FF2B5EF4-FFF2-40B4-BE49-F238E27FC236}">
                <a16:creationId xmlns:a16="http://schemas.microsoft.com/office/drawing/2014/main" id="{71C9D035-A6D5-4A6B-ADCC-CCC978EB95B1}"/>
              </a:ext>
            </a:extLst>
          </p:cNvPr>
          <p:cNvSpPr txBox="1">
            <a:spLocks/>
          </p:cNvSpPr>
          <p:nvPr/>
        </p:nvSpPr>
        <p:spPr bwMode="auto">
          <a:xfrm>
            <a:off x="838200" y="5426414"/>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应用访问时会优先从本地读取</a:t>
            </a:r>
            <a:r>
              <a:rPr lang="en-US" altLang="zh-CN" dirty="0"/>
              <a:t>DDL</a:t>
            </a:r>
            <a:r>
              <a:rPr lang="zh-CN" altLang="en-US" dirty="0"/>
              <a:t>信息</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分片路由（续）</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 应用程序&#10;&#10;描述已自动生成">
            <a:extLst>
              <a:ext uri="{FF2B5EF4-FFF2-40B4-BE49-F238E27FC236}">
                <a16:creationId xmlns:a16="http://schemas.microsoft.com/office/drawing/2014/main" id="{5BE45861-1012-4FDD-9664-B1C025FDF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3052" y="1128712"/>
            <a:ext cx="8339636" cy="4824005"/>
          </a:xfrm>
          <a:prstGeom prst="rect">
            <a:avLst/>
          </a:prstGeom>
        </p:spPr>
      </p:pic>
    </p:spTree>
    <p:extLst>
      <p:ext uri="{BB962C8B-B14F-4D97-AF65-F5344CB8AC3E}">
        <p14:creationId xmlns:p14="http://schemas.microsoft.com/office/powerpoint/2010/main" val="3004922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分片路由（续）</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 图示&#10;&#10;描述已自动生成">
            <a:extLst>
              <a:ext uri="{FF2B5EF4-FFF2-40B4-BE49-F238E27FC236}">
                <a16:creationId xmlns:a16="http://schemas.microsoft.com/office/drawing/2014/main" id="{B0C39D3A-404E-4303-BE06-B0A6D54504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302" y="1197906"/>
            <a:ext cx="8448675" cy="4581525"/>
          </a:xfrm>
          <a:prstGeom prst="rect">
            <a:avLst/>
          </a:prstGeom>
        </p:spPr>
      </p:pic>
    </p:spTree>
    <p:extLst>
      <p:ext uri="{BB962C8B-B14F-4D97-AF65-F5344CB8AC3E}">
        <p14:creationId xmlns:p14="http://schemas.microsoft.com/office/powerpoint/2010/main" val="3942208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4830143" y="2265778"/>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4830143" y="2265778"/>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251370" y="229650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a:t>
            </a: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ACID/CAP</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理论</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190183" y="304057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251370" y="3077774"/>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分布式事务方案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190183" y="382183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4895663" y="1552575"/>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第四章 分布式事务控制</a:t>
            </a:r>
          </a:p>
        </p:txBody>
      </p:sp>
      <p:sp>
        <p:nvSpPr>
          <p:cNvPr id="27" name="MH_Others_1"/>
          <p:cNvSpPr/>
          <p:nvPr>
            <p:custDataLst>
              <p:tags r:id="rId4"/>
            </p:custDataLst>
          </p:nvPr>
        </p:nvSpPr>
        <p:spPr>
          <a:xfrm>
            <a:off x="4830575" y="1552575"/>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258296" y="383284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原子性实现方案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197109" y="457691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5" name="任意多边形: 形状 33"/>
          <p:cNvSpPr/>
          <p:nvPr/>
        </p:nvSpPr>
        <p:spPr>
          <a:xfrm>
            <a:off x="5251369" y="4603101"/>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隔离性实现方案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16" name="直接连接符 15"/>
          <p:cNvSpPr/>
          <p:nvPr/>
        </p:nvSpPr>
        <p:spPr>
          <a:xfrm>
            <a:off x="5238058" y="5312089"/>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4.1 </a:t>
            </a:r>
            <a:r>
              <a:rPr lang="zh-CN" altLang="en-US" dirty="0">
                <a:sym typeface="+mn-ea"/>
              </a:rPr>
              <a:t>分布式</a:t>
            </a:r>
            <a:r>
              <a:rPr lang="en-US" altLang="zh-CN" dirty="0">
                <a:sym typeface="+mn-ea"/>
              </a:rPr>
              <a:t>ACID</a:t>
            </a:r>
            <a:endParaRPr lang="zh-CN" altLang="en-US" dirty="0">
              <a:sym typeface="+mn-ea"/>
            </a:endParaRP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21" name="图片 520" descr="表格&#10;&#10;描述已自动生成">
            <a:extLst>
              <a:ext uri="{FF2B5EF4-FFF2-40B4-BE49-F238E27FC236}">
                <a16:creationId xmlns:a16="http://schemas.microsoft.com/office/drawing/2014/main" id="{CEBCD4D8-47A1-4928-9E99-30719714D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430" y="1928300"/>
            <a:ext cx="10650979" cy="2249560"/>
          </a:xfrm>
          <a:prstGeom prst="rect">
            <a:avLst/>
          </a:prstGeom>
        </p:spPr>
      </p:pic>
      <p:sp>
        <p:nvSpPr>
          <p:cNvPr id="8" name="内容占位符 2">
            <a:extLst>
              <a:ext uri="{FF2B5EF4-FFF2-40B4-BE49-F238E27FC236}">
                <a16:creationId xmlns:a16="http://schemas.microsoft.com/office/drawing/2014/main" id="{62EC7E78-D075-46A5-B169-ADF9C296643B}"/>
              </a:ext>
            </a:extLst>
          </p:cNvPr>
          <p:cNvSpPr>
            <a:spLocks noGrp="1"/>
          </p:cNvSpPr>
          <p:nvPr>
            <p:ph idx="1"/>
          </p:nvPr>
        </p:nvSpPr>
        <p:spPr>
          <a:xfrm>
            <a:off x="838201" y="1382276"/>
            <a:ext cx="10505439" cy="676614"/>
          </a:xfrm>
        </p:spPr>
        <p:txBody>
          <a:bodyPr/>
          <a:lstStyle/>
          <a:p>
            <a:r>
              <a:rPr lang="zh-CN" altLang="en-US" dirty="0"/>
              <a:t>在分布式数据库中，对传统单机数据库的</a:t>
            </a:r>
            <a:r>
              <a:rPr lang="en-US" altLang="zh-CN" dirty="0"/>
              <a:t>ACID</a:t>
            </a:r>
            <a:r>
              <a:rPr lang="zh-CN" altLang="en-US" dirty="0"/>
              <a:t>理论做了延伸，如表所示：</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690713" y="314084"/>
            <a:ext cx="5090149" cy="495813"/>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第一章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产品介绍及使用场景</a:t>
            </a:r>
          </a:p>
        </p:txBody>
      </p:sp>
      <p:sp>
        <p:nvSpPr>
          <p:cNvPr id="5" name="MH_Others_1"/>
          <p:cNvSpPr/>
          <p:nvPr>
            <p:custDataLst>
              <p:tags r:id="rId2"/>
            </p:custDataLst>
          </p:nvPr>
        </p:nvSpPr>
        <p:spPr>
          <a:xfrm>
            <a:off x="4625627" y="314084"/>
            <a:ext cx="65086" cy="495813"/>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6" name="MH_Entry_2"/>
          <p:cNvSpPr/>
          <p:nvPr>
            <p:custDataLst>
              <p:tags r:id="rId3"/>
            </p:custDataLst>
          </p:nvPr>
        </p:nvSpPr>
        <p:spPr>
          <a:xfrm>
            <a:off x="4690714" y="952259"/>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第二章 整体架构及主要模块</a:t>
            </a:r>
          </a:p>
        </p:txBody>
      </p:sp>
      <p:sp>
        <p:nvSpPr>
          <p:cNvPr id="7" name="MH_Others_2"/>
          <p:cNvSpPr/>
          <p:nvPr>
            <p:custDataLst>
              <p:tags r:id="rId4"/>
            </p:custDataLst>
          </p:nvPr>
        </p:nvSpPr>
        <p:spPr>
          <a:xfrm>
            <a:off x="4625627" y="952260"/>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12" name="MH_Others_3"/>
          <p:cNvSpPr txBox="1">
            <a:spLocks noChangeArrowheads="1"/>
          </p:cNvSpPr>
          <p:nvPr>
            <p:custDataLst>
              <p:tags r:id="rId5"/>
            </p:custDataLst>
          </p:nvPr>
        </p:nvSpPr>
        <p:spPr bwMode="auto">
          <a:xfrm>
            <a:off x="2306634"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目</a:t>
            </a:r>
            <a:endParaRPr lang="en-US" altLang="zh-CN" sz="6600" dirty="0">
              <a:solidFill>
                <a:schemeClr val="accent1"/>
              </a:solidFill>
              <a:latin typeface="微软雅黑" panose="020B0503020204020204" pitchFamily="34" charset="-122"/>
              <a:ea typeface="微软雅黑" panose="020B0503020204020204" pitchFamily="34" charset="-122"/>
              <a:cs typeface="+mn-ea"/>
              <a:sym typeface="+mn-lt"/>
            </a:endParaRPr>
          </a:p>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录</a:t>
            </a:r>
          </a:p>
        </p:txBody>
      </p:sp>
      <p:sp>
        <p:nvSpPr>
          <p:cNvPr id="13" name="MH_Others_4"/>
          <p:cNvSpPr txBox="1"/>
          <p:nvPr>
            <p:custDataLst>
              <p:tags r:id="rId6"/>
            </p:custDataLst>
          </p:nvPr>
        </p:nvSpPr>
        <p:spPr>
          <a:xfrm rot="5400000">
            <a:off x="488152" y="3107532"/>
            <a:ext cx="3694113" cy="584200"/>
          </a:xfrm>
          <a:prstGeom prst="rect">
            <a:avLst/>
          </a:prstGeom>
          <a:noFill/>
        </p:spPr>
        <p:txBody>
          <a:bodyPr>
            <a:spAutoFit/>
          </a:bodyPr>
          <a:lstStyle/>
          <a:p>
            <a:pPr algn="ctr">
              <a:defRPr/>
            </a:pPr>
            <a:r>
              <a:rPr lang="en-US" altLang="zh-CN" sz="3200" spc="400" dirty="0">
                <a:solidFill>
                  <a:srgbClr val="DDDDDD"/>
                </a:solidFill>
                <a:cs typeface="+mn-ea"/>
                <a:sym typeface="+mn-lt"/>
              </a:rPr>
              <a:t>CONTENTS</a:t>
            </a:r>
            <a:endParaRPr lang="zh-CN" altLang="en-US" sz="3200" spc="400" dirty="0">
              <a:solidFill>
                <a:srgbClr val="DDDDDD"/>
              </a:solidFill>
              <a:cs typeface="+mn-ea"/>
              <a:sym typeface="+mn-lt"/>
            </a:endParaRPr>
          </a:p>
        </p:txBody>
      </p:sp>
      <p:sp>
        <p:nvSpPr>
          <p:cNvPr id="32" name="MH_Entry_2">
            <a:extLst>
              <a:ext uri="{FF2B5EF4-FFF2-40B4-BE49-F238E27FC236}">
                <a16:creationId xmlns:a16="http://schemas.microsoft.com/office/drawing/2014/main" id="{E59BF853-16F0-418E-8EAB-439237773101}"/>
              </a:ext>
            </a:extLst>
          </p:cNvPr>
          <p:cNvSpPr/>
          <p:nvPr>
            <p:custDataLst>
              <p:tags r:id="rId7"/>
            </p:custDataLst>
          </p:nvPr>
        </p:nvSpPr>
        <p:spPr>
          <a:xfrm>
            <a:off x="4690714" y="1554179"/>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第三章 数据分片</a:t>
            </a:r>
          </a:p>
        </p:txBody>
      </p:sp>
      <p:sp>
        <p:nvSpPr>
          <p:cNvPr id="33" name="MH_Others_2">
            <a:extLst>
              <a:ext uri="{FF2B5EF4-FFF2-40B4-BE49-F238E27FC236}">
                <a16:creationId xmlns:a16="http://schemas.microsoft.com/office/drawing/2014/main" id="{3FD5D5B2-33CF-4F2F-B3A7-400BCBA50652}"/>
              </a:ext>
            </a:extLst>
          </p:cNvPr>
          <p:cNvSpPr/>
          <p:nvPr>
            <p:custDataLst>
              <p:tags r:id="rId8"/>
            </p:custDataLst>
          </p:nvPr>
        </p:nvSpPr>
        <p:spPr>
          <a:xfrm>
            <a:off x="4625627" y="1554180"/>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4" name="MH_Entry_2">
            <a:extLst>
              <a:ext uri="{FF2B5EF4-FFF2-40B4-BE49-F238E27FC236}">
                <a16:creationId xmlns:a16="http://schemas.microsoft.com/office/drawing/2014/main" id="{B2950BDF-0958-4336-BF99-8CB2237ABDB8}"/>
              </a:ext>
            </a:extLst>
          </p:cNvPr>
          <p:cNvSpPr/>
          <p:nvPr>
            <p:custDataLst>
              <p:tags r:id="rId9"/>
            </p:custDataLst>
          </p:nvPr>
        </p:nvSpPr>
        <p:spPr>
          <a:xfrm>
            <a:off x="4690713" y="215609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第四章 分布式事务控制</a:t>
            </a:r>
          </a:p>
        </p:txBody>
      </p:sp>
      <p:sp>
        <p:nvSpPr>
          <p:cNvPr id="35" name="MH_Others_2">
            <a:extLst>
              <a:ext uri="{FF2B5EF4-FFF2-40B4-BE49-F238E27FC236}">
                <a16:creationId xmlns:a16="http://schemas.microsoft.com/office/drawing/2014/main" id="{7C6F8B86-EA2E-4371-83F9-879D5D39711E}"/>
              </a:ext>
            </a:extLst>
          </p:cNvPr>
          <p:cNvSpPr/>
          <p:nvPr>
            <p:custDataLst>
              <p:tags r:id="rId10"/>
            </p:custDataLst>
          </p:nvPr>
        </p:nvSpPr>
        <p:spPr>
          <a:xfrm>
            <a:off x="4625626" y="215609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6" name="MH_Entry_2">
            <a:extLst>
              <a:ext uri="{FF2B5EF4-FFF2-40B4-BE49-F238E27FC236}">
                <a16:creationId xmlns:a16="http://schemas.microsoft.com/office/drawing/2014/main" id="{8A2E5727-CDAE-44EF-9333-85C086BCBD75}"/>
              </a:ext>
            </a:extLst>
          </p:cNvPr>
          <p:cNvSpPr/>
          <p:nvPr>
            <p:custDataLst>
              <p:tags r:id="rId11"/>
            </p:custDataLst>
          </p:nvPr>
        </p:nvSpPr>
        <p:spPr>
          <a:xfrm>
            <a:off x="4690713" y="2774215"/>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第五章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高可用方案</a:t>
            </a:r>
          </a:p>
        </p:txBody>
      </p:sp>
      <p:sp>
        <p:nvSpPr>
          <p:cNvPr id="37" name="MH_Others_2">
            <a:extLst>
              <a:ext uri="{FF2B5EF4-FFF2-40B4-BE49-F238E27FC236}">
                <a16:creationId xmlns:a16="http://schemas.microsoft.com/office/drawing/2014/main" id="{89AE470C-4AEC-49F0-AAAE-CAE745E4B172}"/>
              </a:ext>
            </a:extLst>
          </p:cNvPr>
          <p:cNvSpPr/>
          <p:nvPr>
            <p:custDataLst>
              <p:tags r:id="rId12"/>
            </p:custDataLst>
          </p:nvPr>
        </p:nvSpPr>
        <p:spPr>
          <a:xfrm>
            <a:off x="4625626" y="2774216"/>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8" name="MH_Entry_1">
            <a:extLst>
              <a:ext uri="{FF2B5EF4-FFF2-40B4-BE49-F238E27FC236}">
                <a16:creationId xmlns:a16="http://schemas.microsoft.com/office/drawing/2014/main" id="{A869A657-A0C5-4186-903C-6048358ECC8E}"/>
              </a:ext>
            </a:extLst>
          </p:cNvPr>
          <p:cNvSpPr/>
          <p:nvPr>
            <p:custDataLst>
              <p:tags r:id="rId13"/>
            </p:custDataLst>
          </p:nvPr>
        </p:nvSpPr>
        <p:spPr>
          <a:xfrm>
            <a:off x="4690713" y="3376133"/>
            <a:ext cx="5090149" cy="495813"/>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第六章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高并发方案</a:t>
            </a:r>
          </a:p>
        </p:txBody>
      </p:sp>
      <p:sp>
        <p:nvSpPr>
          <p:cNvPr id="39" name="MH_Others_1">
            <a:extLst>
              <a:ext uri="{FF2B5EF4-FFF2-40B4-BE49-F238E27FC236}">
                <a16:creationId xmlns:a16="http://schemas.microsoft.com/office/drawing/2014/main" id="{4D6A18DD-B033-4D00-8355-57793B753B75}"/>
              </a:ext>
            </a:extLst>
          </p:cNvPr>
          <p:cNvSpPr/>
          <p:nvPr>
            <p:custDataLst>
              <p:tags r:id="rId14"/>
            </p:custDataLst>
          </p:nvPr>
        </p:nvSpPr>
        <p:spPr>
          <a:xfrm>
            <a:off x="4625627" y="3376133"/>
            <a:ext cx="65086" cy="495813"/>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0" name="MH_Entry_2">
            <a:extLst>
              <a:ext uri="{FF2B5EF4-FFF2-40B4-BE49-F238E27FC236}">
                <a16:creationId xmlns:a16="http://schemas.microsoft.com/office/drawing/2014/main" id="{BE14A4AF-2076-491D-B4FC-0F0EAAF396C3}"/>
              </a:ext>
            </a:extLst>
          </p:cNvPr>
          <p:cNvSpPr/>
          <p:nvPr>
            <p:custDataLst>
              <p:tags r:id="rId15"/>
            </p:custDataLst>
          </p:nvPr>
        </p:nvSpPr>
        <p:spPr>
          <a:xfrm>
            <a:off x="4690714" y="401430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第七章 备份恢复</a:t>
            </a:r>
          </a:p>
        </p:txBody>
      </p:sp>
      <p:sp>
        <p:nvSpPr>
          <p:cNvPr id="41" name="MH_Others_2">
            <a:extLst>
              <a:ext uri="{FF2B5EF4-FFF2-40B4-BE49-F238E27FC236}">
                <a16:creationId xmlns:a16="http://schemas.microsoft.com/office/drawing/2014/main" id="{B6CD66B4-928E-49C2-AD45-56E18B6973A9}"/>
              </a:ext>
            </a:extLst>
          </p:cNvPr>
          <p:cNvSpPr/>
          <p:nvPr>
            <p:custDataLst>
              <p:tags r:id="rId16"/>
            </p:custDataLst>
          </p:nvPr>
        </p:nvSpPr>
        <p:spPr>
          <a:xfrm>
            <a:off x="4625627" y="401430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2" name="MH_Entry_2">
            <a:extLst>
              <a:ext uri="{FF2B5EF4-FFF2-40B4-BE49-F238E27FC236}">
                <a16:creationId xmlns:a16="http://schemas.microsoft.com/office/drawing/2014/main" id="{9B3AC8F8-BA2E-4A3D-8C0C-73F93A351855}"/>
              </a:ext>
            </a:extLst>
          </p:cNvPr>
          <p:cNvSpPr/>
          <p:nvPr>
            <p:custDataLst>
              <p:tags r:id="rId17"/>
            </p:custDataLst>
          </p:nvPr>
        </p:nvSpPr>
        <p:spPr>
          <a:xfrm>
            <a:off x="4690714" y="461622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第八章 数据迁移</a:t>
            </a:r>
          </a:p>
        </p:txBody>
      </p:sp>
      <p:sp>
        <p:nvSpPr>
          <p:cNvPr id="43" name="MH_Others_2">
            <a:extLst>
              <a:ext uri="{FF2B5EF4-FFF2-40B4-BE49-F238E27FC236}">
                <a16:creationId xmlns:a16="http://schemas.microsoft.com/office/drawing/2014/main" id="{98CB2DC8-D2F2-4250-B91B-0B95E43CA387}"/>
              </a:ext>
            </a:extLst>
          </p:cNvPr>
          <p:cNvSpPr/>
          <p:nvPr>
            <p:custDataLst>
              <p:tags r:id="rId18"/>
            </p:custDataLst>
          </p:nvPr>
        </p:nvSpPr>
        <p:spPr>
          <a:xfrm>
            <a:off x="4625627" y="461622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4" name="MH_Entry_2">
            <a:extLst>
              <a:ext uri="{FF2B5EF4-FFF2-40B4-BE49-F238E27FC236}">
                <a16:creationId xmlns:a16="http://schemas.microsoft.com/office/drawing/2014/main" id="{6FA1FF33-630E-43FD-842B-7EFC1F6AE438}"/>
              </a:ext>
            </a:extLst>
          </p:cNvPr>
          <p:cNvSpPr/>
          <p:nvPr>
            <p:custDataLst>
              <p:tags r:id="rId19"/>
            </p:custDataLst>
          </p:nvPr>
        </p:nvSpPr>
        <p:spPr>
          <a:xfrm>
            <a:off x="4690713" y="5218147"/>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第九章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监控运维</a:t>
            </a:r>
          </a:p>
        </p:txBody>
      </p:sp>
      <p:sp>
        <p:nvSpPr>
          <p:cNvPr id="45" name="MH_Others_2">
            <a:extLst>
              <a:ext uri="{FF2B5EF4-FFF2-40B4-BE49-F238E27FC236}">
                <a16:creationId xmlns:a16="http://schemas.microsoft.com/office/drawing/2014/main" id="{09D579D7-85C3-4D6F-9694-D28BBE4D4D18}"/>
              </a:ext>
            </a:extLst>
          </p:cNvPr>
          <p:cNvSpPr/>
          <p:nvPr>
            <p:custDataLst>
              <p:tags r:id="rId20"/>
            </p:custDataLst>
          </p:nvPr>
        </p:nvSpPr>
        <p:spPr>
          <a:xfrm>
            <a:off x="4625626" y="5218148"/>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6" name="MH_Entry_2">
            <a:extLst>
              <a:ext uri="{FF2B5EF4-FFF2-40B4-BE49-F238E27FC236}">
                <a16:creationId xmlns:a16="http://schemas.microsoft.com/office/drawing/2014/main" id="{A8F6A9FF-1E52-4D6A-83A9-265D8DA11486}"/>
              </a:ext>
            </a:extLst>
          </p:cNvPr>
          <p:cNvSpPr/>
          <p:nvPr>
            <p:custDataLst>
              <p:tags r:id="rId21"/>
            </p:custDataLst>
          </p:nvPr>
        </p:nvSpPr>
        <p:spPr>
          <a:xfrm>
            <a:off x="4690713" y="5836264"/>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第十章 问题及发展</a:t>
            </a:r>
          </a:p>
        </p:txBody>
      </p:sp>
      <p:sp>
        <p:nvSpPr>
          <p:cNvPr id="47" name="MH_Others_2">
            <a:extLst>
              <a:ext uri="{FF2B5EF4-FFF2-40B4-BE49-F238E27FC236}">
                <a16:creationId xmlns:a16="http://schemas.microsoft.com/office/drawing/2014/main" id="{6C347BA9-A679-4AEC-A68D-3B243806011B}"/>
              </a:ext>
            </a:extLst>
          </p:cNvPr>
          <p:cNvSpPr/>
          <p:nvPr>
            <p:custDataLst>
              <p:tags r:id="rId22"/>
            </p:custDataLst>
          </p:nvPr>
        </p:nvSpPr>
        <p:spPr>
          <a:xfrm>
            <a:off x="4625626" y="5836265"/>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4.1 CAP</a:t>
            </a:r>
            <a:r>
              <a:rPr lang="zh-CN" altLang="en-US" dirty="0">
                <a:sym typeface="+mn-ea"/>
              </a:rPr>
              <a:t>理论</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a:extLst>
              <a:ext uri="{FF2B5EF4-FFF2-40B4-BE49-F238E27FC236}">
                <a16:creationId xmlns:a16="http://schemas.microsoft.com/office/drawing/2014/main" id="{C6A47B9F-04B4-40CD-92B3-7947E035666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1" y="2148361"/>
            <a:ext cx="3087894" cy="2561277"/>
          </a:xfrm>
          <a:prstGeom prst="rect">
            <a:avLst/>
          </a:prstGeom>
          <a:noFill/>
          <a:ln>
            <a:noFill/>
          </a:ln>
        </p:spPr>
      </p:pic>
      <p:sp>
        <p:nvSpPr>
          <p:cNvPr id="7" name="内容占位符 2">
            <a:extLst>
              <a:ext uri="{FF2B5EF4-FFF2-40B4-BE49-F238E27FC236}">
                <a16:creationId xmlns:a16="http://schemas.microsoft.com/office/drawing/2014/main" id="{A055C354-8A42-431B-A7E1-27EA0E9C986C}"/>
              </a:ext>
            </a:extLst>
          </p:cNvPr>
          <p:cNvSpPr>
            <a:spLocks noGrp="1"/>
          </p:cNvSpPr>
          <p:nvPr>
            <p:ph idx="1"/>
          </p:nvPr>
        </p:nvSpPr>
        <p:spPr>
          <a:xfrm>
            <a:off x="3992880" y="1015512"/>
            <a:ext cx="8006080" cy="4826973"/>
          </a:xfrm>
        </p:spPr>
        <p:txBody>
          <a:bodyPr/>
          <a:lstStyle/>
          <a:p>
            <a:r>
              <a:rPr lang="zh-CN" altLang="en-US" sz="2000" spc="41" dirty="0">
                <a:solidFill>
                  <a:srgbClr val="24292E"/>
                </a:solidFill>
                <a:latin typeface="BlinkMacSystemFont"/>
              </a:rPr>
              <a:t>在分布式数据库系统中，分区容忍性是必须的，因此需要在一致性和可用性之间进行权衡分布式：</a:t>
            </a:r>
            <a:endParaRPr lang="en-US" altLang="zh-CN" sz="2000" spc="41" dirty="0">
              <a:solidFill>
                <a:srgbClr val="24292E"/>
              </a:solidFill>
              <a:latin typeface="BlinkMacSystemFont"/>
            </a:endParaRPr>
          </a:p>
          <a:p>
            <a:pPr lvl="1"/>
            <a:r>
              <a:rPr lang="en-US" altLang="zh-CN" sz="2000" spc="41" dirty="0">
                <a:solidFill>
                  <a:srgbClr val="24292E"/>
                </a:solidFill>
                <a:latin typeface="BlinkMacSystemFont"/>
              </a:rPr>
              <a:t>CP</a:t>
            </a:r>
            <a:r>
              <a:rPr lang="zh-CN" altLang="en-US" sz="2000" spc="41" dirty="0">
                <a:solidFill>
                  <a:srgbClr val="24292E"/>
                </a:solidFill>
                <a:latin typeface="BlinkMacSystemFont"/>
              </a:rPr>
              <a:t>：分布式系统容许系统停机或者长时间无响应，一旦发生网络故障或者消息丢失等情况，就要牺牲用户的体验，等待所有数据全部一致之后再让用户访问系统。传统的分布式数据库事务都属于这种模式，</a:t>
            </a:r>
            <a:r>
              <a:rPr lang="zh-CN" altLang="en-US" sz="2000" spc="41" dirty="0">
                <a:solidFill>
                  <a:srgbClr val="FF0000"/>
                </a:solidFill>
                <a:latin typeface="BlinkMacSystemFont"/>
              </a:rPr>
              <a:t>对于金融行业的分布式数据库产品而言，优先保证数据的一致性</a:t>
            </a:r>
            <a:r>
              <a:rPr lang="zh-CN" altLang="en-US" sz="2000" spc="41" dirty="0">
                <a:solidFill>
                  <a:srgbClr val="24292E"/>
                </a:solidFill>
                <a:latin typeface="BlinkMacSystemFont"/>
              </a:rPr>
              <a:t>。</a:t>
            </a:r>
            <a:endParaRPr lang="zh-CN" altLang="en-US" sz="2000" dirty="0">
              <a:solidFill>
                <a:srgbClr val="333333"/>
              </a:solidFill>
              <a:latin typeface="Helvetica Neue"/>
            </a:endParaRPr>
          </a:p>
          <a:p>
            <a:pPr lvl="1"/>
            <a:r>
              <a:rPr lang="en-US" altLang="zh-CN" sz="2000" spc="41" dirty="0">
                <a:solidFill>
                  <a:srgbClr val="24292E"/>
                </a:solidFill>
                <a:latin typeface="BlinkMacSystemFont"/>
              </a:rPr>
              <a:t>AP</a:t>
            </a:r>
            <a:r>
              <a:rPr lang="zh-CN" altLang="en-US" sz="2000" spc="41" dirty="0">
                <a:solidFill>
                  <a:srgbClr val="24292E"/>
                </a:solidFill>
                <a:latin typeface="BlinkMacSystemFont"/>
              </a:rPr>
              <a:t>：分布式系统中允许数据不一致，一旦节点之间失去联系，为了高可用，每个节点只能用本地数据提供服务，而这样会导致全局数据的不一致性。现在众多</a:t>
            </a:r>
            <a:r>
              <a:rPr lang="en-US" altLang="zh-CN" sz="2000" spc="41" dirty="0">
                <a:solidFill>
                  <a:srgbClr val="24292E"/>
                </a:solidFill>
                <a:latin typeface="BlinkMacSystemFont"/>
              </a:rPr>
              <a:t>NoSQL</a:t>
            </a:r>
            <a:r>
              <a:rPr lang="zh-CN" altLang="en-US" sz="2000" spc="41" dirty="0">
                <a:solidFill>
                  <a:srgbClr val="24292E"/>
                </a:solidFill>
                <a:latin typeface="BlinkMacSystemFont"/>
              </a:rPr>
              <a:t>都属于此类</a:t>
            </a:r>
            <a:r>
              <a:rPr lang="zh-CN" altLang="en-US" spc="41" dirty="0">
                <a:solidFill>
                  <a:srgbClr val="24292E"/>
                </a:solidFill>
                <a:latin typeface="BlinkMacSystemFont"/>
              </a:rPr>
              <a:t>。</a:t>
            </a:r>
          </a:p>
          <a:p>
            <a:pPr lvl="1"/>
            <a:endParaRPr lang="zh-CN" altLang="en-US" dirty="0"/>
          </a:p>
        </p:txBody>
      </p:sp>
    </p:spTree>
    <p:extLst>
      <p:ext uri="{BB962C8B-B14F-4D97-AF65-F5344CB8AC3E}">
        <p14:creationId xmlns:p14="http://schemas.microsoft.com/office/powerpoint/2010/main" val="388199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4.2 </a:t>
            </a:r>
            <a:r>
              <a:rPr lang="zh-CN" altLang="en-US" dirty="0">
                <a:sym typeface="+mn-ea"/>
              </a:rPr>
              <a:t>分布式事务方案</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4">
            <a:extLst>
              <a:ext uri="{FF2B5EF4-FFF2-40B4-BE49-F238E27FC236}">
                <a16:creationId xmlns:a16="http://schemas.microsoft.com/office/drawing/2014/main" id="{0C977364-CD85-465F-9323-98273C65ABEA}"/>
              </a:ext>
            </a:extLst>
          </p:cNvPr>
          <p:cNvSpPr>
            <a:spLocks noGrp="1"/>
          </p:cNvSpPr>
          <p:nvPr>
            <p:ph idx="1"/>
          </p:nvPr>
        </p:nvSpPr>
        <p:spPr>
          <a:xfrm>
            <a:off x="965201" y="1208404"/>
            <a:ext cx="4059824" cy="5274263"/>
          </a:xfrm>
        </p:spPr>
        <p:txBody>
          <a:bodyPr/>
          <a:lstStyle/>
          <a:p>
            <a:r>
              <a:rPr lang="en-US" altLang="zh-CN" dirty="0"/>
              <a:t>1PC</a:t>
            </a:r>
            <a:r>
              <a:rPr lang="zh-CN" altLang="en-US" dirty="0"/>
              <a:t>模型</a:t>
            </a:r>
          </a:p>
          <a:p>
            <a:pPr lvl="1"/>
            <a:r>
              <a:rPr lang="en-US" altLang="zh-CN" sz="1800" dirty="0" err="1"/>
              <a:t>GoldenDB</a:t>
            </a:r>
            <a:r>
              <a:rPr lang="zh-CN" altLang="en-US" sz="1800" dirty="0"/>
              <a:t>：</a:t>
            </a:r>
            <a:r>
              <a:rPr lang="en-US" altLang="zh-CN" sz="1800" dirty="0"/>
              <a:t>1PC+GTID</a:t>
            </a:r>
          </a:p>
          <a:p>
            <a:r>
              <a:rPr lang="en-US" altLang="zh-CN" dirty="0"/>
              <a:t>2PC</a:t>
            </a:r>
            <a:r>
              <a:rPr lang="zh-CN" altLang="en-US" dirty="0"/>
              <a:t>模型</a:t>
            </a:r>
          </a:p>
          <a:p>
            <a:pPr lvl="1"/>
            <a:r>
              <a:rPr lang="en-US" altLang="zh-CN" sz="1800" dirty="0"/>
              <a:t>TDSQL</a:t>
            </a:r>
          </a:p>
          <a:p>
            <a:r>
              <a:rPr lang="en-US" altLang="zh-CN" dirty="0"/>
              <a:t>3PC</a:t>
            </a:r>
            <a:r>
              <a:rPr lang="zh-CN" altLang="en-US" dirty="0"/>
              <a:t>模型</a:t>
            </a:r>
          </a:p>
          <a:p>
            <a:r>
              <a:rPr lang="zh-CN" altLang="en-US" dirty="0"/>
              <a:t>共识算法</a:t>
            </a:r>
          </a:p>
          <a:p>
            <a:pPr lvl="1"/>
            <a:r>
              <a:rPr lang="en-US" altLang="zh-CN" sz="1800" dirty="0" err="1"/>
              <a:t>OceanBase</a:t>
            </a:r>
            <a:r>
              <a:rPr lang="zh-CN" altLang="en-US" sz="1800" dirty="0"/>
              <a:t>：</a:t>
            </a:r>
            <a:r>
              <a:rPr lang="en-US" altLang="zh-CN" sz="1800" dirty="0" err="1"/>
              <a:t>Paxos</a:t>
            </a:r>
            <a:endParaRPr lang="en-US" altLang="zh-CN" sz="1800" dirty="0"/>
          </a:p>
          <a:p>
            <a:pPr lvl="1"/>
            <a:r>
              <a:rPr lang="en-US" altLang="zh-CN" sz="1800" dirty="0" err="1"/>
              <a:t>TiDB</a:t>
            </a:r>
            <a:r>
              <a:rPr lang="zh-CN" altLang="en-US" sz="1800" dirty="0"/>
              <a:t>：</a:t>
            </a:r>
            <a:r>
              <a:rPr lang="en-US" altLang="zh-CN" sz="1800" dirty="0"/>
              <a:t>Raft</a:t>
            </a:r>
          </a:p>
          <a:p>
            <a:pPr lvl="1"/>
            <a:endParaRPr lang="en-US" altLang="zh-CN" sz="1800" dirty="0"/>
          </a:p>
          <a:p>
            <a:pPr marL="480695" lvl="1" indent="0">
              <a:buNone/>
            </a:pPr>
            <a:endParaRPr lang="en-US" altLang="zh-CN" sz="1800" dirty="0"/>
          </a:p>
        </p:txBody>
      </p:sp>
      <p:sp>
        <p:nvSpPr>
          <p:cNvPr id="8" name="内容占位符 4">
            <a:extLst>
              <a:ext uri="{FF2B5EF4-FFF2-40B4-BE49-F238E27FC236}">
                <a16:creationId xmlns:a16="http://schemas.microsoft.com/office/drawing/2014/main" id="{7D61B349-DC33-4250-9DB3-899E35AD835D}"/>
              </a:ext>
            </a:extLst>
          </p:cNvPr>
          <p:cNvSpPr txBox="1">
            <a:spLocks/>
          </p:cNvSpPr>
          <p:nvPr/>
        </p:nvSpPr>
        <p:spPr bwMode="auto">
          <a:xfrm>
            <a:off x="6032236" y="1214838"/>
            <a:ext cx="4059824" cy="4441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TCC</a:t>
            </a:r>
            <a:endParaRPr lang="zh-CN" altLang="en-US" dirty="0"/>
          </a:p>
          <a:p>
            <a:r>
              <a:rPr lang="zh-CN" altLang="en-US" dirty="0"/>
              <a:t>可靠消息最终一致性</a:t>
            </a:r>
          </a:p>
          <a:p>
            <a:r>
              <a:rPr lang="zh-CN" altLang="en-US" dirty="0"/>
              <a:t>最大努力通知</a:t>
            </a:r>
            <a:endParaRPr lang="en-US" altLang="zh-CN" sz="1800" dirty="0"/>
          </a:p>
          <a:p>
            <a:pPr marL="480695" lvl="1" indent="0">
              <a:buFont typeface="Wingdings" panose="05000000000000000000" pitchFamily="2" charset="2"/>
              <a:buNone/>
            </a:pPr>
            <a:endParaRPr lang="en-US" altLang="zh-CN" sz="1800" dirty="0"/>
          </a:p>
        </p:txBody>
      </p:sp>
    </p:spTree>
    <p:extLst>
      <p:ext uri="{BB962C8B-B14F-4D97-AF65-F5344CB8AC3E}">
        <p14:creationId xmlns:p14="http://schemas.microsoft.com/office/powerpoint/2010/main" val="2960854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4.2 </a:t>
            </a:r>
            <a:r>
              <a:rPr lang="zh-CN" altLang="en-US" dirty="0">
                <a:sym typeface="+mn-ea"/>
              </a:rPr>
              <a:t>分布式事务方案（续）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图示&#10;&#10;描述已自动生成">
            <a:extLst>
              <a:ext uri="{FF2B5EF4-FFF2-40B4-BE49-F238E27FC236}">
                <a16:creationId xmlns:a16="http://schemas.microsoft.com/office/drawing/2014/main" id="{276CD9CF-039E-40FB-B800-68B6FEC2F0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0934" y="3577593"/>
            <a:ext cx="8161343" cy="2776830"/>
          </a:xfrm>
          <a:prstGeom prst="rect">
            <a:avLst/>
          </a:prstGeom>
        </p:spPr>
      </p:pic>
      <p:sp>
        <p:nvSpPr>
          <p:cNvPr id="7" name="内容占位符 4">
            <a:extLst>
              <a:ext uri="{FF2B5EF4-FFF2-40B4-BE49-F238E27FC236}">
                <a16:creationId xmlns:a16="http://schemas.microsoft.com/office/drawing/2014/main" id="{8713B960-BA42-43A7-A16F-C2C488F63C21}"/>
              </a:ext>
            </a:extLst>
          </p:cNvPr>
          <p:cNvSpPr>
            <a:spLocks noGrp="1"/>
          </p:cNvSpPr>
          <p:nvPr>
            <p:ph idx="1"/>
          </p:nvPr>
        </p:nvSpPr>
        <p:spPr>
          <a:xfrm>
            <a:off x="965201" y="1208404"/>
            <a:ext cx="9979550" cy="2858713"/>
          </a:xfrm>
        </p:spPr>
        <p:txBody>
          <a:bodyPr/>
          <a:lstStyle/>
          <a:p>
            <a:r>
              <a:rPr lang="en-US" altLang="zh-CN" dirty="0"/>
              <a:t>1PC+GTID</a:t>
            </a:r>
            <a:endParaRPr lang="zh-CN" altLang="en-US" dirty="0"/>
          </a:p>
          <a:p>
            <a:pPr lvl="1"/>
            <a:r>
              <a:rPr lang="zh-CN" altLang="en-US" sz="1800" dirty="0"/>
              <a:t>采用全局事务</a:t>
            </a:r>
            <a:r>
              <a:rPr lang="en-US" altLang="zh-CN" sz="1800" dirty="0"/>
              <a:t>ID</a:t>
            </a:r>
            <a:r>
              <a:rPr lang="zh-CN" altLang="en-US" sz="1800" dirty="0"/>
              <a:t>对分布式事务进行控制，其核心思想是</a:t>
            </a:r>
            <a:r>
              <a:rPr lang="zh-CN" altLang="en-US" sz="1800" dirty="0">
                <a:solidFill>
                  <a:srgbClr val="FF0000"/>
                </a:solidFill>
              </a:rPr>
              <a:t>全局事务控制</a:t>
            </a:r>
            <a:r>
              <a:rPr lang="zh-CN" altLang="en-US" sz="1800" dirty="0"/>
              <a:t>和</a:t>
            </a:r>
            <a:r>
              <a:rPr lang="zh-CN" altLang="en-US" sz="1800" dirty="0">
                <a:solidFill>
                  <a:srgbClr val="FF0000"/>
                </a:solidFill>
              </a:rPr>
              <a:t>标签数据</a:t>
            </a:r>
            <a:r>
              <a:rPr lang="zh-CN" altLang="en-US" sz="1800" dirty="0"/>
              <a:t>。</a:t>
            </a:r>
            <a:endParaRPr lang="en-US" altLang="zh-CN" sz="1800" dirty="0"/>
          </a:p>
          <a:p>
            <a:pPr lvl="1"/>
            <a:r>
              <a:rPr lang="zh-CN" altLang="en-US" sz="1800" dirty="0"/>
              <a:t>前者为每一个分布式写事务分配一个全局唯一的有序事务</a:t>
            </a:r>
            <a:r>
              <a:rPr lang="en-US" altLang="zh-CN" sz="1800" dirty="0"/>
              <a:t>ID</a:t>
            </a:r>
            <a:r>
              <a:rPr lang="zh-CN" altLang="en-US" sz="1800" dirty="0"/>
              <a:t>（</a:t>
            </a:r>
            <a:r>
              <a:rPr lang="en-US" altLang="zh-CN" sz="1800" dirty="0"/>
              <a:t>GTID</a:t>
            </a:r>
            <a:r>
              <a:rPr lang="zh-CN" altLang="en-US" sz="1800" dirty="0"/>
              <a:t>），并根据事物的存活情况维护对应</a:t>
            </a:r>
            <a:r>
              <a:rPr lang="en-US" altLang="zh-CN" sz="1800" dirty="0"/>
              <a:t>ID</a:t>
            </a:r>
            <a:r>
              <a:rPr lang="zh-CN" altLang="en-US" sz="1800" dirty="0"/>
              <a:t>的生命周期。</a:t>
            </a:r>
            <a:endParaRPr lang="en-US" altLang="zh-CN" sz="1800" dirty="0"/>
          </a:p>
          <a:p>
            <a:pPr lvl="1"/>
            <a:r>
              <a:rPr lang="zh-CN" altLang="en-US" sz="1800" dirty="0"/>
              <a:t>后者在用户表中增加对应用透明的</a:t>
            </a:r>
            <a:r>
              <a:rPr lang="en-US" altLang="zh-CN" sz="1800" dirty="0"/>
              <a:t>GTID</a:t>
            </a:r>
            <a:r>
              <a:rPr lang="zh-CN" altLang="en-US" sz="1800" dirty="0"/>
              <a:t>列，并在该列中维护操作本行数据的最近一次分布式事务对应的全局事务</a:t>
            </a:r>
            <a:r>
              <a:rPr lang="en-US" altLang="zh-CN" sz="1800" dirty="0"/>
              <a:t>ID</a:t>
            </a:r>
            <a:r>
              <a:rPr lang="zh-CN" altLang="en-US" sz="1800" dirty="0"/>
              <a:t>。</a:t>
            </a:r>
            <a:endParaRPr lang="en-US" altLang="zh-CN" sz="1800" dirty="0"/>
          </a:p>
          <a:p>
            <a:pPr lvl="1"/>
            <a:endParaRPr lang="en-US" altLang="zh-CN" sz="1800" dirty="0"/>
          </a:p>
          <a:p>
            <a:pPr marL="480695" lvl="1" indent="0">
              <a:buNone/>
            </a:pPr>
            <a:endParaRPr lang="en-US" altLang="zh-CN" sz="1800" dirty="0"/>
          </a:p>
        </p:txBody>
      </p:sp>
    </p:spTree>
    <p:extLst>
      <p:ext uri="{BB962C8B-B14F-4D97-AF65-F5344CB8AC3E}">
        <p14:creationId xmlns:p14="http://schemas.microsoft.com/office/powerpoint/2010/main" val="458174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92762C3F-0572-4307-8DEB-767A8587CA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125" y="1136946"/>
            <a:ext cx="8667750" cy="5229225"/>
          </a:xfrm>
          <a:prstGeom prst="rect">
            <a:avLst/>
          </a:prstGeom>
        </p:spPr>
      </p:pic>
    </p:spTree>
    <p:extLst>
      <p:ext uri="{BB962C8B-B14F-4D97-AF65-F5344CB8AC3E}">
        <p14:creationId xmlns:p14="http://schemas.microsoft.com/office/powerpoint/2010/main" val="926051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形用户界面&#10;&#10;描述已自动生成">
            <a:extLst>
              <a:ext uri="{FF2B5EF4-FFF2-40B4-BE49-F238E27FC236}">
                <a16:creationId xmlns:a16="http://schemas.microsoft.com/office/drawing/2014/main" id="{A2D4A465-ABC8-48F9-8986-6A012A7F2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637" y="1085628"/>
            <a:ext cx="8667750" cy="5229225"/>
          </a:xfrm>
          <a:prstGeom prst="rect">
            <a:avLst/>
          </a:prstGeom>
        </p:spPr>
      </p:pic>
    </p:spTree>
    <p:extLst>
      <p:ext uri="{BB962C8B-B14F-4D97-AF65-F5344CB8AC3E}">
        <p14:creationId xmlns:p14="http://schemas.microsoft.com/office/powerpoint/2010/main" val="2443338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257E9D85-5458-46A1-8997-703D7E402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3826" y="1085628"/>
            <a:ext cx="8667750" cy="5229225"/>
          </a:xfrm>
          <a:prstGeom prst="rect">
            <a:avLst/>
          </a:prstGeom>
        </p:spPr>
      </p:pic>
    </p:spTree>
    <p:extLst>
      <p:ext uri="{BB962C8B-B14F-4D97-AF65-F5344CB8AC3E}">
        <p14:creationId xmlns:p14="http://schemas.microsoft.com/office/powerpoint/2010/main" val="1094372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文本&#10;&#10;低可信度描述已自动生成">
            <a:extLst>
              <a:ext uri="{FF2B5EF4-FFF2-40B4-BE49-F238E27FC236}">
                <a16:creationId xmlns:a16="http://schemas.microsoft.com/office/drawing/2014/main" id="{5FD11815-4386-483A-B874-EAE34D5F8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631" y="2816740"/>
            <a:ext cx="9801225" cy="2562225"/>
          </a:xfrm>
          <a:prstGeom prst="rect">
            <a:avLst/>
          </a:prstGeom>
        </p:spPr>
      </p:pic>
      <p:sp>
        <p:nvSpPr>
          <p:cNvPr id="6" name="内容占位符 4">
            <a:extLst>
              <a:ext uri="{FF2B5EF4-FFF2-40B4-BE49-F238E27FC236}">
                <a16:creationId xmlns:a16="http://schemas.microsoft.com/office/drawing/2014/main" id="{F9026E3E-7773-453D-BED9-ECDFA9A1DF67}"/>
              </a:ext>
            </a:extLst>
          </p:cNvPr>
          <p:cNvSpPr>
            <a:spLocks noGrp="1"/>
          </p:cNvSpPr>
          <p:nvPr>
            <p:ph idx="1"/>
          </p:nvPr>
        </p:nvSpPr>
        <p:spPr>
          <a:xfrm>
            <a:off x="965201" y="1136946"/>
            <a:ext cx="10658399" cy="1623202"/>
          </a:xfrm>
        </p:spPr>
        <p:txBody>
          <a:bodyPr/>
          <a:lstStyle/>
          <a:p>
            <a:r>
              <a:rPr lang="zh-CN" altLang="en-US" dirty="0"/>
              <a:t>数据库隔离级别</a:t>
            </a:r>
          </a:p>
          <a:p>
            <a:pPr lvl="1"/>
            <a:r>
              <a:rPr lang="zh-CN" altLang="en-US" sz="1800" dirty="0"/>
              <a:t>计算节点隔离级别：读语句、写语句隔离级别</a:t>
            </a:r>
            <a:endParaRPr lang="en-US" altLang="zh-CN" sz="1800" dirty="0"/>
          </a:p>
          <a:p>
            <a:pPr lvl="1"/>
            <a:r>
              <a:rPr lang="zh-CN" altLang="en-US" sz="1800" dirty="0"/>
              <a:t>数据节点隔离级别：默认</a:t>
            </a:r>
            <a:r>
              <a:rPr lang="en-US" altLang="zh-CN" sz="1800" dirty="0"/>
              <a:t>RC</a:t>
            </a:r>
            <a:endParaRPr lang="zh-CN" altLang="en-US" sz="1800" dirty="0"/>
          </a:p>
        </p:txBody>
      </p:sp>
    </p:spTree>
    <p:extLst>
      <p:ext uri="{BB962C8B-B14F-4D97-AF65-F5344CB8AC3E}">
        <p14:creationId xmlns:p14="http://schemas.microsoft.com/office/powerpoint/2010/main" val="17090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0FF0AC42-68C5-44C5-8629-C28FC1981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4600" y="1208405"/>
            <a:ext cx="7139971" cy="3899523"/>
          </a:xfrm>
          <a:prstGeom prst="rect">
            <a:avLst/>
          </a:prstGeom>
        </p:spPr>
      </p:pic>
      <p:sp>
        <p:nvSpPr>
          <p:cNvPr id="7" name="内容占位符 4">
            <a:extLst>
              <a:ext uri="{FF2B5EF4-FFF2-40B4-BE49-F238E27FC236}">
                <a16:creationId xmlns:a16="http://schemas.microsoft.com/office/drawing/2014/main" id="{6ABCEE20-ED5B-44FC-8182-DA580CCDEDD8}"/>
              </a:ext>
            </a:extLst>
          </p:cNvPr>
          <p:cNvSpPr>
            <a:spLocks noGrp="1"/>
          </p:cNvSpPr>
          <p:nvPr>
            <p:ph idx="1"/>
          </p:nvPr>
        </p:nvSpPr>
        <p:spPr>
          <a:xfrm>
            <a:off x="889001" y="1151212"/>
            <a:ext cx="4521199" cy="4182788"/>
          </a:xfrm>
        </p:spPr>
        <p:txBody>
          <a:bodyPr/>
          <a:lstStyle/>
          <a:p>
            <a:r>
              <a:rPr lang="zh-CN" altLang="en-US" dirty="0"/>
              <a:t>一致性读</a:t>
            </a:r>
          </a:p>
          <a:p>
            <a:pPr lvl="1"/>
            <a:r>
              <a:rPr lang="zh-CN" altLang="en-US" sz="1800" dirty="0"/>
              <a:t>计算节点隔离级别为</a:t>
            </a:r>
            <a:r>
              <a:rPr lang="en-US" altLang="zh-CN" sz="1800" dirty="0"/>
              <a:t>UR</a:t>
            </a:r>
            <a:r>
              <a:rPr lang="zh-CN" altLang="en-US" sz="1800" dirty="0"/>
              <a:t>时，不校验</a:t>
            </a:r>
            <a:r>
              <a:rPr lang="en-US" altLang="zh-CN" sz="1800" dirty="0"/>
              <a:t>GTID</a:t>
            </a:r>
            <a:r>
              <a:rPr lang="zh-CN" altLang="en-US" sz="1800" dirty="0"/>
              <a:t>活跃性；</a:t>
            </a:r>
            <a:endParaRPr lang="en-US" altLang="zh-CN" sz="1800" dirty="0"/>
          </a:p>
          <a:p>
            <a:pPr lvl="1"/>
            <a:r>
              <a:rPr lang="zh-CN" altLang="en-US" sz="1800" dirty="0"/>
              <a:t>计算节点隔离级别为</a:t>
            </a:r>
            <a:r>
              <a:rPr lang="en-US" altLang="zh-CN" sz="1800" dirty="0"/>
              <a:t>CR</a:t>
            </a:r>
            <a:r>
              <a:rPr lang="zh-CN" altLang="en-US" sz="1800" dirty="0"/>
              <a:t>时，校验</a:t>
            </a:r>
            <a:r>
              <a:rPr lang="en-US" altLang="zh-CN" sz="1800" dirty="0"/>
              <a:t>GTID</a:t>
            </a:r>
            <a:r>
              <a:rPr lang="zh-CN" altLang="en-US" sz="1800" dirty="0"/>
              <a:t>活跃性：如果是活跃状态，表明该数据在未提交事务中，不能返回给客户端，需要返回旧版本的数据，如果是非活跃状态，则可以直接返回。</a:t>
            </a:r>
          </a:p>
        </p:txBody>
      </p:sp>
    </p:spTree>
    <p:extLst>
      <p:ext uri="{BB962C8B-B14F-4D97-AF65-F5344CB8AC3E}">
        <p14:creationId xmlns:p14="http://schemas.microsoft.com/office/powerpoint/2010/main" val="1462503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形用户界面&#10;&#10;描述已自动生成">
            <a:extLst>
              <a:ext uri="{FF2B5EF4-FFF2-40B4-BE49-F238E27FC236}">
                <a16:creationId xmlns:a16="http://schemas.microsoft.com/office/drawing/2014/main" id="{9FEB85E4-928C-41F1-B416-F842E528E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4099" y="1578429"/>
            <a:ext cx="7235861" cy="4071166"/>
          </a:xfrm>
          <a:prstGeom prst="rect">
            <a:avLst/>
          </a:prstGeom>
        </p:spPr>
      </p:pic>
      <p:sp>
        <p:nvSpPr>
          <p:cNvPr id="6" name="内容占位符 4">
            <a:extLst>
              <a:ext uri="{FF2B5EF4-FFF2-40B4-BE49-F238E27FC236}">
                <a16:creationId xmlns:a16="http://schemas.microsoft.com/office/drawing/2014/main" id="{4E48580D-BCF5-4650-8FFE-1DA59CC9BDBA}"/>
              </a:ext>
            </a:extLst>
          </p:cNvPr>
          <p:cNvSpPr>
            <a:spLocks noGrp="1"/>
          </p:cNvSpPr>
          <p:nvPr>
            <p:ph idx="1"/>
          </p:nvPr>
        </p:nvSpPr>
        <p:spPr>
          <a:xfrm>
            <a:off x="889001" y="1151212"/>
            <a:ext cx="4521199" cy="5031148"/>
          </a:xfrm>
        </p:spPr>
        <p:txBody>
          <a:bodyPr/>
          <a:lstStyle/>
          <a:p>
            <a:r>
              <a:rPr lang="en-US" altLang="zh-CN" dirty="0"/>
              <a:t>MVCC</a:t>
            </a:r>
            <a:r>
              <a:rPr lang="zh-CN" altLang="en-US" dirty="0"/>
              <a:t>模式一致性读</a:t>
            </a:r>
          </a:p>
          <a:p>
            <a:pPr lvl="1"/>
            <a:r>
              <a:rPr lang="zh-CN" altLang="en-US" sz="1800" dirty="0"/>
              <a:t>一致性读存在一些问题：对于聚合函数采用</a:t>
            </a:r>
            <a:r>
              <a:rPr lang="en-US" altLang="zh-CN" sz="1800" dirty="0"/>
              <a:t>lock in share mode</a:t>
            </a:r>
            <a:r>
              <a:rPr lang="zh-CN" altLang="en-US" sz="1800" dirty="0"/>
              <a:t>，存在一致性问题，事务活跃性在</a:t>
            </a:r>
            <a:r>
              <a:rPr lang="en-US" altLang="zh-CN" sz="1800" dirty="0"/>
              <a:t>proxy</a:t>
            </a:r>
            <a:r>
              <a:rPr lang="zh-CN" altLang="en-US" sz="1800" dirty="0"/>
              <a:t>进行，增加</a:t>
            </a:r>
            <a:r>
              <a:rPr lang="en-US" altLang="zh-CN" sz="1800" dirty="0"/>
              <a:t>proxy</a:t>
            </a:r>
            <a:r>
              <a:rPr lang="zh-CN" altLang="en-US" sz="1800" dirty="0"/>
              <a:t>的内存开销和网络开销；</a:t>
            </a:r>
            <a:endParaRPr lang="en-US" altLang="zh-CN" sz="1800" dirty="0"/>
          </a:p>
          <a:p>
            <a:pPr lvl="1"/>
            <a:r>
              <a:rPr lang="en-US" altLang="zh-CN" sz="1800" dirty="0"/>
              <a:t>MVCC</a:t>
            </a:r>
            <a:r>
              <a:rPr lang="zh-CN" altLang="en-US" sz="1800" dirty="0"/>
              <a:t>模式一致性读：将获取</a:t>
            </a:r>
            <a:r>
              <a:rPr lang="en-US" altLang="zh-CN" sz="1800" dirty="0"/>
              <a:t>GTID</a:t>
            </a:r>
            <a:r>
              <a:rPr lang="zh-CN" altLang="en-US" sz="1800" dirty="0"/>
              <a:t>列表在</a:t>
            </a:r>
            <a:r>
              <a:rPr lang="en-US" altLang="zh-CN" sz="1800" dirty="0"/>
              <a:t>hint</a:t>
            </a:r>
            <a:r>
              <a:rPr lang="zh-CN" altLang="en-US" sz="1800" dirty="0"/>
              <a:t>中下推给</a:t>
            </a:r>
            <a:r>
              <a:rPr lang="en-US" altLang="zh-CN" sz="1800" dirty="0"/>
              <a:t>DB</a:t>
            </a:r>
            <a:r>
              <a:rPr lang="zh-CN" altLang="en-US" sz="1800" dirty="0"/>
              <a:t>，即事务活跃性在数据节点执行，避免了计算节点获取所有结果集进行活跃判断而导致</a:t>
            </a:r>
            <a:r>
              <a:rPr lang="en-US" altLang="zh-CN" sz="1800" dirty="0"/>
              <a:t>proxy</a:t>
            </a:r>
            <a:r>
              <a:rPr lang="zh-CN" altLang="en-US" sz="1800" dirty="0"/>
              <a:t>内存开销增大的风险。</a:t>
            </a:r>
          </a:p>
        </p:txBody>
      </p:sp>
    </p:spTree>
    <p:extLst>
      <p:ext uri="{BB962C8B-B14F-4D97-AF65-F5344CB8AC3E}">
        <p14:creationId xmlns:p14="http://schemas.microsoft.com/office/powerpoint/2010/main" val="2319055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50D60E1D-6A48-44A9-9740-0C8DFF5A8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3045" y="1351280"/>
            <a:ext cx="8667750" cy="4876800"/>
          </a:xfrm>
          <a:prstGeom prst="rect">
            <a:avLst/>
          </a:prstGeom>
        </p:spPr>
      </p:pic>
    </p:spTree>
    <p:extLst>
      <p:ext uri="{BB962C8B-B14F-4D97-AF65-F5344CB8AC3E}">
        <p14:creationId xmlns:p14="http://schemas.microsoft.com/office/powerpoint/2010/main" val="95311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flipV="1">
            <a:off x="5015880" y="2687184"/>
            <a:ext cx="5350802" cy="14859"/>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适用场景</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发展历程</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399" y="1988841"/>
            <a:ext cx="5285283" cy="592380"/>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第一章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产品介绍及使用场景</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444033" y="426911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sz="2000" dirty="0">
                <a:solidFill>
                  <a:srgbClr val="01ACF1"/>
                </a:solidFill>
                <a:latin typeface="微软雅黑" panose="020B0503020204020204" pitchFamily="34" charset="-122"/>
                <a:ea typeface="微软雅黑" panose="020B0503020204020204" pitchFamily="34" charset="-122"/>
                <a:cs typeface="+mn-ea"/>
                <a:sym typeface="+mn-lt"/>
              </a:rPr>
              <a:t>1.3 </a:t>
            </a:r>
            <a:r>
              <a:rPr lang="zh-CN" sz="2000" dirty="0">
                <a:solidFill>
                  <a:srgbClr val="01ACF1"/>
                </a:solidFill>
                <a:latin typeface="微软雅黑" panose="020B0503020204020204" pitchFamily="34" charset="-122"/>
                <a:ea typeface="微软雅黑" panose="020B0503020204020204" pitchFamily="34" charset="-122"/>
                <a:cs typeface="+mn-ea"/>
                <a:sym typeface="+mn-lt"/>
              </a:rPr>
              <a:t>核心特性</a:t>
            </a:r>
            <a:endParaRPr lang="zh-CN"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382846" y="50131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任意多边形: 形状 33"/>
          <p:cNvSpPr/>
          <p:nvPr/>
        </p:nvSpPr>
        <p:spPr>
          <a:xfrm>
            <a:off x="5456733" y="5020661"/>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sz="2000" dirty="0">
                <a:solidFill>
                  <a:srgbClr val="01ACF1"/>
                </a:solidFill>
                <a:latin typeface="微软雅黑" panose="020B0503020204020204" pitchFamily="34" charset="-122"/>
                <a:ea typeface="微软雅黑" panose="020B0503020204020204" pitchFamily="34" charset="-122"/>
                <a:cs typeface="+mn-ea"/>
                <a:sym typeface="+mn-lt"/>
              </a:rPr>
              <a:t>1.4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兼容性</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6" name="直接连接符 5"/>
          <p:cNvSpPr/>
          <p:nvPr/>
        </p:nvSpPr>
        <p:spPr>
          <a:xfrm>
            <a:off x="5395546" y="57497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高可用整体方案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组件高可用</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第五章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高可用方案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7" name="任意多边形: 形状 16">
            <a:extLst>
              <a:ext uri="{FF2B5EF4-FFF2-40B4-BE49-F238E27FC236}">
                <a16:creationId xmlns:a16="http://schemas.microsoft.com/office/drawing/2014/main" id="{CD2ACDCF-EA35-4B12-BDA1-F1AFF0001E52}"/>
              </a:ext>
            </a:extLst>
          </p:cNvPr>
          <p:cNvSpPr/>
          <p:nvPr/>
        </p:nvSpPr>
        <p:spPr>
          <a:xfrm>
            <a:off x="5437592" y="43051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故障切换</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18" name="直接连接符 17">
            <a:extLst>
              <a:ext uri="{FF2B5EF4-FFF2-40B4-BE49-F238E27FC236}">
                <a16:creationId xmlns:a16="http://schemas.microsoft.com/office/drawing/2014/main" id="{CEFA4359-8FCD-47EF-8AAD-7C33A4D7DC0F}"/>
              </a:ext>
            </a:extLst>
          </p:cNvPr>
          <p:cNvSpPr/>
          <p:nvPr/>
        </p:nvSpPr>
        <p:spPr>
          <a:xfrm>
            <a:off x="5412055" y="504920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9" name="直接连接符 18">
            <a:extLst>
              <a:ext uri="{FF2B5EF4-FFF2-40B4-BE49-F238E27FC236}">
                <a16:creationId xmlns:a16="http://schemas.microsoft.com/office/drawing/2014/main" id="{09203556-D33C-4A69-A439-C14005600A95}"/>
              </a:ext>
            </a:extLst>
          </p:cNvPr>
          <p:cNvSpPr/>
          <p:nvPr/>
        </p:nvSpPr>
        <p:spPr>
          <a:xfrm>
            <a:off x="5431882" y="577636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0" name="任意多边形: 形状 19">
            <a:extLst>
              <a:ext uri="{FF2B5EF4-FFF2-40B4-BE49-F238E27FC236}">
                <a16:creationId xmlns:a16="http://schemas.microsoft.com/office/drawing/2014/main" id="{4962143E-3F13-41BD-8C39-B080862D8682}"/>
              </a:ext>
            </a:extLst>
          </p:cNvPr>
          <p:cNvSpPr/>
          <p:nvPr/>
        </p:nvSpPr>
        <p:spPr>
          <a:xfrm>
            <a:off x="5454388" y="507788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孤岛演练</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5.1 </a:t>
            </a:r>
            <a:r>
              <a:rPr lang="en-US" altLang="zh-CN" dirty="0" err="1"/>
              <a:t>GoldenDB</a:t>
            </a:r>
            <a:r>
              <a:rPr lang="zh-CN" altLang="en-US" dirty="0"/>
              <a:t>高可用方案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25" name="图片 24" descr="图示&#10;&#10;描述已自动生成">
            <a:extLst>
              <a:ext uri="{FF2B5EF4-FFF2-40B4-BE49-F238E27FC236}">
                <a16:creationId xmlns:a16="http://schemas.microsoft.com/office/drawing/2014/main" id="{D534B655-FDFB-4234-8370-3DB7BE2E41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9558" y="1136946"/>
            <a:ext cx="6531018" cy="504464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457725D4-6F75-40EC-8395-3E676BD4A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974" y="2560320"/>
            <a:ext cx="8211726" cy="3798126"/>
          </a:xfrm>
          <a:prstGeom prst="rect">
            <a:avLst/>
          </a:prstGeom>
        </p:spPr>
      </p:pic>
      <p:sp>
        <p:nvSpPr>
          <p:cNvPr id="6" name="内容占位符 4">
            <a:extLst>
              <a:ext uri="{FF2B5EF4-FFF2-40B4-BE49-F238E27FC236}">
                <a16:creationId xmlns:a16="http://schemas.microsoft.com/office/drawing/2014/main" id="{AA50D45E-12EC-485F-B66B-CCF27EF993AB}"/>
              </a:ext>
            </a:extLst>
          </p:cNvPr>
          <p:cNvSpPr>
            <a:spLocks noGrp="1"/>
          </p:cNvSpPr>
          <p:nvPr>
            <p:ph idx="1"/>
          </p:nvPr>
        </p:nvSpPr>
        <p:spPr>
          <a:xfrm>
            <a:off x="889001" y="1151212"/>
            <a:ext cx="10561319" cy="1409108"/>
          </a:xfrm>
        </p:spPr>
        <p:txBody>
          <a:bodyPr/>
          <a:lstStyle/>
          <a:p>
            <a:r>
              <a:rPr lang="zh-CN" altLang="en-US" dirty="0"/>
              <a:t>计算节点高可用</a:t>
            </a:r>
          </a:p>
          <a:p>
            <a:pPr lvl="1"/>
            <a:r>
              <a:rPr lang="zh-CN" altLang="en-US" sz="1800" dirty="0"/>
              <a:t>如果某个</a:t>
            </a:r>
            <a:r>
              <a:rPr lang="en-US" altLang="zh-CN" sz="1800" dirty="0"/>
              <a:t>proxy</a:t>
            </a:r>
            <a:r>
              <a:rPr lang="zh-CN" altLang="en-US" sz="1800" dirty="0"/>
              <a:t>故障，</a:t>
            </a:r>
            <a:r>
              <a:rPr lang="en-US" altLang="zh-CN" sz="1800" dirty="0"/>
              <a:t>PM</a:t>
            </a:r>
            <a:r>
              <a:rPr lang="zh-CN" altLang="en-US" sz="1800" dirty="0"/>
              <a:t>会剔除该</a:t>
            </a:r>
            <a:r>
              <a:rPr lang="en-US" altLang="zh-CN" sz="1800" dirty="0"/>
              <a:t>proxy</a:t>
            </a:r>
            <a:r>
              <a:rPr lang="zh-CN" altLang="en-US" sz="1800" dirty="0"/>
              <a:t>，前端链路就不会分配到该故障</a:t>
            </a:r>
            <a:r>
              <a:rPr lang="en-US" altLang="zh-CN" sz="1800" dirty="0"/>
              <a:t>proxy</a:t>
            </a:r>
          </a:p>
          <a:p>
            <a:pPr lvl="1"/>
            <a:r>
              <a:rPr lang="zh-CN" altLang="en-US" sz="1800" dirty="0"/>
              <a:t>如果该故障</a:t>
            </a:r>
            <a:r>
              <a:rPr lang="en-US" altLang="zh-CN" sz="1800" dirty="0"/>
              <a:t>proxy</a:t>
            </a:r>
            <a:r>
              <a:rPr lang="zh-CN" altLang="en-US" sz="1800" dirty="0"/>
              <a:t>上存在残留未提交事务，</a:t>
            </a:r>
            <a:r>
              <a:rPr lang="en-US" altLang="zh-CN" sz="1800" dirty="0"/>
              <a:t>PM</a:t>
            </a:r>
            <a:r>
              <a:rPr lang="zh-CN" altLang="en-US" sz="1800" dirty="0"/>
              <a:t>会通过其他正常的</a:t>
            </a:r>
            <a:r>
              <a:rPr lang="en-US" altLang="zh-CN" sz="1800" dirty="0"/>
              <a:t>proxy</a:t>
            </a:r>
            <a:r>
              <a:rPr lang="zh-CN" altLang="en-US" sz="1800" dirty="0"/>
              <a:t>去回滚对应的事务</a:t>
            </a:r>
            <a:endParaRPr lang="en-US" altLang="zh-CN" sz="1800" dirty="0"/>
          </a:p>
        </p:txBody>
      </p:sp>
    </p:spTree>
    <p:extLst>
      <p:ext uri="{BB962C8B-B14F-4D97-AF65-F5344CB8AC3E}">
        <p14:creationId xmlns:p14="http://schemas.microsoft.com/office/powerpoint/2010/main" val="7464304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 图示&#10;&#10;描述已自动生成">
            <a:extLst>
              <a:ext uri="{FF2B5EF4-FFF2-40B4-BE49-F238E27FC236}">
                <a16:creationId xmlns:a16="http://schemas.microsoft.com/office/drawing/2014/main" id="{29999DBA-379C-49B5-8CA4-7E50FB2B2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444" y="2082205"/>
            <a:ext cx="8786638" cy="4548377"/>
          </a:xfrm>
          <a:prstGeom prst="rect">
            <a:avLst/>
          </a:prstGeom>
        </p:spPr>
      </p:pic>
      <p:sp>
        <p:nvSpPr>
          <p:cNvPr id="5" name="内容占位符 4">
            <a:extLst>
              <a:ext uri="{FF2B5EF4-FFF2-40B4-BE49-F238E27FC236}">
                <a16:creationId xmlns:a16="http://schemas.microsoft.com/office/drawing/2014/main" id="{71E4BCF0-3769-474F-A6C9-8C458D990AE3}"/>
              </a:ext>
            </a:extLst>
          </p:cNvPr>
          <p:cNvSpPr>
            <a:spLocks noGrp="1"/>
          </p:cNvSpPr>
          <p:nvPr>
            <p:ph idx="1"/>
          </p:nvPr>
        </p:nvSpPr>
        <p:spPr>
          <a:xfrm>
            <a:off x="889001" y="1151212"/>
            <a:ext cx="10444479" cy="1078908"/>
          </a:xfrm>
        </p:spPr>
        <p:txBody>
          <a:bodyPr/>
          <a:lstStyle/>
          <a:p>
            <a:r>
              <a:rPr lang="zh-CN" altLang="en-US" dirty="0"/>
              <a:t>数据节点高可用</a:t>
            </a:r>
          </a:p>
          <a:p>
            <a:pPr lvl="1"/>
            <a:r>
              <a:rPr lang="zh-CN" altLang="en-US" sz="1800" dirty="0"/>
              <a:t>如果某个主</a:t>
            </a:r>
            <a:r>
              <a:rPr lang="en-US" altLang="zh-CN" sz="1800" dirty="0"/>
              <a:t>DB</a:t>
            </a:r>
            <a:r>
              <a:rPr lang="zh-CN" altLang="en-US" sz="1800" dirty="0"/>
              <a:t>故障，</a:t>
            </a:r>
            <a:r>
              <a:rPr lang="en-US" altLang="zh-CN" sz="1800" dirty="0" err="1"/>
              <a:t>DBAgent</a:t>
            </a:r>
            <a:r>
              <a:rPr lang="zh-CN" altLang="en-US" sz="1800" dirty="0"/>
              <a:t>会将异常状态上报</a:t>
            </a:r>
            <a:r>
              <a:rPr lang="en-US" altLang="zh-CN" sz="1800" dirty="0"/>
              <a:t>CM</a:t>
            </a:r>
            <a:r>
              <a:rPr lang="zh-CN" altLang="en-US" sz="1800" dirty="0"/>
              <a:t>，</a:t>
            </a:r>
            <a:r>
              <a:rPr lang="en-US" altLang="zh-CN" sz="1800" dirty="0"/>
              <a:t>CM</a:t>
            </a:r>
            <a:r>
              <a:rPr lang="zh-CN" altLang="en-US" sz="1800" dirty="0"/>
              <a:t>发送主备切换命令</a:t>
            </a:r>
            <a:endParaRPr lang="en-US" altLang="zh-CN" sz="1800" dirty="0"/>
          </a:p>
        </p:txBody>
      </p:sp>
    </p:spTree>
    <p:extLst>
      <p:ext uri="{BB962C8B-B14F-4D97-AF65-F5344CB8AC3E}">
        <p14:creationId xmlns:p14="http://schemas.microsoft.com/office/powerpoint/2010/main" val="3257672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10;&#10;描述已自动生成">
            <a:extLst>
              <a:ext uri="{FF2B5EF4-FFF2-40B4-BE49-F238E27FC236}">
                <a16:creationId xmlns:a16="http://schemas.microsoft.com/office/drawing/2014/main" id="{B871D2F2-25C2-4831-BE3A-BB0B60810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420" y="2013902"/>
            <a:ext cx="8471208" cy="3929113"/>
          </a:xfrm>
          <a:prstGeom prst="rect">
            <a:avLst/>
          </a:prstGeom>
        </p:spPr>
      </p:pic>
      <p:sp>
        <p:nvSpPr>
          <p:cNvPr id="6" name="内容占位符 4">
            <a:extLst>
              <a:ext uri="{FF2B5EF4-FFF2-40B4-BE49-F238E27FC236}">
                <a16:creationId xmlns:a16="http://schemas.microsoft.com/office/drawing/2014/main" id="{D43815E6-6C56-4ED1-8C95-98638C71A055}"/>
              </a:ext>
            </a:extLst>
          </p:cNvPr>
          <p:cNvSpPr>
            <a:spLocks noGrp="1"/>
          </p:cNvSpPr>
          <p:nvPr>
            <p:ph idx="1"/>
          </p:nvPr>
        </p:nvSpPr>
        <p:spPr>
          <a:xfrm>
            <a:off x="889001" y="1151212"/>
            <a:ext cx="10444479" cy="729438"/>
          </a:xfrm>
        </p:spPr>
        <p:txBody>
          <a:bodyPr/>
          <a:lstStyle/>
          <a:p>
            <a:r>
              <a:rPr lang="zh-CN" altLang="en-US" dirty="0"/>
              <a:t>数据节点主备切换</a:t>
            </a:r>
            <a:endParaRPr lang="en-US" altLang="zh-CN" sz="1800" dirty="0"/>
          </a:p>
        </p:txBody>
      </p:sp>
    </p:spTree>
    <p:extLst>
      <p:ext uri="{BB962C8B-B14F-4D97-AF65-F5344CB8AC3E}">
        <p14:creationId xmlns:p14="http://schemas.microsoft.com/office/powerpoint/2010/main" val="28308020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示&#10;&#10;描述已自动生成">
            <a:extLst>
              <a:ext uri="{FF2B5EF4-FFF2-40B4-BE49-F238E27FC236}">
                <a16:creationId xmlns:a16="http://schemas.microsoft.com/office/drawing/2014/main" id="{FF27A4CC-8317-4DAC-AA1B-6C349861B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733" y="1934506"/>
            <a:ext cx="9817596" cy="3272532"/>
          </a:xfrm>
          <a:prstGeom prst="rect">
            <a:avLst/>
          </a:prstGeom>
        </p:spPr>
      </p:pic>
      <p:sp>
        <p:nvSpPr>
          <p:cNvPr id="5" name="内容占位符 4">
            <a:extLst>
              <a:ext uri="{FF2B5EF4-FFF2-40B4-BE49-F238E27FC236}">
                <a16:creationId xmlns:a16="http://schemas.microsoft.com/office/drawing/2014/main" id="{D7F40C55-0BB7-4702-9463-0FC595ABC0C4}"/>
              </a:ext>
            </a:extLst>
          </p:cNvPr>
          <p:cNvSpPr>
            <a:spLocks noGrp="1"/>
          </p:cNvSpPr>
          <p:nvPr>
            <p:ph idx="1"/>
          </p:nvPr>
        </p:nvSpPr>
        <p:spPr>
          <a:xfrm>
            <a:off x="889001" y="1151212"/>
            <a:ext cx="10444479" cy="769028"/>
          </a:xfrm>
        </p:spPr>
        <p:txBody>
          <a:bodyPr/>
          <a:lstStyle/>
          <a:p>
            <a:r>
              <a:rPr lang="zh-CN" altLang="en-US" dirty="0"/>
              <a:t>数据节点高低水位判断</a:t>
            </a:r>
          </a:p>
        </p:txBody>
      </p:sp>
    </p:spTree>
    <p:extLst>
      <p:ext uri="{BB962C8B-B14F-4D97-AF65-F5344CB8AC3E}">
        <p14:creationId xmlns:p14="http://schemas.microsoft.com/office/powerpoint/2010/main" val="2666254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F172C141-95C8-497B-BF3D-0A55BEE10A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06" y="2185078"/>
            <a:ext cx="5699351" cy="3518265"/>
          </a:xfrm>
          <a:prstGeom prst="rect">
            <a:avLst/>
          </a:prstGeom>
        </p:spPr>
      </p:pic>
      <p:pic>
        <p:nvPicPr>
          <p:cNvPr id="7" name="图片 6" descr="图形用户界面, 图示&#10;&#10;描述已自动生成">
            <a:extLst>
              <a:ext uri="{FF2B5EF4-FFF2-40B4-BE49-F238E27FC236}">
                <a16:creationId xmlns:a16="http://schemas.microsoft.com/office/drawing/2014/main" id="{D4ED3F79-4A9E-40D5-8BEA-FB9E2AF42A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2299" y="909460"/>
            <a:ext cx="6600051" cy="4543460"/>
          </a:xfrm>
          <a:prstGeom prst="rect">
            <a:avLst/>
          </a:prstGeom>
        </p:spPr>
      </p:pic>
      <p:sp>
        <p:nvSpPr>
          <p:cNvPr id="6" name="内容占位符 4">
            <a:extLst>
              <a:ext uri="{FF2B5EF4-FFF2-40B4-BE49-F238E27FC236}">
                <a16:creationId xmlns:a16="http://schemas.microsoft.com/office/drawing/2014/main" id="{D61FA032-C33C-4279-84DD-A86DDE319E83}"/>
              </a:ext>
            </a:extLst>
          </p:cNvPr>
          <p:cNvSpPr>
            <a:spLocks noGrp="1"/>
          </p:cNvSpPr>
          <p:nvPr>
            <p:ph idx="1"/>
          </p:nvPr>
        </p:nvSpPr>
        <p:spPr>
          <a:xfrm>
            <a:off x="889001" y="1151212"/>
            <a:ext cx="9606279" cy="702988"/>
          </a:xfrm>
        </p:spPr>
        <p:txBody>
          <a:bodyPr/>
          <a:lstStyle/>
          <a:p>
            <a:r>
              <a:rPr lang="zh-CN" altLang="en-US" dirty="0"/>
              <a:t>事务节点高可用</a:t>
            </a:r>
            <a:endParaRPr lang="en-US" altLang="zh-CN" sz="1800" dirty="0"/>
          </a:p>
        </p:txBody>
      </p:sp>
    </p:spTree>
    <p:extLst>
      <p:ext uri="{BB962C8B-B14F-4D97-AF65-F5344CB8AC3E}">
        <p14:creationId xmlns:p14="http://schemas.microsoft.com/office/powerpoint/2010/main" val="36555545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电脑萤幕的截图&#10;&#10;描述已自动生成">
            <a:extLst>
              <a:ext uri="{FF2B5EF4-FFF2-40B4-BE49-F238E27FC236}">
                <a16:creationId xmlns:a16="http://schemas.microsoft.com/office/drawing/2014/main" id="{13FAFF35-04B2-4C9B-8AC0-C2798A48B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57" y="1854200"/>
            <a:ext cx="5700435" cy="2862885"/>
          </a:xfrm>
          <a:prstGeom prst="rect">
            <a:avLst/>
          </a:prstGeom>
        </p:spPr>
      </p:pic>
      <p:pic>
        <p:nvPicPr>
          <p:cNvPr id="8" name="图片 7" descr="图形用户界面&#10;&#10;描述已自动生成">
            <a:extLst>
              <a:ext uri="{FF2B5EF4-FFF2-40B4-BE49-F238E27FC236}">
                <a16:creationId xmlns:a16="http://schemas.microsoft.com/office/drawing/2014/main" id="{C3E63912-B0F5-4CB6-8813-072BE515CE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8748" y="535319"/>
            <a:ext cx="6891448" cy="5388256"/>
          </a:xfrm>
          <a:prstGeom prst="rect">
            <a:avLst/>
          </a:prstGeom>
        </p:spPr>
      </p:pic>
      <p:sp>
        <p:nvSpPr>
          <p:cNvPr id="7" name="内容占位符 4">
            <a:extLst>
              <a:ext uri="{FF2B5EF4-FFF2-40B4-BE49-F238E27FC236}">
                <a16:creationId xmlns:a16="http://schemas.microsoft.com/office/drawing/2014/main" id="{8F55F9B1-7B5F-4011-BA29-2759F34D95D6}"/>
              </a:ext>
            </a:extLst>
          </p:cNvPr>
          <p:cNvSpPr>
            <a:spLocks noGrp="1"/>
          </p:cNvSpPr>
          <p:nvPr>
            <p:ph idx="1"/>
          </p:nvPr>
        </p:nvSpPr>
        <p:spPr>
          <a:xfrm>
            <a:off x="889001" y="1151212"/>
            <a:ext cx="9606279" cy="702988"/>
          </a:xfrm>
        </p:spPr>
        <p:txBody>
          <a:bodyPr/>
          <a:lstStyle/>
          <a:p>
            <a:r>
              <a:rPr lang="zh-CN" altLang="en-US" dirty="0"/>
              <a:t>管理节点高可用</a:t>
            </a:r>
            <a:endParaRPr lang="en-US" altLang="zh-CN" sz="1800" dirty="0"/>
          </a:p>
        </p:txBody>
      </p:sp>
    </p:spTree>
    <p:extLst>
      <p:ext uri="{BB962C8B-B14F-4D97-AF65-F5344CB8AC3E}">
        <p14:creationId xmlns:p14="http://schemas.microsoft.com/office/powerpoint/2010/main" val="36868563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6.1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高并发整体方案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6.2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a:t>
            </a: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SQL</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优化器</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第六章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高并发方案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471964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日程表&#10;&#10;中度可信度描述已自动生成">
            <a:extLst>
              <a:ext uri="{FF2B5EF4-FFF2-40B4-BE49-F238E27FC236}">
                <a16:creationId xmlns:a16="http://schemas.microsoft.com/office/drawing/2014/main" id="{FB13F004-AB36-43FE-8A11-1EB46B546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361" y="784261"/>
            <a:ext cx="7769788" cy="5844524"/>
          </a:xfrm>
          <a:prstGeom prst="rect">
            <a:avLst/>
          </a:prstGeom>
        </p:spPr>
      </p:pic>
      <p:sp>
        <p:nvSpPr>
          <p:cNvPr id="19" name="标题 18"/>
          <p:cNvSpPr>
            <a:spLocks noGrp="1"/>
          </p:cNvSpPr>
          <p:nvPr>
            <p:ph type="title"/>
          </p:nvPr>
        </p:nvSpPr>
        <p:spPr/>
        <p:txBody>
          <a:bodyPr/>
          <a:lstStyle/>
          <a:p>
            <a:r>
              <a:rPr lang="en-US" altLang="zh-CN" dirty="0"/>
              <a:t>6.1 </a:t>
            </a:r>
            <a:r>
              <a:rPr lang="en-US" altLang="zh-CN" dirty="0" err="1"/>
              <a:t>GoldenDB</a:t>
            </a:r>
            <a:r>
              <a:rPr lang="zh-CN" altLang="en-US" dirty="0"/>
              <a:t>高并发方案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1048182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1"/>
                </a:solidFill>
                <a:cs typeface="+mn-ea"/>
                <a:sym typeface="+mn-lt"/>
              </a:rPr>
              <a:t>1.1 </a:t>
            </a:r>
            <a:r>
              <a:rPr lang="zh-CN" altLang="en-US" dirty="0">
                <a:solidFill>
                  <a:schemeClr val="accent1"/>
                </a:solidFill>
                <a:cs typeface="+mn-ea"/>
                <a:sym typeface="+mn-lt"/>
              </a:rPr>
              <a:t>产品介绍和适用场景</a:t>
            </a:r>
            <a:endParaRPr lang="zh-CN" altLang="en-US" dirty="0"/>
          </a:p>
        </p:txBody>
      </p:sp>
      <p:sp>
        <p:nvSpPr>
          <p:cNvPr id="3" name="内容占位符 2"/>
          <p:cNvSpPr>
            <a:spLocks noGrp="1"/>
          </p:cNvSpPr>
          <p:nvPr>
            <p:ph idx="1"/>
          </p:nvPr>
        </p:nvSpPr>
        <p:spPr>
          <a:xfrm>
            <a:off x="766446" y="1136680"/>
            <a:ext cx="10658399" cy="2338040"/>
          </a:xfrm>
        </p:spPr>
        <p:txBody>
          <a:bodyPr/>
          <a:lstStyle/>
          <a:p>
            <a:pPr marL="0" indent="0">
              <a:buNone/>
            </a:pPr>
            <a:endParaRPr lang="en-US" altLang="zh-CN" dirty="0"/>
          </a:p>
          <a:p>
            <a:pPr lvl="1"/>
            <a:r>
              <a:rPr lang="en-US" altLang="zh-CN" dirty="0" err="1"/>
              <a:t>GoldenDB</a:t>
            </a:r>
            <a:r>
              <a:rPr lang="zh-CN" altLang="en-US" dirty="0"/>
              <a:t>是中兴通讯退出的一款兼容</a:t>
            </a:r>
            <a:r>
              <a:rPr lang="en-US" altLang="zh-CN" dirty="0"/>
              <a:t>MySQL</a:t>
            </a:r>
            <a:r>
              <a:rPr lang="zh-CN" altLang="en-US" dirty="0"/>
              <a:t>和部分</a:t>
            </a:r>
            <a:r>
              <a:rPr lang="en-US" altLang="zh-CN" dirty="0"/>
              <a:t>Oracle</a:t>
            </a:r>
            <a:r>
              <a:rPr lang="zh-CN" altLang="en-US" dirty="0"/>
              <a:t>的分布式数据库，支持垂直和水平扩展方式，通过自定义分片规则将数据分配到数据节点，可以基本满足金融领域高可用、高并发的业务需求，目前主要应用于联机事务交易中。</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6.2 </a:t>
            </a:r>
            <a:r>
              <a:rPr lang="zh-CN" altLang="en-US" dirty="0"/>
              <a:t>分布式</a:t>
            </a:r>
            <a:r>
              <a:rPr lang="en-US" altLang="zh-CN" dirty="0"/>
              <a:t>SQL</a:t>
            </a:r>
            <a:r>
              <a:rPr lang="zh-CN" altLang="en-US" dirty="0"/>
              <a:t>优化器</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707AFD1-0CA1-46D3-A830-654E4FB9850D}"/>
              </a:ext>
            </a:extLst>
          </p:cNvPr>
          <p:cNvSpPr>
            <a:spLocks noGrp="1"/>
          </p:cNvSpPr>
          <p:nvPr>
            <p:ph idx="1"/>
          </p:nvPr>
        </p:nvSpPr>
        <p:spPr>
          <a:xfrm>
            <a:off x="838201" y="1268760"/>
            <a:ext cx="10658399" cy="2770308"/>
          </a:xfrm>
        </p:spPr>
        <p:txBody>
          <a:bodyPr/>
          <a:lstStyle/>
          <a:p>
            <a:r>
              <a:rPr lang="en-US" altLang="zh-CN" dirty="0" err="1"/>
              <a:t>GoldenDB</a:t>
            </a:r>
            <a:r>
              <a:rPr lang="zh-CN" altLang="en-US" dirty="0"/>
              <a:t>查询优化器设计主要考虑两个方面：</a:t>
            </a:r>
            <a:endParaRPr lang="en-US" altLang="zh-CN" dirty="0"/>
          </a:p>
          <a:p>
            <a:pPr lvl="1"/>
            <a:r>
              <a:rPr lang="zh-CN" altLang="en-US" dirty="0"/>
              <a:t>代价模型选择</a:t>
            </a:r>
            <a:endParaRPr lang="en-US" altLang="zh-CN" dirty="0"/>
          </a:p>
          <a:p>
            <a:pPr marL="480695" lvl="1" indent="0">
              <a:buNone/>
            </a:pPr>
            <a:r>
              <a:rPr lang="en-US" altLang="zh-CN" dirty="0"/>
              <a:t>CPU</a:t>
            </a:r>
            <a:r>
              <a:rPr lang="zh-CN" altLang="en-US" dirty="0"/>
              <a:t>代价</a:t>
            </a:r>
            <a:r>
              <a:rPr lang="en-US" altLang="zh-CN" dirty="0"/>
              <a:t>+MEM</a:t>
            </a:r>
            <a:r>
              <a:rPr lang="zh-CN" altLang="en-US" dirty="0"/>
              <a:t>代价</a:t>
            </a:r>
            <a:r>
              <a:rPr lang="en-US" altLang="zh-CN" dirty="0"/>
              <a:t>+</a:t>
            </a:r>
            <a:r>
              <a:rPr lang="zh-CN" altLang="en-US" dirty="0"/>
              <a:t>磁盘</a:t>
            </a:r>
            <a:r>
              <a:rPr lang="en-US" altLang="zh-CN" dirty="0"/>
              <a:t>IO</a:t>
            </a:r>
            <a:r>
              <a:rPr lang="zh-CN" altLang="en-US" dirty="0"/>
              <a:t>代价</a:t>
            </a:r>
            <a:r>
              <a:rPr lang="en-US" altLang="zh-CN" dirty="0"/>
              <a:t>+</a:t>
            </a:r>
            <a:r>
              <a:rPr lang="zh-CN" altLang="en-US" dirty="0"/>
              <a:t>网络</a:t>
            </a:r>
            <a:r>
              <a:rPr lang="en-US" altLang="zh-CN" dirty="0"/>
              <a:t>IO</a:t>
            </a:r>
            <a:r>
              <a:rPr lang="zh-CN" altLang="en-US" dirty="0"/>
              <a:t>代价</a:t>
            </a:r>
            <a:endParaRPr lang="en-US" altLang="zh-CN" dirty="0"/>
          </a:p>
          <a:p>
            <a:pPr lvl="1"/>
            <a:r>
              <a:rPr lang="zh-CN" altLang="en-US" dirty="0"/>
              <a:t>数据一致性开销</a:t>
            </a:r>
            <a:endParaRPr lang="en-US" altLang="zh-CN" dirty="0"/>
          </a:p>
          <a:p>
            <a:pPr marL="480695" lvl="1" indent="0">
              <a:buNone/>
            </a:pPr>
            <a:r>
              <a:rPr lang="en-US" altLang="zh-CN" dirty="0"/>
              <a:t>GTID</a:t>
            </a:r>
            <a:r>
              <a:rPr lang="zh-CN" altLang="en-US" dirty="0"/>
              <a:t>的申请</a:t>
            </a:r>
            <a:r>
              <a:rPr lang="en-US" altLang="zh-CN" dirty="0"/>
              <a:t>/</a:t>
            </a:r>
            <a:r>
              <a:rPr lang="zh-CN" altLang="en-US" dirty="0"/>
              <a:t>查询</a:t>
            </a:r>
            <a:endParaRPr lang="en-US" altLang="zh-CN" dirty="0"/>
          </a:p>
        </p:txBody>
      </p:sp>
      <p:sp>
        <p:nvSpPr>
          <p:cNvPr id="7" name="内容占位符 2">
            <a:extLst>
              <a:ext uri="{FF2B5EF4-FFF2-40B4-BE49-F238E27FC236}">
                <a16:creationId xmlns:a16="http://schemas.microsoft.com/office/drawing/2014/main" id="{393400ED-2AD7-4291-9398-4EE215D03801}"/>
              </a:ext>
            </a:extLst>
          </p:cNvPr>
          <p:cNvSpPr txBox="1">
            <a:spLocks/>
          </p:cNvSpPr>
          <p:nvPr/>
        </p:nvSpPr>
        <p:spPr bwMode="auto">
          <a:xfrm>
            <a:off x="838201" y="3956797"/>
            <a:ext cx="10658399" cy="121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err="1"/>
              <a:t>GoldenDB</a:t>
            </a:r>
            <a:r>
              <a:rPr lang="zh-CN" altLang="en-US" dirty="0"/>
              <a:t>的分布式查询优化器</a:t>
            </a:r>
            <a:r>
              <a:rPr lang="zh-CN" altLang="en-US" dirty="0">
                <a:solidFill>
                  <a:srgbClr val="FF0000"/>
                </a:solidFill>
              </a:rPr>
              <a:t>以基于规则的优化为主，基于成本的优化为辅</a:t>
            </a:r>
            <a:r>
              <a:rPr lang="zh-CN" altLang="en-US" dirty="0"/>
              <a:t>。</a:t>
            </a:r>
            <a:endParaRPr lang="en-US" altLang="zh-CN" dirty="0"/>
          </a:p>
        </p:txBody>
      </p:sp>
    </p:spTree>
    <p:extLst>
      <p:ext uri="{BB962C8B-B14F-4D97-AF65-F5344CB8AC3E}">
        <p14:creationId xmlns:p14="http://schemas.microsoft.com/office/powerpoint/2010/main" val="2867964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6.2 </a:t>
            </a:r>
            <a:r>
              <a:rPr lang="zh-CN" altLang="en-US" dirty="0"/>
              <a:t>分布式</a:t>
            </a:r>
            <a:r>
              <a:rPr lang="en-US" altLang="zh-CN" dirty="0"/>
              <a:t>SQL</a:t>
            </a:r>
            <a:r>
              <a:rPr lang="zh-CN" altLang="en-US" dirty="0"/>
              <a:t>优化器（续）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日程表&#10;&#10;描述已自动生成">
            <a:extLst>
              <a:ext uri="{FF2B5EF4-FFF2-40B4-BE49-F238E27FC236}">
                <a16:creationId xmlns:a16="http://schemas.microsoft.com/office/drawing/2014/main" id="{4586F1C0-4E04-4F80-81DD-B3EBE84B5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554" y="882909"/>
            <a:ext cx="6550895" cy="5599758"/>
          </a:xfrm>
          <a:prstGeom prst="rect">
            <a:avLst/>
          </a:prstGeom>
        </p:spPr>
      </p:pic>
    </p:spTree>
    <p:extLst>
      <p:ext uri="{BB962C8B-B14F-4D97-AF65-F5344CB8AC3E}">
        <p14:creationId xmlns:p14="http://schemas.microsoft.com/office/powerpoint/2010/main" val="40354913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7.1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数据备份方案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7.2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数据恢复方案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第七章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备份恢复方案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2036397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7.1 </a:t>
            </a:r>
            <a:r>
              <a:rPr lang="zh-CN" altLang="en-US" dirty="0"/>
              <a:t>数据备份方案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a:extLst>
              <a:ext uri="{FF2B5EF4-FFF2-40B4-BE49-F238E27FC236}">
                <a16:creationId xmlns:a16="http://schemas.microsoft.com/office/drawing/2014/main" id="{44CD511D-C510-4855-BF7D-C617188C548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19736" y="1374775"/>
            <a:ext cx="5274310" cy="5666105"/>
          </a:xfrm>
          <a:prstGeom prst="rect">
            <a:avLst/>
          </a:prstGeom>
          <a:noFill/>
          <a:ln>
            <a:noFill/>
          </a:ln>
        </p:spPr>
      </p:pic>
      <p:sp>
        <p:nvSpPr>
          <p:cNvPr id="6" name="内容占位符 4">
            <a:extLst>
              <a:ext uri="{FF2B5EF4-FFF2-40B4-BE49-F238E27FC236}">
                <a16:creationId xmlns:a16="http://schemas.microsoft.com/office/drawing/2014/main" id="{052CC2DF-01E0-4815-9A7C-968B074FDDD8}"/>
              </a:ext>
            </a:extLst>
          </p:cNvPr>
          <p:cNvSpPr>
            <a:spLocks noGrp="1"/>
          </p:cNvSpPr>
          <p:nvPr>
            <p:ph idx="1"/>
          </p:nvPr>
        </p:nvSpPr>
        <p:spPr>
          <a:xfrm>
            <a:off x="1010921" y="1136946"/>
            <a:ext cx="11089639" cy="1108414"/>
          </a:xfrm>
        </p:spPr>
        <p:txBody>
          <a:bodyPr/>
          <a:lstStyle/>
          <a:p>
            <a:r>
              <a:rPr lang="en-US" altLang="zh-CN" dirty="0" err="1"/>
              <a:t>GoldenDB</a:t>
            </a:r>
            <a:r>
              <a:rPr lang="zh-CN" altLang="zh-CN" dirty="0"/>
              <a:t>集群</a:t>
            </a:r>
            <a:r>
              <a:rPr lang="zh-CN" altLang="en-US" dirty="0"/>
              <a:t>的</a:t>
            </a:r>
            <a:r>
              <a:rPr lang="zh-CN" altLang="zh-CN" dirty="0"/>
              <a:t>备份恢复是基于</a:t>
            </a:r>
            <a:r>
              <a:rPr lang="en-US" altLang="zh-CN" dirty="0" err="1"/>
              <a:t>xtrabackup</a:t>
            </a:r>
            <a:r>
              <a:rPr lang="zh-CN" altLang="zh-CN" dirty="0"/>
              <a:t>实现的</a:t>
            </a:r>
            <a:endParaRPr lang="en-US" altLang="zh-CN" dirty="0"/>
          </a:p>
          <a:p>
            <a:r>
              <a:rPr lang="zh-CN" altLang="en-US" dirty="0"/>
              <a:t>备份</a:t>
            </a:r>
            <a:r>
              <a:rPr lang="en-US" altLang="zh-CN" dirty="0"/>
              <a:t>/</a:t>
            </a:r>
            <a:r>
              <a:rPr lang="zh-CN" altLang="en-US" dirty="0"/>
              <a:t>恢复的数据包括：</a:t>
            </a:r>
            <a:r>
              <a:rPr lang="zh-CN" altLang="zh-CN" dirty="0"/>
              <a:t>表数据、</a:t>
            </a:r>
            <a:r>
              <a:rPr lang="en-US" altLang="zh-CN" dirty="0" err="1"/>
              <a:t>binlog</a:t>
            </a:r>
            <a:r>
              <a:rPr lang="zh-CN" altLang="zh-CN" dirty="0"/>
              <a:t>、</a:t>
            </a:r>
            <a:r>
              <a:rPr lang="en-US" altLang="zh-CN" dirty="0"/>
              <a:t>GTM</a:t>
            </a:r>
            <a:r>
              <a:rPr lang="zh-CN" altLang="zh-CN" dirty="0"/>
              <a:t>活跃事务列表和元数据信息</a:t>
            </a:r>
            <a:endParaRPr lang="en-US" altLang="zh-CN" dirty="0"/>
          </a:p>
        </p:txBody>
      </p:sp>
    </p:spTree>
    <p:extLst>
      <p:ext uri="{BB962C8B-B14F-4D97-AF65-F5344CB8AC3E}">
        <p14:creationId xmlns:p14="http://schemas.microsoft.com/office/powerpoint/2010/main" val="18871142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7.2 </a:t>
            </a:r>
            <a:r>
              <a:rPr lang="zh-CN" altLang="en-US" dirty="0"/>
              <a:t>数据恢复方案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中度可信度描述已自动生成">
            <a:extLst>
              <a:ext uri="{FF2B5EF4-FFF2-40B4-BE49-F238E27FC236}">
                <a16:creationId xmlns:a16="http://schemas.microsoft.com/office/drawing/2014/main" id="{61A71718-FAE4-4AF4-876E-71B1452AED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502" y="1826567"/>
            <a:ext cx="4982255" cy="2491128"/>
          </a:xfrm>
          <a:prstGeom prst="rect">
            <a:avLst/>
          </a:prstGeom>
        </p:spPr>
      </p:pic>
      <p:pic>
        <p:nvPicPr>
          <p:cNvPr id="7" name="图片 6" descr="图形用户界面, 图示&#10;&#10;描述已自动生成">
            <a:extLst>
              <a:ext uri="{FF2B5EF4-FFF2-40B4-BE49-F238E27FC236}">
                <a16:creationId xmlns:a16="http://schemas.microsoft.com/office/drawing/2014/main" id="{20F1DC26-F8C5-41E5-A710-7341DA9C2F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0869" y="1247959"/>
            <a:ext cx="5966749" cy="4152222"/>
          </a:xfrm>
          <a:prstGeom prst="rect">
            <a:avLst/>
          </a:prstGeom>
        </p:spPr>
      </p:pic>
    </p:spTree>
    <p:extLst>
      <p:ext uri="{BB962C8B-B14F-4D97-AF65-F5344CB8AC3E}">
        <p14:creationId xmlns:p14="http://schemas.microsoft.com/office/powerpoint/2010/main" val="3246831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8.1 UPDATE</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分片键</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重分布</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第八章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数据迁移</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3" name="直接连接符 12">
            <a:extLst>
              <a:ext uri="{FF2B5EF4-FFF2-40B4-BE49-F238E27FC236}">
                <a16:creationId xmlns:a16="http://schemas.microsoft.com/office/drawing/2014/main" id="{437D2E97-FB3B-401C-A1EC-703DF5CA8980}"/>
              </a:ext>
            </a:extLst>
          </p:cNvPr>
          <p:cNvSpPr/>
          <p:nvPr/>
        </p:nvSpPr>
        <p:spPr>
          <a:xfrm>
            <a:off x="5412055" y="495391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4" name="任意多边形: 形状 13">
            <a:extLst>
              <a:ext uri="{FF2B5EF4-FFF2-40B4-BE49-F238E27FC236}">
                <a16:creationId xmlns:a16="http://schemas.microsoft.com/office/drawing/2014/main" id="{8DB27911-B248-4CED-9AEA-3F6A4B900186}"/>
              </a:ext>
            </a:extLst>
          </p:cNvPr>
          <p:cNvSpPr/>
          <p:nvPr/>
        </p:nvSpPr>
        <p:spPr>
          <a:xfrm>
            <a:off x="5473242" y="4302716"/>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导入导出</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5683477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8.1 UPDATE</a:t>
            </a:r>
            <a:r>
              <a:rPr lang="zh-CN" altLang="en-US" dirty="0"/>
              <a:t>分片键</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3" name="图片 2">
            <a:extLst>
              <a:ext uri="{FF2B5EF4-FFF2-40B4-BE49-F238E27FC236}">
                <a16:creationId xmlns:a16="http://schemas.microsoft.com/office/drawing/2014/main" id="{BD0C9D8B-CC14-47C9-8B2C-F19F018E31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6537" y="1136946"/>
            <a:ext cx="3583623" cy="4945182"/>
          </a:xfrm>
          <a:prstGeom prst="rect">
            <a:avLst/>
          </a:prstGeom>
        </p:spPr>
      </p:pic>
    </p:spTree>
    <p:extLst>
      <p:ext uri="{BB962C8B-B14F-4D97-AF65-F5344CB8AC3E}">
        <p14:creationId xmlns:p14="http://schemas.microsoft.com/office/powerpoint/2010/main" val="38253977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8.2 </a:t>
            </a:r>
            <a:r>
              <a:rPr lang="zh-CN" altLang="en-US" dirty="0"/>
              <a:t>重分布</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38F801C0-B912-4596-B835-A09AED8B63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0" y="1276350"/>
            <a:ext cx="7810500" cy="4305300"/>
          </a:xfrm>
          <a:prstGeom prst="rect">
            <a:avLst/>
          </a:prstGeom>
        </p:spPr>
      </p:pic>
    </p:spTree>
    <p:extLst>
      <p:ext uri="{BB962C8B-B14F-4D97-AF65-F5344CB8AC3E}">
        <p14:creationId xmlns:p14="http://schemas.microsoft.com/office/powerpoint/2010/main" val="9251956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268760"/>
            <a:ext cx="10658399" cy="1726882"/>
          </a:xfrm>
        </p:spPr>
        <p:txBody>
          <a:bodyPr/>
          <a:lstStyle/>
          <a:p>
            <a:r>
              <a:rPr lang="zh-CN" altLang="en-US" dirty="0"/>
              <a:t>数据导入</a:t>
            </a:r>
            <a:endParaRPr lang="en-US" altLang="zh-CN" dirty="0"/>
          </a:p>
          <a:p>
            <a:pPr lvl="1"/>
            <a:r>
              <a:rPr lang="zh-CN" altLang="en-US" dirty="0"/>
              <a:t>基本流程：</a:t>
            </a:r>
            <a:r>
              <a:rPr lang="zh-CN" altLang="zh-CN" dirty="0"/>
              <a:t>接收导入命令请求</a:t>
            </a:r>
            <a:r>
              <a:rPr lang="en-US" altLang="zh-CN" dirty="0"/>
              <a:t>-&gt;SQL</a:t>
            </a:r>
            <a:r>
              <a:rPr lang="zh-CN" altLang="zh-CN" dirty="0"/>
              <a:t>命令语法校验</a:t>
            </a:r>
            <a:r>
              <a:rPr lang="en-US" altLang="zh-CN" dirty="0"/>
              <a:t>-&gt;</a:t>
            </a:r>
            <a:r>
              <a:rPr lang="zh-CN" altLang="zh-CN" dirty="0"/>
              <a:t>获取元数据</a:t>
            </a:r>
            <a:r>
              <a:rPr lang="en-US" altLang="zh-CN" dirty="0"/>
              <a:t>-&gt;</a:t>
            </a:r>
            <a:r>
              <a:rPr lang="zh-CN" altLang="zh-CN" dirty="0"/>
              <a:t>拆分数据文件</a:t>
            </a:r>
            <a:r>
              <a:rPr lang="en-US" altLang="zh-CN" dirty="0"/>
              <a:t>-&gt;</a:t>
            </a:r>
            <a:r>
              <a:rPr lang="zh-CN" altLang="zh-CN" dirty="0"/>
              <a:t>下载拆分数据文件</a:t>
            </a:r>
            <a:r>
              <a:rPr lang="en-US" altLang="zh-CN" dirty="0"/>
              <a:t>-&gt;</a:t>
            </a:r>
            <a:r>
              <a:rPr lang="zh-CN" altLang="zh-CN" dirty="0"/>
              <a:t>执行导入命令</a:t>
            </a:r>
            <a:r>
              <a:rPr lang="en-US" altLang="zh-CN" dirty="0"/>
              <a:t>-&gt;</a:t>
            </a:r>
            <a:r>
              <a:rPr lang="zh-CN" altLang="zh-CN" dirty="0"/>
              <a:t>删除拆分数据文件</a:t>
            </a:r>
            <a:endParaRPr lang="en-US" altLang="zh-CN" dirty="0"/>
          </a:p>
        </p:txBody>
      </p:sp>
      <p:pic>
        <p:nvPicPr>
          <p:cNvPr id="3" name="图片 2" descr="图形用户界面&#10;&#10;描述已自动生成">
            <a:extLst>
              <a:ext uri="{FF2B5EF4-FFF2-40B4-BE49-F238E27FC236}">
                <a16:creationId xmlns:a16="http://schemas.microsoft.com/office/drawing/2014/main" id="{14DE4B5C-9A93-4744-87A0-42ECC532E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5435" y="2817555"/>
            <a:ext cx="6653689" cy="3811230"/>
          </a:xfrm>
          <a:prstGeom prst="rect">
            <a:avLst/>
          </a:prstGeom>
        </p:spPr>
      </p:pic>
    </p:spTree>
    <p:extLst>
      <p:ext uri="{BB962C8B-B14F-4D97-AF65-F5344CB8AC3E}">
        <p14:creationId xmlns:p14="http://schemas.microsoft.com/office/powerpoint/2010/main" val="21350989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027534"/>
            <a:ext cx="10658399" cy="1726882"/>
          </a:xfrm>
        </p:spPr>
        <p:txBody>
          <a:bodyPr/>
          <a:lstStyle/>
          <a:p>
            <a:r>
              <a:rPr lang="zh-CN" altLang="en-US" dirty="0"/>
              <a:t>数据导出</a:t>
            </a:r>
            <a:endParaRPr lang="en-US" altLang="zh-CN" dirty="0"/>
          </a:p>
          <a:p>
            <a:pPr lvl="1"/>
            <a:r>
              <a:rPr lang="zh-CN" altLang="en-US" dirty="0"/>
              <a:t>基本流程：接收导出命令请求</a:t>
            </a:r>
            <a:r>
              <a:rPr lang="en-US" altLang="zh-CN" dirty="0"/>
              <a:t>-&gt;SQL</a:t>
            </a:r>
            <a:r>
              <a:rPr lang="zh-CN" altLang="en-US" dirty="0"/>
              <a:t>命令语法校验</a:t>
            </a:r>
            <a:r>
              <a:rPr lang="en-US" altLang="zh-CN" dirty="0"/>
              <a:t>-&gt;</a:t>
            </a:r>
            <a:r>
              <a:rPr lang="zh-CN" altLang="en-US" dirty="0"/>
              <a:t>获取元数据</a:t>
            </a:r>
            <a:r>
              <a:rPr lang="en-US" altLang="zh-CN" dirty="0"/>
              <a:t>-&gt;</a:t>
            </a:r>
            <a:r>
              <a:rPr lang="zh-CN" altLang="en-US" dirty="0"/>
              <a:t>执行导出命令</a:t>
            </a:r>
            <a:r>
              <a:rPr lang="en-US" altLang="zh-CN" dirty="0"/>
              <a:t>-&gt;</a:t>
            </a:r>
            <a:r>
              <a:rPr lang="zh-CN" altLang="en-US" dirty="0"/>
              <a:t>上传数据文件</a:t>
            </a:r>
            <a:r>
              <a:rPr lang="en-US" altLang="zh-CN" dirty="0"/>
              <a:t>-&gt;</a:t>
            </a:r>
            <a:r>
              <a:rPr lang="zh-CN" altLang="en-US" dirty="0"/>
              <a:t>汇总数据文件</a:t>
            </a:r>
            <a:r>
              <a:rPr lang="en-US" altLang="zh-CN" dirty="0"/>
              <a:t>-&gt;</a:t>
            </a:r>
            <a:r>
              <a:rPr lang="zh-CN" altLang="en-US" dirty="0"/>
              <a:t>删除导出数据文件</a:t>
            </a:r>
            <a:endParaRPr lang="en-US" altLang="zh-CN" dirty="0"/>
          </a:p>
        </p:txBody>
      </p:sp>
      <p:pic>
        <p:nvPicPr>
          <p:cNvPr id="7" name="图片 6" descr="图形用户界面&#10;&#10;描述已自动生成">
            <a:extLst>
              <a:ext uri="{FF2B5EF4-FFF2-40B4-BE49-F238E27FC236}">
                <a16:creationId xmlns:a16="http://schemas.microsoft.com/office/drawing/2014/main" id="{94F55271-FB96-4434-AE66-0AED00854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417" y="2476601"/>
            <a:ext cx="5638679" cy="4283882"/>
          </a:xfrm>
          <a:prstGeom prst="rect">
            <a:avLst/>
          </a:prstGeom>
        </p:spPr>
      </p:pic>
    </p:spTree>
    <p:extLst>
      <p:ext uri="{BB962C8B-B14F-4D97-AF65-F5344CB8AC3E}">
        <p14:creationId xmlns:p14="http://schemas.microsoft.com/office/powerpoint/2010/main" val="4087850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solidFill>
                  <a:srgbClr val="01ACF1"/>
                </a:solidFill>
                <a:cs typeface="+mn-ea"/>
                <a:sym typeface="+mn-lt"/>
              </a:rPr>
              <a:t>应用场景</a:t>
            </a:r>
            <a:endParaRPr lang="zh-CN" altLang="en-US" dirty="0"/>
          </a:p>
        </p:txBody>
      </p:sp>
      <p:sp>
        <p:nvSpPr>
          <p:cNvPr id="3" name="内容占位符 2"/>
          <p:cNvSpPr>
            <a:spLocks noGrp="1"/>
          </p:cNvSpPr>
          <p:nvPr>
            <p:ph idx="1"/>
          </p:nvPr>
        </p:nvSpPr>
        <p:spPr>
          <a:xfrm>
            <a:off x="838201" y="1268760"/>
            <a:ext cx="10658399" cy="3729960"/>
          </a:xfrm>
        </p:spPr>
        <p:txBody>
          <a:bodyPr/>
          <a:lstStyle/>
          <a:p>
            <a:r>
              <a:rPr lang="zh-CN" altLang="en-US" dirty="0"/>
              <a:t>应用场景</a:t>
            </a:r>
            <a:endParaRPr lang="en-US" altLang="zh-CN" dirty="0"/>
          </a:p>
          <a:p>
            <a:pPr lvl="1"/>
            <a:r>
              <a:rPr lang="zh-CN" altLang="en-US" dirty="0"/>
              <a:t>银行、金融、证券、电信领域核心业务。</a:t>
            </a:r>
            <a:endParaRPr lang="en-US" altLang="zh-CN" dirty="0"/>
          </a:p>
          <a:p>
            <a:pPr lvl="1"/>
            <a:r>
              <a:rPr lang="en-US" altLang="zh-CN" dirty="0"/>
              <a:t>OLTP</a:t>
            </a:r>
            <a:r>
              <a:rPr lang="zh-CN" altLang="en-US" dirty="0"/>
              <a:t>业务场景（</a:t>
            </a:r>
            <a:r>
              <a:rPr lang="en-US" altLang="zh-CN" dirty="0"/>
              <a:t>OLAP</a:t>
            </a:r>
            <a:r>
              <a:rPr lang="zh-CN" altLang="en-US" dirty="0"/>
              <a:t>引擎基于</a:t>
            </a:r>
            <a:r>
              <a:rPr lang="en-US" altLang="zh-CN" dirty="0"/>
              <a:t>presto</a:t>
            </a:r>
            <a:r>
              <a:rPr lang="zh-CN" altLang="en-US" dirty="0"/>
              <a:t>实现，暂无法商用）</a:t>
            </a:r>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9.1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运维工具</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9.2 OMM/Insight</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第九章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监控运维</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145647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 </a:t>
            </a:r>
            <a:r>
              <a:rPr lang="zh-CN" altLang="en-US" dirty="0">
                <a:solidFill>
                  <a:srgbClr val="01ACF1"/>
                </a:solidFill>
                <a:cs typeface="+mn-ea"/>
                <a:sym typeface="+mn-lt"/>
              </a:rPr>
              <a:t>运维工具</a:t>
            </a: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示&#10;&#10;低可信度描述已自动生成">
            <a:extLst>
              <a:ext uri="{FF2B5EF4-FFF2-40B4-BE49-F238E27FC236}">
                <a16:creationId xmlns:a16="http://schemas.microsoft.com/office/drawing/2014/main" id="{9572401B-3D9D-4705-8351-F7EE3E9FCC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2803" y="984843"/>
            <a:ext cx="6971907" cy="5534400"/>
          </a:xfrm>
          <a:prstGeom prst="rect">
            <a:avLst/>
          </a:prstGeom>
        </p:spPr>
      </p:pic>
    </p:spTree>
    <p:extLst>
      <p:ext uri="{BB962C8B-B14F-4D97-AF65-F5344CB8AC3E}">
        <p14:creationId xmlns:p14="http://schemas.microsoft.com/office/powerpoint/2010/main" val="18182968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9.2 </a:t>
            </a:r>
            <a:r>
              <a:rPr lang="en-US" altLang="zh-CN" dirty="0">
                <a:solidFill>
                  <a:srgbClr val="01ACF1"/>
                </a:solidFill>
                <a:cs typeface="+mn-ea"/>
                <a:sym typeface="+mn-lt"/>
              </a:rPr>
              <a:t>OMM/Insight</a:t>
            </a: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2073DD81-E8C5-418C-B995-563CD0B97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4249" y="1603970"/>
            <a:ext cx="7845878" cy="3043660"/>
          </a:xfrm>
          <a:prstGeom prst="rect">
            <a:avLst/>
          </a:prstGeom>
        </p:spPr>
      </p:pic>
    </p:spTree>
    <p:extLst>
      <p:ext uri="{BB962C8B-B14F-4D97-AF65-F5344CB8AC3E}">
        <p14:creationId xmlns:p14="http://schemas.microsoft.com/office/powerpoint/2010/main" val="37563255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10.1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现状问题</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10.2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后续发展</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1"/>
            <a:ext cx="4803962" cy="592380"/>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第十章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现状及后续发展</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39468718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 </a:t>
            </a:r>
            <a:r>
              <a:rPr lang="zh-CN" altLang="en-US" dirty="0">
                <a:solidFill>
                  <a:srgbClr val="01ACF1"/>
                </a:solidFill>
                <a:cs typeface="+mn-ea"/>
                <a:sym typeface="+mn-lt"/>
              </a:rPr>
              <a:t>现状问题</a:t>
            </a:r>
            <a:endParaRPr lang="zh-CN" altLang="en-US" dirty="0"/>
          </a:p>
        </p:txBody>
      </p:sp>
      <p:sp>
        <p:nvSpPr>
          <p:cNvPr id="3" name="内容占位符 2"/>
          <p:cNvSpPr>
            <a:spLocks noGrp="1"/>
          </p:cNvSpPr>
          <p:nvPr>
            <p:ph idx="1"/>
          </p:nvPr>
        </p:nvSpPr>
        <p:spPr>
          <a:xfrm>
            <a:off x="838201" y="1085879"/>
            <a:ext cx="10658399" cy="5396787"/>
          </a:xfrm>
        </p:spPr>
        <p:txBody>
          <a:bodyPr/>
          <a:lstStyle/>
          <a:p>
            <a:r>
              <a:rPr lang="zh-CN" altLang="en-US" dirty="0"/>
              <a:t>现状问题</a:t>
            </a:r>
            <a:endParaRPr lang="en-US" altLang="zh-CN" dirty="0"/>
          </a:p>
          <a:p>
            <a:pPr lvl="1"/>
            <a:r>
              <a:rPr lang="zh-CN" altLang="en-US" dirty="0"/>
              <a:t>计算节点计算不出分片时会群发所有数据节点，造成不必要网络</a:t>
            </a:r>
            <a:r>
              <a:rPr lang="en-US" altLang="zh-CN" dirty="0"/>
              <a:t>IO</a:t>
            </a:r>
            <a:r>
              <a:rPr lang="zh-CN" altLang="en-US" dirty="0"/>
              <a:t>开销</a:t>
            </a:r>
            <a:endParaRPr lang="en-US" altLang="zh-CN" dirty="0"/>
          </a:p>
          <a:p>
            <a:pPr lvl="1"/>
            <a:r>
              <a:rPr lang="zh-CN" altLang="en-US" dirty="0"/>
              <a:t>计算节点性能瓶颈：优化器多基于规则，全局索引性能差，大结果处理差</a:t>
            </a:r>
            <a:endParaRPr lang="en-US" altLang="zh-CN" dirty="0"/>
          </a:p>
          <a:p>
            <a:pPr lvl="1"/>
            <a:r>
              <a:rPr lang="zh-CN" altLang="en-US" dirty="0"/>
              <a:t>跨分片汇聚函数操作非强一致性</a:t>
            </a:r>
            <a:endParaRPr lang="en-US" altLang="zh-CN" dirty="0"/>
          </a:p>
          <a:p>
            <a:pPr lvl="1"/>
            <a:r>
              <a:rPr lang="zh-CN" altLang="en-US" dirty="0"/>
              <a:t>计算节点拆分的执行计划树，设计时间函数操作时存在时差</a:t>
            </a:r>
            <a:endParaRPr lang="en-US" altLang="zh-CN" dirty="0"/>
          </a:p>
          <a:p>
            <a:pPr lvl="1"/>
            <a:r>
              <a:rPr lang="zh-CN" altLang="en-US" dirty="0"/>
              <a:t>基本功能支持不够完善：分布式视图、分布式存储过程、</a:t>
            </a:r>
            <a:r>
              <a:rPr lang="en-US" altLang="zh-CN" dirty="0">
                <a:latin typeface="Times New Roman" panose="02020603050405020304" pitchFamily="18" charset="0"/>
                <a:cs typeface="Times New Roman" panose="02020603050405020304" pitchFamily="18" charset="0"/>
              </a:rPr>
              <a:t>prepare</a:t>
            </a:r>
          </a:p>
          <a:p>
            <a:pPr lvl="1"/>
            <a:r>
              <a:rPr lang="en-US" altLang="zh-CN" dirty="0"/>
              <a:t>HTAP</a:t>
            </a:r>
            <a:r>
              <a:rPr lang="zh-CN" altLang="en-US" dirty="0"/>
              <a:t>架构存在元数据和事务不一致性问题，未采用列式存储数据节点仍会出现瓶颈</a:t>
            </a:r>
            <a:endParaRPr lang="en-US" altLang="zh-CN" dirty="0"/>
          </a:p>
          <a:p>
            <a:pPr lvl="1"/>
            <a:r>
              <a:rPr lang="zh-CN" altLang="en-US" dirty="0"/>
              <a:t>全局管理网元过多，网络交互复杂</a:t>
            </a:r>
            <a:endParaRPr lang="en-US" altLang="zh-CN" dirty="0"/>
          </a:p>
          <a:p>
            <a:pPr lvl="1"/>
            <a:r>
              <a:rPr lang="zh-CN" altLang="en-US" dirty="0"/>
              <a:t>运维能力弱</a:t>
            </a:r>
            <a:endParaRPr lang="en-US" altLang="zh-CN" dirty="0"/>
          </a:p>
          <a:p>
            <a:pPr marL="480695" lvl="1" indent="0">
              <a:buNone/>
            </a:pPr>
            <a:endParaRPr lang="zh-CN" altLang="en-US" dirty="0"/>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22444611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 </a:t>
            </a:r>
            <a:r>
              <a:rPr lang="zh-CN" altLang="en-US" dirty="0">
                <a:solidFill>
                  <a:srgbClr val="01ACF1"/>
                </a:solidFill>
                <a:cs typeface="+mn-ea"/>
                <a:sym typeface="+mn-lt"/>
              </a:rPr>
              <a:t>后续发展</a:t>
            </a:r>
            <a:endParaRPr lang="zh-CN" altLang="en-US" dirty="0"/>
          </a:p>
        </p:txBody>
      </p:sp>
      <p:sp>
        <p:nvSpPr>
          <p:cNvPr id="3" name="内容占位符 2"/>
          <p:cNvSpPr>
            <a:spLocks noGrp="1"/>
          </p:cNvSpPr>
          <p:nvPr>
            <p:ph idx="1"/>
          </p:nvPr>
        </p:nvSpPr>
        <p:spPr>
          <a:xfrm>
            <a:off x="838201" y="1085879"/>
            <a:ext cx="10658399" cy="5396787"/>
          </a:xfrm>
        </p:spPr>
        <p:txBody>
          <a:bodyPr/>
          <a:lstStyle/>
          <a:p>
            <a:r>
              <a:rPr lang="zh-CN" altLang="en-US" dirty="0"/>
              <a:t>后续发展</a:t>
            </a:r>
            <a:endParaRPr lang="en-US" altLang="zh-CN" dirty="0"/>
          </a:p>
          <a:p>
            <a:pPr lvl="1"/>
            <a:r>
              <a:rPr lang="zh-CN" altLang="en-US" dirty="0"/>
              <a:t>兼容性：</a:t>
            </a:r>
            <a:r>
              <a:rPr lang="en-US" altLang="zh-CN" dirty="0"/>
              <a:t>Oracle</a:t>
            </a:r>
            <a:r>
              <a:rPr lang="zh-CN" altLang="en-US" dirty="0"/>
              <a:t>兼容性，计算节点和数据节点的兼容性</a:t>
            </a:r>
            <a:endParaRPr lang="en-US" altLang="zh-CN" dirty="0"/>
          </a:p>
          <a:p>
            <a:pPr lvl="1"/>
            <a:r>
              <a:rPr lang="en-US" altLang="zh-CN" dirty="0"/>
              <a:t>HTAP</a:t>
            </a:r>
            <a:r>
              <a:rPr lang="zh-CN" altLang="en-US" dirty="0"/>
              <a:t>架构：</a:t>
            </a:r>
            <a:r>
              <a:rPr lang="en-US" altLang="zh-CN" dirty="0"/>
              <a:t>DDL/DML/Transaction</a:t>
            </a:r>
            <a:r>
              <a:rPr lang="zh-CN" altLang="en-US"/>
              <a:t>支持，支持行列混合存储</a:t>
            </a:r>
            <a:endParaRPr lang="en-US" altLang="zh-CN" dirty="0"/>
          </a:p>
          <a:p>
            <a:pPr lvl="1"/>
            <a:r>
              <a:rPr lang="zh-CN" altLang="en-US" dirty="0"/>
              <a:t>减少网元，统一采用</a:t>
            </a:r>
            <a:r>
              <a:rPr lang="en-US" altLang="zh-CN" dirty="0" err="1"/>
              <a:t>zk</a:t>
            </a:r>
            <a:r>
              <a:rPr lang="zh-CN" altLang="en-US" dirty="0"/>
              <a:t>管理元数据</a:t>
            </a:r>
          </a:p>
          <a:p>
            <a:pPr marL="480695" lvl="1" indent="0">
              <a:buNone/>
            </a:pPr>
            <a:endParaRPr lang="zh-CN" altLang="en-US" dirty="0"/>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9208011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1.2 </a:t>
            </a:r>
            <a:r>
              <a:rPr lang="zh-CN" altLang="en-US"/>
              <a:t>发展历程</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示&#10;&#10;低可信度描述已自动生成">
            <a:extLst>
              <a:ext uri="{FF2B5EF4-FFF2-40B4-BE49-F238E27FC236}">
                <a16:creationId xmlns:a16="http://schemas.microsoft.com/office/drawing/2014/main" id="{0F35B94E-9756-449A-918A-D234CB65F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615" y="1320336"/>
            <a:ext cx="9258854" cy="450642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1.3 </a:t>
            </a:r>
            <a:r>
              <a:rPr lang="zh-CN" altLang="en-US"/>
              <a:t>核心特性</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 应用程序, 网站&#10;&#10;描述已自动生成">
            <a:extLst>
              <a:ext uri="{FF2B5EF4-FFF2-40B4-BE49-F238E27FC236}">
                <a16:creationId xmlns:a16="http://schemas.microsoft.com/office/drawing/2014/main" id="{D5BAF54A-E7A1-4E5B-9839-E91D3745D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2650" y="1509712"/>
            <a:ext cx="7886700" cy="38385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兼容性</a:t>
            </a:r>
          </a:p>
        </p:txBody>
      </p:sp>
      <p:sp>
        <p:nvSpPr>
          <p:cNvPr id="12" name="矩形 11"/>
          <p:cNvSpPr/>
          <p:nvPr/>
        </p:nvSpPr>
        <p:spPr>
          <a:xfrm>
            <a:off x="2709885" y="4226981"/>
            <a:ext cx="2340426" cy="1604860"/>
          </a:xfrm>
          <a:prstGeom prst="rect">
            <a:avLst/>
          </a:prstGeom>
          <a:solidFill>
            <a:schemeClr val="bg1"/>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black">
                  <a:lumMod val="75000"/>
                  <a:lumOff val="25000"/>
                </a:prstClr>
              </a:solidFill>
              <a:latin typeface="+mn-ea"/>
            </a:endParaRPr>
          </a:p>
        </p:txBody>
      </p:sp>
      <p:sp>
        <p:nvSpPr>
          <p:cNvPr id="13" name="圆角矩形 12"/>
          <p:cNvSpPr/>
          <p:nvPr/>
        </p:nvSpPr>
        <p:spPr>
          <a:xfrm>
            <a:off x="2915229" y="4333045"/>
            <a:ext cx="1981199"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b="1" dirty="0">
                <a:solidFill>
                  <a:prstClr val="black">
                    <a:lumMod val="75000"/>
                    <a:lumOff val="25000"/>
                  </a:prstClr>
                </a:solidFill>
                <a:latin typeface="+mn-ea"/>
              </a:rPr>
              <a:t>MySQL</a:t>
            </a:r>
            <a:endParaRPr lang="zh-CN" altLang="en-US" sz="1600" b="1" dirty="0">
              <a:solidFill>
                <a:prstClr val="black">
                  <a:lumMod val="75000"/>
                  <a:lumOff val="25000"/>
                </a:prstClr>
              </a:solidFill>
              <a:latin typeface="+mn-ea"/>
            </a:endParaRPr>
          </a:p>
        </p:txBody>
      </p:sp>
      <p:sp>
        <p:nvSpPr>
          <p:cNvPr id="21" name="矩形 20"/>
          <p:cNvSpPr/>
          <p:nvPr/>
        </p:nvSpPr>
        <p:spPr>
          <a:xfrm>
            <a:off x="2915228" y="5293779"/>
            <a:ext cx="858868" cy="3701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a:solidFill>
                  <a:prstClr val="black">
                    <a:lumMod val="75000"/>
                    <a:lumOff val="25000"/>
                  </a:prstClr>
                </a:solidFill>
                <a:latin typeface="+mn-ea"/>
              </a:rPr>
              <a:t>5.7</a:t>
            </a:r>
            <a:endParaRPr lang="zh-CN" altLang="en-US" sz="1600" dirty="0">
              <a:solidFill>
                <a:prstClr val="black">
                  <a:lumMod val="75000"/>
                  <a:lumOff val="25000"/>
                </a:prstClr>
              </a:solidFill>
              <a:latin typeface="+mn-ea"/>
            </a:endParaRPr>
          </a:p>
        </p:txBody>
      </p:sp>
      <p:sp>
        <p:nvSpPr>
          <p:cNvPr id="25" name="矩形 24"/>
          <p:cNvSpPr/>
          <p:nvPr/>
        </p:nvSpPr>
        <p:spPr>
          <a:xfrm>
            <a:off x="3918199" y="5293779"/>
            <a:ext cx="978228" cy="3701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a:solidFill>
                  <a:prstClr val="black">
                    <a:lumMod val="75000"/>
                    <a:lumOff val="25000"/>
                  </a:prstClr>
                </a:solidFill>
                <a:latin typeface="+mn-ea"/>
              </a:rPr>
              <a:t>8.0</a:t>
            </a:r>
            <a:endParaRPr lang="zh-CN" altLang="en-US" sz="1600" dirty="0">
              <a:solidFill>
                <a:prstClr val="black">
                  <a:lumMod val="75000"/>
                  <a:lumOff val="25000"/>
                </a:prstClr>
              </a:solidFill>
              <a:latin typeface="+mn-ea"/>
            </a:endParaRPr>
          </a:p>
        </p:txBody>
      </p:sp>
      <p:sp>
        <p:nvSpPr>
          <p:cNvPr id="44" name="矩形 43"/>
          <p:cNvSpPr/>
          <p:nvPr/>
        </p:nvSpPr>
        <p:spPr>
          <a:xfrm>
            <a:off x="6823958" y="4226982"/>
            <a:ext cx="2242457" cy="1604860"/>
          </a:xfrm>
          <a:prstGeom prst="rect">
            <a:avLst/>
          </a:prstGeom>
          <a:solidFill>
            <a:schemeClr val="bg1"/>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black">
                  <a:lumMod val="75000"/>
                  <a:lumOff val="25000"/>
                </a:prstClr>
              </a:solidFill>
              <a:latin typeface="+mn-ea"/>
            </a:endParaRPr>
          </a:p>
        </p:txBody>
      </p:sp>
      <p:sp>
        <p:nvSpPr>
          <p:cNvPr id="50" name="圆角矩形 49"/>
          <p:cNvSpPr/>
          <p:nvPr/>
        </p:nvSpPr>
        <p:spPr>
          <a:xfrm>
            <a:off x="6933541" y="4333045"/>
            <a:ext cx="1981199"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b="1" dirty="0">
                <a:solidFill>
                  <a:prstClr val="black">
                    <a:lumMod val="75000"/>
                    <a:lumOff val="25000"/>
                  </a:prstClr>
                </a:solidFill>
                <a:latin typeface="+mn-ea"/>
              </a:rPr>
              <a:t>Oracle</a:t>
            </a:r>
            <a:endParaRPr lang="zh-CN" altLang="en-US" sz="1600" b="1" dirty="0">
              <a:solidFill>
                <a:prstClr val="black">
                  <a:lumMod val="75000"/>
                  <a:lumOff val="25000"/>
                </a:prstClr>
              </a:solidFill>
              <a:latin typeface="+mn-ea"/>
            </a:endParaRPr>
          </a:p>
        </p:txBody>
      </p:sp>
      <p:sp>
        <p:nvSpPr>
          <p:cNvPr id="16"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片包含 徽标&#10;&#10;描述已自动生成">
            <a:extLst>
              <a:ext uri="{FF2B5EF4-FFF2-40B4-BE49-F238E27FC236}">
                <a16:creationId xmlns:a16="http://schemas.microsoft.com/office/drawing/2014/main" id="{CBF7826E-2CD2-4DE8-9DF3-E91B843F4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268" y="967367"/>
            <a:ext cx="2748280" cy="2748280"/>
          </a:xfrm>
          <a:prstGeom prst="rect">
            <a:avLst/>
          </a:prstGeom>
        </p:spPr>
      </p:pic>
      <p:pic>
        <p:nvPicPr>
          <p:cNvPr id="7" name="图片 6" descr="卡通人物&#10;&#10;描述已自动生成">
            <a:extLst>
              <a:ext uri="{FF2B5EF4-FFF2-40B4-BE49-F238E27FC236}">
                <a16:creationId xmlns:a16="http://schemas.microsoft.com/office/drawing/2014/main" id="{D50993CB-EFA7-4675-957A-1664BADB29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7788" y="1194107"/>
            <a:ext cx="3217041" cy="2415526"/>
          </a:xfrm>
          <a:prstGeom prst="rect">
            <a:avLst/>
          </a:prstGeom>
        </p:spPr>
      </p:pic>
      <p:sp>
        <p:nvSpPr>
          <p:cNvPr id="8" name="文本框 7">
            <a:extLst>
              <a:ext uri="{FF2B5EF4-FFF2-40B4-BE49-F238E27FC236}">
                <a16:creationId xmlns:a16="http://schemas.microsoft.com/office/drawing/2014/main" id="{91A8F06C-1196-443F-B954-8F29533F4C07}"/>
              </a:ext>
            </a:extLst>
          </p:cNvPr>
          <p:cNvSpPr txBox="1"/>
          <p:nvPr/>
        </p:nvSpPr>
        <p:spPr>
          <a:xfrm>
            <a:off x="7327933" y="5293779"/>
            <a:ext cx="1234506" cy="369332"/>
          </a:xfrm>
          <a:prstGeom prst="rect">
            <a:avLst/>
          </a:prstGeom>
          <a:noFill/>
        </p:spPr>
        <p:txBody>
          <a:bodyPr wrap="square" rtlCol="0">
            <a:spAutoFit/>
          </a:bodyPr>
          <a:lstStyle/>
          <a:p>
            <a:r>
              <a:rPr lang="zh-CN" altLang="en-US" dirty="0"/>
              <a:t>部分支持</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flipV="1">
            <a:off x="5015880" y="2702042"/>
            <a:ext cx="4693082" cy="1"/>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整体架构</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主要模块</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第二章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架构及主要模块</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444033" y="426911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组件交互</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382846" y="50131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3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heme/theme1.xml><?xml version="1.0" encoding="utf-8"?>
<a:theme xmlns:a="http://schemas.openxmlformats.org/drawingml/2006/main" name="3_主题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常用">
      <a:majorFont>
        <a:latin typeface="Arial"/>
        <a:ea typeface="微软雅黑"/>
        <a:cs typeface=""/>
      </a:majorFont>
      <a:minorFont>
        <a:latin typeface="Arial"/>
        <a:ea typeface="微软雅黑"/>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TotalTime>
  <Words>3138</Words>
  <Application>Microsoft Office PowerPoint</Application>
  <PresentationFormat>宽屏</PresentationFormat>
  <Paragraphs>405</Paragraphs>
  <Slides>56</Slides>
  <Notes>54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56</vt:i4>
      </vt:variant>
    </vt:vector>
  </HeadingPairs>
  <TitlesOfParts>
    <vt:vector size="67" baseType="lpstr">
      <vt:lpstr>-apple-system</vt:lpstr>
      <vt:lpstr>BlinkMacSystemFont</vt:lpstr>
      <vt:lpstr>Helvetica Neue</vt:lpstr>
      <vt:lpstr>等线</vt:lpstr>
      <vt:lpstr>等线 Light</vt:lpstr>
      <vt:lpstr>微软雅黑</vt:lpstr>
      <vt:lpstr>Arial</vt:lpstr>
      <vt:lpstr>Calibri</vt:lpstr>
      <vt:lpstr>Times New Roman</vt:lpstr>
      <vt:lpstr>Wingdings</vt:lpstr>
      <vt:lpstr>3_主题1</vt:lpstr>
      <vt:lpstr>PowerPoint 演示文稿</vt:lpstr>
      <vt:lpstr>PowerPoint 演示文稿</vt:lpstr>
      <vt:lpstr>PowerPoint 演示文稿</vt:lpstr>
      <vt:lpstr>1.1 产品介绍和适用场景</vt:lpstr>
      <vt:lpstr>1.1 应用场景</vt:lpstr>
      <vt:lpstr>1.2 发展历程</vt:lpstr>
      <vt:lpstr>1.3 核心特性</vt:lpstr>
      <vt:lpstr>1.4 兼容性</vt:lpstr>
      <vt:lpstr>PowerPoint 演示文稿</vt:lpstr>
      <vt:lpstr>2.1 整体架构</vt:lpstr>
      <vt:lpstr>2.2 主要模块</vt:lpstr>
      <vt:lpstr>2.3 组件交互</vt:lpstr>
      <vt:lpstr>PowerPoint 演示文稿</vt:lpstr>
      <vt:lpstr>3.1 分片策略</vt:lpstr>
      <vt:lpstr>3.2 分片路由</vt:lpstr>
      <vt:lpstr>3.2 分片路由（续）</vt:lpstr>
      <vt:lpstr>3.2 分片路由（续）</vt:lpstr>
      <vt:lpstr>PowerPoint 演示文稿</vt:lpstr>
      <vt:lpstr>4.1 分布式ACID</vt:lpstr>
      <vt:lpstr>4.1 CAP理论</vt:lpstr>
      <vt:lpstr>4.2 分布式事务方案</vt:lpstr>
      <vt:lpstr>4.2 分布式事务方案（续）</vt:lpstr>
      <vt:lpstr>4.3 原子性方案</vt:lpstr>
      <vt:lpstr>4.3 原子性方案（续）</vt:lpstr>
      <vt:lpstr>4.3 原子性方案（续）</vt:lpstr>
      <vt:lpstr>4.4 隔离性方案</vt:lpstr>
      <vt:lpstr>4.4 隔离性方案（续）</vt:lpstr>
      <vt:lpstr>4.4 隔离性方案（续）</vt:lpstr>
      <vt:lpstr>4.4 隔离性方案（续）</vt:lpstr>
      <vt:lpstr>PowerPoint 演示文稿</vt:lpstr>
      <vt:lpstr>5.1 GoldenDB高可用方案</vt:lpstr>
      <vt:lpstr>5.2 组件高可用</vt:lpstr>
      <vt:lpstr>5.2 组件高可用（续）</vt:lpstr>
      <vt:lpstr>5.2 组件高可用（续）</vt:lpstr>
      <vt:lpstr>5.2 组件高可用（续）</vt:lpstr>
      <vt:lpstr>5.2 组件高可用（续）</vt:lpstr>
      <vt:lpstr>5.2 组件高可用（续）</vt:lpstr>
      <vt:lpstr>PowerPoint 演示文稿</vt:lpstr>
      <vt:lpstr>6.1 GoldenDB高并发方案</vt:lpstr>
      <vt:lpstr>6.2 分布式SQL优化器</vt:lpstr>
      <vt:lpstr>6.2 分布式SQL优化器（续）</vt:lpstr>
      <vt:lpstr>PowerPoint 演示文稿</vt:lpstr>
      <vt:lpstr>7.1 数据备份方案</vt:lpstr>
      <vt:lpstr>7.2 数据恢复方案</vt:lpstr>
      <vt:lpstr>PowerPoint 演示文稿</vt:lpstr>
      <vt:lpstr>8.1 UPDATE分片键</vt:lpstr>
      <vt:lpstr>8.2 重分布</vt:lpstr>
      <vt:lpstr>8.3 导入导出</vt:lpstr>
      <vt:lpstr>8.3 导入导出（续）</vt:lpstr>
      <vt:lpstr>PowerPoint 演示文稿</vt:lpstr>
      <vt:lpstr>9.1 运维工具</vt:lpstr>
      <vt:lpstr>9.2 OMM/Insight</vt:lpstr>
      <vt:lpstr>PowerPoint 演示文稿</vt:lpstr>
      <vt:lpstr>10.1 现状问题</vt:lpstr>
      <vt:lpstr>10.2 后续发展</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wutongjiang(姜雾彤)</dc:creator>
  <cp:lastModifiedBy>T182013</cp:lastModifiedBy>
  <cp:revision>2092</cp:revision>
  <cp:lastPrinted>2017-08-22T06:45:00Z</cp:lastPrinted>
  <dcterms:created xsi:type="dcterms:W3CDTF">2017-08-12T10:20:00Z</dcterms:created>
  <dcterms:modified xsi:type="dcterms:W3CDTF">2022-01-09T12:14:17Z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