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638" r:id="rId14"/>
    <p:sldId id="637" r:id="rId15"/>
    <p:sldId id="635" r:id="rId16"/>
    <p:sldId id="636" r:id="rId17"/>
    <p:sldId id="471" r:id="rId18"/>
    <p:sldId id="455" r:id="rId19"/>
    <p:sldId id="628" r:id="rId20"/>
    <p:sldId id="629" r:id="rId21"/>
    <p:sldId id="630" r:id="rId22"/>
    <p:sldId id="456" r:id="rId23"/>
    <p:sldId id="589" r:id="rId24"/>
    <p:sldId id="590" r:id="rId25"/>
    <p:sldId id="472" r:id="rId26"/>
    <p:sldId id="386" r:id="rId27"/>
    <p:sldId id="591" r:id="rId28"/>
    <p:sldId id="592" r:id="rId29"/>
    <p:sldId id="593" r:id="rId30"/>
    <p:sldId id="594" r:id="rId31"/>
    <p:sldId id="595" r:id="rId32"/>
    <p:sldId id="596" r:id="rId33"/>
    <p:sldId id="597" r:id="rId34"/>
    <p:sldId id="627" r:id="rId35"/>
    <p:sldId id="634" r:id="rId36"/>
    <p:sldId id="598" r:id="rId37"/>
    <p:sldId id="599" r:id="rId38"/>
    <p:sldId id="600" r:id="rId39"/>
    <p:sldId id="639" r:id="rId40"/>
    <p:sldId id="511" r:id="rId41"/>
    <p:sldId id="390" r:id="rId42"/>
    <p:sldId id="601" r:id="rId43"/>
    <p:sldId id="602" r:id="rId44"/>
    <p:sldId id="603" r:id="rId45"/>
    <p:sldId id="604" r:id="rId46"/>
    <p:sldId id="605" r:id="rId47"/>
    <p:sldId id="606" r:id="rId48"/>
    <p:sldId id="607" r:id="rId49"/>
    <p:sldId id="608" r:id="rId50"/>
    <p:sldId id="609" r:id="rId51"/>
    <p:sldId id="626" r:id="rId52"/>
    <p:sldId id="610" r:id="rId53"/>
    <p:sldId id="611" r:id="rId54"/>
    <p:sldId id="612" r:id="rId55"/>
    <p:sldId id="615" r:id="rId56"/>
    <p:sldId id="622" r:id="rId57"/>
    <p:sldId id="623" r:id="rId58"/>
    <p:sldId id="631" r:id="rId59"/>
    <p:sldId id="632" r:id="rId60"/>
    <p:sldId id="624" r:id="rId61"/>
    <p:sldId id="625" r:id="rId62"/>
    <p:sldId id="633" r:id="rId63"/>
    <p:sldId id="616" r:id="rId64"/>
    <p:sldId id="620" r:id="rId65"/>
    <p:sldId id="621" r:id="rId66"/>
    <p:sldId id="617" r:id="rId67"/>
    <p:sldId id="618" r:id="rId68"/>
    <p:sldId id="619" r:id="rId69"/>
    <p:sldId id="475" r:id="rId70"/>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70" d="100"/>
          <a:sy n="70" d="100"/>
        </p:scale>
        <p:origin x="1284" y="26"/>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2022/1/18</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13</a:t>
            </a:fld>
            <a:endParaRPr lang="zh-CN" altLang="en-US"/>
          </a:p>
        </p:txBody>
      </p:sp>
    </p:spTree>
    <p:extLst>
      <p:ext uri="{BB962C8B-B14F-4D97-AF65-F5344CB8AC3E}">
        <p14:creationId xmlns:p14="http://schemas.microsoft.com/office/powerpoint/2010/main" val="227994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extLst>
      <p:ext uri="{BB962C8B-B14F-4D97-AF65-F5344CB8AC3E}">
        <p14:creationId xmlns:p14="http://schemas.microsoft.com/office/powerpoint/2010/main" val="140158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122509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56802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这种方案其实是基于这样的一种假设，即分片在提交后失败的可能性比较小，因为该方案的回滚成本非常高，几乎是</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N</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倍的方法，性能很差，而且会影响在线业务的执行，虽然采用了一系列优化方案，但是回滚带来的成本无法规避。</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b="0" u="none" dirty="0">
                <a:latin typeface="微软雅黑" panose="020B0503020204020204" pitchFamily="34" charset="-122"/>
                <a:ea typeface="微软雅黑" panose="020B0503020204020204" pitchFamily="34" charset="-122"/>
              </a:rPr>
              <a:t>单节点和多节点控制是否申请</a:t>
            </a:r>
            <a:r>
              <a:rPr lang="en-US" altLang="zh-CN" sz="900" b="0" u="none" dirty="0">
                <a:latin typeface="微软雅黑" panose="020B0503020204020204" pitchFamily="34" charset="-122"/>
                <a:ea typeface="微软雅黑" panose="020B0503020204020204" pitchFamily="34" charset="-122"/>
              </a:rPr>
              <a:t>GTID</a:t>
            </a:r>
          </a:p>
          <a:p>
            <a:r>
              <a:rPr lang="en-US" altLang="zh-CN" sz="900" b="0" u="none" dirty="0">
                <a:latin typeface="微软雅黑" panose="020B0503020204020204" pitchFamily="34" charset="-122"/>
                <a:ea typeface="微软雅黑" panose="020B0503020204020204" pitchFamily="34" charset="-122"/>
              </a:rPr>
              <a:t>SW/CS</a:t>
            </a:r>
            <a:r>
              <a:rPr lang="zh-CN" altLang="en-US" sz="900" b="0" u="none" dirty="0">
                <a:latin typeface="微软雅黑" panose="020B0503020204020204" pitchFamily="34" charset="-122"/>
                <a:ea typeface="微软雅黑" panose="020B0503020204020204" pitchFamily="34" charset="-122"/>
              </a:rPr>
              <a:t>隔离级别控制是否需要增加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排它锁</a:t>
            </a:r>
            <a:endParaRPr lang="en-US" altLang="zh-CN" sz="900" b="0" u="none" dirty="0">
              <a:latin typeface="微软雅黑" panose="020B0503020204020204" pitchFamily="34" charset="-122"/>
              <a:ea typeface="微软雅黑" panose="020B0503020204020204" pitchFamily="34" charset="-122"/>
            </a:endParaRPr>
          </a:p>
          <a:p>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比较特殊，</a:t>
            </a:r>
            <a:r>
              <a:rPr lang="en-US" altLang="zh-CN" sz="900" b="0" u="none" dirty="0">
                <a:latin typeface="微软雅黑" panose="020B0503020204020204" pitchFamily="34" charset="-122"/>
                <a:ea typeface="微软雅黑" panose="020B0503020204020204" pitchFamily="34" charset="-122"/>
              </a:rPr>
              <a:t>SW</a:t>
            </a:r>
            <a:r>
              <a:rPr lang="zh-CN" altLang="en-US" sz="900" b="0" u="none" dirty="0">
                <a:latin typeface="微软雅黑" panose="020B0503020204020204" pitchFamily="34" charset="-122"/>
                <a:ea typeface="微软雅黑" panose="020B0503020204020204" pitchFamily="34" charset="-122"/>
              </a:rPr>
              <a:t>下发的是</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语句，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实际转化的是</a:t>
            </a:r>
            <a:r>
              <a:rPr lang="en-US" altLang="zh-CN" sz="900" b="0" u="none" dirty="0">
                <a:latin typeface="微软雅黑" panose="020B0503020204020204" pitchFamily="34" charset="-122"/>
                <a:ea typeface="微软雅黑" panose="020B0503020204020204" pitchFamily="34" charset="-122"/>
              </a:rPr>
              <a:t>update(</a:t>
            </a:r>
            <a:r>
              <a:rPr lang="en-US" altLang="zh-CN" sz="900" b="0" u="none" dirty="0" err="1">
                <a:latin typeface="微软雅黑" panose="020B0503020204020204" pitchFamily="34" charset="-122"/>
                <a:ea typeface="微软雅黑" panose="020B0503020204020204" pitchFamily="34" charset="-122"/>
              </a:rPr>
              <a:t>gtid</a:t>
            </a:r>
            <a:r>
              <a:rPr lang="en-US" altLang="zh-CN" sz="900" b="0" u="none" dirty="0">
                <a:latin typeface="微软雅黑" panose="020B0503020204020204" pitchFamily="34" charset="-122"/>
                <a:ea typeface="微软雅黑" panose="020B0503020204020204" pitchFamily="34" charset="-122"/>
              </a:rPr>
              <a:t>)</a:t>
            </a:r>
            <a:r>
              <a:rPr lang="zh-CN" altLang="en-US" sz="900" b="0" u="none" dirty="0">
                <a:latin typeface="微软雅黑" panose="020B0503020204020204" pitchFamily="34" charset="-122"/>
                <a:ea typeface="微软雅黑" panose="020B0503020204020204" pitchFamily="34" charset="-122"/>
              </a:rPr>
              <a:t>和</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操作，所以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的情况下都需要申请</a:t>
            </a:r>
            <a:r>
              <a:rPr lang="en-US" altLang="zh-CN" sz="900" b="0" u="none" dirty="0">
                <a:latin typeface="微软雅黑" panose="020B0503020204020204" pitchFamily="34" charset="-122"/>
                <a:ea typeface="微软雅黑" panose="020B0503020204020204" pitchFamily="34" charset="-122"/>
              </a:rPr>
              <a:t>GTID</a:t>
            </a:r>
            <a:r>
              <a:rPr lang="zh-CN" altLang="en-US" sz="900" b="0" u="none" dirty="0">
                <a:latin typeface="微软雅黑" panose="020B0503020204020204" pitchFamily="34" charset="-122"/>
                <a:ea typeface="微软雅黑" panose="020B0503020204020204" pitchFamily="34" charset="-122"/>
              </a:rPr>
              <a:t>。</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仍然是增加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9408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en-US" sz="900" dirty="0">
                <a:latin typeface="微软雅黑" panose="020B0503020204020204" pitchFamily="34" charset="-122"/>
                <a:ea typeface="微软雅黑" panose="020B0503020204020204" pitchFamily="34" charset="-122"/>
              </a:rPr>
              <a:t>这里引入安全组的概念，具体的</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分组策略的配置</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最大保护策略：所有分组均需要返回响应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最高性能策略：无需分组响应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最高可用策略：分组响应数大于所配置的最小分组响应数（即低水位）</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其中最高可用策略是以最低代价保障</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RPO</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为</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0</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，在保障数据一致性的前提下最大程度的兼顾了服务高可用及同步性能。</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根据一直运行的脚本获取高低水位信息，在切换开始时检验是否低于高水位</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如果低于高水位，不触发切换逻辑；高于高水位时，杀本地管理节点及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等待所有备机回放完成</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所有参与选主的管理节点：根据是否允许跨机房切换来确定参与选主的管理节点，返回参与选主管理节点的信息</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判断参与选主管理节点中有无一致性副本</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如无一致性副本，则选取</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最大且优先级最高的管理节点为主；如有一致性副本，则选取一致性副本中优先级最高的作为新主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选出新主后根据标志位判断新主是否需要拉数据，如果无一致性副本，则需要向新主拉数据</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确保新主数据最大后，启动新主的</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、管理节点，建立</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主备关系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9</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校验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主备一致性，若成功则返回新主</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ip</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并提供服务</a:t>
            </a:r>
          </a:p>
          <a:p>
            <a:pPr indent="266700" algn="just">
              <a:lnSpc>
                <a:spcPct val="150000"/>
              </a:lnSpc>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47</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50</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51</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54</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en-US" altLang="zh-CN" sz="900" dirty="0">
                <a:latin typeface="微软雅黑" panose="020B0503020204020204" pitchFamily="34" charset="-122"/>
                <a:ea typeface="微软雅黑" panose="020B0503020204020204" pitchFamily="34" charset="-122"/>
              </a:rPr>
              <a:t>UPDATE</a:t>
            </a:r>
            <a:r>
              <a:rPr lang="zh-CN" altLang="en-US" sz="900" dirty="0">
                <a:latin typeface="微软雅黑" panose="020B0503020204020204" pitchFamily="34" charset="-122"/>
                <a:ea typeface="微软雅黑" panose="020B0503020204020204" pitchFamily="34" charset="-122"/>
              </a:rPr>
              <a:t>分片键适用于迁移数据量比较少的场景，如果表数据量很大，则会造成</a:t>
            </a:r>
            <a:r>
              <a:rPr lang="en-US" altLang="zh-CN" sz="900" dirty="0">
                <a:latin typeface="微软雅黑" panose="020B0503020204020204" pitchFamily="34" charset="-122"/>
                <a:ea typeface="微软雅黑" panose="020B0503020204020204" pitchFamily="34" charset="-122"/>
              </a:rPr>
              <a:t>proxy</a:t>
            </a:r>
            <a:r>
              <a:rPr lang="zh-CN" altLang="en-US" sz="900" dirty="0">
                <a:latin typeface="微软雅黑" panose="020B0503020204020204" pitchFamily="34" charset="-122"/>
                <a:ea typeface="微软雅黑" panose="020B0503020204020204" pitchFamily="34" charset="-122"/>
              </a:rPr>
              <a:t>卡死，推荐采用条件查询批量修改的方式执行分片键修改</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58</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59</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60</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61</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62</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66</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67</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68</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8.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6.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50.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53.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61.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6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64.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1026" name="Picture 2" descr="preview">
            <a:extLst>
              <a:ext uri="{FF2B5EF4-FFF2-40B4-BE49-F238E27FC236}">
                <a16:creationId xmlns:a16="http://schemas.microsoft.com/office/drawing/2014/main" id="{96CA2E4E-4BB0-47E8-9D57-BA7CC70B1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90650"/>
            <a:ext cx="102489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3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BE5F7052-2946-407B-B658-325C04C8E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3" y="-473528"/>
            <a:ext cx="10725150" cy="5011510"/>
          </a:xfrm>
          <a:prstGeom prst="rect">
            <a:avLst/>
          </a:prstGeom>
        </p:spPr>
      </p:pic>
      <p:sp>
        <p:nvSpPr>
          <p:cNvPr id="8" name="内容占位符 2">
            <a:extLst>
              <a:ext uri="{FF2B5EF4-FFF2-40B4-BE49-F238E27FC236}">
                <a16:creationId xmlns:a16="http://schemas.microsoft.com/office/drawing/2014/main" id="{A1B8EDA4-1151-4FB4-B62F-11FCBC5C4DBC}"/>
              </a:ext>
            </a:extLst>
          </p:cNvPr>
          <p:cNvSpPr txBox="1">
            <a:spLocks/>
          </p:cNvSpPr>
          <p:nvPr/>
        </p:nvSpPr>
        <p:spPr bwMode="auto">
          <a:xfrm>
            <a:off x="838201" y="4418989"/>
            <a:ext cx="9821113" cy="133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处理</a:t>
            </a:r>
            <a:r>
              <a:rPr lang="en-US" altLang="zh-CN" dirty="0"/>
              <a:t>PB</a:t>
            </a:r>
            <a:r>
              <a:rPr lang="zh-CN" altLang="en-US" dirty="0"/>
              <a:t>量级的数据查询</a:t>
            </a:r>
            <a:endParaRPr lang="en-US" altLang="zh-CN" dirty="0"/>
          </a:p>
          <a:p>
            <a:r>
              <a:rPr lang="zh-CN" altLang="en-US" dirty="0"/>
              <a:t>能够连接多个数据源，方便异构数据库的业务。</a:t>
            </a:r>
            <a:endParaRPr lang="en-US" altLang="zh-CN" dirty="0"/>
          </a:p>
        </p:txBody>
      </p:sp>
    </p:spTree>
    <p:extLst>
      <p:ext uri="{BB962C8B-B14F-4D97-AF65-F5344CB8AC3E}">
        <p14:creationId xmlns:p14="http://schemas.microsoft.com/office/powerpoint/2010/main" val="338195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5"/>
            <a:ext cx="9821113" cy="3375184"/>
          </a:xfrm>
        </p:spPr>
        <p:txBody>
          <a:bodyPr/>
          <a:lstStyle/>
          <a:p>
            <a:r>
              <a:rPr lang="zh-CN" altLang="en-US" dirty="0"/>
              <a:t>控制方式</a:t>
            </a:r>
          </a:p>
          <a:p>
            <a:pPr lvl="1"/>
            <a:r>
              <a:rPr lang="en-US" altLang="zh-CN" dirty="0"/>
              <a:t>Hint</a:t>
            </a:r>
            <a:r>
              <a:rPr lang="zh-CN" altLang="en-US" dirty="0"/>
              <a:t>控制；</a:t>
            </a:r>
            <a:r>
              <a:rPr lang="en-US" altLang="zh-CN" dirty="0"/>
              <a:t>/* </a:t>
            </a:r>
            <a:r>
              <a:rPr lang="en-US" altLang="zh-CN" dirty="0" err="1"/>
              <a:t>parallel_switch</a:t>
            </a:r>
            <a:r>
              <a:rPr lang="en-US" altLang="zh-CN" dirty="0"/>
              <a:t>=on/off*/</a:t>
            </a:r>
            <a:endParaRPr lang="zh-CN" altLang="en-US" dirty="0"/>
          </a:p>
          <a:p>
            <a:pPr lvl="1"/>
            <a:r>
              <a:rPr lang="zh-CN" altLang="en-US" dirty="0"/>
              <a:t>配置文件：</a:t>
            </a:r>
            <a:endParaRPr lang="en-US" altLang="zh-CN" dirty="0"/>
          </a:p>
          <a:p>
            <a:pPr marL="480695" lvl="1" indent="0">
              <a:buNone/>
            </a:pPr>
            <a:r>
              <a:rPr lang="en-US" altLang="zh-CN" dirty="0"/>
              <a:t>1</a:t>
            </a:r>
            <a:r>
              <a:rPr lang="zh-CN" altLang="en-US" dirty="0"/>
              <a:t>、</a:t>
            </a:r>
            <a:r>
              <a:rPr lang="en-US" altLang="zh-CN" dirty="0"/>
              <a:t>=0</a:t>
            </a:r>
            <a:r>
              <a:rPr lang="zh-CN" altLang="en-US" dirty="0"/>
              <a:t>，关闭</a:t>
            </a:r>
            <a:r>
              <a:rPr lang="en-US" altLang="zh-CN" dirty="0"/>
              <a:t>OLAP</a:t>
            </a:r>
            <a:r>
              <a:rPr lang="zh-CN" altLang="en-US" dirty="0"/>
              <a:t>，所有</a:t>
            </a:r>
            <a:r>
              <a:rPr lang="en-US" altLang="zh-CN" dirty="0"/>
              <a:t>SQL</a:t>
            </a:r>
            <a:r>
              <a:rPr lang="zh-CN" altLang="en-US" dirty="0"/>
              <a:t>全部走</a:t>
            </a:r>
            <a:r>
              <a:rPr lang="en-US" altLang="zh-CN" dirty="0"/>
              <a:t>OLTP</a:t>
            </a:r>
            <a:r>
              <a:rPr lang="zh-CN" altLang="en-US" dirty="0"/>
              <a:t>引擎；</a:t>
            </a:r>
            <a:endParaRPr lang="en-US" altLang="zh-CN" dirty="0"/>
          </a:p>
          <a:p>
            <a:pPr marL="480695" lvl="1" indent="0">
              <a:buNone/>
            </a:pPr>
            <a:r>
              <a:rPr lang="en-US" altLang="zh-CN" dirty="0"/>
              <a:t>2</a:t>
            </a:r>
            <a:r>
              <a:rPr lang="zh-CN" altLang="en-US" dirty="0"/>
              <a:t>、</a:t>
            </a:r>
            <a:r>
              <a:rPr lang="en-US" altLang="zh-CN" dirty="0"/>
              <a:t>=1</a:t>
            </a:r>
            <a:r>
              <a:rPr lang="zh-CN" altLang="en-US" dirty="0"/>
              <a:t>，开启</a:t>
            </a:r>
            <a:r>
              <a:rPr lang="en-US" altLang="zh-CN" dirty="0"/>
              <a:t>OLAP</a:t>
            </a:r>
            <a:r>
              <a:rPr lang="zh-CN" altLang="en-US" dirty="0"/>
              <a:t>，所有</a:t>
            </a:r>
            <a:r>
              <a:rPr lang="en-US" altLang="zh-CN" dirty="0"/>
              <a:t>SQL</a:t>
            </a:r>
            <a:r>
              <a:rPr lang="zh-CN" altLang="en-US" dirty="0"/>
              <a:t>全部走</a:t>
            </a:r>
            <a:r>
              <a:rPr lang="en-US" altLang="zh-CN" dirty="0"/>
              <a:t>OLAP</a:t>
            </a:r>
            <a:r>
              <a:rPr lang="zh-CN" altLang="en-US" dirty="0"/>
              <a:t>引擎；</a:t>
            </a:r>
            <a:endParaRPr lang="en-US" altLang="zh-CN" dirty="0"/>
          </a:p>
          <a:p>
            <a:pPr marL="480695" lvl="1" indent="0">
              <a:buNone/>
            </a:pPr>
            <a:r>
              <a:rPr lang="en-US" altLang="zh-CN" dirty="0"/>
              <a:t>3</a:t>
            </a:r>
            <a:r>
              <a:rPr lang="zh-CN" altLang="en-US" dirty="0"/>
              <a:t>、</a:t>
            </a:r>
            <a:r>
              <a:rPr lang="en-US" altLang="zh-CN" dirty="0"/>
              <a:t>=2</a:t>
            </a:r>
            <a:r>
              <a:rPr lang="zh-CN" altLang="en-US" dirty="0"/>
              <a:t>，动态判断，</a:t>
            </a:r>
            <a:r>
              <a:rPr lang="en-US" altLang="zh-CN" dirty="0"/>
              <a:t>proxy</a:t>
            </a:r>
            <a:r>
              <a:rPr lang="zh-CN" altLang="en-US" dirty="0"/>
              <a:t>根据具体</a:t>
            </a:r>
            <a:r>
              <a:rPr lang="en-US" altLang="zh-CN" dirty="0"/>
              <a:t>SQL</a:t>
            </a:r>
            <a:r>
              <a:rPr lang="zh-CN" altLang="en-US" dirty="0"/>
              <a:t>复杂度判断走</a:t>
            </a:r>
            <a:r>
              <a:rPr lang="en-US" altLang="zh-CN" dirty="0"/>
              <a:t>OLTP/OLAP</a:t>
            </a:r>
            <a:r>
              <a:rPr lang="zh-CN" altLang="en-US" dirty="0"/>
              <a:t>。</a:t>
            </a:r>
            <a:endParaRPr lang="en-US" altLang="zh-CN" dirty="0"/>
          </a:p>
        </p:txBody>
      </p:sp>
      <p:sp>
        <p:nvSpPr>
          <p:cNvPr id="6" name="内容占位符 2">
            <a:extLst>
              <a:ext uri="{FF2B5EF4-FFF2-40B4-BE49-F238E27FC236}">
                <a16:creationId xmlns:a16="http://schemas.microsoft.com/office/drawing/2014/main" id="{D294C9A8-A2B5-4960-B3B3-DF2A524676C4}"/>
              </a:ext>
            </a:extLst>
          </p:cNvPr>
          <p:cNvSpPr txBox="1">
            <a:spLocks/>
          </p:cNvSpPr>
          <p:nvPr/>
        </p:nvSpPr>
        <p:spPr bwMode="auto">
          <a:xfrm>
            <a:off x="838201" y="4424432"/>
            <a:ext cx="9821113" cy="16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性能</a:t>
            </a:r>
          </a:p>
          <a:p>
            <a:pPr lvl="1"/>
            <a:r>
              <a:rPr lang="zh-CN" altLang="en-US" dirty="0"/>
              <a:t>在国泰君安日终结算业务中，原架构单支业务执行耗时</a:t>
            </a:r>
            <a:r>
              <a:rPr lang="en-US" altLang="zh-CN" dirty="0"/>
              <a:t>30min+</a:t>
            </a:r>
            <a:r>
              <a:rPr lang="zh-CN" altLang="en-US" dirty="0"/>
              <a:t>，使用</a:t>
            </a:r>
            <a:r>
              <a:rPr lang="en-US" altLang="zh-CN" dirty="0"/>
              <a:t>HTAP</a:t>
            </a:r>
            <a:r>
              <a:rPr lang="zh-CN" altLang="en-US" dirty="0"/>
              <a:t>架构后大概</a:t>
            </a:r>
            <a:r>
              <a:rPr lang="en-US" altLang="zh-CN" dirty="0"/>
              <a:t>3min</a:t>
            </a:r>
            <a:r>
              <a:rPr lang="zh-CN" altLang="en-US" dirty="0"/>
              <a:t>，提升</a:t>
            </a:r>
            <a:r>
              <a:rPr lang="en-US" altLang="zh-CN" dirty="0"/>
              <a:t>10</a:t>
            </a:r>
            <a:r>
              <a:rPr lang="zh-CN" altLang="en-US" dirty="0"/>
              <a:t>倍以上。</a:t>
            </a:r>
            <a:endParaRPr lang="en-US" altLang="zh-CN" dirty="0"/>
          </a:p>
        </p:txBody>
      </p:sp>
    </p:spTree>
    <p:extLst>
      <p:ext uri="{BB962C8B-B14F-4D97-AF65-F5344CB8AC3E}">
        <p14:creationId xmlns:p14="http://schemas.microsoft.com/office/powerpoint/2010/main" val="117398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4"/>
            <a:ext cx="9821113" cy="5650299"/>
          </a:xfrm>
        </p:spPr>
        <p:txBody>
          <a:bodyPr/>
          <a:lstStyle/>
          <a:p>
            <a:r>
              <a:rPr lang="zh-CN" altLang="en-US" dirty="0"/>
              <a:t>待完善及存在问题</a:t>
            </a:r>
          </a:p>
          <a:p>
            <a:pPr lvl="1"/>
            <a:r>
              <a:rPr lang="en-US" altLang="zh-CN" dirty="0"/>
              <a:t>DDL</a:t>
            </a:r>
            <a:r>
              <a:rPr lang="zh-CN" altLang="en-US" dirty="0"/>
              <a:t>支持：</a:t>
            </a:r>
            <a:r>
              <a:rPr lang="en-US" altLang="zh-CN" dirty="0"/>
              <a:t>presto</a:t>
            </a:r>
            <a:r>
              <a:rPr lang="zh-CN" altLang="en-US" dirty="0"/>
              <a:t>不具备</a:t>
            </a:r>
            <a:r>
              <a:rPr lang="en-US" altLang="zh-CN" dirty="0"/>
              <a:t>DDL</a:t>
            </a:r>
            <a:r>
              <a:rPr lang="zh-CN" altLang="en-US" dirty="0"/>
              <a:t>能力，需要支持</a:t>
            </a:r>
            <a:r>
              <a:rPr lang="en-US" altLang="zh-CN" dirty="0" err="1"/>
              <a:t>mysql</a:t>
            </a:r>
            <a:r>
              <a:rPr lang="en-US" altLang="zh-CN" dirty="0"/>
              <a:t> </a:t>
            </a:r>
            <a:r>
              <a:rPr lang="en-US" altLang="zh-CN" dirty="0" err="1"/>
              <a:t>ddl</a:t>
            </a:r>
            <a:r>
              <a:rPr lang="zh-CN" altLang="en-US" dirty="0"/>
              <a:t>功能，工作量大；</a:t>
            </a:r>
            <a:endParaRPr lang="en-US" altLang="zh-CN" dirty="0"/>
          </a:p>
          <a:p>
            <a:pPr lvl="1"/>
            <a:r>
              <a:rPr lang="zh-CN" altLang="en-US" dirty="0"/>
              <a:t>数据类型以及函数需要做大量适配；</a:t>
            </a:r>
            <a:endParaRPr lang="en-US" altLang="zh-CN" dirty="0"/>
          </a:p>
          <a:p>
            <a:pPr lvl="1"/>
            <a:r>
              <a:rPr lang="zh-CN" altLang="en-US" dirty="0"/>
              <a:t>元数据管理：原有架构元数据在</a:t>
            </a:r>
            <a:r>
              <a:rPr lang="en-US" altLang="zh-CN" dirty="0"/>
              <a:t>MDS</a:t>
            </a:r>
            <a:r>
              <a:rPr lang="zh-CN" altLang="en-US" dirty="0"/>
              <a:t>中维护，现架构调整为统一在</a:t>
            </a:r>
            <a:r>
              <a:rPr lang="en-US" altLang="zh-CN" dirty="0" err="1"/>
              <a:t>zk</a:t>
            </a:r>
            <a:r>
              <a:rPr lang="zh-CN" altLang="en-US" dirty="0"/>
              <a:t>中；</a:t>
            </a:r>
            <a:endParaRPr lang="en-US" altLang="zh-CN" dirty="0"/>
          </a:p>
          <a:p>
            <a:pPr lvl="1"/>
            <a:r>
              <a:rPr lang="zh-CN" altLang="en-US" dirty="0"/>
              <a:t>事务一致性：</a:t>
            </a:r>
            <a:r>
              <a:rPr lang="en-US" altLang="zh-CN" dirty="0"/>
              <a:t>presto</a:t>
            </a:r>
            <a:r>
              <a:rPr lang="zh-CN" altLang="en-US" dirty="0"/>
              <a:t>需要与</a:t>
            </a:r>
            <a:r>
              <a:rPr lang="en-US" altLang="zh-CN" dirty="0"/>
              <a:t>GTM</a:t>
            </a:r>
            <a:r>
              <a:rPr lang="zh-CN" altLang="en-US" dirty="0"/>
              <a:t>交互，获取全局事务信息，保证</a:t>
            </a:r>
            <a:r>
              <a:rPr lang="en-US" altLang="zh-CN" dirty="0"/>
              <a:t>TP</a:t>
            </a:r>
            <a:r>
              <a:rPr lang="zh-CN" altLang="en-US" dirty="0"/>
              <a:t>和</a:t>
            </a:r>
            <a:r>
              <a:rPr lang="en-US" altLang="zh-CN" dirty="0"/>
              <a:t>AP</a:t>
            </a:r>
            <a:r>
              <a:rPr lang="zh-CN" altLang="en-US" dirty="0"/>
              <a:t>引擎获取的事务活跃性信息一致；</a:t>
            </a:r>
            <a:endParaRPr lang="en-US" altLang="zh-CN" dirty="0"/>
          </a:p>
          <a:p>
            <a:pPr lvl="1"/>
            <a:r>
              <a:rPr lang="en-US" altLang="zh-CN" dirty="0"/>
              <a:t>Presto</a:t>
            </a:r>
            <a:r>
              <a:rPr lang="zh-CN" altLang="en-US" dirty="0"/>
              <a:t>需要实现原来</a:t>
            </a:r>
            <a:r>
              <a:rPr lang="en-US" altLang="zh-CN" dirty="0"/>
              <a:t>proxy</a:t>
            </a:r>
            <a:r>
              <a:rPr lang="zh-CN" altLang="en-US" dirty="0"/>
              <a:t>的分区裁剪等功能；</a:t>
            </a:r>
            <a:endParaRPr lang="en-US" altLang="zh-CN" dirty="0"/>
          </a:p>
          <a:p>
            <a:pPr lvl="1"/>
            <a:r>
              <a:rPr lang="zh-CN" altLang="en-US" dirty="0"/>
              <a:t>数据节点仍然采用行存储，会存在性能瓶颈，且会引入网络</a:t>
            </a:r>
            <a:r>
              <a:rPr lang="en-US" altLang="zh-CN" dirty="0"/>
              <a:t>IO</a:t>
            </a:r>
            <a:r>
              <a:rPr lang="zh-CN" altLang="en-US" dirty="0"/>
              <a:t>开销；</a:t>
            </a:r>
            <a:endParaRPr lang="en-US" altLang="zh-CN" dirty="0"/>
          </a:p>
          <a:p>
            <a:pPr lvl="1"/>
            <a:r>
              <a:rPr lang="zh-CN" altLang="en-US" dirty="0"/>
              <a:t>运维调参：参数需要动态生效；</a:t>
            </a:r>
            <a:endParaRPr lang="en-US" altLang="zh-CN" dirty="0"/>
          </a:p>
          <a:p>
            <a:pPr lvl="1"/>
            <a:r>
              <a:rPr lang="zh-CN" altLang="en-US" dirty="0"/>
              <a:t>具体</a:t>
            </a:r>
            <a:r>
              <a:rPr lang="en-US" altLang="zh-CN" dirty="0"/>
              <a:t>SQL</a:t>
            </a:r>
            <a:r>
              <a:rPr lang="zh-CN" altLang="en-US" dirty="0"/>
              <a:t>复杂度计算问题：目前主要还是判断</a:t>
            </a:r>
            <a:r>
              <a:rPr lang="en-US" altLang="zh-CN" dirty="0"/>
              <a:t>Join</a:t>
            </a:r>
            <a:r>
              <a:rPr lang="zh-CN" altLang="en-US" dirty="0"/>
              <a:t>层级等规则判断，没有代价计算。</a:t>
            </a:r>
          </a:p>
        </p:txBody>
      </p:sp>
    </p:spTree>
    <p:extLst>
      <p:ext uri="{BB962C8B-B14F-4D97-AF65-F5344CB8AC3E}">
        <p14:creationId xmlns:p14="http://schemas.microsoft.com/office/powerpoint/2010/main" val="378983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623" y="1602241"/>
            <a:ext cx="8339636" cy="4824005"/>
          </a:xfrm>
          <a:prstGeom prst="rect">
            <a:avLst/>
          </a:prstGeom>
        </p:spPr>
      </p:pic>
      <p:sp>
        <p:nvSpPr>
          <p:cNvPr id="6" name="内容占位符 2">
            <a:extLst>
              <a:ext uri="{FF2B5EF4-FFF2-40B4-BE49-F238E27FC236}">
                <a16:creationId xmlns:a16="http://schemas.microsoft.com/office/drawing/2014/main" id="{D309DD10-4507-4CA6-AACA-F88B7F7DDC29}"/>
              </a:ext>
            </a:extLst>
          </p:cNvPr>
          <p:cNvSpPr txBox="1">
            <a:spLocks/>
          </p:cNvSpPr>
          <p:nvPr/>
        </p:nvSpPr>
        <p:spPr bwMode="auto">
          <a:xfrm>
            <a:off x="838201" y="107495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DML</a:t>
            </a:r>
            <a:endParaRPr lang="zh-CN" altLang="en-US" dirty="0"/>
          </a:p>
        </p:txBody>
      </p:sp>
    </p:spTree>
    <p:extLst>
      <p:ext uri="{BB962C8B-B14F-4D97-AF65-F5344CB8AC3E}">
        <p14:creationId xmlns:p14="http://schemas.microsoft.com/office/powerpoint/2010/main" val="300492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59" y="1709535"/>
            <a:ext cx="8448675" cy="4581525"/>
          </a:xfrm>
          <a:prstGeom prst="rect">
            <a:avLst/>
          </a:prstGeom>
        </p:spPr>
      </p:pic>
      <p:sp>
        <p:nvSpPr>
          <p:cNvPr id="6" name="内容占位符 2">
            <a:extLst>
              <a:ext uri="{FF2B5EF4-FFF2-40B4-BE49-F238E27FC236}">
                <a16:creationId xmlns:a16="http://schemas.microsoft.com/office/drawing/2014/main" id="{D61601B0-9673-415F-A190-C29B73F26564}"/>
              </a:ext>
            </a:extLst>
          </p:cNvPr>
          <p:cNvSpPr txBox="1">
            <a:spLocks/>
          </p:cNvSpPr>
          <p:nvPr/>
        </p:nvSpPr>
        <p:spPr bwMode="auto">
          <a:xfrm>
            <a:off x="838201" y="1024452"/>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DQL</a:t>
            </a:r>
            <a:endParaRPr lang="zh-CN" altLang="en-US" dirty="0"/>
          </a:p>
        </p:txBody>
      </p:sp>
    </p:spTree>
    <p:extLst>
      <p:ext uri="{BB962C8B-B14F-4D97-AF65-F5344CB8AC3E}">
        <p14:creationId xmlns:p14="http://schemas.microsoft.com/office/powerpoint/2010/main" val="3942208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99560"/>
            <a:ext cx="8667750" cy="5229225"/>
          </a:xfrm>
          <a:prstGeom prst="rect">
            <a:avLst/>
          </a:prstGeom>
        </p:spPr>
      </p:pic>
      <p:sp>
        <p:nvSpPr>
          <p:cNvPr id="7" name="内容占位符 2">
            <a:extLst>
              <a:ext uri="{FF2B5EF4-FFF2-40B4-BE49-F238E27FC236}">
                <a16:creationId xmlns:a16="http://schemas.microsoft.com/office/drawing/2014/main" id="{3331A919-8E6B-441F-BDC0-6B2050AA899C}"/>
              </a:ext>
            </a:extLst>
          </p:cNvPr>
          <p:cNvSpPr txBox="1">
            <a:spLocks/>
          </p:cNvSpPr>
          <p:nvPr/>
        </p:nvSpPr>
        <p:spPr bwMode="auto">
          <a:xfrm>
            <a:off x="838201" y="855517"/>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DB</a:t>
            </a:r>
            <a:r>
              <a:rPr lang="zh-CN" altLang="en-US" dirty="0"/>
              <a:t>故障</a:t>
            </a:r>
          </a:p>
        </p:txBody>
      </p:sp>
    </p:spTree>
    <p:extLst>
      <p:ext uri="{BB962C8B-B14F-4D97-AF65-F5344CB8AC3E}">
        <p14:creationId xmlns:p14="http://schemas.microsoft.com/office/powerpoint/2010/main" val="92605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58898"/>
            <a:ext cx="8667750" cy="5229225"/>
          </a:xfrm>
          <a:prstGeom prst="rect">
            <a:avLst/>
          </a:prstGeom>
        </p:spPr>
      </p:pic>
      <p:sp>
        <p:nvSpPr>
          <p:cNvPr id="6" name="内容占位符 2">
            <a:extLst>
              <a:ext uri="{FF2B5EF4-FFF2-40B4-BE49-F238E27FC236}">
                <a16:creationId xmlns:a16="http://schemas.microsoft.com/office/drawing/2014/main" id="{514A8F8B-CF21-4B8E-8621-38253684EC6C}"/>
              </a:ext>
            </a:extLst>
          </p:cNvPr>
          <p:cNvSpPr txBox="1">
            <a:spLocks/>
          </p:cNvSpPr>
          <p:nvPr/>
        </p:nvSpPr>
        <p:spPr bwMode="auto">
          <a:xfrm>
            <a:off x="838201" y="959416"/>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故障</a:t>
            </a:r>
          </a:p>
        </p:txBody>
      </p:sp>
    </p:spTree>
    <p:extLst>
      <p:ext uri="{BB962C8B-B14F-4D97-AF65-F5344CB8AC3E}">
        <p14:creationId xmlns:p14="http://schemas.microsoft.com/office/powerpoint/2010/main" val="2443338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307353"/>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0" y="4754537"/>
            <a:ext cx="10702491"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（更新</a:t>
            </a:r>
            <a:r>
              <a:rPr lang="en-US" altLang="zh-CN" sz="1600" dirty="0"/>
              <a:t>GTID</a:t>
            </a:r>
            <a:r>
              <a:rPr lang="zh-CN" altLang="en-US" sz="1600" dirty="0"/>
              <a:t>）和</a:t>
            </a:r>
            <a:r>
              <a:rPr lang="en-US" altLang="zh-CN" sz="1600" dirty="0"/>
              <a:t>DELETE</a:t>
            </a:r>
            <a:r>
              <a:rPr lang="zh-CN" altLang="en-US" sz="1600" dirty="0"/>
              <a:t>操作（</a:t>
            </a:r>
            <a:r>
              <a:rPr lang="en-US" altLang="zh-CN" sz="1600" dirty="0"/>
              <a:t>SW</a:t>
            </a:r>
            <a:r>
              <a:rPr lang="zh-CN" altLang="en-US" sz="1600" dirty="0"/>
              <a:t>不拆分），</a:t>
            </a:r>
            <a:r>
              <a:rPr lang="en-US" altLang="zh-CN" sz="1600" dirty="0"/>
              <a:t>CW</a:t>
            </a:r>
            <a:r>
              <a:rPr lang="zh-CN" altLang="en-US" sz="1600" dirty="0"/>
              <a:t>必须申请</a:t>
            </a:r>
            <a:r>
              <a:rPr lang="en-US" altLang="zh-CN" sz="1600" dirty="0"/>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（非一致性读）时，不校验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solidFill>
                  <a:srgbClr val="FF0000"/>
                </a:solidFill>
              </a:rPr>
              <a:t>CR</a:t>
            </a:r>
            <a:r>
              <a:rPr lang="zh-CN" altLang="en-US" sz="1800" dirty="0">
                <a:solidFill>
                  <a:srgbClr val="FF0000"/>
                </a:solidFill>
              </a:rPr>
              <a:t>（一致性读）</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a:t>
            </a:r>
            <a:r>
              <a:rPr lang="zh-CN" altLang="en-US" sz="1800" dirty="0">
                <a:solidFill>
                  <a:srgbClr val="FF0000"/>
                </a:solidFill>
              </a:rPr>
              <a:t>对于聚合函数采用</a:t>
            </a:r>
            <a:r>
              <a:rPr lang="en-US" altLang="zh-CN" sz="1800" dirty="0">
                <a:solidFill>
                  <a:srgbClr val="FF0000"/>
                </a:solidFill>
              </a:rPr>
              <a:t>lock in share mode</a:t>
            </a:r>
            <a:r>
              <a:rPr lang="zh-CN" altLang="en-US" sz="1800" dirty="0">
                <a:solidFill>
                  <a:srgbClr val="FF0000"/>
                </a:solidFill>
              </a:rPr>
              <a:t>，存在一致性问题</a:t>
            </a:r>
            <a:r>
              <a:rPr lang="zh-CN" altLang="en-US" sz="1800" dirty="0"/>
              <a:t>，事务活跃性在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a:t>
            </a:r>
            <a:r>
              <a:rPr lang="zh-CN" altLang="en-US" sz="1800" dirty="0">
                <a:solidFill>
                  <a:srgbClr val="FF0000"/>
                </a:solidFill>
              </a:rPr>
              <a:t>获取</a:t>
            </a:r>
            <a:r>
              <a:rPr lang="en-US" altLang="zh-CN" sz="1800" dirty="0">
                <a:solidFill>
                  <a:srgbClr val="FF0000"/>
                </a:solidFill>
              </a:rPr>
              <a:t>GTID</a:t>
            </a:r>
            <a:r>
              <a:rPr lang="zh-CN" altLang="en-US" sz="1800" dirty="0">
                <a:solidFill>
                  <a:srgbClr val="FF0000"/>
                </a:solidFill>
              </a:rPr>
              <a:t>列表在</a:t>
            </a:r>
            <a:r>
              <a:rPr lang="en-US" altLang="zh-CN" sz="1800" dirty="0">
                <a:solidFill>
                  <a:srgbClr val="FF0000"/>
                </a:solidFill>
              </a:rPr>
              <a:t>hint</a:t>
            </a:r>
            <a:r>
              <a:rPr lang="zh-CN" altLang="en-US" sz="1800" dirty="0">
                <a:solidFill>
                  <a:srgbClr val="FF0000"/>
                </a:solidFill>
              </a:rPr>
              <a:t>中下推给</a:t>
            </a:r>
            <a:r>
              <a:rPr lang="en-US" altLang="zh-CN" sz="1800" dirty="0">
                <a:solidFill>
                  <a:srgbClr val="FF0000"/>
                </a:solidFill>
              </a:rPr>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10720613" cy="4759731"/>
          </a:xfrm>
        </p:spPr>
        <p:txBody>
          <a:bodyPr/>
          <a:lstStyle/>
          <a:p>
            <a:r>
              <a:rPr lang="zh-CN" altLang="en-US" dirty="0"/>
              <a:t>乐观锁与悲观锁控制</a:t>
            </a:r>
          </a:p>
          <a:p>
            <a:pPr lvl="1"/>
            <a:r>
              <a:rPr lang="en-US" altLang="zh-CN" sz="1600" dirty="0"/>
              <a:t>Proxy</a:t>
            </a:r>
            <a:r>
              <a:rPr lang="zh-CN" altLang="en-US" sz="1600" dirty="0"/>
              <a:t>计算节点对于一致性写操作的场景，如果采用悲观锁控制逻辑，会将更新语句进行如下改写：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marL="480695" lvl="1" indent="0">
              <a:buNone/>
            </a:pPr>
            <a:r>
              <a:rPr lang="zh-CN" altLang="en-US" sz="1600" dirty="0"/>
              <a:t>这种场景需要</a:t>
            </a:r>
            <a:r>
              <a:rPr lang="en-US" altLang="zh-CN" sz="1600" dirty="0"/>
              <a:t>proxy</a:t>
            </a:r>
            <a:r>
              <a:rPr lang="zh-CN" altLang="en-US" sz="1600" dirty="0"/>
              <a:t>与</a:t>
            </a:r>
            <a:r>
              <a:rPr lang="en-US" altLang="zh-CN" sz="1600" dirty="0"/>
              <a:t>DB</a:t>
            </a:r>
            <a:r>
              <a:rPr lang="zh-CN" altLang="en-US" sz="1600" dirty="0"/>
              <a:t>执行两次交互，第一次下发</a:t>
            </a:r>
            <a:r>
              <a:rPr lang="en-US" altLang="zh-CN" sz="1600" dirty="0"/>
              <a:t>select for update</a:t>
            </a:r>
            <a:r>
              <a:rPr lang="zh-CN" altLang="en-US" sz="1600" dirty="0"/>
              <a:t>排它锁，锁记录成功后，执行具体写操作，为了提升效率，</a:t>
            </a:r>
            <a:r>
              <a:rPr lang="en-US" altLang="zh-CN" sz="1600" dirty="0"/>
              <a:t>proxy</a:t>
            </a:r>
            <a:r>
              <a:rPr lang="zh-CN" altLang="en-US" sz="1600" dirty="0"/>
              <a:t>支持乐观锁控制逻辑，可以通过配置文件设置。</a:t>
            </a:r>
            <a:endParaRPr lang="en-US" altLang="zh-CN" sz="1600" dirty="0"/>
          </a:p>
          <a:p>
            <a:pPr marL="480695" lvl="1" indent="0">
              <a:buNone/>
            </a:pPr>
            <a:endParaRPr lang="en-US" altLang="zh-CN" sz="1600" dirty="0"/>
          </a:p>
          <a:p>
            <a:pPr lvl="1"/>
            <a:r>
              <a:rPr lang="zh-CN" altLang="en-US" sz="1600" dirty="0"/>
              <a:t>针对上述场景，如果采用乐观锁控制逻辑，会做如下改写：</a:t>
            </a:r>
            <a:endParaRPr lang="en-US" altLang="zh-CN" sz="1600" dirty="0"/>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r>
              <a:rPr lang="en-US" altLang="zh-CN" sz="1600" dirty="0"/>
              <a:t> where … and </a:t>
            </a:r>
            <a:r>
              <a:rPr lang="en-US" altLang="zh-CN" sz="1600" dirty="0" err="1"/>
              <a:t>gtid</a:t>
            </a:r>
            <a:r>
              <a:rPr lang="en-US" altLang="zh-CN" sz="1600" dirty="0"/>
              <a:t> not (</a:t>
            </a:r>
            <a:r>
              <a:rPr lang="en-US" altLang="zh-CN" sz="1600" dirty="0" err="1"/>
              <a:t>active_gtid_list</a:t>
            </a:r>
            <a:r>
              <a:rPr lang="en-US" altLang="zh-CN" sz="1600" dirty="0"/>
              <a:t>) and </a:t>
            </a:r>
          </a:p>
          <a:p>
            <a:pPr marL="480695" lvl="1" indent="0">
              <a:buNone/>
            </a:pPr>
            <a:r>
              <a:rPr lang="zh-CN" altLang="en-US" sz="1600" dirty="0"/>
              <a:t>这样原来</a:t>
            </a:r>
            <a:r>
              <a:rPr lang="en-US" altLang="zh-CN" sz="1600" dirty="0"/>
              <a:t>proxy</a:t>
            </a:r>
            <a:r>
              <a:rPr lang="zh-CN" altLang="en-US" sz="1600" dirty="0"/>
              <a:t>与</a:t>
            </a:r>
            <a:r>
              <a:rPr lang="en-US" altLang="zh-CN" sz="1600" dirty="0" err="1"/>
              <a:t>db</a:t>
            </a:r>
            <a:r>
              <a:rPr lang="zh-CN" altLang="en-US" sz="1600" dirty="0"/>
              <a:t>的两次交互，只需要进行一次即可，当然这种是把最后的冲突检测放到真正提交阶段做了，并没有预先锁记录的动作，</a:t>
            </a:r>
            <a:r>
              <a:rPr lang="zh-CN" altLang="en-US" sz="1600" dirty="0">
                <a:solidFill>
                  <a:srgbClr val="FF0000"/>
                </a:solidFill>
              </a:rPr>
              <a:t>不适合存在大量写冲突的场景</a:t>
            </a:r>
            <a:r>
              <a:rPr lang="zh-CN" altLang="en-US" sz="1600" dirty="0"/>
              <a:t>，需要根据具体业务场景灵活选择。</a:t>
            </a:r>
            <a:endParaRPr lang="en-US" altLang="zh-CN" sz="1600" dirty="0"/>
          </a:p>
        </p:txBody>
      </p:sp>
    </p:spTree>
    <p:extLst>
      <p:ext uri="{BB962C8B-B14F-4D97-AF65-F5344CB8AC3E}">
        <p14:creationId xmlns:p14="http://schemas.microsoft.com/office/powerpoint/2010/main" val="371361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404" y="2940777"/>
            <a:ext cx="9817596" cy="3272532"/>
          </a:xfrm>
          <a:prstGeom prst="rect">
            <a:avLst/>
          </a:prstGeom>
        </p:spPr>
      </p:pic>
      <p:sp>
        <p:nvSpPr>
          <p:cNvPr id="7" name="内容占位符 4">
            <a:extLst>
              <a:ext uri="{FF2B5EF4-FFF2-40B4-BE49-F238E27FC236}">
                <a16:creationId xmlns:a16="http://schemas.microsoft.com/office/drawing/2014/main" id="{D8ADDE7B-1472-479C-981B-8FE989EF46E0}"/>
              </a:ext>
            </a:extLst>
          </p:cNvPr>
          <p:cNvSpPr txBox="1">
            <a:spLocks/>
          </p:cNvSpPr>
          <p:nvPr/>
        </p:nvSpPr>
        <p:spPr bwMode="auto">
          <a:xfrm>
            <a:off x="838201" y="1045542"/>
            <a:ext cx="10444479" cy="107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安全组</a:t>
            </a:r>
            <a:endParaRPr lang="en-US" altLang="zh-CN" dirty="0"/>
          </a:p>
          <a:p>
            <a:pPr lvl="1"/>
            <a:r>
              <a:rPr lang="zh-CN" altLang="en-US" sz="1800" dirty="0"/>
              <a:t>最大保护策略：所有分组均需要返回响应</a:t>
            </a:r>
            <a:endParaRPr lang="en-US" altLang="zh-CN" sz="1800" dirty="0"/>
          </a:p>
          <a:p>
            <a:pPr lvl="1"/>
            <a:r>
              <a:rPr lang="zh-CN" altLang="en-US" sz="1800" dirty="0"/>
              <a:t>最高性能策略：无需分组响应</a:t>
            </a:r>
            <a:endParaRPr lang="en-US" altLang="zh-CN" sz="1800" dirty="0"/>
          </a:p>
          <a:p>
            <a:pPr lvl="1"/>
            <a:r>
              <a:rPr lang="zh-CN" altLang="en-US" sz="1800" dirty="0"/>
              <a:t>最高可用性策略：分组响应数大于所分配的最小分组响应数（即低水位）</a:t>
            </a:r>
            <a:endParaRPr lang="en-US" altLang="zh-CN" sz="1800" dirty="0"/>
          </a:p>
        </p:txBody>
      </p:sp>
    </p:spTree>
    <p:extLst>
      <p:ext uri="{BB962C8B-B14F-4D97-AF65-F5344CB8AC3E}">
        <p14:creationId xmlns:p14="http://schemas.microsoft.com/office/powerpoint/2010/main" val="2666254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268760"/>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35" y="2817555"/>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lvl="1"/>
            <a:r>
              <a:rPr lang="zh-CN" altLang="en-US" dirty="0"/>
              <a:t>没有云平台</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8"/>
            <a:ext cx="10658399" cy="3649407"/>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zh-CN" altLang="en-US" dirty="0"/>
              <a:t>分布式存储过程</a:t>
            </a:r>
            <a:r>
              <a:rPr lang="en-US" altLang="zh-CN" dirty="0" err="1"/>
              <a:t>SQLEngine</a:t>
            </a:r>
            <a:r>
              <a:rPr lang="zh-CN" altLang="en-US" dirty="0"/>
              <a:t>开发完善</a:t>
            </a:r>
            <a:endParaRPr lang="en-US" altLang="zh-CN" dirty="0"/>
          </a:p>
          <a:p>
            <a:pPr lvl="1"/>
            <a:r>
              <a:rPr lang="zh-CN" altLang="en-US" dirty="0"/>
              <a:t>跨集群数据访问</a:t>
            </a:r>
            <a:endParaRPr lang="en-US" altLang="zh-CN" dirty="0"/>
          </a:p>
          <a:p>
            <a:pPr lvl="1"/>
            <a:r>
              <a:rPr lang="en-US" altLang="zh-CN" dirty="0"/>
              <a:t>HTAP</a:t>
            </a:r>
            <a:r>
              <a:rPr lang="zh-CN" altLang="en-US" dirty="0"/>
              <a:t>架构：</a:t>
            </a:r>
            <a:r>
              <a:rPr lang="en-US" altLang="zh-CN" dirty="0"/>
              <a:t>DDL/DML/Transaction</a:t>
            </a:r>
            <a:r>
              <a:rPr lang="zh-CN" altLang="en-US" dirty="0"/>
              <a:t>支持，支持行列混合存储</a:t>
            </a:r>
            <a:endParaRPr lang="en-US" altLang="zh-CN" dirty="0"/>
          </a:p>
          <a:p>
            <a:pPr lvl="1"/>
            <a:r>
              <a:rPr lang="zh-CN" altLang="en-US" dirty="0"/>
              <a:t>减少网元，统一采用</a:t>
            </a:r>
            <a:r>
              <a:rPr lang="en-US" altLang="zh-CN" dirty="0" err="1"/>
              <a:t>zk</a:t>
            </a:r>
            <a:r>
              <a:rPr lang="zh-CN" altLang="en-US" dirty="0"/>
              <a:t>管理元数据</a:t>
            </a:r>
            <a:endParaRPr lang="en-US" altLang="zh-CN" dirty="0"/>
          </a:p>
          <a:p>
            <a:pPr lvl="1"/>
            <a:r>
              <a:rPr lang="zh-CN" altLang="en-US" dirty="0"/>
              <a:t>完善管理、运维工具的功能和实用性</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6271</TotalTime>
  <Words>5811</Words>
  <Application>Microsoft Office PowerPoint</Application>
  <PresentationFormat>宽屏</PresentationFormat>
  <Paragraphs>611</Paragraphs>
  <Slides>69</Slides>
  <Notes>67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2.4 HTAP架构</vt:lpstr>
      <vt:lpstr>2.4 HTAP架构（续）</vt:lpstr>
      <vt:lpstr>2.4 HTAP架构（续）</vt:lpstr>
      <vt:lpstr>2.4 HTAP架构（续）</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2131</cp:revision>
  <cp:lastPrinted>2017-08-22T06:45:00Z</cp:lastPrinted>
  <dcterms:created xsi:type="dcterms:W3CDTF">2017-08-12T10:20:00Z</dcterms:created>
  <dcterms:modified xsi:type="dcterms:W3CDTF">2022-01-20T02:48:54Z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