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2.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6"/>
  </p:notesMasterIdLst>
  <p:handoutMasterIdLst>
    <p:handoutMasterId r:id="rId67"/>
  </p:handoutMasterIdLst>
  <p:sldIdLst>
    <p:sldId id="466" r:id="rId2"/>
    <p:sldId id="468" r:id="rId3"/>
    <p:sldId id="469" r:id="rId4"/>
    <p:sldId id="522" r:id="rId5"/>
    <p:sldId id="523" r:id="rId6"/>
    <p:sldId id="555" r:id="rId7"/>
    <p:sldId id="556" r:id="rId8"/>
    <p:sldId id="440" r:id="rId9"/>
    <p:sldId id="470" r:id="rId10"/>
    <p:sldId id="557" r:id="rId11"/>
    <p:sldId id="419" r:id="rId12"/>
    <p:sldId id="303" r:id="rId13"/>
    <p:sldId id="471" r:id="rId14"/>
    <p:sldId id="455" r:id="rId15"/>
    <p:sldId id="628" r:id="rId16"/>
    <p:sldId id="629" r:id="rId17"/>
    <p:sldId id="630" r:id="rId18"/>
    <p:sldId id="456" r:id="rId19"/>
    <p:sldId id="589" r:id="rId20"/>
    <p:sldId id="590" r:id="rId21"/>
    <p:sldId id="472" r:id="rId22"/>
    <p:sldId id="386" r:id="rId23"/>
    <p:sldId id="591" r:id="rId24"/>
    <p:sldId id="592" r:id="rId25"/>
    <p:sldId id="593" r:id="rId26"/>
    <p:sldId id="594" r:id="rId27"/>
    <p:sldId id="595" r:id="rId28"/>
    <p:sldId id="596" r:id="rId29"/>
    <p:sldId id="597" r:id="rId30"/>
    <p:sldId id="627" r:id="rId31"/>
    <p:sldId id="634" r:id="rId32"/>
    <p:sldId id="598" r:id="rId33"/>
    <p:sldId id="599" r:id="rId34"/>
    <p:sldId id="600" r:id="rId35"/>
    <p:sldId id="511" r:id="rId36"/>
    <p:sldId id="390" r:id="rId37"/>
    <p:sldId id="601" r:id="rId38"/>
    <p:sldId id="602" r:id="rId39"/>
    <p:sldId id="603" r:id="rId40"/>
    <p:sldId id="604" r:id="rId41"/>
    <p:sldId id="605" r:id="rId42"/>
    <p:sldId id="606" r:id="rId43"/>
    <p:sldId id="607" r:id="rId44"/>
    <p:sldId id="608" r:id="rId45"/>
    <p:sldId id="609" r:id="rId46"/>
    <p:sldId id="626" r:id="rId47"/>
    <p:sldId id="610" r:id="rId48"/>
    <p:sldId id="611" r:id="rId49"/>
    <p:sldId id="612" r:id="rId50"/>
    <p:sldId id="615" r:id="rId51"/>
    <p:sldId id="622" r:id="rId52"/>
    <p:sldId id="623" r:id="rId53"/>
    <p:sldId id="631" r:id="rId54"/>
    <p:sldId id="632" r:id="rId55"/>
    <p:sldId id="624" r:id="rId56"/>
    <p:sldId id="625" r:id="rId57"/>
    <p:sldId id="633" r:id="rId58"/>
    <p:sldId id="616" r:id="rId59"/>
    <p:sldId id="620" r:id="rId60"/>
    <p:sldId id="621" r:id="rId61"/>
    <p:sldId id="617" r:id="rId62"/>
    <p:sldId id="618" r:id="rId63"/>
    <p:sldId id="619" r:id="rId64"/>
    <p:sldId id="475" r:id="rId65"/>
  </p:sldIdLst>
  <p:sldSz cx="12192000" cy="6858000"/>
  <p:notesSz cx="6794500" cy="9906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37">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119377" initials="T" lastIdx="11" clrIdx="0"/>
  <p:cmAuthor id="2" name="T182013" initials="T" lastIdx="2" clrIdx="1">
    <p:extLst>
      <p:ext uri="{19B8F6BF-5375-455C-9EA6-DF929625EA0E}">
        <p15:presenceInfo xmlns:p15="http://schemas.microsoft.com/office/powerpoint/2012/main" userId="T182013"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CB8"/>
    <a:srgbClr val="FFFFFF"/>
    <a:srgbClr val="5B9BD5"/>
    <a:srgbClr val="0000FF"/>
    <a:srgbClr val="ED7D31"/>
    <a:srgbClr val="FE7683"/>
    <a:srgbClr val="FE3D50"/>
    <a:srgbClr val="CC7E63"/>
    <a:srgbClr val="787464"/>
    <a:srgbClr val="D7AB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44" autoAdjust="0"/>
    <p:restoredTop sz="80319" autoAdjust="0"/>
  </p:normalViewPr>
  <p:slideViewPr>
    <p:cSldViewPr snapToGrid="0">
      <p:cViewPr varScale="1">
        <p:scale>
          <a:sx n="132" d="100"/>
          <a:sy n="132" d="100"/>
        </p:scale>
        <p:origin x="1588" y="72"/>
      </p:cViewPr>
      <p:guideLst>
        <p:guide orient="horz" pos="2437"/>
        <p:guide pos="3840"/>
      </p:guideLst>
    </p:cSldViewPr>
  </p:slideViewPr>
  <p:notesTextViewPr>
    <p:cViewPr>
      <p:scale>
        <a:sx n="150" d="100"/>
        <a:sy n="15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4283" cy="497020"/>
          </a:xfrm>
          <a:prstGeom prst="rect">
            <a:avLst/>
          </a:prstGeom>
        </p:spPr>
        <p:txBody>
          <a:bodyPr vert="horz" lIns="91440" tIns="45720" rIns="91440" bIns="45720" rtlCol="0"/>
          <a:lstStyle>
            <a:lvl1pPr algn="l">
              <a:defRPr sz="1190"/>
            </a:lvl1pPr>
          </a:lstStyle>
          <a:p>
            <a:endParaRPr lang="zh-CN" altLang="en-US"/>
          </a:p>
        </p:txBody>
      </p:sp>
      <p:sp>
        <p:nvSpPr>
          <p:cNvPr id="3" name="日期占位符 2"/>
          <p:cNvSpPr>
            <a:spLocks noGrp="1"/>
          </p:cNvSpPr>
          <p:nvPr>
            <p:ph type="dt" sz="quarter" idx="1"/>
          </p:nvPr>
        </p:nvSpPr>
        <p:spPr>
          <a:xfrm>
            <a:off x="3848644" y="0"/>
            <a:ext cx="2944283" cy="497020"/>
          </a:xfrm>
          <a:prstGeom prst="rect">
            <a:avLst/>
          </a:prstGeom>
        </p:spPr>
        <p:txBody>
          <a:bodyPr vert="horz" lIns="91440" tIns="45720" rIns="91440" bIns="45720" rtlCol="0"/>
          <a:lstStyle>
            <a:lvl1pPr algn="r">
              <a:defRPr sz="1190"/>
            </a:lvl1pPr>
          </a:lstStyle>
          <a:p>
            <a:fld id="{0F9B84EA-7D68-4D60-9CB1-D50884785D1C}" type="datetimeFigureOut">
              <a:rPr lang="zh-CN" altLang="en-US" smtClean="0"/>
              <a:t>2022/1/10</a:t>
            </a:fld>
            <a:endParaRPr lang="zh-CN" altLang="en-US"/>
          </a:p>
        </p:txBody>
      </p:sp>
      <p:sp>
        <p:nvSpPr>
          <p:cNvPr id="4" name="页脚占位符 3"/>
          <p:cNvSpPr>
            <a:spLocks noGrp="1"/>
          </p:cNvSpPr>
          <p:nvPr>
            <p:ph type="ftr" sz="quarter" idx="2"/>
          </p:nvPr>
        </p:nvSpPr>
        <p:spPr>
          <a:xfrm>
            <a:off x="0" y="9408981"/>
            <a:ext cx="2944283" cy="497019"/>
          </a:xfrm>
          <a:prstGeom prst="rect">
            <a:avLst/>
          </a:prstGeom>
        </p:spPr>
        <p:txBody>
          <a:bodyPr vert="horz" lIns="91440" tIns="45720" rIns="91440" bIns="45720" rtlCol="0" anchor="b"/>
          <a:lstStyle>
            <a:lvl1pPr algn="l">
              <a:defRPr sz="1190"/>
            </a:lvl1pPr>
          </a:lstStyle>
          <a:p>
            <a:endParaRPr lang="zh-CN" altLang="en-US"/>
          </a:p>
        </p:txBody>
      </p:sp>
      <p:sp>
        <p:nvSpPr>
          <p:cNvPr id="5" name="灯片编号占位符 4"/>
          <p:cNvSpPr>
            <a:spLocks noGrp="1"/>
          </p:cNvSpPr>
          <p:nvPr>
            <p:ph type="sldNum" sz="quarter" idx="3"/>
          </p:nvPr>
        </p:nvSpPr>
        <p:spPr>
          <a:xfrm>
            <a:off x="3848644" y="9408981"/>
            <a:ext cx="2944283" cy="497019"/>
          </a:xfrm>
          <a:prstGeom prst="rect">
            <a:avLst/>
          </a:prstGeom>
        </p:spPr>
        <p:txBody>
          <a:bodyPr vert="horz" lIns="91440" tIns="45720" rIns="91440" bIns="45720" rtlCol="0" anchor="b"/>
          <a:lstStyle>
            <a:lvl1pPr algn="r">
              <a:defRPr sz="119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2" y="1"/>
            <a:ext cx="2944283" cy="497020"/>
          </a:xfrm>
          <a:prstGeom prst="rect">
            <a:avLst/>
          </a:prstGeom>
        </p:spPr>
        <p:txBody>
          <a:bodyPr vert="horz" lIns="91432" tIns="45716" rIns="91432" bIns="45716" rtlCol="0"/>
          <a:lstStyle>
            <a:lvl1pPr algn="l">
              <a:defRPr sz="1200"/>
            </a:lvl1pPr>
          </a:lstStyle>
          <a:p>
            <a:endParaRPr lang="zh-CN" altLang="en-US"/>
          </a:p>
        </p:txBody>
      </p:sp>
      <p:sp>
        <p:nvSpPr>
          <p:cNvPr id="3" name="日期占位符 2"/>
          <p:cNvSpPr>
            <a:spLocks noGrp="1"/>
          </p:cNvSpPr>
          <p:nvPr>
            <p:ph type="dt" idx="1"/>
          </p:nvPr>
        </p:nvSpPr>
        <p:spPr>
          <a:xfrm>
            <a:off x="3848645" y="1"/>
            <a:ext cx="2944283" cy="497020"/>
          </a:xfrm>
          <a:prstGeom prst="rect">
            <a:avLst/>
          </a:prstGeom>
        </p:spPr>
        <p:txBody>
          <a:bodyPr vert="horz" lIns="91432" tIns="45716" rIns="91432" bIns="45716" rtlCol="0"/>
          <a:lstStyle>
            <a:lvl1pPr algn="r">
              <a:defRPr sz="1200"/>
            </a:lvl1pPr>
          </a:lstStyle>
          <a:p>
            <a:fld id="{E007C451-60E4-4599-BC35-0053FC9CE8F3}" type="datetimeFigureOut">
              <a:rPr lang="zh-CN" altLang="en-US" smtClean="0"/>
              <a:t>2022/1/10</a:t>
            </a:fld>
            <a:endParaRPr lang="zh-CN" altLang="en-US"/>
          </a:p>
        </p:txBody>
      </p:sp>
      <p:sp>
        <p:nvSpPr>
          <p:cNvPr id="4" name="幻灯片图像占位符 3"/>
          <p:cNvSpPr>
            <a:spLocks noGrp="1" noRot="1" noChangeAspect="1"/>
          </p:cNvSpPr>
          <p:nvPr>
            <p:ph type="sldImg" idx="2"/>
          </p:nvPr>
        </p:nvSpPr>
        <p:spPr>
          <a:xfrm>
            <a:off x="425450" y="1238250"/>
            <a:ext cx="5943600" cy="3344863"/>
          </a:xfrm>
          <a:prstGeom prst="rect">
            <a:avLst/>
          </a:prstGeom>
          <a:noFill/>
          <a:ln w="12700">
            <a:solidFill>
              <a:prstClr val="black"/>
            </a:solidFill>
          </a:ln>
        </p:spPr>
        <p:txBody>
          <a:bodyPr vert="horz" lIns="91432" tIns="45716" rIns="91432" bIns="45716" rtlCol="0" anchor="ctr"/>
          <a:lstStyle/>
          <a:p>
            <a:endParaRPr lang="zh-CN" altLang="en-US"/>
          </a:p>
        </p:txBody>
      </p:sp>
      <p:sp>
        <p:nvSpPr>
          <p:cNvPr id="5" name="备注占位符 4"/>
          <p:cNvSpPr>
            <a:spLocks noGrp="1"/>
          </p:cNvSpPr>
          <p:nvPr>
            <p:ph type="body" sz="quarter" idx="3"/>
          </p:nvPr>
        </p:nvSpPr>
        <p:spPr>
          <a:xfrm>
            <a:off x="679450" y="4767263"/>
            <a:ext cx="5435600" cy="3900488"/>
          </a:xfrm>
          <a:prstGeom prst="rect">
            <a:avLst/>
          </a:prstGeom>
        </p:spPr>
        <p:txBody>
          <a:bodyPr vert="horz" lIns="91432" tIns="45716" rIns="91432" bIns="45716"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2" y="9408984"/>
            <a:ext cx="2944283" cy="497019"/>
          </a:xfrm>
          <a:prstGeom prst="rect">
            <a:avLst/>
          </a:prstGeom>
        </p:spPr>
        <p:txBody>
          <a:bodyPr vert="horz" lIns="91432" tIns="45716" rIns="91432" bIns="45716"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48645" y="9408984"/>
            <a:ext cx="2944283" cy="497019"/>
          </a:xfrm>
          <a:prstGeom prst="rect">
            <a:avLst/>
          </a:prstGeom>
        </p:spPr>
        <p:txBody>
          <a:bodyPr vert="horz" lIns="91432" tIns="45716" rIns="91432" bIns="45716" rtlCol="0" anchor="b"/>
          <a:lstStyle>
            <a:lvl1pPr algn="r">
              <a:defRPr sz="1200"/>
            </a:lvl1pPr>
          </a:lstStyle>
          <a:p>
            <a:fld id="{7EFE2119-A7ED-48A4-BF93-E52EC192113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64899" name="备注占位符 2"/>
          <p:cNvSpPr>
            <a:spLocks noGrp="1" noRot="1" noChangeAspect="1" noChangeArrowheads="1"/>
          </p:cNvSpPr>
          <p:nvPr>
            <p:ph type="body" idx="4294967295"/>
          </p:nvPr>
        </p:nvSpPr>
        <p:spPr/>
        <p:txBody>
          <a:bodyPr/>
          <a:lstStyle/>
          <a:p>
            <a:r>
              <a:rPr lang="zh-CN" altLang="en-US" dirty="0"/>
              <a:t>主要内容包括</a:t>
            </a:r>
            <a:endParaRPr lang="en-US" altLang="zh-CN" sz="1200" b="0" i="0" u="none" strike="noStrike" kern="1200" dirty="0">
              <a:solidFill>
                <a:schemeClr val="tx1"/>
              </a:solidFill>
              <a:effectLst/>
              <a:latin typeface="+mn-lt"/>
              <a:ea typeface="+mn-ea"/>
              <a:cs typeface="+mn-cs"/>
            </a:endParaRPr>
          </a:p>
          <a:p>
            <a:r>
              <a:rPr lang="en-US" altLang="zh-CN" sz="1000" b="0" i="0" u="none" strike="noStrike" kern="1200" dirty="0" err="1">
                <a:solidFill>
                  <a:schemeClr val="tx1"/>
                </a:solidFill>
                <a:effectLst/>
                <a:latin typeface="+mj-ea"/>
                <a:ea typeface="+mj-ea"/>
                <a:cs typeface="+mn-cs"/>
              </a:rPr>
              <a:t>GoldenDB</a:t>
            </a:r>
            <a:r>
              <a:rPr lang="zh-CN" altLang="en-US" sz="1000" b="0" i="0" u="none" strike="noStrike" kern="1200" dirty="0">
                <a:solidFill>
                  <a:schemeClr val="tx1"/>
                </a:solidFill>
                <a:effectLst/>
                <a:latin typeface="+mj-ea"/>
                <a:ea typeface="+mj-ea"/>
                <a:cs typeface="+mn-cs"/>
              </a:rPr>
              <a:t>架构分析及模块介绍</a:t>
            </a:r>
            <a:r>
              <a:rPr lang="zh-CN" altLang="en-US" dirty="0"/>
              <a:t> </a:t>
            </a:r>
            <a:endParaRPr lang="en-US" altLang="zh-CN" sz="1000" b="0" i="0" u="none" strike="noStrike" kern="1200" dirty="0">
              <a:solidFill>
                <a:schemeClr val="tx1"/>
              </a:solidFill>
              <a:effectLst/>
              <a:latin typeface="+mj-ea"/>
              <a:ea typeface="+mj-ea"/>
              <a:cs typeface="+mn-cs"/>
            </a:endParaRPr>
          </a:p>
          <a:p>
            <a:r>
              <a:rPr lang="zh-CN" altLang="en-US" sz="1000" b="0" i="0" u="none" strike="noStrike" kern="1200" dirty="0">
                <a:solidFill>
                  <a:schemeClr val="tx1"/>
                </a:solidFill>
                <a:effectLst/>
                <a:latin typeface="+mj-ea"/>
                <a:ea typeface="+mj-ea"/>
                <a:cs typeface="+mn-cs"/>
              </a:rPr>
              <a:t>数据分片方式</a:t>
            </a:r>
            <a:endParaRPr lang="en-US" altLang="zh-CN" sz="1000" b="0" i="0" u="none" strike="noStrike" kern="1200" dirty="0">
              <a:solidFill>
                <a:schemeClr val="tx1"/>
              </a:solidFill>
              <a:effectLst/>
              <a:latin typeface="+mj-ea"/>
              <a:ea typeface="+mj-ea"/>
              <a:cs typeface="+mn-cs"/>
            </a:endParaRPr>
          </a:p>
          <a:p>
            <a:r>
              <a:rPr lang="zh-CN" altLang="en-US" sz="1000" b="0" i="0" u="none" strike="noStrike" kern="1200" dirty="0">
                <a:solidFill>
                  <a:schemeClr val="tx1"/>
                </a:solidFill>
                <a:effectLst/>
                <a:latin typeface="+mj-ea"/>
                <a:ea typeface="+mj-ea"/>
                <a:cs typeface="+mn-cs"/>
              </a:rPr>
              <a:t>分布式事务控制</a:t>
            </a:r>
            <a:endParaRPr lang="en-US" altLang="zh-CN" sz="1000" b="0" i="0" u="none" strike="noStrike" kern="1200" dirty="0">
              <a:solidFill>
                <a:schemeClr val="tx1"/>
              </a:solidFill>
              <a:effectLst/>
              <a:latin typeface="+mj-ea"/>
              <a:ea typeface="+mj-ea"/>
              <a:cs typeface="+mn-cs"/>
            </a:endParaRPr>
          </a:p>
          <a:p>
            <a:r>
              <a:rPr lang="en-US" altLang="zh-CN" sz="1000" b="0" i="0" u="none" strike="noStrike" kern="1200" dirty="0" err="1">
                <a:solidFill>
                  <a:schemeClr val="tx1"/>
                </a:solidFill>
                <a:effectLst/>
                <a:latin typeface="+mj-ea"/>
                <a:ea typeface="+mj-ea"/>
                <a:cs typeface="+mn-cs"/>
              </a:rPr>
              <a:t>GoldenDB</a:t>
            </a:r>
            <a:r>
              <a:rPr lang="zh-CN" altLang="en-US" sz="1000" b="0" i="0" u="none" strike="noStrike" kern="1200" dirty="0">
                <a:solidFill>
                  <a:schemeClr val="tx1"/>
                </a:solidFill>
                <a:effectLst/>
                <a:latin typeface="+mj-ea"/>
                <a:ea typeface="+mj-ea"/>
                <a:cs typeface="+mn-cs"/>
              </a:rPr>
              <a:t>高可用方案</a:t>
            </a:r>
            <a:endParaRPr lang="en-US" altLang="zh-CN" sz="1000" b="0" i="0" u="none" strike="noStrike" kern="1200" dirty="0">
              <a:solidFill>
                <a:schemeClr val="tx1"/>
              </a:solidFill>
              <a:effectLst/>
              <a:latin typeface="+mj-ea"/>
              <a:ea typeface="+mj-ea"/>
              <a:cs typeface="+mn-cs"/>
            </a:endParaRPr>
          </a:p>
          <a:p>
            <a:r>
              <a:rPr lang="en-US" altLang="zh-CN" sz="1000" b="0" i="0" u="none" strike="noStrike" kern="1200" dirty="0" err="1">
                <a:solidFill>
                  <a:schemeClr val="tx1"/>
                </a:solidFill>
                <a:effectLst/>
                <a:latin typeface="+mj-ea"/>
                <a:ea typeface="+mj-ea"/>
                <a:cs typeface="+mn-cs"/>
              </a:rPr>
              <a:t>GoldenDB</a:t>
            </a:r>
            <a:r>
              <a:rPr lang="zh-CN" altLang="en-US" sz="1000" b="0" i="0" u="none" strike="noStrike" kern="1200" dirty="0">
                <a:solidFill>
                  <a:schemeClr val="tx1"/>
                </a:solidFill>
                <a:effectLst/>
                <a:latin typeface="+mj-ea"/>
                <a:ea typeface="+mj-ea"/>
                <a:cs typeface="+mn-cs"/>
              </a:rPr>
              <a:t>高并发方案</a:t>
            </a:r>
            <a:endParaRPr lang="en-US" altLang="zh-CN" sz="1000" b="0" i="0" u="none" strike="noStrike" kern="1200" dirty="0">
              <a:solidFill>
                <a:schemeClr val="tx1"/>
              </a:solidFill>
              <a:effectLst/>
              <a:latin typeface="+mj-ea"/>
              <a:ea typeface="+mj-ea"/>
              <a:cs typeface="+mn-cs"/>
            </a:endParaRPr>
          </a:p>
          <a:p>
            <a:r>
              <a:rPr lang="zh-CN" altLang="en-US" sz="1000" b="0" i="0" u="none" strike="noStrike" kern="1200" dirty="0">
                <a:solidFill>
                  <a:schemeClr val="tx1"/>
                </a:solidFill>
                <a:effectLst/>
                <a:latin typeface="+mj-ea"/>
                <a:ea typeface="+mj-ea"/>
                <a:cs typeface="+mn-cs"/>
              </a:rPr>
              <a:t>分布式查询优化器</a:t>
            </a:r>
            <a:endParaRPr lang="en-US" altLang="zh-CN" sz="1000" b="0" i="0" u="none" strike="noStrike" kern="1200" dirty="0">
              <a:solidFill>
                <a:schemeClr val="tx1"/>
              </a:solidFill>
              <a:effectLst/>
              <a:latin typeface="+mj-ea"/>
              <a:ea typeface="+mj-ea"/>
              <a:cs typeface="+mn-cs"/>
            </a:endParaRPr>
          </a:p>
          <a:p>
            <a:r>
              <a:rPr lang="en-US" altLang="zh-CN" sz="1000" b="0" i="0" u="none" strike="noStrike" kern="1200" dirty="0" err="1">
                <a:solidFill>
                  <a:schemeClr val="tx1"/>
                </a:solidFill>
                <a:effectLst/>
                <a:latin typeface="+mj-ea"/>
                <a:ea typeface="+mj-ea"/>
                <a:cs typeface="+mn-cs"/>
              </a:rPr>
              <a:t>GoldenDB</a:t>
            </a:r>
            <a:r>
              <a:rPr lang="zh-CN" altLang="en-US" sz="1000" b="0" i="0" u="none" strike="noStrike" kern="1200" dirty="0">
                <a:solidFill>
                  <a:schemeClr val="tx1"/>
                </a:solidFill>
                <a:effectLst/>
                <a:latin typeface="+mj-ea"/>
                <a:ea typeface="+mj-ea"/>
                <a:cs typeface="+mn-cs"/>
              </a:rPr>
              <a:t>备份恢复方案</a:t>
            </a:r>
            <a:endParaRPr lang="en-US" altLang="zh-CN" sz="1000" b="0" i="0" u="none" strike="noStrike" kern="1200" dirty="0">
              <a:solidFill>
                <a:schemeClr val="tx1"/>
              </a:solidFill>
              <a:effectLst/>
              <a:latin typeface="+mj-ea"/>
              <a:ea typeface="+mj-ea"/>
              <a:cs typeface="+mn-cs"/>
            </a:endParaRPr>
          </a:p>
          <a:p>
            <a:r>
              <a:rPr lang="zh-CN" altLang="en-US" sz="1000" b="0" i="0" u="none" strike="noStrike" kern="1200" dirty="0">
                <a:solidFill>
                  <a:schemeClr val="tx1"/>
                </a:solidFill>
                <a:effectLst/>
                <a:latin typeface="+mj-ea"/>
                <a:ea typeface="+mj-ea"/>
                <a:cs typeface="+mn-cs"/>
              </a:rPr>
              <a:t>兼容性</a:t>
            </a:r>
            <a:endParaRPr lang="en-US" altLang="zh-CN" sz="1000" b="0" i="0" u="none" strike="noStrike" kern="1200" dirty="0">
              <a:solidFill>
                <a:schemeClr val="tx1"/>
              </a:solidFill>
              <a:effectLst/>
              <a:latin typeface="+mj-ea"/>
              <a:ea typeface="+mj-ea"/>
              <a:cs typeface="+mn-cs"/>
            </a:endParaRPr>
          </a:p>
          <a:p>
            <a:r>
              <a:rPr lang="zh-CN" altLang="en-US" sz="1000" b="0" i="0" u="none" strike="noStrike" kern="1200" dirty="0">
                <a:solidFill>
                  <a:schemeClr val="tx1"/>
                </a:solidFill>
                <a:effectLst/>
                <a:latin typeface="+mj-ea"/>
                <a:ea typeface="+mj-ea"/>
                <a:cs typeface="+mn-cs"/>
              </a:rPr>
              <a:t>数据迁移</a:t>
            </a:r>
            <a:endParaRPr lang="en-US" altLang="zh-CN" sz="1000" b="0" i="0" u="none" strike="noStrike" kern="1200" dirty="0">
              <a:solidFill>
                <a:schemeClr val="tx1"/>
              </a:solidFill>
              <a:effectLst/>
              <a:latin typeface="+mj-ea"/>
              <a:ea typeface="+mj-ea"/>
              <a:cs typeface="+mn-cs"/>
            </a:endParaRPr>
          </a:p>
          <a:p>
            <a:r>
              <a:rPr lang="zh-CN" altLang="en-US" sz="1000" b="0" i="0" u="none" strike="noStrike" kern="1200" dirty="0">
                <a:solidFill>
                  <a:schemeClr val="tx1"/>
                </a:solidFill>
                <a:effectLst/>
                <a:latin typeface="+mj-ea"/>
                <a:ea typeface="+mj-ea"/>
                <a:cs typeface="+mn-cs"/>
              </a:rPr>
              <a:t>监控运维</a:t>
            </a:r>
            <a:endParaRPr lang="en-US" altLang="zh-CN" sz="1000" b="0" i="0" u="none" strike="noStrike" kern="1200" dirty="0">
              <a:solidFill>
                <a:schemeClr val="tx1"/>
              </a:solidFill>
              <a:effectLst/>
              <a:latin typeface="+mj-ea"/>
              <a:ea typeface="+mj-ea"/>
              <a:cs typeface="+mn-cs"/>
            </a:endParaRPr>
          </a:p>
          <a:p>
            <a:r>
              <a:rPr lang="zh-CN" altLang="en-US" sz="1000" b="0" i="0" u="none" strike="noStrike" kern="1200" dirty="0">
                <a:solidFill>
                  <a:schemeClr val="tx1"/>
                </a:solidFill>
                <a:effectLst/>
                <a:latin typeface="+mj-ea"/>
                <a:ea typeface="+mj-ea"/>
                <a:cs typeface="+mn-cs"/>
              </a:rPr>
              <a:t>问题及展望</a:t>
            </a:r>
            <a:endParaRPr lang="en-US" altLang="zh-CN" sz="1000" b="0" i="0" u="none" strike="noStrike" kern="1200" dirty="0">
              <a:solidFill>
                <a:schemeClr val="tx1"/>
              </a:solidFill>
              <a:effectLst/>
              <a:latin typeface="+mj-ea"/>
              <a:ea typeface="+mj-ea"/>
              <a:cs typeface="+mn-cs"/>
            </a:endParaRPr>
          </a:p>
          <a:p>
            <a:pPr lvl="1"/>
            <a:endParaRPr lang="en-US" altLang="zh-CN" dirty="0"/>
          </a:p>
        </p:txBody>
      </p:sp>
      <p:sp>
        <p:nvSpPr>
          <p:cNvPr id="3" name="幻灯片图像占位符 2"/>
          <p:cNvSpPr>
            <a:spLocks noGrp="1" noRot="1" noChangeAspect="1"/>
          </p:cNvSpPr>
          <p:nvPr>
            <p:ph type="sldImg"/>
          </p:nvPr>
        </p:nvSpPr>
        <p:spPr>
          <a:xfrm>
            <a:off x="519113" y="787400"/>
            <a:ext cx="5759450" cy="3240088"/>
          </a:xfrm>
        </p:spPr>
      </p:sp>
    </p:spTree>
  </p:cSld>
  <p:clrMapOvr>
    <a:overrideClrMapping bg1="lt1" tx1="dk1" bg2="lt2" tx2="dk2" accent1="accent1" accent2="accent2" accent3="accent3" accent4="accent4" accent5="accent5" accent6="accent6" hlink="hlink" folHlink="folHlink"/>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pPr>
              <a:lnSpc>
                <a:spcPct val="90000"/>
              </a:lnSpc>
              <a:spcAft>
                <a:spcPts val="600"/>
              </a:spcAft>
            </a:pPr>
            <a:r>
              <a:rPr lang="en-US" altLang="zh-CN" sz="900" b="0" i="0" spc="0" dirty="0">
                <a:effectLst/>
              </a:rPr>
              <a:t>1</a:t>
            </a:r>
            <a:r>
              <a:rPr lang="zh-CN" altLang="en-US" sz="900" b="0" i="0" spc="0" dirty="0">
                <a:effectLst/>
              </a:rPr>
              <a:t>、计算节点</a:t>
            </a:r>
            <a:r>
              <a:rPr lang="en-US" altLang="zh-CN" sz="900" b="0" i="0" spc="0" dirty="0">
                <a:effectLst/>
              </a:rPr>
              <a:t>CN</a:t>
            </a:r>
            <a:r>
              <a:rPr lang="en-US" altLang="zh-CN" sz="900" dirty="0">
                <a:sym typeface="Wingdings" panose="05000000000000000000" pitchFamily="2" charset="2"/>
              </a:rPr>
              <a:t>&lt;-</a:t>
            </a:r>
            <a:r>
              <a:rPr lang="en-US" altLang="zh-CN" sz="900" b="0" i="0" spc="0" dirty="0">
                <a:effectLst/>
                <a:sym typeface="Wingdings" panose="05000000000000000000" pitchFamily="2" charset="2"/>
              </a:rPr>
              <a:t>-</a:t>
            </a:r>
            <a:r>
              <a:rPr lang="en-US" altLang="zh-CN" sz="900" b="0" i="0" spc="0" dirty="0">
                <a:effectLst/>
              </a:rPr>
              <a:t>&gt;</a:t>
            </a:r>
            <a:r>
              <a:rPr lang="zh-CN" altLang="en-US" sz="900" b="0" i="0" spc="0" dirty="0">
                <a:effectLst/>
              </a:rPr>
              <a:t>数据节点</a:t>
            </a:r>
            <a:r>
              <a:rPr lang="en-US" altLang="zh-CN" sz="900" b="0" i="0" spc="0" dirty="0">
                <a:effectLst/>
              </a:rPr>
              <a:t>DN:</a:t>
            </a:r>
            <a:r>
              <a:rPr lang="zh-CN" altLang="en-US" sz="900" b="0" i="0" spc="0" dirty="0">
                <a:effectLst/>
              </a:rPr>
              <a:t>通过</a:t>
            </a:r>
            <a:r>
              <a:rPr lang="en-US" altLang="zh-CN" sz="900" b="0" i="0" spc="0" dirty="0" err="1">
                <a:effectLst/>
              </a:rPr>
              <a:t>dbagent</a:t>
            </a:r>
            <a:r>
              <a:rPr lang="zh-CN" altLang="en-US" sz="900" b="0" i="0" spc="0" dirty="0">
                <a:effectLst/>
              </a:rPr>
              <a:t>建立长连接。</a:t>
            </a:r>
            <a:endParaRPr lang="en-US" altLang="zh-CN" sz="900" b="0" i="0" spc="0" dirty="0">
              <a:effectLst/>
            </a:endParaRPr>
          </a:p>
          <a:p>
            <a:pPr>
              <a:lnSpc>
                <a:spcPct val="90000"/>
              </a:lnSpc>
              <a:spcAft>
                <a:spcPts val="600"/>
              </a:spcAft>
            </a:pPr>
            <a:r>
              <a:rPr lang="en-US" altLang="zh-CN" sz="900" b="0" i="0" spc="0" dirty="0">
                <a:effectLst/>
              </a:rPr>
              <a:t>2</a:t>
            </a:r>
            <a:r>
              <a:rPr lang="zh-CN" altLang="en-US" sz="900" b="0" i="0" spc="0" dirty="0">
                <a:effectLst/>
              </a:rPr>
              <a:t>、数据节点主节点</a:t>
            </a:r>
            <a:r>
              <a:rPr lang="en-US" altLang="zh-CN" sz="900" dirty="0">
                <a:sym typeface="Wingdings" panose="05000000000000000000" pitchFamily="2" charset="2"/>
              </a:rPr>
              <a:t>&lt;-</a:t>
            </a:r>
            <a:r>
              <a:rPr lang="en-US" altLang="zh-CN" sz="900" b="0" i="0" spc="0" dirty="0">
                <a:effectLst/>
                <a:sym typeface="Wingdings" panose="05000000000000000000" pitchFamily="2" charset="2"/>
              </a:rPr>
              <a:t>-</a:t>
            </a:r>
            <a:r>
              <a:rPr lang="en-US" altLang="zh-CN" sz="900" b="0" i="0" spc="0" dirty="0">
                <a:effectLst/>
              </a:rPr>
              <a:t>&gt;</a:t>
            </a:r>
            <a:r>
              <a:rPr lang="zh-CN" altLang="en-US" sz="900" b="0" i="0" spc="0" dirty="0">
                <a:effectLst/>
              </a:rPr>
              <a:t>从节点</a:t>
            </a:r>
            <a:r>
              <a:rPr lang="en-US" altLang="zh-CN" sz="900" b="0" i="0" spc="0" dirty="0">
                <a:effectLst/>
              </a:rPr>
              <a:t>:</a:t>
            </a:r>
            <a:r>
              <a:rPr lang="zh-CN" altLang="en-US" sz="900" b="0" i="0" spc="0" dirty="0">
                <a:effectLst/>
              </a:rPr>
              <a:t>通过</a:t>
            </a:r>
            <a:r>
              <a:rPr lang="en-US" altLang="zh-CN" sz="900" b="0" i="0" spc="0" dirty="0" err="1">
                <a:effectLst/>
              </a:rPr>
              <a:t>mysql</a:t>
            </a:r>
            <a:r>
              <a:rPr lang="zh-CN" altLang="en-US" sz="900" b="0" i="0" spc="0" dirty="0">
                <a:effectLst/>
              </a:rPr>
              <a:t>的</a:t>
            </a:r>
            <a:r>
              <a:rPr lang="en-US" altLang="zh-CN" sz="900" b="0" i="0" spc="0" dirty="0" err="1">
                <a:effectLst/>
              </a:rPr>
              <a:t>binlog</a:t>
            </a:r>
            <a:r>
              <a:rPr lang="zh-CN" altLang="en-US" sz="900" b="0" i="0" spc="0" dirty="0">
                <a:effectLst/>
              </a:rPr>
              <a:t>同步复制原理，实现数据的同步。</a:t>
            </a:r>
            <a:endParaRPr lang="en-US" altLang="zh-CN" sz="900" dirty="0">
              <a:effectLst/>
            </a:endParaRPr>
          </a:p>
          <a:p>
            <a:pPr>
              <a:lnSpc>
                <a:spcPct val="90000"/>
              </a:lnSpc>
              <a:spcAft>
                <a:spcPts val="600"/>
              </a:spcAft>
            </a:pPr>
            <a:r>
              <a:rPr lang="en-US" altLang="zh-CN" sz="900" b="0" i="0" spc="0" dirty="0">
                <a:effectLst/>
              </a:rPr>
              <a:t>3</a:t>
            </a:r>
            <a:r>
              <a:rPr lang="zh-CN" altLang="en-US" sz="900" b="0" i="0" spc="0" dirty="0">
                <a:effectLst/>
              </a:rPr>
              <a:t>、</a:t>
            </a:r>
            <a:r>
              <a:rPr lang="en-US" altLang="zh-CN" sz="900" b="0" i="0" spc="0" dirty="0" err="1">
                <a:effectLst/>
              </a:rPr>
              <a:t>ProxyManager</a:t>
            </a:r>
            <a:r>
              <a:rPr lang="zh-CN" altLang="en-US" sz="900" b="0" i="0" spc="0" dirty="0">
                <a:effectLst/>
              </a:rPr>
              <a:t>：实现对计算节点的统一管理，会和每个计算节点进行连接。</a:t>
            </a:r>
            <a:endParaRPr lang="en-US" altLang="zh-CN" sz="900" dirty="0">
              <a:effectLst/>
            </a:endParaRPr>
          </a:p>
          <a:p>
            <a:pPr>
              <a:lnSpc>
                <a:spcPct val="90000"/>
              </a:lnSpc>
              <a:spcAft>
                <a:spcPts val="600"/>
              </a:spcAft>
            </a:pPr>
            <a:r>
              <a:rPr lang="en-US" altLang="zh-CN" sz="900" b="0" i="0" spc="0" dirty="0">
                <a:effectLst/>
              </a:rPr>
              <a:t>4</a:t>
            </a:r>
            <a:r>
              <a:rPr lang="zh-CN" altLang="en-US" sz="900" b="0" i="0" spc="0" dirty="0">
                <a:effectLst/>
              </a:rPr>
              <a:t>、</a:t>
            </a:r>
            <a:r>
              <a:rPr lang="en-US" altLang="zh-CN" sz="900" b="0" i="0" spc="0" dirty="0" err="1">
                <a:effectLst/>
              </a:rPr>
              <a:t>ClusterManager</a:t>
            </a:r>
            <a:r>
              <a:rPr lang="zh-CN" altLang="en-US" sz="900" b="0" i="0" spc="0" dirty="0">
                <a:effectLst/>
              </a:rPr>
              <a:t>：统一管理数据节点，比如数据节点的状态、扩容缩容，并协同计算节点控制数据的访问。</a:t>
            </a:r>
            <a:endParaRPr lang="en-US" altLang="zh-CN" sz="900" dirty="0">
              <a:effectLst/>
            </a:endParaRPr>
          </a:p>
          <a:p>
            <a:pPr>
              <a:lnSpc>
                <a:spcPct val="90000"/>
              </a:lnSpc>
              <a:spcAft>
                <a:spcPts val="600"/>
              </a:spcAft>
            </a:pPr>
            <a:r>
              <a:rPr lang="en-US" altLang="zh-CN" sz="900" b="0" i="0" spc="0" dirty="0">
                <a:effectLst/>
              </a:rPr>
              <a:t>5</a:t>
            </a:r>
            <a:r>
              <a:rPr lang="zh-CN" altLang="en-US" sz="900" b="0" i="0" spc="0" dirty="0">
                <a:effectLst/>
              </a:rPr>
              <a:t>、</a:t>
            </a:r>
            <a:r>
              <a:rPr lang="en-US" altLang="zh-CN" sz="900" b="0" i="0" spc="0" dirty="0" err="1">
                <a:effectLst/>
              </a:rPr>
              <a:t>Metadataserver</a:t>
            </a:r>
            <a:r>
              <a:rPr lang="zh-CN" altLang="en-US" sz="900" b="0" i="0" spc="0" dirty="0">
                <a:effectLst/>
              </a:rPr>
              <a:t>：管理元数据信息，有</a:t>
            </a:r>
            <a:r>
              <a:rPr lang="en-US" altLang="zh-CN" sz="900" b="0" i="0" spc="0" dirty="0">
                <a:effectLst/>
              </a:rPr>
              <a:t>DDL</a:t>
            </a:r>
            <a:r>
              <a:rPr lang="zh-CN" altLang="en-US" sz="900" b="0" i="0" spc="0" dirty="0">
                <a:effectLst/>
              </a:rPr>
              <a:t>相关的变更会在这里同步更新，元数据会保存在</a:t>
            </a:r>
            <a:r>
              <a:rPr lang="en-US" altLang="zh-CN" sz="900" b="0" i="0" spc="0" dirty="0">
                <a:effectLst/>
              </a:rPr>
              <a:t>RDB</a:t>
            </a:r>
            <a:r>
              <a:rPr lang="zh-CN" altLang="en-US" sz="900" b="0" i="0" spc="0" dirty="0">
                <a:effectLst/>
              </a:rPr>
              <a:t>中。同时为了优化执行效率，元数据信息也会同时同步到每个计算节点和数据节点的内存中，业务访问的时候优先从本地读取元数据信息。</a:t>
            </a:r>
            <a:endParaRPr lang="en-US" altLang="zh-CN" sz="900" dirty="0">
              <a:effectLst/>
            </a:endParaRPr>
          </a:p>
          <a:p>
            <a:pPr>
              <a:lnSpc>
                <a:spcPct val="90000"/>
              </a:lnSpc>
              <a:spcAft>
                <a:spcPts val="600"/>
              </a:spcAft>
            </a:pPr>
            <a:r>
              <a:rPr lang="en-US" altLang="zh-CN" sz="900" b="0" i="0" spc="0" dirty="0">
                <a:effectLst/>
              </a:rPr>
              <a:t>6</a:t>
            </a:r>
            <a:r>
              <a:rPr lang="zh-CN" altLang="en-US" sz="900" b="0" i="0" spc="0" dirty="0">
                <a:effectLst/>
              </a:rPr>
              <a:t>、</a:t>
            </a:r>
            <a:r>
              <a:rPr lang="en-US" altLang="zh-CN" sz="900" b="0" i="0" spc="0" dirty="0">
                <a:effectLst/>
              </a:rPr>
              <a:t>GTM</a:t>
            </a:r>
            <a:r>
              <a:rPr lang="zh-CN" altLang="en-US" sz="900" b="0" i="0" spc="0" dirty="0">
                <a:effectLst/>
              </a:rPr>
              <a:t>：如果需要申请全局事务</a:t>
            </a:r>
            <a:r>
              <a:rPr lang="en-US" altLang="zh-CN" sz="900" b="0" i="0" spc="0" dirty="0">
                <a:effectLst/>
              </a:rPr>
              <a:t>ID</a:t>
            </a:r>
            <a:r>
              <a:rPr lang="zh-CN" altLang="en-US" sz="900" b="0" i="0" spc="0" dirty="0">
                <a:effectLst/>
              </a:rPr>
              <a:t>，会通过</a:t>
            </a:r>
            <a:r>
              <a:rPr lang="en-US" altLang="zh-CN" sz="900" b="0" i="0" spc="0" dirty="0">
                <a:effectLst/>
              </a:rPr>
              <a:t>GTM</a:t>
            </a:r>
            <a:r>
              <a:rPr lang="zh-CN" altLang="en-US" sz="900" b="0" i="0" spc="0" dirty="0">
                <a:effectLst/>
              </a:rPr>
              <a:t>管理节点申请</a:t>
            </a:r>
            <a:r>
              <a:rPr lang="en-US" altLang="zh-CN" sz="900" b="0" i="0" spc="0" dirty="0">
                <a:effectLst/>
              </a:rPr>
              <a:t>GTID</a:t>
            </a:r>
            <a:r>
              <a:rPr lang="zh-CN" altLang="en-US" sz="900" b="0" i="0" spc="0" dirty="0">
                <a:effectLst/>
              </a:rPr>
              <a:t>。</a:t>
            </a:r>
            <a:endParaRPr lang="en-US" altLang="zh-CN" sz="900" dirty="0">
              <a:effectLst/>
            </a:endParaRPr>
          </a:p>
          <a:p>
            <a:pPr>
              <a:lnSpc>
                <a:spcPct val="90000"/>
              </a:lnSpc>
              <a:spcAft>
                <a:spcPts val="600"/>
              </a:spcAft>
            </a:pPr>
            <a:r>
              <a:rPr lang="en-US" altLang="zh-CN" sz="900" b="0" i="0" spc="0" dirty="0">
                <a:effectLst/>
              </a:rPr>
              <a:t>7</a:t>
            </a:r>
            <a:r>
              <a:rPr lang="zh-CN" altLang="en-US" sz="900" b="0" i="0" spc="0" dirty="0">
                <a:effectLst/>
              </a:rPr>
              <a:t>、</a:t>
            </a:r>
            <a:r>
              <a:rPr lang="en-US" altLang="zh-CN" sz="900" b="0" i="0" spc="0" dirty="0" err="1">
                <a:effectLst/>
              </a:rPr>
              <a:t>OMMAgent</a:t>
            </a:r>
            <a:r>
              <a:rPr lang="zh-CN" altLang="en-US" sz="900" dirty="0"/>
              <a:t>：</a:t>
            </a:r>
            <a:r>
              <a:rPr lang="zh-CN" altLang="en-US" sz="900" b="0" i="0" spc="0" dirty="0">
                <a:effectLst/>
              </a:rPr>
              <a:t>用于执行</a:t>
            </a:r>
            <a:r>
              <a:rPr lang="en-US" altLang="zh-CN" sz="900" b="0" i="0" spc="0" dirty="0">
                <a:effectLst/>
              </a:rPr>
              <a:t>OMM</a:t>
            </a:r>
            <a:r>
              <a:rPr lang="zh-CN" altLang="en-US" sz="900" b="0" i="0" spc="0" dirty="0">
                <a:effectLst/>
              </a:rPr>
              <a:t>管理节点下发的命令，并将告警信息同步到</a:t>
            </a:r>
            <a:r>
              <a:rPr lang="en-US" altLang="zh-CN" sz="900" b="0" i="0" spc="0" dirty="0">
                <a:effectLst/>
              </a:rPr>
              <a:t>OMM</a:t>
            </a:r>
            <a:r>
              <a:rPr lang="zh-CN" altLang="en-US" sz="900" b="0" i="0" spc="0" dirty="0">
                <a:effectLst/>
              </a:rPr>
              <a:t>管理节点</a:t>
            </a:r>
            <a:r>
              <a:rPr lang="zh-CN" altLang="en-US" sz="900" dirty="0"/>
              <a:t>。</a:t>
            </a:r>
            <a:endParaRPr lang="en-US" altLang="zh-CN" sz="900" dirty="0">
              <a:effectLst/>
            </a:endParaRPr>
          </a:p>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12</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5E481A-832A-48B0-9B5F-CC2DDFB376CC}" type="slidenum">
              <a:rPr lang="zh-CN" altLang="en-US" smtClean="0"/>
              <a:t>13</a:t>
            </a:fld>
            <a:endParaRPr lang="zh-CN"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14</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15</a:t>
            </a:fld>
            <a:endParaRPr lang="zh-CN" altLang="en-US"/>
          </a:p>
        </p:txBody>
      </p:sp>
    </p:spTree>
    <p:extLst>
      <p:ext uri="{BB962C8B-B14F-4D97-AF65-F5344CB8AC3E}">
        <p14:creationId xmlns:p14="http://schemas.microsoft.com/office/powerpoint/2010/main" val="31508881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16</a:t>
            </a:fld>
            <a:endParaRPr lang="zh-CN" altLang="en-US"/>
          </a:p>
        </p:txBody>
      </p:sp>
    </p:spTree>
    <p:extLst>
      <p:ext uri="{BB962C8B-B14F-4D97-AF65-F5344CB8AC3E}">
        <p14:creationId xmlns:p14="http://schemas.microsoft.com/office/powerpoint/2010/main" val="20332184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17</a:t>
            </a:fld>
            <a:endParaRPr lang="zh-CN" altLang="en-US"/>
          </a:p>
        </p:txBody>
      </p:sp>
    </p:spTree>
    <p:extLst>
      <p:ext uri="{BB962C8B-B14F-4D97-AF65-F5344CB8AC3E}">
        <p14:creationId xmlns:p14="http://schemas.microsoft.com/office/powerpoint/2010/main" val="23316486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pPr algn="l">
              <a:buFont typeface="+mj-lt"/>
              <a:buNone/>
            </a:pPr>
            <a:r>
              <a:rPr lang="zh-CN" altLang="en-US" sz="900" dirty="0">
                <a:solidFill>
                  <a:srgbClr val="24292E"/>
                </a:solidFill>
                <a:effectLst/>
                <a:latin typeface="-apple-system"/>
              </a:rPr>
              <a:t>表分片</a:t>
            </a:r>
            <a:r>
              <a:rPr lang="en-US" altLang="zh-CN" sz="900" dirty="0">
                <a:solidFill>
                  <a:srgbClr val="24292E"/>
                </a:solidFill>
                <a:effectLst/>
                <a:latin typeface="-apple-system"/>
              </a:rPr>
              <a:t>DDL</a:t>
            </a:r>
            <a:r>
              <a:rPr lang="zh-CN" altLang="en-US" sz="900" dirty="0">
                <a:solidFill>
                  <a:srgbClr val="24292E"/>
                </a:solidFill>
                <a:effectLst/>
                <a:latin typeface="-apple-system"/>
              </a:rPr>
              <a:t>执行过程：</a:t>
            </a:r>
            <a:endParaRPr lang="en-US" altLang="zh-CN" sz="900" dirty="0">
              <a:solidFill>
                <a:srgbClr val="24292E"/>
              </a:solidFill>
              <a:effectLst/>
              <a:latin typeface="-apple-system"/>
            </a:endParaRPr>
          </a:p>
          <a:p>
            <a:pPr algn="l">
              <a:buFont typeface="+mj-lt"/>
              <a:buNone/>
            </a:pPr>
            <a:r>
              <a:rPr lang="en-US" altLang="zh-CN" sz="900" dirty="0">
                <a:solidFill>
                  <a:srgbClr val="24292E"/>
                </a:solidFill>
                <a:effectLst/>
                <a:latin typeface="-apple-system"/>
              </a:rPr>
              <a:t>1</a:t>
            </a:r>
            <a:r>
              <a:rPr lang="zh-CN" altLang="en-US" sz="900" dirty="0">
                <a:solidFill>
                  <a:srgbClr val="24292E"/>
                </a:solidFill>
                <a:effectLst/>
                <a:latin typeface="-apple-system"/>
              </a:rPr>
              <a:t>、</a:t>
            </a:r>
            <a:r>
              <a:rPr lang="en-US" altLang="zh-CN" sz="900" dirty="0" err="1">
                <a:solidFill>
                  <a:srgbClr val="24292E"/>
                </a:solidFill>
                <a:effectLst/>
                <a:latin typeface="-apple-system"/>
              </a:rPr>
              <a:t>DBProxy</a:t>
            </a:r>
            <a:r>
              <a:rPr lang="zh-CN" altLang="en-US" sz="900" dirty="0">
                <a:solidFill>
                  <a:srgbClr val="24292E"/>
                </a:solidFill>
                <a:effectLst/>
                <a:latin typeface="-apple-system"/>
              </a:rPr>
              <a:t>接收到</a:t>
            </a:r>
            <a:r>
              <a:rPr lang="en-US" altLang="zh-CN" sz="900" dirty="0">
                <a:solidFill>
                  <a:srgbClr val="24292E"/>
                </a:solidFill>
                <a:effectLst/>
                <a:latin typeface="-apple-system"/>
              </a:rPr>
              <a:t>DDL</a:t>
            </a:r>
            <a:r>
              <a:rPr lang="zh-CN" altLang="en-US" sz="900" dirty="0">
                <a:solidFill>
                  <a:srgbClr val="24292E"/>
                </a:solidFill>
                <a:effectLst/>
                <a:latin typeface="-apple-system"/>
              </a:rPr>
              <a:t>信息后，会通知</a:t>
            </a:r>
            <a:r>
              <a:rPr lang="en-US" altLang="zh-CN" sz="900" dirty="0">
                <a:solidFill>
                  <a:srgbClr val="24292E"/>
                </a:solidFill>
                <a:effectLst/>
                <a:latin typeface="-apple-system"/>
              </a:rPr>
              <a:t>MDS</a:t>
            </a:r>
            <a:r>
              <a:rPr lang="zh-CN" altLang="en-US" sz="900" dirty="0">
                <a:solidFill>
                  <a:srgbClr val="24292E"/>
                </a:solidFill>
                <a:effectLst/>
                <a:latin typeface="-apple-system"/>
              </a:rPr>
              <a:t>更新元数据信息，并持久化保存到</a:t>
            </a:r>
            <a:r>
              <a:rPr lang="en-US" altLang="zh-CN" sz="900" dirty="0">
                <a:solidFill>
                  <a:srgbClr val="24292E"/>
                </a:solidFill>
                <a:effectLst/>
                <a:latin typeface="-apple-system"/>
              </a:rPr>
              <a:t>RDB</a:t>
            </a:r>
            <a:r>
              <a:rPr lang="zh-CN" altLang="en-US" sz="900" dirty="0">
                <a:solidFill>
                  <a:srgbClr val="24292E"/>
                </a:solidFill>
                <a:effectLst/>
                <a:latin typeface="-apple-system"/>
              </a:rPr>
              <a:t>中</a:t>
            </a:r>
          </a:p>
          <a:p>
            <a:pPr algn="l">
              <a:buFont typeface="+mj-lt"/>
              <a:buNone/>
            </a:pPr>
            <a:r>
              <a:rPr lang="en-US" altLang="zh-CN" sz="900" dirty="0">
                <a:solidFill>
                  <a:srgbClr val="24292E"/>
                </a:solidFill>
                <a:effectLst/>
                <a:latin typeface="-apple-system"/>
              </a:rPr>
              <a:t>2</a:t>
            </a:r>
            <a:r>
              <a:rPr lang="zh-CN" altLang="en-US" sz="900" dirty="0">
                <a:solidFill>
                  <a:srgbClr val="24292E"/>
                </a:solidFill>
                <a:effectLst/>
                <a:latin typeface="-apple-system"/>
              </a:rPr>
              <a:t>、</a:t>
            </a:r>
            <a:r>
              <a:rPr lang="en-US" altLang="zh-CN" sz="900" dirty="0" err="1">
                <a:solidFill>
                  <a:srgbClr val="24292E"/>
                </a:solidFill>
                <a:effectLst/>
                <a:latin typeface="-apple-system"/>
              </a:rPr>
              <a:t>DBProxy</a:t>
            </a:r>
            <a:r>
              <a:rPr lang="zh-CN" altLang="en-US" sz="900" dirty="0">
                <a:solidFill>
                  <a:srgbClr val="24292E"/>
                </a:solidFill>
                <a:effectLst/>
                <a:latin typeface="-apple-system"/>
              </a:rPr>
              <a:t>将</a:t>
            </a:r>
            <a:r>
              <a:rPr lang="en-US" altLang="zh-CN" sz="900" dirty="0">
                <a:solidFill>
                  <a:srgbClr val="24292E"/>
                </a:solidFill>
                <a:effectLst/>
                <a:latin typeface="-apple-system"/>
              </a:rPr>
              <a:t>DDL</a:t>
            </a:r>
            <a:r>
              <a:rPr lang="zh-CN" altLang="en-US" sz="900" dirty="0">
                <a:solidFill>
                  <a:srgbClr val="24292E"/>
                </a:solidFill>
                <a:effectLst/>
                <a:latin typeface="-apple-system"/>
              </a:rPr>
              <a:t>语句下推到每个数据节点分别执行</a:t>
            </a:r>
          </a:p>
          <a:p>
            <a:pPr algn="l">
              <a:buFont typeface="+mj-lt"/>
              <a:buNone/>
            </a:pPr>
            <a:r>
              <a:rPr lang="en-US" altLang="zh-CN" sz="900" dirty="0">
                <a:solidFill>
                  <a:srgbClr val="24292E"/>
                </a:solidFill>
                <a:effectLst/>
                <a:latin typeface="-apple-system"/>
              </a:rPr>
              <a:t>3</a:t>
            </a:r>
            <a:r>
              <a:rPr lang="zh-CN" altLang="en-US" sz="900" dirty="0">
                <a:solidFill>
                  <a:srgbClr val="24292E"/>
                </a:solidFill>
                <a:effectLst/>
                <a:latin typeface="-apple-system"/>
              </a:rPr>
              <a:t>、</a:t>
            </a:r>
            <a:r>
              <a:rPr lang="en-US" altLang="zh-CN" sz="900" dirty="0" err="1">
                <a:solidFill>
                  <a:srgbClr val="24292E"/>
                </a:solidFill>
                <a:effectLst/>
                <a:latin typeface="-apple-system"/>
              </a:rPr>
              <a:t>DBProxy</a:t>
            </a:r>
            <a:r>
              <a:rPr lang="zh-CN" altLang="en-US" sz="900" dirty="0">
                <a:solidFill>
                  <a:srgbClr val="24292E"/>
                </a:solidFill>
                <a:effectLst/>
                <a:latin typeface="-apple-system"/>
              </a:rPr>
              <a:t>本地内存和数据节点中会保存一份全量的表结构信息</a:t>
            </a:r>
          </a:p>
          <a:p>
            <a:pPr algn="l">
              <a:buFont typeface="+mj-lt"/>
              <a:buNone/>
            </a:pPr>
            <a:r>
              <a:rPr lang="en-US" altLang="zh-CN" sz="900" dirty="0">
                <a:solidFill>
                  <a:srgbClr val="24292E"/>
                </a:solidFill>
                <a:effectLst/>
                <a:latin typeface="-apple-system"/>
              </a:rPr>
              <a:t>4</a:t>
            </a:r>
            <a:r>
              <a:rPr lang="zh-CN" altLang="en-US" sz="900" dirty="0">
                <a:solidFill>
                  <a:srgbClr val="24292E"/>
                </a:solidFill>
                <a:effectLst/>
                <a:latin typeface="-apple-system"/>
              </a:rPr>
              <a:t>、</a:t>
            </a:r>
            <a:r>
              <a:rPr lang="en-US" altLang="zh-CN" sz="900" dirty="0">
                <a:solidFill>
                  <a:srgbClr val="24292E"/>
                </a:solidFill>
                <a:effectLst/>
                <a:latin typeface="-apple-system"/>
              </a:rPr>
              <a:t>DDL</a:t>
            </a:r>
            <a:r>
              <a:rPr lang="zh-CN" altLang="en-US" sz="900" dirty="0">
                <a:solidFill>
                  <a:srgbClr val="24292E"/>
                </a:solidFill>
                <a:effectLst/>
                <a:latin typeface="-apple-system"/>
              </a:rPr>
              <a:t>执行过程中如果出错，会通知</a:t>
            </a:r>
            <a:r>
              <a:rPr lang="en-US" altLang="zh-CN" sz="900" dirty="0">
                <a:solidFill>
                  <a:srgbClr val="24292E"/>
                </a:solidFill>
                <a:effectLst/>
                <a:latin typeface="-apple-system"/>
              </a:rPr>
              <a:t>MDS</a:t>
            </a:r>
            <a:r>
              <a:rPr lang="zh-CN" altLang="en-US" sz="900" dirty="0">
                <a:solidFill>
                  <a:srgbClr val="24292E"/>
                </a:solidFill>
                <a:effectLst/>
                <a:latin typeface="-apple-system"/>
              </a:rPr>
              <a:t>将表状态禁用，需要手动解锁；表禁用后业务访问会出错</a:t>
            </a:r>
          </a:p>
          <a:p>
            <a:pPr algn="l">
              <a:buFont typeface="+mj-lt"/>
              <a:buNone/>
            </a:pPr>
            <a:r>
              <a:rPr lang="en-US" altLang="zh-CN" sz="900" dirty="0">
                <a:solidFill>
                  <a:srgbClr val="24292E"/>
                </a:solidFill>
                <a:effectLst/>
                <a:latin typeface="-apple-system"/>
              </a:rPr>
              <a:t>5</a:t>
            </a:r>
            <a:r>
              <a:rPr lang="zh-CN" altLang="en-US" sz="900" dirty="0">
                <a:solidFill>
                  <a:srgbClr val="24292E"/>
                </a:solidFill>
                <a:effectLst/>
                <a:latin typeface="-apple-system"/>
              </a:rPr>
              <a:t>、</a:t>
            </a:r>
            <a:r>
              <a:rPr lang="en-US" altLang="zh-CN" sz="900" dirty="0">
                <a:solidFill>
                  <a:srgbClr val="24292E"/>
                </a:solidFill>
                <a:effectLst/>
                <a:latin typeface="-apple-system"/>
              </a:rPr>
              <a:t>RDB</a:t>
            </a:r>
            <a:r>
              <a:rPr lang="zh-CN" altLang="en-US" sz="900" dirty="0">
                <a:solidFill>
                  <a:srgbClr val="24292E"/>
                </a:solidFill>
                <a:effectLst/>
                <a:latin typeface="-apple-system"/>
              </a:rPr>
              <a:t>中的</a:t>
            </a:r>
            <a:r>
              <a:rPr lang="en-US" altLang="zh-CN" sz="900" dirty="0">
                <a:solidFill>
                  <a:srgbClr val="24292E"/>
                </a:solidFill>
                <a:effectLst/>
                <a:latin typeface="-apple-system"/>
              </a:rPr>
              <a:t>DDL</a:t>
            </a:r>
            <a:r>
              <a:rPr lang="zh-CN" altLang="en-US" sz="900" dirty="0">
                <a:solidFill>
                  <a:srgbClr val="24292E"/>
                </a:solidFill>
                <a:effectLst/>
                <a:latin typeface="-apple-system"/>
              </a:rPr>
              <a:t>信息会定期同步到</a:t>
            </a:r>
            <a:r>
              <a:rPr lang="en-US" altLang="zh-CN" sz="900" dirty="0" err="1">
                <a:solidFill>
                  <a:srgbClr val="24292E"/>
                </a:solidFill>
                <a:effectLst/>
                <a:latin typeface="-apple-system"/>
              </a:rPr>
              <a:t>DBProxy</a:t>
            </a:r>
            <a:r>
              <a:rPr lang="zh-CN" altLang="en-US" sz="900" dirty="0">
                <a:solidFill>
                  <a:srgbClr val="24292E"/>
                </a:solidFill>
                <a:effectLst/>
                <a:latin typeface="-apple-system"/>
              </a:rPr>
              <a:t>计算节点和</a:t>
            </a:r>
            <a:r>
              <a:rPr lang="en-US" altLang="zh-CN" sz="900" dirty="0">
                <a:solidFill>
                  <a:srgbClr val="24292E"/>
                </a:solidFill>
                <a:effectLst/>
                <a:latin typeface="-apple-system"/>
              </a:rPr>
              <a:t>DB</a:t>
            </a:r>
            <a:r>
              <a:rPr lang="zh-CN" altLang="en-US" sz="900" dirty="0">
                <a:solidFill>
                  <a:srgbClr val="24292E"/>
                </a:solidFill>
                <a:effectLst/>
                <a:latin typeface="-apple-system"/>
              </a:rPr>
              <a:t>数据节点</a:t>
            </a:r>
          </a:p>
          <a:p>
            <a:pPr algn="l">
              <a:buFont typeface="+mj-lt"/>
              <a:buNone/>
            </a:pPr>
            <a:r>
              <a:rPr lang="en-US" altLang="zh-CN" sz="900" dirty="0">
                <a:solidFill>
                  <a:srgbClr val="24292E"/>
                </a:solidFill>
                <a:effectLst/>
                <a:latin typeface="-apple-system"/>
              </a:rPr>
              <a:t>6</a:t>
            </a:r>
            <a:r>
              <a:rPr lang="zh-CN" altLang="en-US" sz="900" dirty="0">
                <a:solidFill>
                  <a:srgbClr val="24292E"/>
                </a:solidFill>
                <a:effectLst/>
                <a:latin typeface="-apple-system"/>
              </a:rPr>
              <a:t>、应用访问时会优先从本地读取</a:t>
            </a:r>
            <a:r>
              <a:rPr lang="en-US" altLang="zh-CN" sz="900" dirty="0">
                <a:solidFill>
                  <a:srgbClr val="24292E"/>
                </a:solidFill>
                <a:effectLst/>
                <a:latin typeface="-apple-system"/>
              </a:rPr>
              <a:t>DDL</a:t>
            </a:r>
            <a:r>
              <a:rPr lang="zh-CN" altLang="en-US" sz="900" dirty="0">
                <a:solidFill>
                  <a:srgbClr val="24292E"/>
                </a:solidFill>
                <a:effectLst/>
                <a:latin typeface="-apple-system"/>
              </a:rPr>
              <a:t>信息</a:t>
            </a:r>
          </a:p>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18</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r>
              <a:rPr lang="zh-CN" altLang="en-US" sz="900" dirty="0">
                <a:latin typeface="微软雅黑" panose="020B0503020204020204" pitchFamily="34" charset="-122"/>
                <a:ea typeface="微软雅黑" panose="020B0503020204020204" pitchFamily="34" charset="-122"/>
              </a:rPr>
              <a:t>表分片</a:t>
            </a:r>
            <a:r>
              <a:rPr lang="en-US" altLang="zh-CN" sz="900" dirty="0">
                <a:latin typeface="微软雅黑" panose="020B0503020204020204" pitchFamily="34" charset="-122"/>
                <a:ea typeface="微软雅黑" panose="020B0503020204020204" pitchFamily="34" charset="-122"/>
              </a:rPr>
              <a:t>INSERT</a:t>
            </a:r>
            <a:r>
              <a:rPr lang="zh-CN" altLang="en-US" sz="900" dirty="0">
                <a:latin typeface="微软雅黑" panose="020B0503020204020204" pitchFamily="34" charset="-122"/>
                <a:ea typeface="微软雅黑" panose="020B0503020204020204" pitchFamily="34" charset="-122"/>
              </a:rPr>
              <a:t>执行过程：</a:t>
            </a:r>
            <a:endParaRPr lang="en-US" altLang="zh-CN" sz="900" dirty="0">
              <a:latin typeface="微软雅黑" panose="020B0503020204020204" pitchFamily="34" charset="-122"/>
              <a:ea typeface="微软雅黑" panose="020B0503020204020204" pitchFamily="34" charset="-122"/>
            </a:endParaRPr>
          </a:p>
          <a:p>
            <a:pPr algn="l">
              <a:buFont typeface="+mj-lt"/>
              <a:buNone/>
            </a:pPr>
            <a:r>
              <a:rPr lang="en-US" altLang="zh-CN" sz="1100" dirty="0"/>
              <a:t>1</a:t>
            </a:r>
            <a:r>
              <a:rPr lang="zh-CN" altLang="en-US" sz="1100" dirty="0"/>
              <a:t>、</a:t>
            </a:r>
            <a:r>
              <a:rPr lang="en-US" altLang="zh-CN" sz="1100" dirty="0" err="1"/>
              <a:t>GoldenDB</a:t>
            </a:r>
            <a:r>
              <a:rPr lang="zh-CN" altLang="en-US" sz="1100" dirty="0"/>
              <a:t>中分片表的插入过程如下：</a:t>
            </a:r>
            <a:r>
              <a:rPr lang="en-US" altLang="zh-CN" sz="1100" b="0" i="0" dirty="0" err="1">
                <a:solidFill>
                  <a:srgbClr val="24292E"/>
                </a:solidFill>
                <a:effectLst/>
                <a:latin typeface="-apple-system"/>
              </a:rPr>
              <a:t>DBProxy</a:t>
            </a:r>
            <a:r>
              <a:rPr lang="zh-CN" altLang="en-US" sz="1100" b="0" i="0" dirty="0">
                <a:solidFill>
                  <a:srgbClr val="24292E"/>
                </a:solidFill>
                <a:effectLst/>
                <a:latin typeface="-apple-system"/>
              </a:rPr>
              <a:t>接收到</a:t>
            </a:r>
            <a:r>
              <a:rPr lang="en-US" altLang="zh-CN" sz="1100" b="0" i="0" dirty="0">
                <a:solidFill>
                  <a:srgbClr val="24292E"/>
                </a:solidFill>
                <a:effectLst/>
                <a:latin typeface="-apple-system"/>
              </a:rPr>
              <a:t>SQL</a:t>
            </a:r>
            <a:r>
              <a:rPr lang="zh-CN" altLang="en-US" sz="1100" b="0" i="0" dirty="0">
                <a:solidFill>
                  <a:srgbClr val="24292E"/>
                </a:solidFill>
                <a:effectLst/>
                <a:latin typeface="-apple-system"/>
              </a:rPr>
              <a:t>信息后，从</a:t>
            </a:r>
            <a:r>
              <a:rPr lang="en-US" altLang="zh-CN" sz="1100" b="0" i="0" dirty="0">
                <a:solidFill>
                  <a:srgbClr val="24292E"/>
                </a:solidFill>
                <a:effectLst/>
                <a:latin typeface="-apple-system"/>
              </a:rPr>
              <a:t>MDS</a:t>
            </a:r>
            <a:r>
              <a:rPr lang="zh-CN" altLang="en-US" sz="1100" b="0" i="0" dirty="0">
                <a:solidFill>
                  <a:srgbClr val="24292E"/>
                </a:solidFill>
                <a:effectLst/>
                <a:latin typeface="-apple-system"/>
              </a:rPr>
              <a:t>获取表的分片信息并解析</a:t>
            </a:r>
            <a:r>
              <a:rPr lang="en-US" altLang="zh-CN" sz="1100" b="0" i="0" dirty="0">
                <a:solidFill>
                  <a:srgbClr val="24292E"/>
                </a:solidFill>
                <a:effectLst/>
                <a:latin typeface="-apple-system"/>
              </a:rPr>
              <a:t>SQL</a:t>
            </a:r>
          </a:p>
          <a:p>
            <a:pPr algn="l">
              <a:buFont typeface="+mj-lt"/>
              <a:buNone/>
            </a:pPr>
            <a:r>
              <a:rPr lang="en-US" altLang="zh-CN" sz="1100" b="0" i="0" dirty="0">
                <a:solidFill>
                  <a:srgbClr val="24292E"/>
                </a:solidFill>
                <a:effectLst/>
                <a:latin typeface="-apple-system"/>
              </a:rPr>
              <a:t>2</a:t>
            </a:r>
            <a:r>
              <a:rPr lang="zh-CN" altLang="en-US" sz="1100" b="0" i="0" dirty="0">
                <a:solidFill>
                  <a:srgbClr val="24292E"/>
                </a:solidFill>
                <a:effectLst/>
                <a:latin typeface="-apple-system"/>
              </a:rPr>
              <a:t>、</a:t>
            </a:r>
            <a:r>
              <a:rPr lang="en-US" altLang="zh-CN" sz="1100" b="0" i="0" dirty="0" err="1">
                <a:solidFill>
                  <a:srgbClr val="24292E"/>
                </a:solidFill>
                <a:effectLst/>
                <a:latin typeface="-apple-system"/>
              </a:rPr>
              <a:t>DBProxy</a:t>
            </a:r>
            <a:r>
              <a:rPr lang="zh-CN" altLang="en-US" sz="1100" b="0" i="0" dirty="0">
                <a:solidFill>
                  <a:srgbClr val="24292E"/>
                </a:solidFill>
                <a:effectLst/>
                <a:latin typeface="-apple-system"/>
              </a:rPr>
              <a:t>根据分片规则将</a:t>
            </a:r>
            <a:r>
              <a:rPr lang="en-US" altLang="zh-CN" sz="1100" b="0" i="0" dirty="0">
                <a:solidFill>
                  <a:srgbClr val="24292E"/>
                </a:solidFill>
                <a:effectLst/>
                <a:latin typeface="-apple-system"/>
              </a:rPr>
              <a:t>SQL</a:t>
            </a:r>
            <a:r>
              <a:rPr lang="zh-CN" altLang="en-US" sz="1100" b="0" i="0" dirty="0">
                <a:solidFill>
                  <a:srgbClr val="24292E"/>
                </a:solidFill>
                <a:effectLst/>
                <a:latin typeface="-apple-system"/>
              </a:rPr>
              <a:t>语句下发到不同的</a:t>
            </a:r>
            <a:r>
              <a:rPr lang="en-US" altLang="zh-CN" sz="1100" b="0" i="0" dirty="0">
                <a:solidFill>
                  <a:srgbClr val="24292E"/>
                </a:solidFill>
                <a:effectLst/>
                <a:latin typeface="-apple-system"/>
              </a:rPr>
              <a:t>DB</a:t>
            </a:r>
            <a:r>
              <a:rPr lang="zh-CN" altLang="en-US" sz="1100" b="0" i="0" dirty="0">
                <a:solidFill>
                  <a:srgbClr val="24292E"/>
                </a:solidFill>
                <a:effectLst/>
                <a:latin typeface="-apple-system"/>
              </a:rPr>
              <a:t>分片节点</a:t>
            </a:r>
          </a:p>
          <a:p>
            <a:pPr algn="l">
              <a:buFont typeface="+mj-lt"/>
              <a:buNone/>
            </a:pPr>
            <a:r>
              <a:rPr lang="en-US" altLang="zh-CN" sz="1100" b="0" i="0" dirty="0">
                <a:solidFill>
                  <a:srgbClr val="24292E"/>
                </a:solidFill>
                <a:effectLst/>
                <a:latin typeface="-apple-system"/>
              </a:rPr>
              <a:t>3</a:t>
            </a:r>
            <a:r>
              <a:rPr lang="zh-CN" altLang="en-US" sz="1100" b="0" i="0" dirty="0">
                <a:solidFill>
                  <a:srgbClr val="24292E"/>
                </a:solidFill>
                <a:effectLst/>
                <a:latin typeface="-apple-system"/>
              </a:rPr>
              <a:t>、</a:t>
            </a:r>
            <a:r>
              <a:rPr lang="en-US" altLang="zh-CN" sz="1100" b="0" i="0" dirty="0">
                <a:solidFill>
                  <a:srgbClr val="24292E"/>
                </a:solidFill>
                <a:effectLst/>
                <a:latin typeface="-apple-system"/>
              </a:rPr>
              <a:t>DB</a:t>
            </a:r>
            <a:r>
              <a:rPr lang="zh-CN" altLang="en-US" sz="1100" b="0" i="0" dirty="0">
                <a:solidFill>
                  <a:srgbClr val="24292E"/>
                </a:solidFill>
                <a:effectLst/>
                <a:latin typeface="-apple-system"/>
              </a:rPr>
              <a:t>分片节点执行</a:t>
            </a:r>
            <a:r>
              <a:rPr lang="en-US" altLang="zh-CN" sz="1100" b="0" i="0" dirty="0">
                <a:solidFill>
                  <a:srgbClr val="24292E"/>
                </a:solidFill>
                <a:effectLst/>
                <a:latin typeface="-apple-system"/>
              </a:rPr>
              <a:t>insert</a:t>
            </a:r>
            <a:r>
              <a:rPr lang="zh-CN" altLang="en-US" sz="1100" b="0" i="0" dirty="0">
                <a:solidFill>
                  <a:srgbClr val="24292E"/>
                </a:solidFill>
                <a:effectLst/>
                <a:latin typeface="-apple-system"/>
              </a:rPr>
              <a:t>语句，并返回执行结果给计算节点</a:t>
            </a:r>
            <a:r>
              <a:rPr lang="en-US" altLang="zh-CN" sz="1100" b="0" i="0" dirty="0" err="1">
                <a:solidFill>
                  <a:srgbClr val="24292E"/>
                </a:solidFill>
                <a:effectLst/>
                <a:latin typeface="-apple-system"/>
              </a:rPr>
              <a:t>DBProxy</a:t>
            </a:r>
            <a:endParaRPr lang="en-US" altLang="zh-CN" sz="1100" b="0" i="0" dirty="0">
              <a:solidFill>
                <a:srgbClr val="24292E"/>
              </a:solidFill>
              <a:effectLst/>
              <a:latin typeface="-apple-system"/>
            </a:endParaRPr>
          </a:p>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19</a:t>
            </a:fld>
            <a:endParaRPr lang="zh-CN" altLang="en-US"/>
          </a:p>
        </p:txBody>
      </p:sp>
    </p:spTree>
    <p:extLst>
      <p:ext uri="{BB962C8B-B14F-4D97-AF65-F5344CB8AC3E}">
        <p14:creationId xmlns:p14="http://schemas.microsoft.com/office/powerpoint/2010/main" val="38013353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r>
              <a:rPr lang="zh-CN" altLang="en-US" sz="900" dirty="0">
                <a:latin typeface="微软雅黑" panose="020B0503020204020204" pitchFamily="34" charset="-122"/>
                <a:ea typeface="微软雅黑" panose="020B0503020204020204" pitchFamily="34" charset="-122"/>
              </a:rPr>
              <a:t>表分片</a:t>
            </a:r>
            <a:r>
              <a:rPr lang="en-US" altLang="zh-CN" sz="900" dirty="0">
                <a:latin typeface="微软雅黑" panose="020B0503020204020204" pitchFamily="34" charset="-122"/>
                <a:ea typeface="微软雅黑" panose="020B0503020204020204" pitchFamily="34" charset="-122"/>
              </a:rPr>
              <a:t>SELECT</a:t>
            </a:r>
            <a:r>
              <a:rPr lang="zh-CN" altLang="en-US" sz="900" dirty="0">
                <a:latin typeface="微软雅黑" panose="020B0503020204020204" pitchFamily="34" charset="-122"/>
                <a:ea typeface="微软雅黑" panose="020B0503020204020204" pitchFamily="34" charset="-122"/>
              </a:rPr>
              <a:t>执行过程：</a:t>
            </a:r>
            <a:endParaRPr lang="en-US" altLang="zh-CN" sz="900" dirty="0">
              <a:latin typeface="微软雅黑" panose="020B0503020204020204" pitchFamily="34" charset="-122"/>
              <a:ea typeface="微软雅黑" panose="020B0503020204020204" pitchFamily="34" charset="-122"/>
            </a:endParaRPr>
          </a:p>
          <a:p>
            <a:pPr algn="l">
              <a:buFont typeface="+mj-lt"/>
              <a:buNone/>
            </a:pPr>
            <a:r>
              <a:rPr lang="en-US" altLang="zh-CN" sz="1100" dirty="0"/>
              <a:t>1</a:t>
            </a:r>
            <a:r>
              <a:rPr lang="zh-CN" altLang="en-US" sz="1100" dirty="0"/>
              <a:t>、</a:t>
            </a:r>
            <a:r>
              <a:rPr lang="en-US" altLang="zh-CN" sz="1100" dirty="0" err="1"/>
              <a:t>GoldenDB</a:t>
            </a:r>
            <a:r>
              <a:rPr lang="zh-CN" altLang="en-US" sz="1100" dirty="0"/>
              <a:t>中分片表的查询过程如下：</a:t>
            </a:r>
            <a:r>
              <a:rPr lang="en-US" altLang="zh-CN" sz="1100" b="0" i="0" dirty="0" err="1">
                <a:solidFill>
                  <a:srgbClr val="24292E"/>
                </a:solidFill>
                <a:effectLst/>
                <a:latin typeface="-apple-system"/>
              </a:rPr>
              <a:t>DBProxy</a:t>
            </a:r>
            <a:r>
              <a:rPr lang="zh-CN" altLang="en-US" sz="1100" b="0" i="0" dirty="0">
                <a:solidFill>
                  <a:srgbClr val="24292E"/>
                </a:solidFill>
                <a:effectLst/>
                <a:latin typeface="-apple-system"/>
              </a:rPr>
              <a:t>接收到</a:t>
            </a:r>
            <a:r>
              <a:rPr lang="en-US" altLang="zh-CN" sz="1100" b="0" i="0" dirty="0">
                <a:solidFill>
                  <a:srgbClr val="24292E"/>
                </a:solidFill>
                <a:effectLst/>
                <a:latin typeface="-apple-system"/>
              </a:rPr>
              <a:t>SQL</a:t>
            </a:r>
            <a:r>
              <a:rPr lang="zh-CN" altLang="en-US" sz="1100" b="0" i="0" dirty="0">
                <a:solidFill>
                  <a:srgbClr val="24292E"/>
                </a:solidFill>
                <a:effectLst/>
                <a:latin typeface="-apple-system"/>
              </a:rPr>
              <a:t>信息后，从</a:t>
            </a:r>
            <a:r>
              <a:rPr lang="en-US" altLang="zh-CN" sz="1100" b="0" i="0" dirty="0">
                <a:solidFill>
                  <a:srgbClr val="24292E"/>
                </a:solidFill>
                <a:effectLst/>
                <a:latin typeface="-apple-system"/>
              </a:rPr>
              <a:t>MDS</a:t>
            </a:r>
            <a:r>
              <a:rPr lang="zh-CN" altLang="en-US" sz="1100" b="0" i="0" dirty="0">
                <a:solidFill>
                  <a:srgbClr val="24292E"/>
                </a:solidFill>
                <a:effectLst/>
                <a:latin typeface="-apple-system"/>
              </a:rPr>
              <a:t>获取表的分片信息并解析</a:t>
            </a:r>
            <a:r>
              <a:rPr lang="en-US" altLang="zh-CN" sz="1100" b="0" i="0" dirty="0">
                <a:solidFill>
                  <a:srgbClr val="24292E"/>
                </a:solidFill>
                <a:effectLst/>
                <a:latin typeface="-apple-system"/>
              </a:rPr>
              <a:t>SQL</a:t>
            </a:r>
          </a:p>
          <a:p>
            <a:pPr algn="l">
              <a:buFont typeface="+mj-lt"/>
              <a:buNone/>
            </a:pPr>
            <a:r>
              <a:rPr lang="en-US" altLang="zh-CN" sz="1100" b="0" i="0" dirty="0">
                <a:solidFill>
                  <a:srgbClr val="24292E"/>
                </a:solidFill>
                <a:effectLst/>
                <a:latin typeface="-apple-system"/>
              </a:rPr>
              <a:t>2</a:t>
            </a:r>
            <a:r>
              <a:rPr lang="zh-CN" altLang="en-US" sz="1100" b="0" i="0" dirty="0">
                <a:solidFill>
                  <a:srgbClr val="24292E"/>
                </a:solidFill>
                <a:effectLst/>
                <a:latin typeface="-apple-system"/>
              </a:rPr>
              <a:t>、</a:t>
            </a:r>
            <a:r>
              <a:rPr lang="en-US" altLang="zh-CN" sz="1100" b="0" i="0" dirty="0" err="1">
                <a:solidFill>
                  <a:srgbClr val="24292E"/>
                </a:solidFill>
                <a:effectLst/>
                <a:latin typeface="-apple-system"/>
              </a:rPr>
              <a:t>DBProxy</a:t>
            </a:r>
            <a:r>
              <a:rPr lang="zh-CN" altLang="en-US" sz="1100" b="0" i="0" dirty="0">
                <a:solidFill>
                  <a:srgbClr val="24292E"/>
                </a:solidFill>
                <a:effectLst/>
                <a:latin typeface="-apple-system"/>
              </a:rPr>
              <a:t>根据分片规则将查询语句下发到不同的</a:t>
            </a:r>
            <a:r>
              <a:rPr lang="en-US" altLang="zh-CN" sz="1100" b="0" i="0" dirty="0">
                <a:solidFill>
                  <a:srgbClr val="24292E"/>
                </a:solidFill>
                <a:effectLst/>
                <a:latin typeface="-apple-system"/>
              </a:rPr>
              <a:t>DB</a:t>
            </a:r>
            <a:r>
              <a:rPr lang="zh-CN" altLang="en-US" sz="1100" b="0" i="0" dirty="0">
                <a:solidFill>
                  <a:srgbClr val="24292E"/>
                </a:solidFill>
                <a:effectLst/>
                <a:latin typeface="-apple-system"/>
              </a:rPr>
              <a:t>分片节点</a:t>
            </a:r>
          </a:p>
          <a:p>
            <a:pPr algn="l">
              <a:buFont typeface="+mj-lt"/>
              <a:buNone/>
            </a:pPr>
            <a:r>
              <a:rPr lang="en-US" altLang="zh-CN" sz="1100" b="0" i="0" dirty="0">
                <a:solidFill>
                  <a:srgbClr val="24292E"/>
                </a:solidFill>
                <a:effectLst/>
                <a:latin typeface="-apple-system"/>
              </a:rPr>
              <a:t>3</a:t>
            </a:r>
            <a:r>
              <a:rPr lang="zh-CN" altLang="en-US" sz="1100" b="0" i="0" dirty="0">
                <a:solidFill>
                  <a:srgbClr val="24292E"/>
                </a:solidFill>
                <a:effectLst/>
                <a:latin typeface="-apple-system"/>
              </a:rPr>
              <a:t>、</a:t>
            </a:r>
            <a:r>
              <a:rPr lang="en-US" altLang="zh-CN" sz="1100" b="0" i="0" dirty="0">
                <a:solidFill>
                  <a:srgbClr val="24292E"/>
                </a:solidFill>
                <a:effectLst/>
                <a:latin typeface="-apple-system"/>
              </a:rPr>
              <a:t>DB</a:t>
            </a:r>
            <a:r>
              <a:rPr lang="zh-CN" altLang="en-US" sz="1100" b="0" i="0" dirty="0">
                <a:solidFill>
                  <a:srgbClr val="24292E"/>
                </a:solidFill>
                <a:effectLst/>
                <a:latin typeface="-apple-system"/>
              </a:rPr>
              <a:t>分片节点执行</a:t>
            </a:r>
            <a:r>
              <a:rPr lang="en-US" altLang="zh-CN" sz="1100" b="0" i="0" dirty="0">
                <a:solidFill>
                  <a:srgbClr val="24292E"/>
                </a:solidFill>
                <a:effectLst/>
                <a:latin typeface="-apple-system"/>
              </a:rPr>
              <a:t>SQL</a:t>
            </a:r>
            <a:r>
              <a:rPr lang="zh-CN" altLang="en-US" sz="1100" b="0" i="0" dirty="0">
                <a:solidFill>
                  <a:srgbClr val="24292E"/>
                </a:solidFill>
                <a:effectLst/>
                <a:latin typeface="-apple-system"/>
              </a:rPr>
              <a:t>查询语句，并返回结果集给计算节点</a:t>
            </a:r>
            <a:r>
              <a:rPr lang="en-US" altLang="zh-CN" sz="1100" b="0" i="0" dirty="0" err="1">
                <a:solidFill>
                  <a:srgbClr val="24292E"/>
                </a:solidFill>
                <a:effectLst/>
                <a:latin typeface="-apple-system"/>
              </a:rPr>
              <a:t>DBProxy</a:t>
            </a:r>
            <a:r>
              <a:rPr lang="zh-CN" altLang="en-US" sz="1100" b="0" i="0" dirty="0">
                <a:solidFill>
                  <a:srgbClr val="24292E"/>
                </a:solidFill>
                <a:effectLst/>
                <a:latin typeface="-apple-system"/>
              </a:rPr>
              <a:t>进行汇总，再返回给客户端</a:t>
            </a:r>
          </a:p>
          <a:p>
            <a:endParaRPr lang="en-US" altLang="zh-CN" sz="900" dirty="0">
              <a:latin typeface="微软雅黑" panose="020B0503020204020204" pitchFamily="34" charset="-122"/>
              <a:ea typeface="微软雅黑" panose="020B0503020204020204" pitchFamily="34" charset="-122"/>
            </a:endParaRPr>
          </a:p>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20</a:t>
            </a:fld>
            <a:endParaRPr lang="zh-CN" altLang="en-US"/>
          </a:p>
        </p:txBody>
      </p:sp>
    </p:spTree>
    <p:extLst>
      <p:ext uri="{BB962C8B-B14F-4D97-AF65-F5344CB8AC3E}">
        <p14:creationId xmlns:p14="http://schemas.microsoft.com/office/powerpoint/2010/main" val="26989187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5E481A-832A-48B0-9B5F-CC2DDFB376CC}" type="slidenum">
              <a:rPr lang="zh-CN" altLang="en-US" smtClean="0"/>
              <a:t>21</a:t>
            </a:fld>
            <a:endParaRPr lang="zh-CN"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76A81D81-FE2F-498E-9723-332F49FC9508}" type="slidenum">
              <a:rPr lang="zh-TW" altLang="en-US" smtClean="0"/>
              <a:t>2</a:t>
            </a:fld>
            <a:endParaRPr lang="zh-TW"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22</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23</a:t>
            </a:fld>
            <a:endParaRPr lang="zh-CN" altLang="en-US"/>
          </a:p>
        </p:txBody>
      </p:sp>
    </p:spTree>
    <p:extLst>
      <p:ext uri="{BB962C8B-B14F-4D97-AF65-F5344CB8AC3E}">
        <p14:creationId xmlns:p14="http://schemas.microsoft.com/office/powerpoint/2010/main" val="39172000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24</a:t>
            </a:fld>
            <a:endParaRPr lang="zh-CN" altLang="en-US"/>
          </a:p>
        </p:txBody>
      </p:sp>
    </p:spTree>
    <p:extLst>
      <p:ext uri="{BB962C8B-B14F-4D97-AF65-F5344CB8AC3E}">
        <p14:creationId xmlns:p14="http://schemas.microsoft.com/office/powerpoint/2010/main" val="5117767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r>
              <a:rPr lang="zh-CN" altLang="zh-CN" sz="1800" b="0" u="none"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一阶段提交不需要“协调者”角色，各结点之间不存在协调操作，因此其事务执行时间比两阶段提交要短，但是提交的“危险期”是每一个事务的实际提交时间，相比于两阶段提交，一阶段提交出现在</a:t>
            </a:r>
            <a:r>
              <a:rPr lang="zh-CN" altLang="zh-CN" sz="1800" b="0" u="none" kern="100" dirty="0">
                <a:solidFill>
                  <a:srgbClr val="FF0000"/>
                </a:solidFill>
                <a:effectLst/>
                <a:ea typeface="Times New Roman" panose="02020603050405020304" pitchFamily="18" charset="0"/>
              </a:rPr>
              <a:t> </a:t>
            </a:r>
            <a:r>
              <a:rPr lang="zh-CN" altLang="zh-CN" sz="1800" b="0" u="none"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“不一致”的概率就变大了</a:t>
            </a:r>
            <a:r>
              <a:rPr lang="zh-CN" altLang="zh-CN" sz="1800" b="0" u="none" kern="100" dirty="0">
                <a:effectLst/>
                <a:latin typeface="Times New Roman" panose="02020603050405020304" pitchFamily="18" charset="0"/>
                <a:ea typeface="仿宋" panose="02010609060101010101" pitchFamily="49" charset="-122"/>
                <a:cs typeface="Times New Roman" panose="02020603050405020304" pitchFamily="18" charset="0"/>
              </a:rPr>
              <a:t>。</a:t>
            </a:r>
            <a:r>
              <a:rPr lang="en-US" altLang="zh-CN" sz="1800" b="0" u="none" kern="100" dirty="0" err="1">
                <a:effectLst/>
                <a:latin typeface="Times New Roman" panose="02020603050405020304" pitchFamily="18" charset="0"/>
                <a:ea typeface="仿宋" panose="02010609060101010101" pitchFamily="49" charset="-122"/>
                <a:cs typeface="Times New Roman" panose="02020603050405020304" pitchFamily="18" charset="0"/>
              </a:rPr>
              <a:t>GoldenDB</a:t>
            </a:r>
            <a:r>
              <a:rPr lang="zh-CN" altLang="en-US" sz="1800" b="0" u="none" kern="100" dirty="0">
                <a:effectLst/>
                <a:latin typeface="Times New Roman" panose="02020603050405020304" pitchFamily="18" charset="0"/>
                <a:ea typeface="仿宋" panose="02010609060101010101" pitchFamily="49" charset="-122"/>
                <a:cs typeface="Times New Roman" panose="02020603050405020304" pitchFamily="18" charset="0"/>
              </a:rPr>
              <a:t>通过引入</a:t>
            </a:r>
            <a:r>
              <a:rPr lang="en-US" altLang="zh-CN" sz="1800" b="0" u="none" kern="100" dirty="0">
                <a:effectLst/>
                <a:latin typeface="Times New Roman" panose="02020603050405020304" pitchFamily="18" charset="0"/>
                <a:ea typeface="仿宋" panose="02010609060101010101" pitchFamily="49" charset="-122"/>
                <a:cs typeface="Times New Roman" panose="02020603050405020304" pitchFamily="18" charset="0"/>
              </a:rPr>
              <a:t>GTID</a:t>
            </a:r>
            <a:r>
              <a:rPr lang="zh-CN" altLang="en-US" sz="1800" b="0" u="none" kern="100" dirty="0">
                <a:effectLst/>
                <a:latin typeface="Times New Roman" panose="02020603050405020304" pitchFamily="18" charset="0"/>
                <a:ea typeface="仿宋" panose="02010609060101010101" pitchFamily="49" charset="-122"/>
                <a:cs typeface="Times New Roman" panose="02020603050405020304" pitchFamily="18" charset="0"/>
              </a:rPr>
              <a:t>解决了不一致性问题，但是回滚的成本高一些（针对这种场景，也增加了一些优化方案，比如</a:t>
            </a:r>
            <a:r>
              <a:rPr lang="en-US" altLang="zh-CN" sz="1800" b="0" u="none" kern="100" dirty="0" err="1">
                <a:effectLst/>
                <a:latin typeface="Times New Roman" panose="02020603050405020304" pitchFamily="18" charset="0"/>
                <a:ea typeface="仿宋" panose="02010609060101010101" pitchFamily="49" charset="-122"/>
                <a:cs typeface="Times New Roman" panose="02020603050405020304" pitchFamily="18" charset="0"/>
              </a:rPr>
              <a:t>binlog</a:t>
            </a:r>
            <a:r>
              <a:rPr lang="zh-CN" altLang="en-US" sz="1800" b="0" u="none" kern="100" dirty="0">
                <a:effectLst/>
                <a:latin typeface="Times New Roman" panose="02020603050405020304" pitchFamily="18" charset="0"/>
                <a:ea typeface="仿宋" panose="02010609060101010101" pitchFamily="49" charset="-122"/>
                <a:cs typeface="Times New Roman" panose="02020603050405020304" pitchFamily="18" charset="0"/>
              </a:rPr>
              <a:t>预处理，</a:t>
            </a:r>
            <a:r>
              <a:rPr lang="en-US" altLang="zh-CN" sz="1800" b="0" u="none" kern="100" dirty="0">
                <a:effectLst/>
                <a:latin typeface="Times New Roman" panose="02020603050405020304" pitchFamily="18" charset="0"/>
                <a:ea typeface="仿宋" panose="02010609060101010101" pitchFamily="49" charset="-122"/>
                <a:cs typeface="Times New Roman" panose="02020603050405020304" pitchFamily="18" charset="0"/>
              </a:rPr>
              <a:t>key</a:t>
            </a:r>
            <a:r>
              <a:rPr lang="zh-CN" altLang="en-US" sz="1800" b="0" u="none" kern="100" dirty="0">
                <a:effectLst/>
                <a:latin typeface="Times New Roman" panose="02020603050405020304" pitchFamily="18" charset="0"/>
                <a:ea typeface="仿宋" panose="02010609060101010101" pitchFamily="49" charset="-122"/>
                <a:cs typeface="Times New Roman" panose="02020603050405020304" pitchFamily="18" charset="0"/>
              </a:rPr>
              <a:t>处理等方法）。</a:t>
            </a:r>
            <a:endParaRPr lang="zh-CN" altLang="en-US" sz="900" b="0" u="none"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25</a:t>
            </a:fld>
            <a:endParaRPr lang="zh-CN" altLang="en-US"/>
          </a:p>
        </p:txBody>
      </p:sp>
    </p:spTree>
    <p:extLst>
      <p:ext uri="{BB962C8B-B14F-4D97-AF65-F5344CB8AC3E}">
        <p14:creationId xmlns:p14="http://schemas.microsoft.com/office/powerpoint/2010/main" val="22632629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26</a:t>
            </a:fld>
            <a:endParaRPr lang="zh-CN" altLang="en-US"/>
          </a:p>
        </p:txBody>
      </p:sp>
    </p:spTree>
    <p:extLst>
      <p:ext uri="{BB962C8B-B14F-4D97-AF65-F5344CB8AC3E}">
        <p14:creationId xmlns:p14="http://schemas.microsoft.com/office/powerpoint/2010/main" val="32534777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27</a:t>
            </a:fld>
            <a:endParaRPr lang="zh-CN" altLang="en-US"/>
          </a:p>
        </p:txBody>
      </p:sp>
    </p:spTree>
    <p:extLst>
      <p:ext uri="{BB962C8B-B14F-4D97-AF65-F5344CB8AC3E}">
        <p14:creationId xmlns:p14="http://schemas.microsoft.com/office/powerpoint/2010/main" val="25292360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28</a:t>
            </a:fld>
            <a:endParaRPr lang="zh-CN" altLang="en-US"/>
          </a:p>
        </p:txBody>
      </p:sp>
    </p:spTree>
    <p:extLst>
      <p:ext uri="{BB962C8B-B14F-4D97-AF65-F5344CB8AC3E}">
        <p14:creationId xmlns:p14="http://schemas.microsoft.com/office/powerpoint/2010/main" val="39599521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29</a:t>
            </a:fld>
            <a:endParaRPr lang="zh-CN" altLang="en-US"/>
          </a:p>
        </p:txBody>
      </p:sp>
    </p:spTree>
    <p:extLst>
      <p:ext uri="{BB962C8B-B14F-4D97-AF65-F5344CB8AC3E}">
        <p14:creationId xmlns:p14="http://schemas.microsoft.com/office/powerpoint/2010/main" val="3640569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zh-CN" altLang="en-US" sz="900" b="0" u="none"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30</a:t>
            </a:fld>
            <a:endParaRPr lang="zh-CN" altLang="en-US"/>
          </a:p>
        </p:txBody>
      </p:sp>
    </p:spTree>
    <p:extLst>
      <p:ext uri="{BB962C8B-B14F-4D97-AF65-F5344CB8AC3E}">
        <p14:creationId xmlns:p14="http://schemas.microsoft.com/office/powerpoint/2010/main" val="12825549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zh-CN" altLang="en-US" sz="900" b="0" u="none"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31</a:t>
            </a:fld>
            <a:endParaRPr lang="zh-CN" altLang="en-US"/>
          </a:p>
        </p:txBody>
      </p:sp>
    </p:spTree>
    <p:extLst>
      <p:ext uri="{BB962C8B-B14F-4D97-AF65-F5344CB8AC3E}">
        <p14:creationId xmlns:p14="http://schemas.microsoft.com/office/powerpoint/2010/main" val="28870683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5E481A-832A-48B0-9B5F-CC2DDFB376CC}" type="slidenum">
              <a:rPr lang="zh-CN" altLang="en-US" smtClean="0"/>
              <a:t>3</a:t>
            </a:fld>
            <a:endParaRPr lang="zh-CN"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r>
              <a:rPr lang="zh-CN" altLang="zh-CN" sz="1800"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在</a:t>
            </a:r>
            <a:r>
              <a:rPr lang="en-US" altLang="zh-CN" sz="1800" kern="100" dirty="0" err="1">
                <a:solidFill>
                  <a:srgbClr val="FF0000"/>
                </a:solidFill>
                <a:effectLst/>
                <a:latin typeface="Times New Roman" panose="02020603050405020304" pitchFamily="18" charset="0"/>
                <a:ea typeface="仿宋" panose="02010609060101010101" pitchFamily="49" charset="-122"/>
              </a:rPr>
              <a:t>dbproxy</a:t>
            </a:r>
            <a:r>
              <a:rPr lang="zh-CN" altLang="zh-CN" sz="1800"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节点进行</a:t>
            </a:r>
            <a:r>
              <a:rPr lang="en-US" altLang="zh-CN" sz="1800" kern="100" dirty="0">
                <a:solidFill>
                  <a:srgbClr val="FF0000"/>
                </a:solidFill>
                <a:effectLst/>
                <a:latin typeface="Times New Roman" panose="02020603050405020304" pitchFamily="18" charset="0"/>
                <a:ea typeface="仿宋" panose="02010609060101010101" pitchFamily="49" charset="-122"/>
              </a:rPr>
              <a:t>GTID</a:t>
            </a:r>
            <a:r>
              <a:rPr lang="zh-CN" altLang="zh-CN" sz="1800"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判活及</a:t>
            </a:r>
            <a:r>
              <a:rPr lang="en-US" altLang="zh-CN" sz="1800" kern="100" dirty="0">
                <a:solidFill>
                  <a:srgbClr val="FF0000"/>
                </a:solidFill>
                <a:effectLst/>
                <a:latin typeface="Times New Roman" panose="02020603050405020304" pitchFamily="18" charset="0"/>
                <a:ea typeface="仿宋" panose="02010609060101010101" pitchFamily="49" charset="-122"/>
              </a:rPr>
              <a:t>retry</a:t>
            </a:r>
            <a:r>
              <a:rPr lang="zh-CN" altLang="zh-CN" sz="1800"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的时候，会有短暂的阻塞读的情况，时间会很短，大概是</a:t>
            </a:r>
            <a:r>
              <a:rPr lang="en-US" altLang="zh-CN" sz="1800" kern="100" dirty="0" err="1">
                <a:solidFill>
                  <a:srgbClr val="FF0000"/>
                </a:solidFill>
                <a:effectLst/>
                <a:latin typeface="Times New Roman" panose="02020603050405020304" pitchFamily="18" charset="0"/>
                <a:ea typeface="仿宋" panose="02010609060101010101" pitchFamily="49" charset="-122"/>
              </a:rPr>
              <a:t>ms</a:t>
            </a:r>
            <a:r>
              <a:rPr lang="zh-CN" altLang="zh-CN" sz="1800"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级别</a:t>
            </a:r>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32</a:t>
            </a:fld>
            <a:endParaRPr lang="zh-CN" altLang="en-US"/>
          </a:p>
        </p:txBody>
      </p:sp>
    </p:spTree>
    <p:extLst>
      <p:ext uri="{BB962C8B-B14F-4D97-AF65-F5344CB8AC3E}">
        <p14:creationId xmlns:p14="http://schemas.microsoft.com/office/powerpoint/2010/main" val="26300151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pPr indent="266700" algn="just">
              <a:lnSpc>
                <a:spcPct val="150000"/>
              </a:lnSpc>
            </a:pP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在分布式环境、计算存储分离架构下，事务处理技术如果采用</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MVCC</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，那么</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MVCC</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应该置于哪里？在解耦的需求下，可以考虑如下方式：</a:t>
            </a:r>
          </a:p>
          <a:p>
            <a:pPr marL="0" lvl="0" indent="0" algn="just">
              <a:lnSpc>
                <a:spcPct val="150000"/>
              </a:lnSpc>
              <a:buFont typeface="+mj-lt"/>
              <a:buNone/>
            </a:pP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1</a:t>
            </a:r>
            <a:r>
              <a:rPr lang="zh-CN" altLang="en-US" sz="1800" kern="100" dirty="0">
                <a:effectLst/>
                <a:latin typeface="Times New Roman" panose="02020603050405020304" pitchFamily="18" charset="0"/>
                <a:ea typeface="仿宋" panose="02010609060101010101" pitchFamily="49" charset="-122"/>
                <a:cs typeface="Times New Roman" panose="02020603050405020304" pitchFamily="18" charset="0"/>
              </a:rPr>
              <a:t>、</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MVCC</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置于存储层</a:t>
            </a:r>
            <a:endPar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endParaRPr>
          </a:p>
          <a:p>
            <a:pPr marL="0" lvl="0" indent="0" algn="just">
              <a:lnSpc>
                <a:spcPct val="150000"/>
              </a:lnSpc>
              <a:buFont typeface="+mj-lt"/>
              <a:buNone/>
            </a:pP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在传统的页面结构之上，进行</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MVCC</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的可见性判断（即可见性判断放置在存储层），这样的好处是，网络传输量少，但是事务处理技术和存储层耦合度高。</a:t>
            </a:r>
          </a:p>
          <a:p>
            <a:pPr marL="0" lvl="0" indent="0" algn="just">
              <a:lnSpc>
                <a:spcPct val="150000"/>
              </a:lnSpc>
              <a:buFont typeface="+mj-lt"/>
              <a:buNone/>
            </a:pP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2</a:t>
            </a:r>
            <a:r>
              <a:rPr lang="zh-CN" altLang="en-US" sz="1800" kern="100" dirty="0">
                <a:effectLst/>
                <a:latin typeface="Times New Roman" panose="02020603050405020304" pitchFamily="18" charset="0"/>
                <a:ea typeface="仿宋" panose="02010609060101010101" pitchFamily="49" charset="-122"/>
                <a:cs typeface="Times New Roman" panose="02020603050405020304" pitchFamily="18" charset="0"/>
              </a:rPr>
              <a:t>、</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MVCC</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置于计算层</a:t>
            </a:r>
            <a:endPar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endParaRPr>
          </a:p>
          <a:p>
            <a:pPr marL="0" lvl="0" indent="0" algn="just">
              <a:lnSpc>
                <a:spcPct val="150000"/>
              </a:lnSpc>
              <a:buFont typeface="+mj-lt"/>
              <a:buNone/>
            </a:pP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这样以</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MVCC</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技术为基础的事务处理可以和存储层解耦，这有助于实现多模数据库。</a:t>
            </a:r>
          </a:p>
          <a:p>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33</a:t>
            </a:fld>
            <a:endParaRPr lang="zh-CN" altLang="en-US"/>
          </a:p>
        </p:txBody>
      </p:sp>
    </p:spTree>
    <p:extLst>
      <p:ext uri="{BB962C8B-B14F-4D97-AF65-F5344CB8AC3E}">
        <p14:creationId xmlns:p14="http://schemas.microsoft.com/office/powerpoint/2010/main" val="20380269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r>
              <a:rPr lang="zh-CN" altLang="en-US" sz="900" dirty="0">
                <a:latin typeface="微软雅黑" panose="020B0503020204020204" pitchFamily="34" charset="-122"/>
                <a:ea typeface="微软雅黑" panose="020B0503020204020204" pitchFamily="34" charset="-122"/>
              </a:rPr>
              <a:t>上述是悲观锁的并发控制策略，乐观锁的并发控制方案则是：</a:t>
            </a:r>
            <a:endParaRPr lang="en-US" altLang="zh-CN" sz="900" dirty="0">
              <a:latin typeface="微软雅黑" panose="020B0503020204020204" pitchFamily="34" charset="-122"/>
              <a:ea typeface="微软雅黑" panose="020B0503020204020204" pitchFamily="34" charset="-122"/>
            </a:endParaRPr>
          </a:p>
          <a:p>
            <a:r>
              <a:rPr lang="en-US" altLang="zh-CN" sz="900" dirty="0">
                <a:latin typeface="微软雅黑" panose="020B0503020204020204" pitchFamily="34" charset="-122"/>
                <a:ea typeface="微软雅黑" panose="020B0503020204020204" pitchFamily="34" charset="-122"/>
              </a:rPr>
              <a:t>update tb set …,</a:t>
            </a:r>
            <a:r>
              <a:rPr lang="en-US" altLang="zh-CN" sz="900" dirty="0" err="1">
                <a:latin typeface="微软雅黑" panose="020B0503020204020204" pitchFamily="34" charset="-122"/>
                <a:ea typeface="微软雅黑" panose="020B0503020204020204" pitchFamily="34" charset="-122"/>
              </a:rPr>
              <a:t>gtid</a:t>
            </a:r>
            <a:r>
              <a:rPr lang="en-US" altLang="zh-CN" sz="900" dirty="0">
                <a:latin typeface="微软雅黑" panose="020B0503020204020204" pitchFamily="34" charset="-122"/>
                <a:ea typeface="微软雅黑" panose="020B0503020204020204" pitchFamily="34" charset="-122"/>
              </a:rPr>
              <a:t>= where </a:t>
            </a:r>
            <a:r>
              <a:rPr lang="en-US" altLang="zh-CN" sz="900" dirty="0" err="1">
                <a:latin typeface="微软雅黑" panose="020B0503020204020204" pitchFamily="34" charset="-122"/>
                <a:ea typeface="微软雅黑" panose="020B0503020204020204" pitchFamily="34" charset="-122"/>
              </a:rPr>
              <a:t>gtid</a:t>
            </a:r>
            <a:r>
              <a:rPr lang="en-US" altLang="zh-CN" sz="900" dirty="0">
                <a:latin typeface="微软雅黑" panose="020B0503020204020204" pitchFamily="34" charset="-122"/>
                <a:ea typeface="微软雅黑" panose="020B0503020204020204" pitchFamily="34" charset="-122"/>
              </a:rPr>
              <a:t> not in(</a:t>
            </a:r>
            <a:r>
              <a:rPr lang="zh-CN" altLang="en-US" sz="900" dirty="0">
                <a:latin typeface="微软雅黑" panose="020B0503020204020204" pitchFamily="34" charset="-122"/>
                <a:ea typeface="微软雅黑" panose="020B0503020204020204" pitchFamily="34" charset="-122"/>
              </a:rPr>
              <a:t>活跃</a:t>
            </a:r>
            <a:r>
              <a:rPr lang="en-US" altLang="zh-CN" sz="900" dirty="0">
                <a:latin typeface="微软雅黑" panose="020B0503020204020204" pitchFamily="34" charset="-122"/>
                <a:ea typeface="微软雅黑" panose="020B0503020204020204" pitchFamily="34" charset="-122"/>
              </a:rPr>
              <a:t>GTID</a:t>
            </a:r>
            <a:r>
              <a:rPr lang="zh-CN" altLang="en-US" sz="900" dirty="0">
                <a:latin typeface="微软雅黑" panose="020B0503020204020204" pitchFamily="34" charset="-122"/>
                <a:ea typeface="微软雅黑" panose="020B0503020204020204" pitchFamily="34" charset="-122"/>
              </a:rPr>
              <a:t>列表</a:t>
            </a:r>
            <a:r>
              <a:rPr lang="en-US" altLang="zh-CN" sz="900" dirty="0">
                <a:latin typeface="微软雅黑" panose="020B0503020204020204" pitchFamily="34" charset="-122"/>
                <a:ea typeface="微软雅黑" panose="020B0503020204020204" pitchFamily="34" charset="-122"/>
              </a:rPr>
              <a:t>)</a:t>
            </a:r>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34</a:t>
            </a:fld>
            <a:endParaRPr lang="zh-CN" altLang="en-US"/>
          </a:p>
        </p:txBody>
      </p:sp>
    </p:spTree>
    <p:extLst>
      <p:ext uri="{BB962C8B-B14F-4D97-AF65-F5344CB8AC3E}">
        <p14:creationId xmlns:p14="http://schemas.microsoft.com/office/powerpoint/2010/main" val="5656885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5E481A-832A-48B0-9B5F-CC2DDFB376CC}" type="slidenum">
              <a:rPr lang="zh-CN" altLang="en-US" smtClean="0"/>
              <a:t>35</a:t>
            </a:fld>
            <a:endParaRPr lang="zh-CN"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36</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37</a:t>
            </a:fld>
            <a:endParaRPr lang="zh-CN" altLang="en-US"/>
          </a:p>
        </p:txBody>
      </p:sp>
    </p:spTree>
    <p:extLst>
      <p:ext uri="{BB962C8B-B14F-4D97-AF65-F5344CB8AC3E}">
        <p14:creationId xmlns:p14="http://schemas.microsoft.com/office/powerpoint/2010/main" val="6594022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38</a:t>
            </a:fld>
            <a:endParaRPr lang="zh-CN" altLang="en-US"/>
          </a:p>
        </p:txBody>
      </p:sp>
    </p:spTree>
    <p:extLst>
      <p:ext uri="{BB962C8B-B14F-4D97-AF65-F5344CB8AC3E}">
        <p14:creationId xmlns:p14="http://schemas.microsoft.com/office/powerpoint/2010/main" val="15401402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39</a:t>
            </a:fld>
            <a:endParaRPr lang="zh-CN" altLang="en-US"/>
          </a:p>
        </p:txBody>
      </p:sp>
    </p:spTree>
    <p:extLst>
      <p:ext uri="{BB962C8B-B14F-4D97-AF65-F5344CB8AC3E}">
        <p14:creationId xmlns:p14="http://schemas.microsoft.com/office/powerpoint/2010/main" val="137262761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zh-CN" altLang="en-US" sz="900" dirty="0"/>
          </a:p>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40</a:t>
            </a:fld>
            <a:endParaRPr lang="zh-CN" altLang="en-US"/>
          </a:p>
        </p:txBody>
      </p:sp>
    </p:spTree>
    <p:extLst>
      <p:ext uri="{BB962C8B-B14F-4D97-AF65-F5344CB8AC3E}">
        <p14:creationId xmlns:p14="http://schemas.microsoft.com/office/powerpoint/2010/main" val="29251964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41</a:t>
            </a:fld>
            <a:endParaRPr lang="zh-CN" altLang="en-US"/>
          </a:p>
        </p:txBody>
      </p:sp>
    </p:spTree>
    <p:extLst>
      <p:ext uri="{BB962C8B-B14F-4D97-AF65-F5344CB8AC3E}">
        <p14:creationId xmlns:p14="http://schemas.microsoft.com/office/powerpoint/2010/main" val="25967779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76A81D81-FE2F-498E-9723-332F49FC9508}" type="slidenum">
              <a:rPr lang="zh-TW" altLang="en-US" smtClean="0"/>
              <a:t>4</a:t>
            </a:fld>
            <a:endParaRPr lang="zh-TW"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en-US" altLang="zh-CN"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42</a:t>
            </a:fld>
            <a:endParaRPr lang="zh-CN" altLang="en-US"/>
          </a:p>
        </p:txBody>
      </p:sp>
    </p:spTree>
    <p:extLst>
      <p:ext uri="{BB962C8B-B14F-4D97-AF65-F5344CB8AC3E}">
        <p14:creationId xmlns:p14="http://schemas.microsoft.com/office/powerpoint/2010/main" val="120599254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5E481A-832A-48B0-9B5F-CC2DDFB376CC}" type="slidenum">
              <a:rPr lang="zh-CN" altLang="en-US" smtClean="0"/>
              <a:t>43</a:t>
            </a:fld>
            <a:endParaRPr lang="zh-CN"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893042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44</a:t>
            </a:fld>
            <a:endParaRPr lang="zh-CN" altLang="en-US"/>
          </a:p>
        </p:txBody>
      </p:sp>
    </p:spTree>
    <p:extLst>
      <p:ext uri="{BB962C8B-B14F-4D97-AF65-F5344CB8AC3E}">
        <p14:creationId xmlns:p14="http://schemas.microsoft.com/office/powerpoint/2010/main" val="135085946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45</a:t>
            </a:fld>
            <a:endParaRPr lang="zh-CN" altLang="en-US"/>
          </a:p>
        </p:txBody>
      </p:sp>
    </p:spTree>
    <p:extLst>
      <p:ext uri="{BB962C8B-B14F-4D97-AF65-F5344CB8AC3E}">
        <p14:creationId xmlns:p14="http://schemas.microsoft.com/office/powerpoint/2010/main" val="294511836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46</a:t>
            </a:fld>
            <a:endParaRPr lang="zh-CN" altLang="en-US"/>
          </a:p>
        </p:txBody>
      </p:sp>
    </p:spTree>
    <p:extLst>
      <p:ext uri="{BB962C8B-B14F-4D97-AF65-F5344CB8AC3E}">
        <p14:creationId xmlns:p14="http://schemas.microsoft.com/office/powerpoint/2010/main" val="263444898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5E481A-832A-48B0-9B5F-CC2DDFB376CC}" type="slidenum">
              <a:rPr lang="zh-CN" altLang="en-US" smtClean="0"/>
              <a:t>47</a:t>
            </a:fld>
            <a:endParaRPr lang="zh-CN"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3297397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48</a:t>
            </a:fld>
            <a:endParaRPr lang="zh-CN" altLang="en-US"/>
          </a:p>
        </p:txBody>
      </p:sp>
    </p:spTree>
    <p:extLst>
      <p:ext uri="{BB962C8B-B14F-4D97-AF65-F5344CB8AC3E}">
        <p14:creationId xmlns:p14="http://schemas.microsoft.com/office/powerpoint/2010/main" val="35225704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49</a:t>
            </a:fld>
            <a:endParaRPr lang="zh-CN" altLang="en-US"/>
          </a:p>
        </p:txBody>
      </p:sp>
    </p:spTree>
    <p:extLst>
      <p:ext uri="{BB962C8B-B14F-4D97-AF65-F5344CB8AC3E}">
        <p14:creationId xmlns:p14="http://schemas.microsoft.com/office/powerpoint/2010/main" val="222712581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5E481A-832A-48B0-9B5F-CC2DDFB376CC}" type="slidenum">
              <a:rPr lang="zh-CN" altLang="en-US" smtClean="0"/>
              <a:t>50</a:t>
            </a:fld>
            <a:endParaRPr lang="zh-CN"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45770982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51</a:t>
            </a:fld>
            <a:endParaRPr lang="zh-CN" altLang="en-US"/>
          </a:p>
        </p:txBody>
      </p:sp>
    </p:spTree>
    <p:extLst>
      <p:ext uri="{BB962C8B-B14F-4D97-AF65-F5344CB8AC3E}">
        <p14:creationId xmlns:p14="http://schemas.microsoft.com/office/powerpoint/2010/main" val="29855648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76A81D81-FE2F-498E-9723-332F49FC9508}" type="slidenum">
              <a:rPr lang="zh-TW" altLang="en-US" smtClean="0"/>
              <a:t>5</a:t>
            </a:fld>
            <a:endParaRPr lang="zh-TW"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sz="1000" b="0" i="0" kern="1200" dirty="0">
              <a:solidFill>
                <a:schemeClr val="tx1"/>
              </a:solidFill>
              <a:effectLst/>
              <a:latin typeface="+mj-ea"/>
              <a:ea typeface="+mj-ea"/>
              <a:cs typeface="+mn-cs"/>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52</a:t>
            </a:fld>
            <a:endParaRPr lang="zh-CN" altLang="en-US"/>
          </a:p>
        </p:txBody>
      </p:sp>
    </p:spTree>
    <p:extLst>
      <p:ext uri="{BB962C8B-B14F-4D97-AF65-F5344CB8AC3E}">
        <p14:creationId xmlns:p14="http://schemas.microsoft.com/office/powerpoint/2010/main" val="242197761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pPr algn="l">
              <a:buFont typeface="Arial" panose="020B0604020202020204" pitchFamily="34" charset="0"/>
              <a:buNone/>
            </a:pPr>
            <a:r>
              <a:rPr lang="zh-CN" altLang="en-US" sz="1100" dirty="0"/>
              <a:t>数据重分布过程中需要注意：</a:t>
            </a:r>
            <a:endParaRPr lang="en-US" altLang="zh-CN" sz="1100" dirty="0"/>
          </a:p>
          <a:p>
            <a:pPr algn="l">
              <a:buFont typeface="Arial" panose="020B0604020202020204" pitchFamily="34" charset="0"/>
              <a:buNone/>
            </a:pPr>
            <a:r>
              <a:rPr lang="en-US" altLang="zh-CN" sz="1100" dirty="0"/>
              <a:t>1</a:t>
            </a:r>
            <a:r>
              <a:rPr lang="zh-CN" altLang="en-US" sz="1100" dirty="0"/>
              <a:t>、数据重分布过程中需要注意：</a:t>
            </a:r>
            <a:r>
              <a:rPr lang="zh-CN" altLang="en-US" sz="1100" b="0" i="0" dirty="0">
                <a:solidFill>
                  <a:srgbClr val="24292E"/>
                </a:solidFill>
                <a:effectLst/>
                <a:latin typeface="-apple-system"/>
              </a:rPr>
              <a:t>锁表和切换表名的过程中，影响应用的写操作</a:t>
            </a:r>
          </a:p>
          <a:p>
            <a:pPr algn="l">
              <a:buFont typeface="Arial" panose="020B0604020202020204" pitchFamily="34" charset="0"/>
              <a:buNone/>
            </a:pPr>
            <a:r>
              <a:rPr lang="en-US" altLang="zh-CN" sz="1100" b="0" i="0" dirty="0">
                <a:solidFill>
                  <a:srgbClr val="24292E"/>
                </a:solidFill>
                <a:effectLst/>
                <a:latin typeface="-apple-system"/>
              </a:rPr>
              <a:t>2</a:t>
            </a:r>
            <a:r>
              <a:rPr lang="zh-CN" altLang="en-US" sz="1100" b="0" i="0" dirty="0">
                <a:solidFill>
                  <a:srgbClr val="24292E"/>
                </a:solidFill>
                <a:effectLst/>
                <a:latin typeface="-apple-system"/>
              </a:rPr>
              <a:t>、重分布过程中临时表需要额外的存储空间，重分布操作前需要保证存储空间充足</a:t>
            </a:r>
          </a:p>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53</a:t>
            </a:fld>
            <a:endParaRPr lang="zh-CN" altLang="en-US"/>
          </a:p>
        </p:txBody>
      </p:sp>
    </p:spTree>
    <p:extLst>
      <p:ext uri="{BB962C8B-B14F-4D97-AF65-F5344CB8AC3E}">
        <p14:creationId xmlns:p14="http://schemas.microsoft.com/office/powerpoint/2010/main" val="164185341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54</a:t>
            </a:fld>
            <a:endParaRPr lang="zh-CN" altLang="en-US"/>
          </a:p>
        </p:txBody>
      </p:sp>
    </p:spTree>
    <p:extLst>
      <p:ext uri="{BB962C8B-B14F-4D97-AF65-F5344CB8AC3E}">
        <p14:creationId xmlns:p14="http://schemas.microsoft.com/office/powerpoint/2010/main" val="14539304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55</a:t>
            </a:fld>
            <a:endParaRPr lang="zh-CN" altLang="en-US"/>
          </a:p>
        </p:txBody>
      </p:sp>
    </p:spTree>
    <p:extLst>
      <p:ext uri="{BB962C8B-B14F-4D97-AF65-F5344CB8AC3E}">
        <p14:creationId xmlns:p14="http://schemas.microsoft.com/office/powerpoint/2010/main" val="6974697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56</a:t>
            </a:fld>
            <a:endParaRPr lang="zh-CN" altLang="en-US"/>
          </a:p>
        </p:txBody>
      </p:sp>
    </p:spTree>
    <p:extLst>
      <p:ext uri="{BB962C8B-B14F-4D97-AF65-F5344CB8AC3E}">
        <p14:creationId xmlns:p14="http://schemas.microsoft.com/office/powerpoint/2010/main" val="399346265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57</a:t>
            </a:fld>
            <a:endParaRPr lang="zh-CN" altLang="en-US"/>
          </a:p>
        </p:txBody>
      </p:sp>
    </p:spTree>
    <p:extLst>
      <p:ext uri="{BB962C8B-B14F-4D97-AF65-F5344CB8AC3E}">
        <p14:creationId xmlns:p14="http://schemas.microsoft.com/office/powerpoint/2010/main" val="32057703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5E481A-832A-48B0-9B5F-CC2DDFB376CC}" type="slidenum">
              <a:rPr lang="zh-CN" altLang="en-US" smtClean="0"/>
              <a:t>58</a:t>
            </a:fld>
            <a:endParaRPr lang="zh-CN"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19423201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76A81D81-FE2F-498E-9723-332F49FC9508}" type="slidenum">
              <a:rPr lang="zh-TW" altLang="en-US" smtClean="0"/>
              <a:t>59</a:t>
            </a:fld>
            <a:endParaRPr lang="zh-TW"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pPr marL="0" indent="0">
              <a:buNone/>
            </a:pPr>
            <a:r>
              <a:rPr lang="zh-CN"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系统表</a:t>
            </a:r>
            <a:r>
              <a:rPr lang="en-US" altLang="zh-CN" sz="1000" kern="100" dirty="0" err="1">
                <a:effectLst/>
                <a:latin typeface="Times New Roman" panose="02020603050405020304" pitchFamily="18" charset="0"/>
                <a:ea typeface="仿宋" panose="02010609060101010101" pitchFamily="49" charset="-122"/>
                <a:cs typeface="Times New Roman" panose="02020603050405020304" pitchFamily="18" charset="0"/>
              </a:rPr>
              <a:t>information_schema.INNODB_TRX</a:t>
            </a:r>
            <a:r>
              <a:rPr lang="zh-CN"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主要记录了</a:t>
            </a:r>
            <a:r>
              <a:rPr lang="en-US" altLang="zh-CN" sz="1000" kern="100" dirty="0" err="1">
                <a:effectLst/>
                <a:latin typeface="Times New Roman" panose="02020603050405020304" pitchFamily="18" charset="0"/>
                <a:ea typeface="仿宋" panose="02010609060101010101" pitchFamily="49" charset="-122"/>
                <a:cs typeface="Times New Roman" panose="02020603050405020304" pitchFamily="18" charset="0"/>
              </a:rPr>
              <a:t>innodb</a:t>
            </a:r>
            <a:r>
              <a:rPr lang="zh-CN"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事务的相关信息，需要增加</a:t>
            </a:r>
            <a:r>
              <a:rPr lang="en-US"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2</a:t>
            </a:r>
            <a:r>
              <a:rPr lang="zh-CN"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个字段用于保存事务流水号信息及</a:t>
            </a:r>
            <a:r>
              <a:rPr lang="en-US"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GTID</a:t>
            </a:r>
            <a:r>
              <a:rPr lang="zh-CN"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信息。</a:t>
            </a:r>
            <a:endParaRPr lang="en-US" altLang="zh-CN" sz="1000" kern="100" dirty="0">
              <a:effectLst/>
              <a:latin typeface="Times New Roman" panose="02020603050405020304" pitchFamily="18" charset="0"/>
              <a:ea typeface="仿宋" panose="02010609060101010101" pitchFamily="49" charset="-122"/>
              <a:cs typeface="Times New Roman" panose="02020603050405020304" pitchFamily="18" charset="0"/>
            </a:endParaRPr>
          </a:p>
          <a:p>
            <a:pPr marL="0" indent="0">
              <a:buNone/>
            </a:pPr>
            <a:r>
              <a:rPr lang="zh-CN"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新增字段信息如下：</a:t>
            </a:r>
            <a:endParaRPr lang="en-US" altLang="zh-CN" sz="1000" kern="100" dirty="0">
              <a:effectLst/>
              <a:latin typeface="Times New Roman" panose="02020603050405020304" pitchFamily="18" charset="0"/>
              <a:ea typeface="仿宋" panose="02010609060101010101" pitchFamily="49" charset="-122"/>
              <a:cs typeface="Times New Roman" panose="02020603050405020304" pitchFamily="18" charset="0"/>
            </a:endParaRPr>
          </a:p>
          <a:p>
            <a:pPr marL="0" indent="0">
              <a:buNone/>
            </a:pPr>
            <a:r>
              <a:rPr lang="en-US" altLang="zh-CN" sz="1000" kern="100" dirty="0" err="1">
                <a:effectLst/>
                <a:latin typeface="Times New Roman" panose="02020603050405020304" pitchFamily="18" charset="0"/>
                <a:ea typeface="仿宋" panose="02010609060101010101" pitchFamily="49" charset="-122"/>
                <a:cs typeface="Times New Roman" panose="02020603050405020304" pitchFamily="18" charset="0"/>
              </a:rPr>
              <a:t>trx_serial_num</a:t>
            </a:r>
            <a:r>
              <a:rPr lang="en-US"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 varchar(32) DEFAULT NULL,</a:t>
            </a:r>
            <a:endParaRPr lang="en-US" altLang="zh-CN" sz="1000" kern="100" dirty="0">
              <a:latin typeface="Times New Roman" panose="02020603050405020304" pitchFamily="18" charset="0"/>
              <a:ea typeface="仿宋" panose="02010609060101010101" pitchFamily="49" charset="-122"/>
              <a:cs typeface="Times New Roman" panose="02020603050405020304" pitchFamily="18" charset="0"/>
            </a:endParaRPr>
          </a:p>
          <a:p>
            <a:pPr marL="0" indent="0">
              <a:buNone/>
            </a:pPr>
            <a:r>
              <a:rPr lang="en-US" altLang="zh-CN" sz="1000" kern="100" dirty="0" err="1">
                <a:effectLst/>
                <a:latin typeface="Times New Roman" panose="02020603050405020304" pitchFamily="18" charset="0"/>
                <a:ea typeface="仿宋" panose="02010609060101010101" pitchFamily="49" charset="-122"/>
                <a:cs typeface="Times New Roman" panose="02020603050405020304" pitchFamily="18" charset="0"/>
              </a:rPr>
              <a:t>trx_gtm_gtid</a:t>
            </a:r>
            <a:r>
              <a:rPr lang="en-US"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 </a:t>
            </a:r>
            <a:r>
              <a:rPr lang="en-US" altLang="zh-CN" sz="1000" kern="100" dirty="0" err="1">
                <a:effectLst/>
                <a:latin typeface="Times New Roman" panose="02020603050405020304" pitchFamily="18" charset="0"/>
                <a:ea typeface="仿宋" panose="02010609060101010101" pitchFamily="49" charset="-122"/>
                <a:cs typeface="Times New Roman" panose="02020603050405020304" pitchFamily="18" charset="0"/>
              </a:rPr>
              <a:t>varcahr</a:t>
            </a:r>
            <a:r>
              <a:rPr lang="en-US"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(32) DEFAULT NULL</a:t>
            </a:r>
          </a:p>
          <a:p>
            <a:pPr marL="0" indent="0">
              <a:buNone/>
            </a:pPr>
            <a:r>
              <a:rPr lang="zh-CN"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事务流水号信息和</a:t>
            </a:r>
            <a:r>
              <a:rPr lang="en-US"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GTID</a:t>
            </a:r>
            <a:r>
              <a:rPr lang="zh-CN"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信息都是以特殊</a:t>
            </a:r>
            <a:r>
              <a:rPr lang="en-US"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HINT</a:t>
            </a:r>
            <a:r>
              <a:rPr lang="zh-CN"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信息的方式携带在</a:t>
            </a:r>
            <a:r>
              <a:rPr lang="en-US"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SQL</a:t>
            </a:r>
            <a:r>
              <a:rPr lang="zh-CN"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语句中的，如：</a:t>
            </a:r>
            <a:endParaRPr lang="en-US" altLang="zh-CN" sz="1000" kern="100" dirty="0">
              <a:effectLst/>
              <a:latin typeface="Times New Roman" panose="02020603050405020304" pitchFamily="18" charset="0"/>
              <a:ea typeface="仿宋" panose="02010609060101010101" pitchFamily="49" charset="-122"/>
              <a:cs typeface="Times New Roman" panose="02020603050405020304" pitchFamily="18" charset="0"/>
            </a:endParaRPr>
          </a:p>
          <a:p>
            <a:pPr marL="0" indent="0">
              <a:buNone/>
            </a:pPr>
            <a:r>
              <a:rPr lang="zh-CN" altLang="zh-CN" sz="1000"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事务流水号：</a:t>
            </a:r>
            <a:r>
              <a:rPr lang="en-US" altLang="zh-CN" sz="1000"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/*+TSN=abc123*/ START TRANSACTION;</a:t>
            </a:r>
          </a:p>
          <a:p>
            <a:pPr marL="0" indent="0">
              <a:buNone/>
            </a:pPr>
            <a:r>
              <a:rPr lang="zh-CN" altLang="zh-CN" sz="1000"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事务流水号：</a:t>
            </a:r>
            <a:r>
              <a:rPr lang="en-US" altLang="zh-CN" sz="1000"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/*+GTID=123456*/ START TRANSACTION;</a:t>
            </a:r>
            <a:endParaRPr lang="en-US" altLang="zh-CN" sz="1000" dirty="0"/>
          </a:p>
          <a:p>
            <a:endParaRPr lang="zh-CN" altLang="en-US" sz="1000" b="0" i="0" kern="1200" dirty="0">
              <a:solidFill>
                <a:schemeClr val="tx1"/>
              </a:solidFill>
              <a:effectLst/>
              <a:latin typeface="+mj-ea"/>
              <a:ea typeface="+mj-ea"/>
              <a:cs typeface="+mn-cs"/>
            </a:endParaRPr>
          </a:p>
        </p:txBody>
      </p:sp>
    </p:spTree>
    <p:extLst>
      <p:ext uri="{BB962C8B-B14F-4D97-AF65-F5344CB8AC3E}">
        <p14:creationId xmlns:p14="http://schemas.microsoft.com/office/powerpoint/2010/main" val="4060761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76A81D81-FE2F-498E-9723-332F49FC9508}" type="slidenum">
              <a:rPr lang="zh-TW" altLang="en-US" smtClean="0"/>
              <a:t>60</a:t>
            </a:fld>
            <a:endParaRPr lang="zh-TW"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pPr algn="just"/>
            <a:endParaRPr lang="zh-CN" altLang="en-US" sz="1000" b="0" i="0" dirty="0">
              <a:solidFill>
                <a:srgbClr val="333333"/>
              </a:solidFill>
              <a:effectLst/>
              <a:latin typeface="-apple-system"/>
            </a:endParaRPr>
          </a:p>
        </p:txBody>
      </p:sp>
    </p:spTree>
    <p:extLst>
      <p:ext uri="{BB962C8B-B14F-4D97-AF65-F5344CB8AC3E}">
        <p14:creationId xmlns:p14="http://schemas.microsoft.com/office/powerpoint/2010/main" val="383717494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5E481A-832A-48B0-9B5F-CC2DDFB376CC}" type="slidenum">
              <a:rPr lang="zh-CN" altLang="en-US" smtClean="0"/>
              <a:t>61</a:t>
            </a:fld>
            <a:endParaRPr lang="zh-CN"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2999976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pPr marL="0" indent="0">
              <a:buNone/>
            </a:pPr>
            <a:r>
              <a:rPr lang="en-US" altLang="zh-CN" sz="900" dirty="0"/>
              <a:t>1</a:t>
            </a:r>
            <a:r>
              <a:rPr lang="zh-CN" altLang="en-US" sz="900" dirty="0"/>
              <a:t>、</a:t>
            </a:r>
            <a:r>
              <a:rPr lang="en-US" altLang="zh-CN" sz="900" dirty="0"/>
              <a:t>MySQL</a:t>
            </a:r>
            <a:r>
              <a:rPr lang="zh-CN" altLang="en-US" sz="900" dirty="0"/>
              <a:t>兼容性</a:t>
            </a:r>
            <a:endParaRPr lang="en-US" altLang="zh-CN" sz="900" dirty="0"/>
          </a:p>
          <a:p>
            <a:pPr marL="0" indent="0">
              <a:buNone/>
            </a:pPr>
            <a:r>
              <a:rPr lang="zh-CN" altLang="en-US" sz="900" dirty="0"/>
              <a:t>数据节点兼容</a:t>
            </a:r>
            <a:r>
              <a:rPr lang="en-US" altLang="zh-CN" sz="900" dirty="0"/>
              <a:t>MySQL5.7/8.0</a:t>
            </a:r>
            <a:r>
              <a:rPr lang="zh-CN" altLang="en-US" sz="900" dirty="0"/>
              <a:t>，计算节点部分兼容</a:t>
            </a:r>
            <a:r>
              <a:rPr lang="en-US" altLang="zh-CN" sz="900" dirty="0"/>
              <a:t>MySQL8.0</a:t>
            </a:r>
          </a:p>
          <a:p>
            <a:pPr marL="0" indent="0">
              <a:buNone/>
            </a:pPr>
            <a:r>
              <a:rPr lang="en-US" altLang="zh-CN" sz="900" dirty="0"/>
              <a:t>2</a:t>
            </a:r>
            <a:r>
              <a:rPr lang="zh-CN" altLang="en-US" sz="900" dirty="0"/>
              <a:t>、</a:t>
            </a:r>
            <a:r>
              <a:rPr lang="en-US" altLang="zh-CN" sz="900" dirty="0"/>
              <a:t>Oracle</a:t>
            </a:r>
            <a:r>
              <a:rPr lang="zh-CN" altLang="en-US" sz="900" dirty="0"/>
              <a:t>兼容性</a:t>
            </a:r>
            <a:endParaRPr lang="en-US" altLang="zh-CN" sz="900" dirty="0"/>
          </a:p>
          <a:p>
            <a:r>
              <a:rPr lang="en-US" altLang="zh-CN" sz="900" dirty="0"/>
              <a:t>sequence</a:t>
            </a:r>
          </a:p>
          <a:p>
            <a:r>
              <a:rPr lang="zh-CN" altLang="en-US" sz="900" dirty="0"/>
              <a:t>基本的时间、字符函数</a:t>
            </a:r>
            <a:endParaRPr lang="en-US" altLang="zh-CN" sz="900" dirty="0"/>
          </a:p>
          <a:p>
            <a:r>
              <a:rPr lang="en-US" altLang="zh-CN" sz="900" dirty="0"/>
              <a:t>Synonym</a:t>
            </a:r>
            <a:r>
              <a:rPr lang="zh-CN" altLang="en-US" sz="900" dirty="0"/>
              <a:t>同义词</a:t>
            </a:r>
            <a:endParaRPr lang="en-US" altLang="zh-CN" sz="900" dirty="0"/>
          </a:p>
          <a:p>
            <a:r>
              <a:rPr lang="zh-CN" altLang="en-US" sz="900" dirty="0"/>
              <a:t>窗口函数</a:t>
            </a:r>
            <a:endParaRPr lang="en-US" altLang="zh-CN" sz="900" dirty="0"/>
          </a:p>
          <a:p>
            <a:r>
              <a:rPr lang="en-US" altLang="zh-CN" sz="900" dirty="0"/>
              <a:t>MERGE INTO</a:t>
            </a:r>
          </a:p>
          <a:p>
            <a:r>
              <a:rPr lang="en-US" altLang="zh-CN" sz="900" dirty="0"/>
              <a:t>……</a:t>
            </a:r>
          </a:p>
          <a:p>
            <a:endParaRPr lang="zh-CN" altLang="en-US" sz="1600" dirty="0"/>
          </a:p>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8</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76A81D81-FE2F-498E-9723-332F49FC9508}" type="slidenum">
              <a:rPr lang="zh-TW" altLang="en-US" smtClean="0"/>
              <a:t>62</a:t>
            </a:fld>
            <a:endParaRPr lang="zh-TW"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sz="1000" b="0" i="0" kern="1200" dirty="0">
              <a:solidFill>
                <a:schemeClr val="tx1"/>
              </a:solidFill>
              <a:effectLst/>
              <a:latin typeface="+mj-ea"/>
              <a:ea typeface="+mj-ea"/>
              <a:cs typeface="+mn-cs"/>
            </a:endParaRPr>
          </a:p>
        </p:txBody>
      </p:sp>
    </p:spTree>
    <p:extLst>
      <p:ext uri="{BB962C8B-B14F-4D97-AF65-F5344CB8AC3E}">
        <p14:creationId xmlns:p14="http://schemas.microsoft.com/office/powerpoint/2010/main" val="375727776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76A81D81-FE2F-498E-9723-332F49FC9508}" type="slidenum">
              <a:rPr lang="zh-TW" altLang="en-US" smtClean="0"/>
              <a:t>63</a:t>
            </a:fld>
            <a:endParaRPr lang="zh-TW"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sz="1000" b="0" i="0" kern="1200" dirty="0">
              <a:solidFill>
                <a:schemeClr val="tx1"/>
              </a:solidFill>
              <a:effectLst/>
              <a:latin typeface="+mj-ea"/>
              <a:ea typeface="+mj-ea"/>
              <a:cs typeface="+mn-cs"/>
            </a:endParaRPr>
          </a:p>
        </p:txBody>
      </p:sp>
    </p:spTree>
    <p:extLst>
      <p:ext uri="{BB962C8B-B14F-4D97-AF65-F5344CB8AC3E}">
        <p14:creationId xmlns:p14="http://schemas.microsoft.com/office/powerpoint/2010/main" val="322071114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5E481A-832A-48B0-9B5F-CC2DDFB376CC}" type="slidenum">
              <a:rPr lang="zh-CN" altLang="en-US" smtClean="0"/>
              <a:t>64</a:t>
            </a:fld>
            <a:endParaRPr lang="zh-CN"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5E481A-832A-48B0-9B5F-CC2DDFB376CC}" type="slidenum">
              <a:rPr lang="zh-CN" altLang="en-US" smtClean="0"/>
              <a:t>9</a:t>
            </a:fld>
            <a:endParaRPr lang="zh-CN"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dirty="0"/>
              <a:t>OMM/insight</a:t>
            </a:r>
          </a:p>
          <a:p>
            <a:r>
              <a:rPr lang="en-US" altLang="zh-CN" sz="1200" dirty="0">
                <a:solidFill>
                  <a:srgbClr val="24292E"/>
                </a:solidFill>
                <a:latin typeface="等线" panose="02010600030101010101" pitchFamily="2" charset="-122"/>
                <a:ea typeface="等线" panose="02010600030101010101" pitchFamily="2" charset="-122"/>
              </a:rPr>
              <a:t>OMM(Operations, Maintenance &amp; Monitoring Manager</a:t>
            </a:r>
            <a:r>
              <a:rPr lang="zh-CN" altLang="en-US" sz="1200" dirty="0">
                <a:solidFill>
                  <a:srgbClr val="24292E"/>
                </a:solidFill>
                <a:latin typeface="等线" panose="02010600030101010101" pitchFamily="2" charset="-122"/>
                <a:ea typeface="等线" panose="02010600030101010101" pitchFamily="2" charset="-122"/>
              </a:rPr>
              <a:t>）是整个分布式数据库系统中用于进行维护工作的管理平台，负责所有组件的管理。</a:t>
            </a:r>
            <a:endParaRPr lang="en-US" altLang="zh-CN" sz="1200" dirty="0">
              <a:solidFill>
                <a:srgbClr val="24292E"/>
              </a:solidFill>
              <a:latin typeface="等线" panose="02010600030101010101" pitchFamily="2" charset="-122"/>
              <a:ea typeface="等线" panose="02010600030101010101" pitchFamily="2" charset="-122"/>
            </a:endParaRPr>
          </a:p>
          <a:p>
            <a:endParaRPr lang="en-US" altLang="zh-CN" sz="1200" b="1" dirty="0"/>
          </a:p>
          <a:p>
            <a:r>
              <a:rPr lang="zh-CN" altLang="en-US" sz="1200" b="1" dirty="0"/>
              <a:t>连接方式</a:t>
            </a:r>
            <a:endParaRPr lang="en-US" altLang="zh-CN" sz="1200" b="1" dirty="0"/>
          </a:p>
          <a:p>
            <a:r>
              <a:rPr lang="zh-CN" altLang="en-US" sz="1200" b="0" i="0" spc="0" dirty="0">
                <a:solidFill>
                  <a:srgbClr val="24292E"/>
                </a:solidFill>
                <a:effectLst/>
                <a:latin typeface="等线" panose="02010600030101010101" pitchFamily="2" charset="-122"/>
                <a:ea typeface="等线" panose="02010600030101010101" pitchFamily="2" charset="-122"/>
              </a:rPr>
              <a:t>应用客户端可以通过</a:t>
            </a:r>
            <a:r>
              <a:rPr lang="en-US" altLang="zh-CN" sz="1200" b="0" i="0" spc="0" dirty="0">
                <a:solidFill>
                  <a:srgbClr val="24292E"/>
                </a:solidFill>
                <a:effectLst/>
                <a:latin typeface="Helvetica Neue"/>
              </a:rPr>
              <a:t>JDBC</a:t>
            </a:r>
            <a:r>
              <a:rPr lang="zh-CN" altLang="en-US" sz="1200" b="0" i="0" spc="0" dirty="0">
                <a:solidFill>
                  <a:srgbClr val="24292E"/>
                </a:solidFill>
                <a:effectLst/>
                <a:latin typeface="等线" panose="02010600030101010101" pitchFamily="2" charset="-122"/>
                <a:ea typeface="等线" panose="02010600030101010101" pitchFamily="2" charset="-122"/>
              </a:rPr>
              <a:t>或</a:t>
            </a:r>
            <a:r>
              <a:rPr lang="en-US" altLang="zh-CN" sz="1200" b="0" i="0" spc="0" dirty="0">
                <a:solidFill>
                  <a:srgbClr val="24292E"/>
                </a:solidFill>
                <a:effectLst/>
                <a:latin typeface="Helvetica Neue"/>
              </a:rPr>
              <a:t>ODBC</a:t>
            </a:r>
            <a:r>
              <a:rPr lang="zh-CN" altLang="en-US" sz="1200" b="0" i="0" spc="0" dirty="0">
                <a:solidFill>
                  <a:srgbClr val="24292E"/>
                </a:solidFill>
                <a:effectLst/>
                <a:latin typeface="等线" panose="02010600030101010101" pitchFamily="2" charset="-122"/>
                <a:ea typeface="等线" panose="02010600030101010101" pitchFamily="2" charset="-122"/>
              </a:rPr>
              <a:t>直接连接到计算节点，也可以经过负载均衡</a:t>
            </a:r>
            <a:r>
              <a:rPr lang="en-US" altLang="zh-CN" sz="1200" b="0" i="0" spc="0" dirty="0">
                <a:solidFill>
                  <a:srgbClr val="24292E"/>
                </a:solidFill>
                <a:effectLst/>
                <a:latin typeface="Helvetica Neue"/>
              </a:rPr>
              <a:t>F5/A10</a:t>
            </a:r>
            <a:r>
              <a:rPr lang="zh-CN" altLang="en-US" sz="1200" b="0" i="0" spc="0" dirty="0">
                <a:solidFill>
                  <a:srgbClr val="24292E"/>
                </a:solidFill>
                <a:effectLst/>
                <a:latin typeface="等线" panose="02010600030101010101" pitchFamily="2" charset="-122"/>
                <a:ea typeface="等线" panose="02010600030101010101" pitchFamily="2" charset="-122"/>
              </a:rPr>
              <a:t>或</a:t>
            </a:r>
            <a:r>
              <a:rPr lang="en-US" altLang="zh-CN" sz="1200" b="0" i="0" spc="0" dirty="0">
                <a:solidFill>
                  <a:srgbClr val="24292E"/>
                </a:solidFill>
                <a:effectLst/>
                <a:latin typeface="Helvetica Neue"/>
              </a:rPr>
              <a:t>LVS</a:t>
            </a:r>
            <a:r>
              <a:rPr lang="zh-CN" altLang="en-US" sz="1200" dirty="0">
                <a:solidFill>
                  <a:srgbClr val="24292E"/>
                </a:solidFill>
                <a:latin typeface="等线" panose="02010600030101010101" pitchFamily="2" charset="-122"/>
                <a:ea typeface="等线" panose="02010600030101010101" pitchFamily="2" charset="-122"/>
              </a:rPr>
              <a:t>等</a:t>
            </a:r>
            <a:r>
              <a:rPr lang="zh-CN" altLang="en-US" sz="1200" b="0" i="0" spc="0" dirty="0">
                <a:solidFill>
                  <a:srgbClr val="24292E"/>
                </a:solidFill>
                <a:effectLst/>
                <a:latin typeface="等线" panose="02010600030101010101" pitchFamily="2" charset="-122"/>
                <a:ea typeface="等线" panose="02010600030101010101" pitchFamily="2" charset="-122"/>
              </a:rPr>
              <a:t>方式连接到计算节点，达到流量均衡的目的。</a:t>
            </a:r>
            <a:endParaRPr lang="en-US" altLang="zh-CN" sz="1200" b="0" i="0" spc="0" dirty="0">
              <a:solidFill>
                <a:srgbClr val="24292E"/>
              </a:solidFill>
              <a:effectLst/>
              <a:latin typeface="等线" panose="02010600030101010101" pitchFamily="2" charset="-122"/>
              <a:ea typeface="等线" panose="02010600030101010101" pitchFamily="2" charset="-122"/>
            </a:endParaRPr>
          </a:p>
          <a:p>
            <a:endParaRPr lang="en-US" altLang="zh-CN" sz="1200" b="0" i="0" spc="0" dirty="0">
              <a:solidFill>
                <a:srgbClr val="24292E"/>
              </a:solidFill>
              <a:effectLst/>
              <a:latin typeface="等线" panose="02010600030101010101" pitchFamily="2" charset="-122"/>
              <a:ea typeface="等线" panose="02010600030101010101" pitchFamily="2" charset="-122"/>
            </a:endParaRPr>
          </a:p>
          <a:p>
            <a:r>
              <a:rPr lang="zh-CN" altLang="en-US" sz="1200" b="1" dirty="0">
                <a:solidFill>
                  <a:srgbClr val="24292E"/>
                </a:solidFill>
                <a:latin typeface="等线" panose="02010600030101010101" pitchFamily="2" charset="-122"/>
                <a:ea typeface="等线" panose="02010600030101010101" pitchFamily="2" charset="-122"/>
              </a:rPr>
              <a:t>计算节点</a:t>
            </a:r>
            <a:r>
              <a:rPr lang="en-US" altLang="zh-CN" sz="1200" b="1" dirty="0">
                <a:solidFill>
                  <a:srgbClr val="24292E"/>
                </a:solidFill>
                <a:latin typeface="等线" panose="02010600030101010101" pitchFamily="2" charset="-122"/>
                <a:ea typeface="等线" panose="02010600030101010101" pitchFamily="2" charset="-122"/>
              </a:rPr>
              <a:t>(CN)</a:t>
            </a:r>
          </a:p>
          <a:p>
            <a:r>
              <a:rPr lang="zh-CN" altLang="en-US" sz="1200" dirty="0">
                <a:solidFill>
                  <a:srgbClr val="24292E"/>
                </a:solidFill>
                <a:latin typeface="等线" panose="02010600030101010101" pitchFamily="2" charset="-122"/>
                <a:ea typeface="等线" panose="02010600030101010101" pitchFamily="2" charset="-122"/>
              </a:rPr>
              <a:t>计算节点包括</a:t>
            </a:r>
            <a:r>
              <a:rPr lang="en-US" altLang="zh-CN" sz="1200" dirty="0">
                <a:solidFill>
                  <a:srgbClr val="24292E"/>
                </a:solidFill>
                <a:latin typeface="等线" panose="02010600030101010101" pitchFamily="2" charset="-122"/>
                <a:ea typeface="等线" panose="02010600030101010101" pitchFamily="2" charset="-122"/>
              </a:rPr>
              <a:t>proxy</a:t>
            </a:r>
            <a:r>
              <a:rPr lang="zh-CN" altLang="en-US" sz="1200" dirty="0">
                <a:solidFill>
                  <a:srgbClr val="24292E"/>
                </a:solidFill>
                <a:latin typeface="等线" panose="02010600030101010101" pitchFamily="2" charset="-122"/>
                <a:ea typeface="等线" panose="02010600030101010101" pitchFamily="2" charset="-122"/>
              </a:rPr>
              <a:t>和</a:t>
            </a:r>
            <a:r>
              <a:rPr lang="en-US" altLang="zh-CN" sz="1200" dirty="0">
                <a:solidFill>
                  <a:srgbClr val="24292E"/>
                </a:solidFill>
                <a:latin typeface="等线" panose="02010600030101010101" pitchFamily="2" charset="-122"/>
                <a:ea typeface="等线" panose="02010600030101010101" pitchFamily="2" charset="-122"/>
              </a:rPr>
              <a:t>SQL</a:t>
            </a:r>
            <a:r>
              <a:rPr lang="zh-CN" altLang="en-US" sz="1200" dirty="0">
                <a:solidFill>
                  <a:srgbClr val="24292E"/>
                </a:solidFill>
                <a:latin typeface="等线" panose="02010600030101010101" pitchFamily="2" charset="-122"/>
                <a:ea typeface="等线" panose="02010600030101010101" pitchFamily="2" charset="-122"/>
              </a:rPr>
              <a:t>引擎，主要负责用户认证与鉴权、分布式事务控制、执行具体的分布式计划、分布式优化、存储节点负载均衡等任务。</a:t>
            </a:r>
            <a:endParaRPr lang="en-US" altLang="zh-CN" sz="1200" dirty="0">
              <a:solidFill>
                <a:srgbClr val="24292E"/>
              </a:solidFill>
              <a:latin typeface="等线" panose="02010600030101010101" pitchFamily="2" charset="-122"/>
              <a:ea typeface="等线" panose="02010600030101010101" pitchFamily="2" charset="-122"/>
            </a:endParaRPr>
          </a:p>
          <a:p>
            <a:endParaRPr lang="en-US" altLang="zh-CN" sz="1200" dirty="0">
              <a:solidFill>
                <a:srgbClr val="24292E"/>
              </a:solidFill>
              <a:latin typeface="等线" panose="02010600030101010101" pitchFamily="2" charset="-122"/>
              <a:ea typeface="等线" panose="02010600030101010101" pitchFamily="2" charset="-122"/>
            </a:endParaRPr>
          </a:p>
          <a:p>
            <a:r>
              <a:rPr lang="zh-CN" altLang="en-US" sz="1200" b="1" dirty="0">
                <a:solidFill>
                  <a:srgbClr val="24292E"/>
                </a:solidFill>
                <a:latin typeface="等线" panose="02010600030101010101" pitchFamily="2" charset="-122"/>
                <a:ea typeface="等线" panose="02010600030101010101" pitchFamily="2" charset="-122"/>
              </a:rPr>
              <a:t>数据节点</a:t>
            </a:r>
            <a:r>
              <a:rPr lang="en-US" altLang="zh-CN" sz="1200" b="1" dirty="0">
                <a:solidFill>
                  <a:srgbClr val="24292E"/>
                </a:solidFill>
                <a:latin typeface="等线" panose="02010600030101010101" pitchFamily="2" charset="-122"/>
                <a:ea typeface="等线" panose="02010600030101010101" pitchFamily="2" charset="-122"/>
              </a:rPr>
              <a:t>(DN)</a:t>
            </a:r>
          </a:p>
          <a:p>
            <a:r>
              <a:rPr lang="zh-CN" altLang="en-US" sz="1200" dirty="0">
                <a:solidFill>
                  <a:srgbClr val="24292E"/>
                </a:solidFill>
                <a:latin typeface="等线" panose="02010600030101010101" pitchFamily="2" charset="-122"/>
                <a:ea typeface="等线" panose="02010600030101010101" pitchFamily="2" charset="-122"/>
              </a:rPr>
              <a:t>数据节点用于实际存储数据、执行</a:t>
            </a:r>
            <a:r>
              <a:rPr lang="en-US" altLang="zh-CN" sz="1200" dirty="0">
                <a:solidFill>
                  <a:srgbClr val="24292E"/>
                </a:solidFill>
                <a:latin typeface="等线" panose="02010600030101010101" pitchFamily="2" charset="-122"/>
                <a:ea typeface="等线" panose="02010600030101010101" pitchFamily="2" charset="-122"/>
              </a:rPr>
              <a:t>SQL</a:t>
            </a:r>
            <a:r>
              <a:rPr lang="zh-CN" altLang="en-US" sz="1200" dirty="0">
                <a:solidFill>
                  <a:srgbClr val="24292E"/>
                </a:solidFill>
                <a:latin typeface="等线" panose="02010600030101010101" pitchFamily="2" charset="-122"/>
                <a:ea typeface="等线" panose="02010600030101010101" pitchFamily="2" charset="-122"/>
              </a:rPr>
              <a:t>操作和本地事务控制。每个数据节点对应一个</a:t>
            </a:r>
            <a:r>
              <a:rPr lang="en-US" altLang="zh-CN" sz="1200" dirty="0">
                <a:solidFill>
                  <a:srgbClr val="24292E"/>
                </a:solidFill>
                <a:latin typeface="等线" panose="02010600030101010101" pitchFamily="2" charset="-122"/>
                <a:ea typeface="等线" panose="02010600030101010101" pitchFamily="2" charset="-122"/>
              </a:rPr>
              <a:t>MySQL</a:t>
            </a:r>
            <a:r>
              <a:rPr lang="zh-CN" altLang="en-US" sz="1200" dirty="0">
                <a:solidFill>
                  <a:srgbClr val="24292E"/>
                </a:solidFill>
                <a:latin typeface="等线" panose="02010600030101010101" pitchFamily="2" charset="-122"/>
                <a:ea typeface="等线" panose="02010600030101010101" pitchFamily="2" charset="-122"/>
              </a:rPr>
              <a:t>节点，多个数据节点组成一个安全组</a:t>
            </a:r>
            <a:r>
              <a:rPr lang="en-US" altLang="zh-CN" sz="1200" dirty="0">
                <a:solidFill>
                  <a:srgbClr val="24292E"/>
                </a:solidFill>
                <a:latin typeface="等线" panose="02010600030101010101" pitchFamily="2" charset="-122"/>
                <a:ea typeface="等线" panose="02010600030101010101" pitchFamily="2" charset="-122"/>
              </a:rPr>
              <a:t>Group</a:t>
            </a:r>
            <a:r>
              <a:rPr lang="zh-CN" altLang="en-US" sz="1200" dirty="0">
                <a:solidFill>
                  <a:srgbClr val="24292E"/>
                </a:solidFill>
                <a:latin typeface="等线" panose="02010600030101010101" pitchFamily="2" charset="-122"/>
                <a:ea typeface="等线" panose="02010600030101010101" pitchFamily="2" charset="-122"/>
              </a:rPr>
              <a:t>。在安全组</a:t>
            </a:r>
            <a:r>
              <a:rPr lang="en-US" altLang="zh-CN" sz="1200" dirty="0">
                <a:solidFill>
                  <a:srgbClr val="24292E"/>
                </a:solidFill>
                <a:latin typeface="等线" panose="02010600030101010101" pitchFamily="2" charset="-122"/>
                <a:ea typeface="等线" panose="02010600030101010101" pitchFamily="2" charset="-122"/>
              </a:rPr>
              <a:t>Group</a:t>
            </a:r>
            <a:r>
              <a:rPr lang="zh-CN" altLang="en-US" sz="1200" dirty="0">
                <a:solidFill>
                  <a:srgbClr val="24292E"/>
                </a:solidFill>
                <a:latin typeface="等线" panose="02010600030101010101" pitchFamily="2" charset="-122"/>
                <a:ea typeface="等线" panose="02010600030101010101" pitchFamily="2" charset="-122"/>
              </a:rPr>
              <a:t>中，数据节点按照一主多备进行快同步数据复制。</a:t>
            </a:r>
            <a:endParaRPr lang="en-US" altLang="zh-CN" sz="1200" dirty="0">
              <a:solidFill>
                <a:srgbClr val="24292E"/>
              </a:solidFill>
              <a:latin typeface="等线" panose="02010600030101010101" pitchFamily="2" charset="-122"/>
              <a:ea typeface="等线" panose="02010600030101010101" pitchFamily="2" charset="-122"/>
            </a:endParaRPr>
          </a:p>
          <a:p>
            <a:endParaRPr lang="en-US" altLang="zh-CN" sz="1200" dirty="0">
              <a:solidFill>
                <a:srgbClr val="24292E"/>
              </a:solidFill>
              <a:latin typeface="等线" panose="02010600030101010101" pitchFamily="2" charset="-122"/>
              <a:ea typeface="等线" panose="02010600030101010101" pitchFamily="2" charset="-122"/>
            </a:endParaRPr>
          </a:p>
          <a:p>
            <a:pPr algn="l"/>
            <a:r>
              <a:rPr lang="zh-CN" altLang="en-US" sz="1200" b="1" dirty="0">
                <a:solidFill>
                  <a:srgbClr val="24292E"/>
                </a:solidFill>
                <a:latin typeface="等线" panose="02010600030101010101" pitchFamily="2" charset="-122"/>
                <a:ea typeface="等线" panose="02010600030101010101" pitchFamily="2" charset="-122"/>
              </a:rPr>
              <a:t>全局事务节点</a:t>
            </a:r>
            <a:r>
              <a:rPr lang="en-US" altLang="zh-CN" sz="1200" b="1" dirty="0">
                <a:solidFill>
                  <a:srgbClr val="24292E"/>
                </a:solidFill>
                <a:latin typeface="等线" panose="02010600030101010101" pitchFamily="2" charset="-122"/>
                <a:ea typeface="等线" panose="02010600030101010101" pitchFamily="2" charset="-122"/>
              </a:rPr>
              <a:t>(GTM)</a:t>
            </a:r>
            <a:endParaRPr lang="zh-CN" altLang="en-US" sz="1200" b="1" dirty="0">
              <a:solidFill>
                <a:srgbClr val="24292E"/>
              </a:solidFill>
              <a:latin typeface="等线" panose="02010600030101010101" pitchFamily="2" charset="-122"/>
              <a:ea typeface="等线" panose="02010600030101010101" pitchFamily="2" charset="-122"/>
            </a:endParaRPr>
          </a:p>
          <a:p>
            <a:pPr algn="l"/>
            <a:r>
              <a:rPr lang="zh-CN" altLang="en-US" sz="1200" dirty="0">
                <a:solidFill>
                  <a:srgbClr val="24292E"/>
                </a:solidFill>
                <a:latin typeface="等线" panose="02010600030101010101" pitchFamily="2" charset="-122"/>
                <a:ea typeface="等线" panose="02010600030101010101" pitchFamily="2" charset="-122"/>
              </a:rPr>
              <a:t>全局事务协调中心，用于协助计算节点进行分布式事务管理，主要包括生成、释放全局事务</a:t>
            </a:r>
            <a:r>
              <a:rPr lang="en-US" altLang="zh-CN" sz="1200" dirty="0">
                <a:solidFill>
                  <a:srgbClr val="24292E"/>
                </a:solidFill>
                <a:latin typeface="等线" panose="02010600030101010101" pitchFamily="2" charset="-122"/>
                <a:ea typeface="等线" panose="02010600030101010101" pitchFamily="2" charset="-122"/>
              </a:rPr>
              <a:t>ID</a:t>
            </a:r>
            <a:r>
              <a:rPr lang="zh-CN" altLang="en-US" sz="1200" dirty="0">
                <a:solidFill>
                  <a:srgbClr val="24292E"/>
                </a:solidFill>
                <a:latin typeface="等线" panose="02010600030101010101" pitchFamily="2" charset="-122"/>
                <a:ea typeface="等线" panose="02010600030101010101" pitchFamily="2" charset="-122"/>
              </a:rPr>
              <a:t>（</a:t>
            </a:r>
            <a:r>
              <a:rPr lang="en-US" altLang="zh-CN" sz="1200" dirty="0">
                <a:solidFill>
                  <a:srgbClr val="24292E"/>
                </a:solidFill>
                <a:latin typeface="等线" panose="02010600030101010101" pitchFamily="2" charset="-122"/>
                <a:ea typeface="等线" panose="02010600030101010101" pitchFamily="2" charset="-122"/>
              </a:rPr>
              <a:t>GTID</a:t>
            </a:r>
            <a:r>
              <a:rPr lang="zh-CN" altLang="en-US" sz="1200" dirty="0">
                <a:solidFill>
                  <a:srgbClr val="24292E"/>
                </a:solidFill>
                <a:latin typeface="等线" panose="02010600030101010101" pitchFamily="2" charset="-122"/>
                <a:ea typeface="等线" panose="02010600030101010101" pitchFamily="2" charset="-122"/>
              </a:rPr>
              <a:t>）、维护活跃事务。在</a:t>
            </a:r>
            <a:r>
              <a:rPr lang="en-US" altLang="zh-CN" sz="1200" dirty="0" err="1">
                <a:solidFill>
                  <a:srgbClr val="24292E"/>
                </a:solidFill>
                <a:latin typeface="等线" panose="02010600030101010101" pitchFamily="2" charset="-122"/>
                <a:ea typeface="等线" panose="02010600030101010101" pitchFamily="2" charset="-122"/>
              </a:rPr>
              <a:t>GoldenDB</a:t>
            </a:r>
            <a:r>
              <a:rPr lang="zh-CN" altLang="en-US" sz="1200" dirty="0">
                <a:solidFill>
                  <a:srgbClr val="24292E"/>
                </a:solidFill>
                <a:latin typeface="等线" panose="02010600030101010101" pitchFamily="2" charset="-122"/>
                <a:ea typeface="等线" panose="02010600030101010101" pitchFamily="2" charset="-122"/>
              </a:rPr>
              <a:t>中，只有跨分片的写操作才会申请</a:t>
            </a:r>
            <a:r>
              <a:rPr lang="en-US" altLang="zh-CN" sz="1200" dirty="0">
                <a:solidFill>
                  <a:srgbClr val="24292E"/>
                </a:solidFill>
                <a:latin typeface="等线" panose="02010600030101010101" pitchFamily="2" charset="-122"/>
                <a:ea typeface="等线" panose="02010600030101010101" pitchFamily="2" charset="-122"/>
              </a:rPr>
              <a:t>GTID</a:t>
            </a:r>
            <a:r>
              <a:rPr lang="zh-CN" altLang="en-US" sz="1200" dirty="0">
                <a:solidFill>
                  <a:srgbClr val="24292E"/>
                </a:solidFill>
                <a:latin typeface="等线" panose="02010600030101010101" pitchFamily="2" charset="-122"/>
                <a:ea typeface="等线" panose="02010600030101010101" pitchFamily="2" charset="-122"/>
              </a:rPr>
              <a:t>，其它读查询操作和单分片的写操作都不会申请</a:t>
            </a:r>
            <a:r>
              <a:rPr lang="en-US" altLang="zh-CN" sz="1200" dirty="0">
                <a:solidFill>
                  <a:srgbClr val="24292E"/>
                </a:solidFill>
                <a:latin typeface="等线" panose="02010600030101010101" pitchFamily="2" charset="-122"/>
                <a:ea typeface="等线" panose="02010600030101010101" pitchFamily="2" charset="-122"/>
              </a:rPr>
              <a:t>GTID</a:t>
            </a:r>
            <a:r>
              <a:rPr lang="zh-CN" altLang="en-US" sz="1200" dirty="0">
                <a:solidFill>
                  <a:srgbClr val="24292E"/>
                </a:solidFill>
                <a:latin typeface="等线" panose="02010600030101010101" pitchFamily="2" charset="-122"/>
                <a:ea typeface="等线" panose="02010600030101010101" pitchFamily="2" charset="-122"/>
              </a:rPr>
              <a:t>。</a:t>
            </a:r>
            <a:endParaRPr lang="en-US" altLang="zh-CN" sz="1200" dirty="0">
              <a:solidFill>
                <a:srgbClr val="24292E"/>
              </a:solidFill>
              <a:latin typeface="等线" panose="02010600030101010101" pitchFamily="2" charset="-122"/>
              <a:ea typeface="等线" panose="02010600030101010101" pitchFamily="2" charset="-122"/>
            </a:endParaRPr>
          </a:p>
          <a:p>
            <a:pPr algn="l"/>
            <a:endParaRPr lang="en-US" altLang="zh-CN" sz="1200" dirty="0">
              <a:solidFill>
                <a:srgbClr val="24292E"/>
              </a:solidFill>
              <a:effectLst/>
              <a:latin typeface="等线" panose="02010600030101010101" pitchFamily="2" charset="-122"/>
              <a:ea typeface="等线" panose="02010600030101010101" pitchFamily="2" charset="-122"/>
            </a:endParaRPr>
          </a:p>
          <a:p>
            <a:pPr algn="l"/>
            <a:r>
              <a:rPr lang="zh-CN" altLang="en-US" sz="1200" b="1" dirty="0">
                <a:solidFill>
                  <a:srgbClr val="24292E"/>
                </a:solidFill>
                <a:latin typeface="等线" panose="02010600030101010101" pitchFamily="2" charset="-122"/>
                <a:ea typeface="等线" panose="02010600030101010101" pitchFamily="2" charset="-122"/>
              </a:rPr>
              <a:t>管理节点</a:t>
            </a:r>
            <a:r>
              <a:rPr lang="en-US" altLang="zh-CN" sz="1200" b="1" dirty="0">
                <a:solidFill>
                  <a:srgbClr val="24292E"/>
                </a:solidFill>
                <a:latin typeface="等线" panose="02010600030101010101" pitchFamily="2" charset="-122"/>
                <a:ea typeface="等线" panose="02010600030101010101" pitchFamily="2" charset="-122"/>
              </a:rPr>
              <a:t>(MN)</a:t>
            </a:r>
            <a:endParaRPr lang="zh-CN" altLang="en-US" sz="1200" b="1" dirty="0">
              <a:solidFill>
                <a:srgbClr val="24292E"/>
              </a:solidFill>
              <a:latin typeface="等线" panose="02010600030101010101" pitchFamily="2" charset="-122"/>
              <a:ea typeface="等线" panose="02010600030101010101" pitchFamily="2" charset="-122"/>
            </a:endParaRPr>
          </a:p>
          <a:p>
            <a:pPr algn="l"/>
            <a:r>
              <a:rPr lang="en-US" altLang="zh-CN" sz="1200" dirty="0">
                <a:solidFill>
                  <a:srgbClr val="24292E"/>
                </a:solidFill>
                <a:latin typeface="等线" panose="02010600030101010101" pitchFamily="2" charset="-122"/>
                <a:ea typeface="等线" panose="02010600030101010101" pitchFamily="2" charset="-122"/>
              </a:rPr>
              <a:t>1. </a:t>
            </a:r>
            <a:r>
              <a:rPr lang="en-US" altLang="zh-CN" sz="1200" dirty="0" err="1">
                <a:solidFill>
                  <a:srgbClr val="24292E"/>
                </a:solidFill>
                <a:latin typeface="等线" panose="02010600030101010101" pitchFamily="2" charset="-122"/>
                <a:ea typeface="等线" panose="02010600030101010101" pitchFamily="2" charset="-122"/>
              </a:rPr>
              <a:t>MetaDataServer</a:t>
            </a:r>
            <a:r>
              <a:rPr lang="en-US" altLang="zh-CN" sz="1200" dirty="0">
                <a:solidFill>
                  <a:srgbClr val="24292E"/>
                </a:solidFill>
                <a:latin typeface="等线" panose="02010600030101010101" pitchFamily="2" charset="-122"/>
                <a:ea typeface="等线" panose="02010600030101010101" pitchFamily="2" charset="-122"/>
              </a:rPr>
              <a:t>(MDS)</a:t>
            </a:r>
            <a:r>
              <a:rPr lang="zh-CN" altLang="en-US" sz="1200" dirty="0">
                <a:solidFill>
                  <a:srgbClr val="24292E"/>
                </a:solidFill>
                <a:latin typeface="等线" panose="02010600030101010101" pitchFamily="2" charset="-122"/>
                <a:ea typeface="等线" panose="02010600030101010101" pitchFamily="2" charset="-122"/>
              </a:rPr>
              <a:t>主要功能是管理分布式数据库的元数据信息，对外提供操作接口；持久化数据以及进行相应的任务管理工作。</a:t>
            </a:r>
          </a:p>
          <a:p>
            <a:pPr algn="l"/>
            <a:r>
              <a:rPr lang="en-US" altLang="zh-CN" sz="1200" dirty="0">
                <a:solidFill>
                  <a:srgbClr val="24292E"/>
                </a:solidFill>
                <a:latin typeface="等线" panose="02010600030101010101" pitchFamily="2" charset="-122"/>
                <a:ea typeface="等线" panose="02010600030101010101" pitchFamily="2" charset="-122"/>
              </a:rPr>
              <a:t>2. </a:t>
            </a:r>
            <a:r>
              <a:rPr lang="en-US" altLang="zh-CN" sz="1200" dirty="0" err="1">
                <a:solidFill>
                  <a:srgbClr val="24292E"/>
                </a:solidFill>
                <a:latin typeface="等线" panose="02010600030101010101" pitchFamily="2" charset="-122"/>
                <a:ea typeface="等线" panose="02010600030101010101" pitchFamily="2" charset="-122"/>
              </a:rPr>
              <a:t>ProxyManager</a:t>
            </a:r>
            <a:r>
              <a:rPr lang="en-US" altLang="zh-CN" sz="1200" dirty="0">
                <a:solidFill>
                  <a:srgbClr val="24292E"/>
                </a:solidFill>
                <a:latin typeface="等线" panose="02010600030101010101" pitchFamily="2" charset="-122"/>
                <a:ea typeface="等线" panose="02010600030101010101" pitchFamily="2" charset="-122"/>
              </a:rPr>
              <a:t>(PM)</a:t>
            </a:r>
            <a:r>
              <a:rPr lang="zh-CN" altLang="en-US" sz="1200" dirty="0">
                <a:solidFill>
                  <a:srgbClr val="24292E"/>
                </a:solidFill>
                <a:latin typeface="等线" panose="02010600030101010101" pitchFamily="2" charset="-122"/>
                <a:ea typeface="等线" panose="02010600030101010101" pitchFamily="2" charset="-122"/>
              </a:rPr>
              <a:t>主要功能包括：管理计算节点，管理连接实例，收集计算节点状态、统计告警信息和对计算节点的异常进行处理。</a:t>
            </a:r>
          </a:p>
          <a:p>
            <a:pPr algn="l"/>
            <a:r>
              <a:rPr lang="en-US" altLang="zh-CN" sz="1200" dirty="0">
                <a:solidFill>
                  <a:srgbClr val="24292E"/>
                </a:solidFill>
                <a:latin typeface="等线" panose="02010600030101010101" pitchFamily="2" charset="-122"/>
                <a:ea typeface="等线" panose="02010600030101010101" pitchFamily="2" charset="-122"/>
              </a:rPr>
              <a:t>3. </a:t>
            </a:r>
            <a:r>
              <a:rPr lang="en-US" altLang="zh-CN" sz="1200" dirty="0" err="1">
                <a:solidFill>
                  <a:srgbClr val="24292E"/>
                </a:solidFill>
                <a:latin typeface="等线" panose="02010600030101010101" pitchFamily="2" charset="-122"/>
                <a:ea typeface="等线" panose="02010600030101010101" pitchFamily="2" charset="-122"/>
              </a:rPr>
              <a:t>ClusterManager</a:t>
            </a:r>
            <a:r>
              <a:rPr lang="en-US" altLang="zh-CN" sz="1200" dirty="0">
                <a:solidFill>
                  <a:srgbClr val="24292E"/>
                </a:solidFill>
                <a:latin typeface="等线" panose="02010600030101010101" pitchFamily="2" charset="-122"/>
                <a:ea typeface="等线" panose="02010600030101010101" pitchFamily="2" charset="-122"/>
              </a:rPr>
              <a:t>(CM) </a:t>
            </a:r>
            <a:r>
              <a:rPr lang="zh-CN" altLang="en-US" sz="1200" dirty="0">
                <a:solidFill>
                  <a:srgbClr val="24292E"/>
                </a:solidFill>
                <a:latin typeface="等线" panose="02010600030101010101" pitchFamily="2" charset="-122"/>
                <a:ea typeface="等线" panose="02010600030101010101" pitchFamily="2" charset="-122"/>
              </a:rPr>
              <a:t>在分布式数据库系统中主要用于存储节点安全组的管理，协同计算节点控制对数据库的访问。</a:t>
            </a:r>
          </a:p>
          <a:p>
            <a:pPr algn="l"/>
            <a:endParaRPr lang="en-US" altLang="zh-CN" sz="1200" dirty="0">
              <a:solidFill>
                <a:srgbClr val="24292E"/>
              </a:solidFill>
              <a:latin typeface="等线" panose="02010600030101010101" pitchFamily="2" charset="-122"/>
              <a:ea typeface="等线" panose="02010600030101010101" pitchFamily="2" charset="-122"/>
            </a:endParaRPr>
          </a:p>
          <a:p>
            <a:pPr algn="l"/>
            <a:r>
              <a:rPr lang="zh-CN" altLang="en-US" sz="1200" b="1" dirty="0">
                <a:solidFill>
                  <a:srgbClr val="24292E"/>
                </a:solidFill>
                <a:latin typeface="等线" panose="02010600030101010101" pitchFamily="2" charset="-122"/>
                <a:ea typeface="等线" panose="02010600030101010101" pitchFamily="2" charset="-122"/>
              </a:rPr>
              <a:t>导入导出工具</a:t>
            </a:r>
            <a:r>
              <a:rPr lang="en-US" altLang="zh-CN" sz="1200" b="1" dirty="0">
                <a:solidFill>
                  <a:srgbClr val="24292E"/>
                </a:solidFill>
                <a:latin typeface="等线" panose="02010600030101010101" pitchFamily="2" charset="-122"/>
                <a:ea typeface="等线" panose="02010600030101010101" pitchFamily="2" charset="-122"/>
              </a:rPr>
              <a:t>(LDS)</a:t>
            </a:r>
          </a:p>
          <a:p>
            <a:pPr algn="l"/>
            <a:r>
              <a:rPr lang="en-US" altLang="zh-CN" sz="1200" dirty="0" err="1">
                <a:solidFill>
                  <a:srgbClr val="24292E"/>
                </a:solidFill>
                <a:latin typeface="等线" panose="02010600030101010101" pitchFamily="2" charset="-122"/>
                <a:ea typeface="等线" panose="02010600030101010101" pitchFamily="2" charset="-122"/>
              </a:rPr>
              <a:t>LoadServer</a:t>
            </a:r>
            <a:r>
              <a:rPr lang="en-US" altLang="zh-CN" sz="1200" dirty="0">
                <a:solidFill>
                  <a:srgbClr val="24292E"/>
                </a:solidFill>
                <a:latin typeface="等线" panose="02010600030101010101" pitchFamily="2" charset="-122"/>
                <a:ea typeface="等线" panose="02010600030101010101" pitchFamily="2" charset="-122"/>
              </a:rPr>
              <a:t>(LDS)</a:t>
            </a:r>
            <a:r>
              <a:rPr lang="zh-CN" altLang="en-US" sz="1200" dirty="0">
                <a:solidFill>
                  <a:srgbClr val="24292E"/>
                </a:solidFill>
                <a:latin typeface="等线" panose="02010600030101010101" pitchFamily="2" charset="-122"/>
                <a:ea typeface="等线" panose="02010600030101010101" pitchFamily="2" charset="-122"/>
              </a:rPr>
              <a:t>主要功能是在存储节点间批量导入导出数据。</a:t>
            </a:r>
          </a:p>
          <a:p>
            <a:endParaRPr lang="zh-CN" altLang="en-US" dirty="0"/>
          </a:p>
        </p:txBody>
      </p:sp>
      <p:sp>
        <p:nvSpPr>
          <p:cNvPr id="4" name="灯片编号占位符 3"/>
          <p:cNvSpPr>
            <a:spLocks noGrp="1"/>
          </p:cNvSpPr>
          <p:nvPr>
            <p:ph type="sldNum" sz="quarter" idx="5"/>
          </p:nvPr>
        </p:nvSpPr>
        <p:spPr/>
        <p:txBody>
          <a:bodyPr/>
          <a:lstStyle/>
          <a:p>
            <a:fld id="{7EFE2119-A7ED-48A4-BF93-E52EC1921131}" type="slidenum">
              <a:rPr lang="zh-CN" altLang="en-US" smtClean="0"/>
              <a:t>10</a:t>
            </a:fld>
            <a:endParaRPr lang="zh-CN" altLang="en-US"/>
          </a:p>
        </p:txBody>
      </p:sp>
    </p:spTree>
    <p:extLst>
      <p:ext uri="{BB962C8B-B14F-4D97-AF65-F5344CB8AC3E}">
        <p14:creationId xmlns:p14="http://schemas.microsoft.com/office/powerpoint/2010/main" val="23646050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11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grpSp>
        <p:nvGrpSpPr>
          <p:cNvPr id="3" name="组合 3073"/>
          <p:cNvGrpSpPr/>
          <p:nvPr/>
        </p:nvGrpSpPr>
        <p:grpSpPr bwMode="auto">
          <a:xfrm>
            <a:off x="-31750" y="-14288"/>
            <a:ext cx="12226925" cy="6872288"/>
            <a:chOff x="0" y="0"/>
            <a:chExt cx="38578" cy="21702"/>
          </a:xfrm>
        </p:grpSpPr>
        <p:pic>
          <p:nvPicPr>
            <p:cNvPr id="4" name="图片 9" descr="E:\5月\五月PPT\腾讯云相关课程模板(待确认版)\腾讯云课程.jpg腾讯云课程"/>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8578" cy="21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59" y="3649"/>
              <a:ext cx="5132" cy="1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文本占位符 9"/>
          <p:cNvSpPr>
            <a:spLocks noGrp="1"/>
          </p:cNvSpPr>
          <p:nvPr>
            <p:ph type="body" sz="quarter" idx="10" hasCustomPrompt="1"/>
          </p:nvPr>
        </p:nvSpPr>
        <p:spPr>
          <a:xfrm>
            <a:off x="1415481" y="2576032"/>
            <a:ext cx="9361040" cy="741362"/>
          </a:xfrm>
        </p:spPr>
        <p:txBody>
          <a:bodyPr/>
          <a:lstStyle>
            <a:lvl1pPr marL="0" indent="0" algn="ctr" rtl="0" eaLnBrk="0" fontAlgn="base" hangingPunct="0">
              <a:spcBef>
                <a:spcPct val="0"/>
              </a:spcBef>
              <a:spcAft>
                <a:spcPct val="0"/>
              </a:spcAft>
              <a:buFontTx/>
              <a:buNone/>
              <a:defRPr lang="zh-CN" altLang="en-US" sz="4800" b="1" kern="1200" smtClean="0">
                <a:solidFill>
                  <a:srgbClr val="FFFFFF"/>
                </a:solidFill>
                <a:latin typeface="微软雅黑" panose="020B0503020204020204" pitchFamily="34" charset="-122"/>
                <a:ea typeface="微软雅黑" panose="020B0503020204020204" pitchFamily="34" charset="-122"/>
                <a:cs typeface="+mn-cs"/>
              </a:defRPr>
            </a:lvl1pPr>
          </a:lstStyle>
          <a:p>
            <a:pPr lvl="0"/>
            <a:r>
              <a:rPr lang="zh-CN" altLang="en-US"/>
              <a:t>编辑母版文本样式</a:t>
            </a:r>
          </a:p>
        </p:txBody>
      </p:sp>
      <p:sp>
        <p:nvSpPr>
          <p:cNvPr id="8" name="日期占位符 7"/>
          <p:cNvSpPr>
            <a:spLocks noGrp="1"/>
          </p:cNvSpPr>
          <p:nvPr>
            <p:ph type="dt" sz="half" idx="11"/>
          </p:nvPr>
        </p:nvSpPr>
        <p:spPr/>
        <p:txBody>
          <a:bodyPr/>
          <a:lstStyle/>
          <a:p>
            <a:pPr>
              <a:defRPr/>
            </a:pPr>
            <a:endParaRPr lang="zh-CN" altLang="en-US"/>
          </a:p>
        </p:txBody>
      </p:sp>
      <p:sp>
        <p:nvSpPr>
          <p:cNvPr id="9" name="页脚占位符 8"/>
          <p:cNvSpPr>
            <a:spLocks noGrp="1"/>
          </p:cNvSpPr>
          <p:nvPr>
            <p:ph type="ftr" sz="quarter" idx="12"/>
          </p:nvPr>
        </p:nvSpPr>
        <p:spPr/>
        <p:txBody>
          <a:bodyPr/>
          <a:lstStyle/>
          <a:p>
            <a:pPr>
              <a:defRPr/>
            </a:pPr>
            <a:r>
              <a:rPr lang="en-US" altLang="zh-CN"/>
              <a:t>版权归© 2018 Tencent, Inc.或其附属公司所有 保留所有权利 </a:t>
            </a:r>
            <a:endParaRPr lang="en-US" altLang="zh-CN" dirty="0"/>
          </a:p>
        </p:txBody>
      </p:sp>
      <p:sp>
        <p:nvSpPr>
          <p:cNvPr id="11" name="灯片编号占位符 10"/>
          <p:cNvSpPr>
            <a:spLocks noGrp="1"/>
          </p:cNvSpPr>
          <p:nvPr>
            <p:ph type="sldNum" sz="quarter" idx="13"/>
          </p:nvPr>
        </p:nvSpPr>
        <p:spPr/>
        <p:txBody>
          <a:bodyPr/>
          <a:lstStyle/>
          <a:p>
            <a:pPr>
              <a:defRPr/>
            </a:pPr>
            <a:fld id="{9DA55B55-97DF-44AB-8B95-259E484DB600}" type="slidenum">
              <a:rPr lang="en-US" altLang="zh-CN" smtClean="0"/>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分级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1" y="229215"/>
            <a:ext cx="9821113" cy="907731"/>
          </a:xfrm>
        </p:spPr>
        <p:txBody>
          <a:bodyPr/>
          <a:lstStyle>
            <a:lvl1pPr>
              <a:defRPr sz="3600" b="1">
                <a:solidFill>
                  <a:srgbClr val="00A4FF"/>
                </a:solidFill>
                <a:latin typeface="微软雅黑" panose="020B0503020204020204" pitchFamily="34" charset="-122"/>
                <a:ea typeface="微软雅黑" panose="020B0503020204020204" pitchFamily="34" charset="-122"/>
              </a:defRPr>
            </a:lvl1pPr>
          </a:lstStyle>
          <a:p>
            <a:r>
              <a:rPr lang="zh-CN" altLang="en-US" noProof="1"/>
              <a:t>单击此处编辑母版标题样式</a:t>
            </a:r>
          </a:p>
        </p:txBody>
      </p:sp>
      <p:sp>
        <p:nvSpPr>
          <p:cNvPr id="3" name="内容占位符 2"/>
          <p:cNvSpPr>
            <a:spLocks noGrp="1"/>
          </p:cNvSpPr>
          <p:nvPr>
            <p:ph idx="1" hasCustomPrompt="1"/>
          </p:nvPr>
        </p:nvSpPr>
        <p:spPr>
          <a:xfrm>
            <a:off x="838201" y="1268760"/>
            <a:ext cx="10658399" cy="5040560"/>
          </a:xfrm>
        </p:spPr>
        <p:txBody>
          <a:bodyPr/>
          <a:lstStyle>
            <a:lvl1pPr marL="480695" indent="-480695">
              <a:lnSpc>
                <a:spcPct val="150000"/>
              </a:lnSpc>
              <a:spcBef>
                <a:spcPts val="0"/>
              </a:spcBef>
              <a:buClr>
                <a:schemeClr val="accent1"/>
              </a:buClr>
              <a:buFont typeface="Wingdings" panose="05000000000000000000" pitchFamily="2" charset="2"/>
              <a:buChar char="l"/>
              <a:defRPr sz="2400">
                <a:latin typeface="微软雅黑" panose="020B0503020204020204" pitchFamily="34" charset="-122"/>
                <a:ea typeface="微软雅黑" panose="020B0503020204020204" pitchFamily="34" charset="-122"/>
              </a:defRPr>
            </a:lvl1pPr>
            <a:lvl2pPr marL="836295" indent="-355600">
              <a:lnSpc>
                <a:spcPct val="150000"/>
              </a:lnSpc>
              <a:buClr>
                <a:schemeClr val="accent1"/>
              </a:buClr>
              <a:buFont typeface="Wingdings" panose="05000000000000000000" pitchFamily="2" charset="2"/>
              <a:buChar char="n"/>
              <a:defRPr sz="2000">
                <a:latin typeface="微软雅黑" panose="020B0503020204020204" pitchFamily="34" charset="-122"/>
                <a:ea typeface="微软雅黑" panose="020B0503020204020204" pitchFamily="34" charset="-122"/>
              </a:defRPr>
            </a:lvl2pPr>
            <a:lvl3pPr marL="1143000" indent="-228600">
              <a:lnSpc>
                <a:spcPct val="150000"/>
              </a:lnSpc>
              <a:buClr>
                <a:schemeClr val="accent1"/>
              </a:buClr>
              <a:buFont typeface="Wingdings" panose="05000000000000000000" pitchFamily="2" charset="2"/>
              <a:buChar char="ü"/>
              <a:defRPr sz="1800">
                <a:latin typeface="微软雅黑" panose="020B0503020204020204" pitchFamily="34" charset="-122"/>
                <a:ea typeface="微软雅黑" panose="020B0503020204020204" pitchFamily="34" charset="-122"/>
              </a:defRPr>
            </a:lvl3pPr>
            <a:lvl4pPr>
              <a:lnSpc>
                <a:spcPct val="150000"/>
              </a:lnSpc>
              <a:buClr>
                <a:schemeClr val="accent1"/>
              </a:buClr>
              <a:defRPr sz="1600">
                <a:latin typeface="微软雅黑" panose="020B0503020204020204" pitchFamily="34" charset="-122"/>
                <a:ea typeface="微软雅黑" panose="020B0503020204020204" pitchFamily="34" charset="-122"/>
              </a:defRPr>
            </a:lvl4pPr>
            <a:lvl5pPr>
              <a:lnSpc>
                <a:spcPct val="150000"/>
              </a:lnSpc>
              <a:buClr>
                <a:schemeClr val="accent1"/>
              </a:buClr>
              <a:defRPr sz="1400">
                <a:latin typeface="微软雅黑" panose="020B0503020204020204" pitchFamily="34" charset="-122"/>
                <a:ea typeface="微软雅黑" panose="020B0503020204020204" pitchFamily="34" charset="-122"/>
              </a:defRPr>
            </a:lvl5p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6"/>
          <p:cNvSpPr>
            <a:spLocks noGrp="1"/>
          </p:cNvSpPr>
          <p:nvPr>
            <p:ph type="dt" sz="half" idx="10"/>
          </p:nvPr>
        </p:nvSpPr>
        <p:spPr>
          <a:xfrm>
            <a:off x="838200" y="6482667"/>
            <a:ext cx="2743200" cy="366713"/>
          </a:xfrm>
        </p:spPr>
        <p:txBody>
          <a:bodyPr/>
          <a:lstStyle/>
          <a:p>
            <a:pPr>
              <a:defRPr/>
            </a:pPr>
            <a:endParaRPr lang="zh-CN" altLang="en-US"/>
          </a:p>
        </p:txBody>
      </p:sp>
      <p:sp>
        <p:nvSpPr>
          <p:cNvPr id="8" name="页脚占位符 7"/>
          <p:cNvSpPr>
            <a:spLocks noGrp="1"/>
          </p:cNvSpPr>
          <p:nvPr>
            <p:ph type="ftr" sz="quarter" idx="11"/>
          </p:nvPr>
        </p:nvSpPr>
        <p:spPr>
          <a:xfrm>
            <a:off x="3719736" y="6482667"/>
            <a:ext cx="4752528" cy="366713"/>
          </a:xfrm>
        </p:spPr>
        <p:txBody>
          <a:bodyPr/>
          <a:lstStyle/>
          <a:p>
            <a:pPr>
              <a:defRPr/>
            </a:pPr>
            <a:r>
              <a:rPr lang="en-US" altLang="zh-CN"/>
              <a:t>版权归© 2018 Tencent, Inc.或其附属公司所有 保留所有权利 </a:t>
            </a:r>
            <a:endParaRPr lang="en-US" altLang="zh-CN" dirty="0"/>
          </a:p>
        </p:txBody>
      </p:sp>
      <p:sp>
        <p:nvSpPr>
          <p:cNvPr id="9" name="灯片编号占位符 8"/>
          <p:cNvSpPr>
            <a:spLocks noGrp="1"/>
          </p:cNvSpPr>
          <p:nvPr>
            <p:ph type="sldNum" sz="quarter" idx="12"/>
          </p:nvPr>
        </p:nvSpPr>
        <p:spPr>
          <a:xfrm>
            <a:off x="8610600" y="6482667"/>
            <a:ext cx="2743200" cy="366713"/>
          </a:xfrm>
        </p:spPr>
        <p:txBody>
          <a:bodyPr/>
          <a:lstStyle/>
          <a:p>
            <a:pPr>
              <a:defRPr/>
            </a:pPr>
            <a:fld id="{9DA55B55-97DF-44AB-8B95-259E484DB600}" type="slidenum">
              <a:rPr lang="en-US" altLang="zh-CN" smtClean="0"/>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文本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1" y="229215"/>
            <a:ext cx="9821113" cy="907731"/>
          </a:xfrm>
        </p:spPr>
        <p:txBody>
          <a:bodyPr/>
          <a:lstStyle>
            <a:lvl1pPr>
              <a:defRPr sz="3600" b="1">
                <a:solidFill>
                  <a:srgbClr val="00A4FF"/>
                </a:solidFill>
                <a:latin typeface="微软雅黑" panose="020B0503020204020204" pitchFamily="34" charset="-122"/>
                <a:ea typeface="微软雅黑" panose="020B0503020204020204" pitchFamily="34" charset="-122"/>
              </a:defRPr>
            </a:lvl1pPr>
          </a:lstStyle>
          <a:p>
            <a:r>
              <a:rPr lang="zh-CN" altLang="en-US" noProof="1"/>
              <a:t>单击此处编辑母版标题样式</a:t>
            </a:r>
          </a:p>
        </p:txBody>
      </p:sp>
      <p:sp>
        <p:nvSpPr>
          <p:cNvPr id="3" name="内容占位符 2"/>
          <p:cNvSpPr>
            <a:spLocks noGrp="1"/>
          </p:cNvSpPr>
          <p:nvPr>
            <p:ph idx="1" hasCustomPrompt="1"/>
          </p:nvPr>
        </p:nvSpPr>
        <p:spPr>
          <a:xfrm>
            <a:off x="838201" y="1268760"/>
            <a:ext cx="10658399" cy="5040559"/>
          </a:xfrm>
        </p:spPr>
        <p:txBody>
          <a:bodyPr/>
          <a:lstStyle>
            <a:lvl1pPr marL="0" indent="0" eaLnBrk="1">
              <a:lnSpc>
                <a:spcPct val="150000"/>
              </a:lnSpc>
              <a:spcBef>
                <a:spcPts val="0"/>
              </a:spcBef>
              <a:buClr>
                <a:schemeClr val="accent1"/>
              </a:buClr>
              <a:buFont typeface="Wingdings" panose="05000000000000000000" pitchFamily="2" charset="2"/>
              <a:buNone/>
              <a:defRPr sz="2400">
                <a:latin typeface="微软雅黑" panose="020B0503020204020204" pitchFamily="34" charset="-122"/>
                <a:ea typeface="微软雅黑" panose="020B0503020204020204" pitchFamily="34" charset="-122"/>
              </a:defRPr>
            </a:lvl1pPr>
            <a:lvl2pPr marL="836295" indent="-355600">
              <a:lnSpc>
                <a:spcPct val="150000"/>
              </a:lnSpc>
              <a:buClr>
                <a:schemeClr val="accent1"/>
              </a:buClr>
              <a:buFont typeface="Wingdings" panose="05000000000000000000" pitchFamily="2" charset="2"/>
              <a:buChar char="n"/>
              <a:defRPr>
                <a:latin typeface="微软雅黑" panose="020B0503020204020204" pitchFamily="34" charset="-122"/>
                <a:ea typeface="微软雅黑" panose="020B0503020204020204" pitchFamily="34" charset="-122"/>
              </a:defRPr>
            </a:lvl2pPr>
            <a:lvl3pPr marL="914400" indent="0">
              <a:lnSpc>
                <a:spcPct val="150000"/>
              </a:lnSpc>
              <a:buClr>
                <a:schemeClr val="accent1"/>
              </a:buClr>
              <a:buFontTx/>
              <a:buNone/>
              <a:defRPr>
                <a:latin typeface="微软雅黑" panose="020B0503020204020204" pitchFamily="34" charset="-122"/>
                <a:ea typeface="微软雅黑" panose="020B0503020204020204" pitchFamily="34" charset="-122"/>
              </a:defRPr>
            </a:lvl3pPr>
            <a:lvl4pPr>
              <a:lnSpc>
                <a:spcPct val="150000"/>
              </a:lnSpc>
              <a:buClr>
                <a:schemeClr val="accent1"/>
              </a:buClr>
              <a:defRPr>
                <a:latin typeface="微软雅黑" panose="020B0503020204020204" pitchFamily="34" charset="-122"/>
                <a:ea typeface="微软雅黑" panose="020B0503020204020204" pitchFamily="34" charset="-122"/>
              </a:defRPr>
            </a:lvl4pPr>
            <a:lvl5pPr>
              <a:lnSpc>
                <a:spcPct val="150000"/>
              </a:lnSpc>
              <a:buClr>
                <a:schemeClr val="accent1"/>
              </a:buClr>
              <a:defRPr>
                <a:latin typeface="微软雅黑" panose="020B0503020204020204" pitchFamily="34" charset="-122"/>
                <a:ea typeface="微软雅黑" panose="020B0503020204020204" pitchFamily="34" charset="-122"/>
              </a:defRPr>
            </a:lvl5pPr>
          </a:lstStyle>
          <a:p>
            <a:pPr lvl="0"/>
            <a:r>
              <a:rPr lang="zh-CN" altLang="en-US" noProof="1"/>
              <a:t>编辑母版文本样式</a:t>
            </a:r>
          </a:p>
        </p:txBody>
      </p:sp>
      <p:sp>
        <p:nvSpPr>
          <p:cNvPr id="4" name="日期占位符 3"/>
          <p:cNvSpPr>
            <a:spLocks noGrp="1"/>
          </p:cNvSpPr>
          <p:nvPr>
            <p:ph type="dt" sz="half" idx="10"/>
          </p:nvPr>
        </p:nvSpPr>
        <p:spPr>
          <a:xfrm>
            <a:off x="838200" y="6482667"/>
            <a:ext cx="2743200" cy="366713"/>
          </a:xfrm>
        </p:spPr>
        <p:txBody>
          <a:bodyPr/>
          <a:lstStyle/>
          <a:p>
            <a:pPr>
              <a:defRPr/>
            </a:pPr>
            <a:endParaRPr lang="zh-CN" altLang="en-US"/>
          </a:p>
        </p:txBody>
      </p:sp>
      <p:sp>
        <p:nvSpPr>
          <p:cNvPr id="5" name="页脚占位符 4"/>
          <p:cNvSpPr>
            <a:spLocks noGrp="1"/>
          </p:cNvSpPr>
          <p:nvPr>
            <p:ph type="ftr" sz="quarter" idx="11"/>
          </p:nvPr>
        </p:nvSpPr>
        <p:spPr>
          <a:xfrm>
            <a:off x="3719736" y="6482667"/>
            <a:ext cx="4752528" cy="366713"/>
          </a:xfrm>
        </p:spPr>
        <p:txBody>
          <a:bodyPr/>
          <a:lstStyle/>
          <a:p>
            <a:pPr>
              <a:defRPr/>
            </a:pPr>
            <a:r>
              <a:rPr lang="en-US" altLang="zh-CN"/>
              <a:t>版权归© 2018 Tencent, Inc.或其附属公司所有 保留所有权利 </a:t>
            </a:r>
            <a:endParaRPr lang="en-US" altLang="zh-CN" dirty="0"/>
          </a:p>
        </p:txBody>
      </p:sp>
      <p:sp>
        <p:nvSpPr>
          <p:cNvPr id="6" name="灯片编号占位符 5"/>
          <p:cNvSpPr>
            <a:spLocks noGrp="1"/>
          </p:cNvSpPr>
          <p:nvPr>
            <p:ph type="sldNum" sz="quarter" idx="12"/>
          </p:nvPr>
        </p:nvSpPr>
        <p:spPr>
          <a:xfrm>
            <a:off x="8610600" y="6482667"/>
            <a:ext cx="2743200" cy="366713"/>
          </a:xfrm>
        </p:spPr>
        <p:txBody>
          <a:bodyPr/>
          <a:lstStyle/>
          <a:p>
            <a:pPr>
              <a:defRPr/>
            </a:pPr>
            <a:fld id="{9DA55B55-97DF-44AB-8B95-259E484DB600}" type="slidenum">
              <a:rPr lang="en-US" altLang="zh-CN" smtClean="0"/>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单标题">
    <p:spTree>
      <p:nvGrpSpPr>
        <p:cNvPr id="1" name=""/>
        <p:cNvGrpSpPr/>
        <p:nvPr/>
      </p:nvGrpSpPr>
      <p:grpSpPr>
        <a:xfrm>
          <a:off x="0" y="0"/>
          <a:ext cx="0" cy="0"/>
          <a:chOff x="0" y="0"/>
          <a:chExt cx="0" cy="0"/>
        </a:xfrm>
      </p:grpSpPr>
      <p:sp>
        <p:nvSpPr>
          <p:cNvPr id="8" name="标题 1"/>
          <p:cNvSpPr>
            <a:spLocks noGrp="1"/>
          </p:cNvSpPr>
          <p:nvPr>
            <p:ph type="title"/>
          </p:nvPr>
        </p:nvSpPr>
        <p:spPr>
          <a:xfrm>
            <a:off x="838201" y="229215"/>
            <a:ext cx="9821113" cy="907731"/>
          </a:xfrm>
        </p:spPr>
        <p:txBody>
          <a:bodyPr/>
          <a:lstStyle>
            <a:lvl1pPr>
              <a:defRPr sz="3600" b="1">
                <a:solidFill>
                  <a:srgbClr val="00A4FF"/>
                </a:solidFill>
                <a:latin typeface="微软雅黑" panose="020B0503020204020204" pitchFamily="34" charset="-122"/>
                <a:ea typeface="微软雅黑" panose="020B0503020204020204" pitchFamily="34" charset="-122"/>
              </a:defRPr>
            </a:lvl1pPr>
          </a:lstStyle>
          <a:p>
            <a:r>
              <a:rPr lang="zh-CN" altLang="en-US" noProof="1"/>
              <a:t>单击此处编辑母版标题样式</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1_标题幻灯片">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482667"/>
            <a:ext cx="2743200" cy="366713"/>
          </a:xfrm>
        </p:spPr>
        <p:txBody>
          <a:bodyPr/>
          <a:lstStyle/>
          <a:p>
            <a:pPr>
              <a:defRPr/>
            </a:pPr>
            <a:endParaRPr lang="zh-CN" altLang="en-US"/>
          </a:p>
        </p:txBody>
      </p:sp>
      <p:sp>
        <p:nvSpPr>
          <p:cNvPr id="3" name="页脚占位符 2"/>
          <p:cNvSpPr>
            <a:spLocks noGrp="1"/>
          </p:cNvSpPr>
          <p:nvPr>
            <p:ph type="ftr" sz="quarter" idx="11"/>
          </p:nvPr>
        </p:nvSpPr>
        <p:spPr>
          <a:xfrm>
            <a:off x="3719736" y="6482667"/>
            <a:ext cx="4752528" cy="366713"/>
          </a:xfrm>
        </p:spPr>
        <p:txBody>
          <a:bodyPr/>
          <a:lstStyle/>
          <a:p>
            <a:pPr>
              <a:defRPr/>
            </a:pPr>
            <a:r>
              <a:rPr lang="en-US" altLang="zh-CN"/>
              <a:t>版权归© 2018 Tencent, Inc.或其附属公司所有 保留所有权利 </a:t>
            </a:r>
            <a:endParaRPr lang="en-US" altLang="zh-CN" dirty="0"/>
          </a:p>
        </p:txBody>
      </p:sp>
      <p:sp>
        <p:nvSpPr>
          <p:cNvPr id="4" name="灯片编号占位符 3"/>
          <p:cNvSpPr>
            <a:spLocks noGrp="1"/>
          </p:cNvSpPr>
          <p:nvPr>
            <p:ph type="sldNum" sz="quarter" idx="12"/>
          </p:nvPr>
        </p:nvSpPr>
        <p:spPr>
          <a:xfrm>
            <a:off x="8610600" y="6482667"/>
            <a:ext cx="2743200" cy="366713"/>
          </a:xfrm>
        </p:spPr>
        <p:txBody>
          <a:bodyPr/>
          <a:lstStyle/>
          <a:p>
            <a:pPr>
              <a:defRPr/>
            </a:pPr>
            <a:fld id="{9DA55B55-97DF-44AB-8B95-259E484DB600}" type="slidenum">
              <a:rPr lang="en-US" altLang="zh-CN" smtClean="0"/>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3_标题幻灯片">
    <p:spTree>
      <p:nvGrpSpPr>
        <p:cNvPr id="1" name=""/>
        <p:cNvGrpSpPr/>
        <p:nvPr/>
      </p:nvGrpSpPr>
      <p:grpSpPr>
        <a:xfrm>
          <a:off x="0" y="0"/>
          <a:ext cx="0" cy="0"/>
          <a:chOff x="0" y="0"/>
          <a:chExt cx="0" cy="0"/>
        </a:xfrm>
      </p:grpSpPr>
      <p:grpSp>
        <p:nvGrpSpPr>
          <p:cNvPr id="3" name="组合 3073"/>
          <p:cNvGrpSpPr/>
          <p:nvPr/>
        </p:nvGrpSpPr>
        <p:grpSpPr bwMode="auto">
          <a:xfrm>
            <a:off x="-31750" y="-14288"/>
            <a:ext cx="12226925" cy="6872288"/>
            <a:chOff x="0" y="0"/>
            <a:chExt cx="38578" cy="21702"/>
          </a:xfrm>
        </p:grpSpPr>
        <p:pic>
          <p:nvPicPr>
            <p:cNvPr id="4" name="图片 9" descr="E:\5月\五月PPT\腾讯云相关课程模板(待确认版)\腾讯云课程.jpg腾讯云课程"/>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8578" cy="21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59" y="3649"/>
              <a:ext cx="5132" cy="1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文本框 1"/>
          <p:cNvSpPr txBox="1"/>
          <p:nvPr/>
        </p:nvSpPr>
        <p:spPr>
          <a:xfrm>
            <a:off x="5080337" y="2603500"/>
            <a:ext cx="2031325" cy="1200329"/>
          </a:xfrm>
          <a:prstGeom prst="rect">
            <a:avLst/>
          </a:prstGeom>
          <a:noFill/>
        </p:spPr>
        <p:txBody>
          <a:bodyPr wrap="none" rtlCol="0" anchor="ctr">
            <a:spAutoFit/>
          </a:bodyPr>
          <a:lstStyle/>
          <a:p>
            <a:pPr algn="ctr"/>
            <a:r>
              <a:rPr lang="zh-CN" altLang="en-US" sz="7200" dirty="0">
                <a:solidFill>
                  <a:srgbClr val="FFFFFF"/>
                </a:solidFill>
                <a:latin typeface="微软雅黑" panose="020B0503020204020204" pitchFamily="34" charset="-122"/>
                <a:ea typeface="微软雅黑" panose="020B0503020204020204" pitchFamily="34" charset="-122"/>
              </a:rPr>
              <a:t>谢谢</a:t>
            </a:r>
          </a:p>
        </p:txBody>
      </p:sp>
      <p:sp>
        <p:nvSpPr>
          <p:cNvPr id="6" name="日期占位符 5"/>
          <p:cNvSpPr>
            <a:spLocks noGrp="1"/>
          </p:cNvSpPr>
          <p:nvPr>
            <p:ph type="dt" sz="half" idx="10"/>
          </p:nvPr>
        </p:nvSpPr>
        <p:spPr>
          <a:xfrm>
            <a:off x="838200" y="6482667"/>
            <a:ext cx="2743200" cy="366713"/>
          </a:xfrm>
        </p:spPr>
        <p:txBody>
          <a:bodyPr/>
          <a:lstStyle/>
          <a:p>
            <a:pPr>
              <a:defRPr/>
            </a:pPr>
            <a:endParaRPr lang="zh-CN" altLang="en-US"/>
          </a:p>
        </p:txBody>
      </p:sp>
      <p:sp>
        <p:nvSpPr>
          <p:cNvPr id="7" name="页脚占位符 6"/>
          <p:cNvSpPr>
            <a:spLocks noGrp="1"/>
          </p:cNvSpPr>
          <p:nvPr>
            <p:ph type="ftr" sz="quarter" idx="11"/>
          </p:nvPr>
        </p:nvSpPr>
        <p:spPr>
          <a:xfrm>
            <a:off x="3719736" y="6482667"/>
            <a:ext cx="4752528" cy="366713"/>
          </a:xfrm>
        </p:spPr>
        <p:txBody>
          <a:bodyPr/>
          <a:lstStyle/>
          <a:p>
            <a:pPr>
              <a:defRPr/>
            </a:pPr>
            <a:r>
              <a:rPr lang="en-US" altLang="zh-CN"/>
              <a:t>版权归© 2018 Tencent, Inc.或其附属公司所有 保留所有权利 </a:t>
            </a:r>
            <a:endParaRPr lang="en-US" altLang="zh-CN" dirty="0"/>
          </a:p>
        </p:txBody>
      </p:sp>
      <p:sp>
        <p:nvSpPr>
          <p:cNvPr id="8" name="灯片编号占位符 7"/>
          <p:cNvSpPr>
            <a:spLocks noGrp="1"/>
          </p:cNvSpPr>
          <p:nvPr>
            <p:ph type="sldNum" sz="quarter" idx="12"/>
          </p:nvPr>
        </p:nvSpPr>
        <p:spPr>
          <a:xfrm>
            <a:off x="8610600" y="6482667"/>
            <a:ext cx="2743200" cy="366713"/>
          </a:xfrm>
        </p:spPr>
        <p:txBody>
          <a:bodyPr/>
          <a:lstStyle/>
          <a:p>
            <a:pPr>
              <a:defRPr/>
            </a:pPr>
            <a:fld id="{9DA55B55-97DF-44AB-8B95-259E484DB600}" type="slidenum">
              <a:rPr lang="en-US" altLang="zh-CN" smtClean="0"/>
              <a:t>‹#›</a:t>
            </a:fld>
            <a:endParaRPr lang="en-US" altLang="zh-CN"/>
          </a:p>
        </p:txBody>
      </p:sp>
      <p:grpSp>
        <p:nvGrpSpPr>
          <p:cNvPr id="9" name="组合 3073"/>
          <p:cNvGrpSpPr/>
          <p:nvPr userDrawn="1"/>
        </p:nvGrpSpPr>
        <p:grpSpPr bwMode="auto">
          <a:xfrm>
            <a:off x="-31749" y="-14288"/>
            <a:ext cx="12226925" cy="6872288"/>
            <a:chOff x="0" y="0"/>
            <a:chExt cx="38578" cy="21702"/>
          </a:xfrm>
        </p:grpSpPr>
        <p:pic>
          <p:nvPicPr>
            <p:cNvPr id="10" name="图片 9" descr="E:\5月\五月PPT\腾讯云相关课程模板(待确认版)\腾讯云课程.jpg腾讯云课程"/>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38578" cy="21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图片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59" y="3649"/>
              <a:ext cx="5132" cy="1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 name="文本框 11"/>
          <p:cNvSpPr txBox="1"/>
          <p:nvPr userDrawn="1"/>
        </p:nvSpPr>
        <p:spPr>
          <a:xfrm>
            <a:off x="5311170" y="2741999"/>
            <a:ext cx="1569660" cy="923330"/>
          </a:xfrm>
          <a:prstGeom prst="rect">
            <a:avLst/>
          </a:prstGeom>
          <a:noFill/>
        </p:spPr>
        <p:txBody>
          <a:bodyPr wrap="none" rtlCol="0" anchor="ctr">
            <a:spAutoFit/>
          </a:bodyPr>
          <a:lstStyle/>
          <a:p>
            <a:pPr algn="ctr"/>
            <a:r>
              <a:rPr lang="zh-CN" altLang="en-US" sz="5400" dirty="0">
                <a:solidFill>
                  <a:srgbClr val="FFFFFF"/>
                </a:solidFill>
                <a:latin typeface="微软雅黑" panose="020B0503020204020204" pitchFamily="34" charset="-122"/>
                <a:ea typeface="微软雅黑" panose="020B0503020204020204" pitchFamily="34" charset="-122"/>
              </a:rPr>
              <a:t>谢谢</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pic>
        <p:nvPicPr>
          <p:cNvPr id="40967" name="图片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2" name="Title Placeholder 1"/>
          <p:cNvSpPr>
            <a:spLocks noGrp="1" noChangeArrowheads="1"/>
          </p:cNvSpPr>
          <p:nvPr>
            <p:ph type="title" idx="4294967295"/>
          </p:nvPr>
        </p:nvSpPr>
        <p:spPr bwMode="auto">
          <a:xfrm>
            <a:off x="838200" y="363538"/>
            <a:ext cx="10515600" cy="132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dirty="0">
                <a:sym typeface="Calibri Light" panose="020F0302020204030204" pitchFamily="34" charset="0"/>
              </a:rPr>
              <a:t>单击此处编辑母版标题样式</a:t>
            </a:r>
          </a:p>
        </p:txBody>
      </p:sp>
      <p:sp>
        <p:nvSpPr>
          <p:cNvPr id="40963" name="Text Placeholder 2"/>
          <p:cNvSpPr>
            <a:spLocks noGrp="1" noChangeArrowheads="1"/>
          </p:cNvSpPr>
          <p:nvPr>
            <p:ph type="body" idx="9"/>
          </p:nvPr>
        </p:nvSpPr>
        <p:spPr bwMode="auto">
          <a:xfrm>
            <a:off x="838200" y="1824038"/>
            <a:ext cx="10515600" cy="435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a:sym typeface="Calibri" panose="020F0502020204030204" pitchFamily="34" charset="0"/>
              </a:rPr>
              <a:t>编辑母版文本样式</a:t>
            </a:r>
          </a:p>
          <a:p>
            <a:pPr lvl="1"/>
            <a:r>
              <a:rPr lang="zh-CN" altLang="en-US" dirty="0">
                <a:sym typeface="Calibri" panose="020F0502020204030204" pitchFamily="34" charset="0"/>
              </a:rPr>
              <a:t>第二级</a:t>
            </a:r>
          </a:p>
          <a:p>
            <a:pPr lvl="2"/>
            <a:r>
              <a:rPr lang="zh-CN" altLang="en-US" dirty="0">
                <a:sym typeface="Calibri" panose="020F0502020204030204" pitchFamily="34" charset="0"/>
              </a:rPr>
              <a:t>第三级</a:t>
            </a:r>
          </a:p>
          <a:p>
            <a:pPr lvl="3"/>
            <a:r>
              <a:rPr lang="zh-CN" altLang="en-US" dirty="0">
                <a:sym typeface="Calibri" panose="020F0502020204030204" pitchFamily="34" charset="0"/>
              </a:rPr>
              <a:t>第四级</a:t>
            </a:r>
          </a:p>
          <a:p>
            <a:pPr lvl="4"/>
            <a:r>
              <a:rPr lang="zh-CN" altLang="en-US" dirty="0">
                <a:sym typeface="Calibri" panose="020F0502020204030204" pitchFamily="34" charset="0"/>
              </a:rPr>
              <a:t>第五级</a:t>
            </a:r>
          </a:p>
        </p:txBody>
      </p:sp>
      <p:sp>
        <p:nvSpPr>
          <p:cNvPr id="1028" name="Date Placeholder 3"/>
          <p:cNvSpPr>
            <a:spLocks noGrp="1"/>
          </p:cNvSpPr>
          <p:nvPr>
            <p:ph type="dt" sz="half" idx="2"/>
          </p:nvPr>
        </p:nvSpPr>
        <p:spPr>
          <a:xfrm>
            <a:off x="838200" y="6482667"/>
            <a:ext cx="2743200" cy="366713"/>
          </a:xfrm>
          <a:prstGeom prst="rect">
            <a:avLst/>
          </a:prstGeom>
          <a:noFill/>
          <a:ln w="9525">
            <a:noFill/>
            <a:miter/>
          </a:ln>
        </p:spPr>
        <p:txBody>
          <a:bodyPr vert="horz" wrap="square" anchor="ctr"/>
          <a:lstStyle>
            <a:lvl1pPr>
              <a:defRPr sz="1200" noProof="1">
                <a:solidFill>
                  <a:srgbClr val="898989"/>
                </a:solidFill>
              </a:defRPr>
            </a:lvl1pPr>
          </a:lstStyle>
          <a:p>
            <a:pPr>
              <a:defRPr/>
            </a:pPr>
            <a:endParaRPr lang="zh-CN" altLang="en-US"/>
          </a:p>
        </p:txBody>
      </p:sp>
      <p:sp>
        <p:nvSpPr>
          <p:cNvPr id="1029" name="Footer Placeholder 4"/>
          <p:cNvSpPr>
            <a:spLocks noGrp="1"/>
          </p:cNvSpPr>
          <p:nvPr>
            <p:ph type="ftr" sz="quarter" idx="3"/>
          </p:nvPr>
        </p:nvSpPr>
        <p:spPr>
          <a:xfrm>
            <a:off x="3719736" y="6482667"/>
            <a:ext cx="4752528" cy="366713"/>
          </a:xfrm>
          <a:prstGeom prst="rect">
            <a:avLst/>
          </a:prstGeom>
          <a:noFill/>
          <a:ln w="9525">
            <a:noFill/>
            <a:miter/>
          </a:ln>
        </p:spPr>
        <p:txBody>
          <a:bodyPr vert="horz" wrap="square" anchor="ctr"/>
          <a:lstStyle>
            <a:lvl1pPr algn="ctr">
              <a:defRPr sz="1200">
                <a:solidFill>
                  <a:srgbClr val="898989"/>
                </a:solidFill>
              </a:defRPr>
            </a:lvl1pPr>
          </a:lstStyle>
          <a:p>
            <a:pPr>
              <a:defRPr/>
            </a:pPr>
            <a:r>
              <a:rPr lang="en-US" altLang="zh-CN"/>
              <a:t>版权归© 2018 Tencent, Inc.或其附属公司所有 保留所有权利 </a:t>
            </a:r>
            <a:endParaRPr lang="en-US" altLang="zh-CN" dirty="0"/>
          </a:p>
        </p:txBody>
      </p:sp>
      <p:sp>
        <p:nvSpPr>
          <p:cNvPr id="1030" name="Slide Number Placeholder 5"/>
          <p:cNvSpPr>
            <a:spLocks noGrp="1"/>
          </p:cNvSpPr>
          <p:nvPr>
            <p:ph type="sldNum" sz="quarter" idx="4"/>
          </p:nvPr>
        </p:nvSpPr>
        <p:spPr>
          <a:xfrm>
            <a:off x="8610600" y="6482667"/>
            <a:ext cx="2743200" cy="366713"/>
          </a:xfrm>
          <a:prstGeom prst="rect">
            <a:avLst/>
          </a:prstGeom>
          <a:noFill/>
          <a:ln w="9525">
            <a:noFill/>
            <a:miter/>
          </a:ln>
        </p:spPr>
        <p:txBody>
          <a:bodyPr vert="horz" wrap="square" anchor="ctr"/>
          <a:lstStyle>
            <a:lvl1pPr algn="r">
              <a:defRPr sz="1200" noProof="1">
                <a:solidFill>
                  <a:srgbClr val="898989"/>
                </a:solidFill>
                <a:latin typeface="Arial" panose="020B0604020202020204" pitchFamily="34" charset="0"/>
                <a:ea typeface="宋体" panose="02010600030101010101" pitchFamily="2" charset="-122"/>
                <a:cs typeface="+mn-ea"/>
              </a:defRPr>
            </a:lvl1pPr>
          </a:lstStyle>
          <a:p>
            <a:pPr>
              <a:defRPr/>
            </a:pPr>
            <a:fld id="{9DA55B55-97DF-44AB-8B95-259E484DB600}" type="slidenum">
              <a:rPr lang="en-US" altLang="zh-CN" smtClean="0"/>
              <a:t>‹#›</a:t>
            </a:fld>
            <a:endParaRPr lang="en-US" altLang="zh-CN"/>
          </a:p>
        </p:txBody>
      </p:sp>
      <p:pic>
        <p:nvPicPr>
          <p:cNvPr id="40968" name="图片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680700" y="406400"/>
            <a:ext cx="9509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p:cNvPicPr>
            <a:picLocks noChangeAspect="1"/>
          </p:cNvPicPr>
          <p:nvPr/>
        </p:nvPicPr>
        <p:blipFill>
          <a:blip r:embed="rId10" cstate="email">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pic>
        <p:nvPicPr>
          <p:cNvPr id="10" name="Picture 4"/>
          <p:cNvPicPr>
            <a:picLocks noChangeAspect="1"/>
          </p:cNvPicPr>
          <p:nvPr userDrawn="1"/>
        </p:nvPicPr>
        <p:blipFill>
          <a:blip r:embed="rId10" cstate="email">
            <a:extLst>
              <a:ext uri="{28A0092B-C50C-407E-A947-70E740481C1C}">
                <a14:useLocalDpi xmlns:a14="http://schemas.microsoft.com/office/drawing/2010/main" val="0"/>
              </a:ext>
            </a:extLst>
          </a:blip>
          <a:stretch>
            <a:fillRect/>
          </a:stretch>
        </p:blipFill>
        <p:spPr>
          <a:xfrm rot="5400000">
            <a:off x="10532396" y="1944337"/>
            <a:ext cx="4298019" cy="409351"/>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dt="0"/>
  <p:txStyles>
    <p:titleStyle>
      <a:lvl1pPr marL="913130" indent="-913130" algn="l" defTabSz="0" rtl="0" eaLnBrk="1" fontAlgn="base" hangingPunct="1">
        <a:lnSpc>
          <a:spcPct val="90000"/>
        </a:lnSpc>
        <a:spcBef>
          <a:spcPct val="0"/>
        </a:spcBef>
        <a:spcAft>
          <a:spcPct val="0"/>
        </a:spcAft>
        <a:defRPr sz="3600" kern="1200">
          <a:solidFill>
            <a:schemeClr val="tx1"/>
          </a:solidFill>
          <a:latin typeface="+mj-lt"/>
          <a:ea typeface="+mj-ea"/>
          <a:cs typeface="+mj-cs"/>
          <a:sym typeface="Calibri Light" panose="020F0302020204030204" pitchFamily="34" charset="0"/>
        </a:defRPr>
      </a:lvl1pPr>
      <a:lvl2pPr marL="913130" indent="-913130" algn="l" defTabSz="0" rtl="0" eaLnBrk="1" fontAlgn="base" hangingPunct="1">
        <a:lnSpc>
          <a:spcPct val="90000"/>
        </a:lnSpc>
        <a:spcBef>
          <a:spcPct val="0"/>
        </a:spcBef>
        <a:spcAft>
          <a:spcPct val="0"/>
        </a:spcAft>
        <a:defRPr sz="4400">
          <a:solidFill>
            <a:schemeClr val="tx1"/>
          </a:solidFill>
          <a:latin typeface="Arial" panose="020B0604020202020204" pitchFamily="34" charset="0"/>
          <a:ea typeface="宋体" panose="02010600030101010101" pitchFamily="2" charset="-122"/>
          <a:sym typeface="Calibri Light" panose="020F0302020204030204" pitchFamily="34" charset="0"/>
        </a:defRPr>
      </a:lvl2pPr>
      <a:lvl3pPr marL="913130" indent="-913130" algn="l" defTabSz="0" rtl="0" eaLnBrk="1" fontAlgn="base" hangingPunct="1">
        <a:lnSpc>
          <a:spcPct val="90000"/>
        </a:lnSpc>
        <a:spcBef>
          <a:spcPct val="0"/>
        </a:spcBef>
        <a:spcAft>
          <a:spcPct val="0"/>
        </a:spcAft>
        <a:defRPr sz="4400">
          <a:solidFill>
            <a:schemeClr val="tx1"/>
          </a:solidFill>
          <a:latin typeface="Arial" panose="020B0604020202020204" pitchFamily="34" charset="0"/>
          <a:ea typeface="宋体" panose="02010600030101010101" pitchFamily="2" charset="-122"/>
          <a:sym typeface="Calibri Light" panose="020F0302020204030204" pitchFamily="34" charset="0"/>
        </a:defRPr>
      </a:lvl3pPr>
      <a:lvl4pPr marL="913130" indent="-913130" algn="l" defTabSz="0" rtl="0" eaLnBrk="1" fontAlgn="base" hangingPunct="1">
        <a:lnSpc>
          <a:spcPct val="90000"/>
        </a:lnSpc>
        <a:spcBef>
          <a:spcPct val="0"/>
        </a:spcBef>
        <a:spcAft>
          <a:spcPct val="0"/>
        </a:spcAft>
        <a:defRPr sz="4400">
          <a:solidFill>
            <a:schemeClr val="tx1"/>
          </a:solidFill>
          <a:latin typeface="Arial" panose="020B0604020202020204" pitchFamily="34" charset="0"/>
          <a:ea typeface="宋体" panose="02010600030101010101" pitchFamily="2" charset="-122"/>
          <a:sym typeface="Calibri Light" panose="020F0302020204030204" pitchFamily="34" charset="0"/>
        </a:defRPr>
      </a:lvl4pPr>
      <a:lvl5pPr marL="913130" indent="-913130" algn="l" defTabSz="0" rtl="0" eaLnBrk="1" fontAlgn="base" hangingPunct="1">
        <a:lnSpc>
          <a:spcPct val="90000"/>
        </a:lnSpc>
        <a:spcBef>
          <a:spcPct val="0"/>
        </a:spcBef>
        <a:spcAft>
          <a:spcPct val="0"/>
        </a:spcAft>
        <a:defRPr sz="4400">
          <a:solidFill>
            <a:schemeClr val="tx1"/>
          </a:solidFill>
          <a:latin typeface="Arial" panose="020B0604020202020204" pitchFamily="34" charset="0"/>
          <a:ea typeface="宋体" panose="02010600030101010101" pitchFamily="2" charset="-122"/>
          <a:sym typeface="Calibri Light" panose="020F0302020204030204" pitchFamily="34" charset="0"/>
        </a:defRPr>
      </a:lvl5pPr>
      <a:lvl6pPr marL="1524000" indent="-914400" algn="l" defTabSz="0" rtl="0" eaLnBrk="1" fontAlgn="base" hangingPunct="1">
        <a:lnSpc>
          <a:spcPct val="90000"/>
        </a:lnSpc>
        <a:spcBef>
          <a:spcPct val="0"/>
        </a:spcBef>
        <a:spcAft>
          <a:spcPct val="0"/>
        </a:spcAft>
        <a:defRPr sz="4400">
          <a:solidFill>
            <a:schemeClr val="tx1"/>
          </a:solidFill>
          <a:latin typeface="Arial" panose="020B0604020202020204" pitchFamily="34" charset="0"/>
          <a:ea typeface="宋体" panose="02010600030101010101" pitchFamily="2" charset="-122"/>
          <a:sym typeface="Calibri Light" panose="020F0302020204030204" pitchFamily="34" charset="0"/>
        </a:defRPr>
      </a:lvl6pPr>
      <a:lvl7pPr marL="2133600" indent="-914400" algn="l" defTabSz="0" rtl="0" eaLnBrk="1" fontAlgn="base" hangingPunct="1">
        <a:lnSpc>
          <a:spcPct val="90000"/>
        </a:lnSpc>
        <a:spcBef>
          <a:spcPct val="0"/>
        </a:spcBef>
        <a:spcAft>
          <a:spcPct val="0"/>
        </a:spcAft>
        <a:defRPr sz="4400">
          <a:solidFill>
            <a:schemeClr val="tx1"/>
          </a:solidFill>
          <a:latin typeface="Arial" panose="020B0604020202020204" pitchFamily="34" charset="0"/>
          <a:ea typeface="宋体" panose="02010600030101010101" pitchFamily="2" charset="-122"/>
          <a:sym typeface="Calibri Light" panose="020F0302020204030204" pitchFamily="34" charset="0"/>
        </a:defRPr>
      </a:lvl7pPr>
      <a:lvl8pPr marL="2743200" indent="-914400" algn="l" defTabSz="0" rtl="0" eaLnBrk="1" fontAlgn="base" hangingPunct="1">
        <a:lnSpc>
          <a:spcPct val="90000"/>
        </a:lnSpc>
        <a:spcBef>
          <a:spcPct val="0"/>
        </a:spcBef>
        <a:spcAft>
          <a:spcPct val="0"/>
        </a:spcAft>
        <a:defRPr sz="4400">
          <a:solidFill>
            <a:schemeClr val="tx1"/>
          </a:solidFill>
          <a:latin typeface="Arial" panose="020B0604020202020204" pitchFamily="34" charset="0"/>
          <a:ea typeface="宋体" panose="02010600030101010101" pitchFamily="2" charset="-122"/>
          <a:sym typeface="Calibri Light" panose="020F0302020204030204" pitchFamily="34" charset="0"/>
        </a:defRPr>
      </a:lvl8pPr>
      <a:lvl9pPr marL="3352800" indent="-914400" algn="l" defTabSz="0" rtl="0" eaLnBrk="1" fontAlgn="base" hangingPunct="1">
        <a:lnSpc>
          <a:spcPct val="90000"/>
        </a:lnSpc>
        <a:spcBef>
          <a:spcPct val="0"/>
        </a:spcBef>
        <a:spcAft>
          <a:spcPct val="0"/>
        </a:spcAft>
        <a:defRPr sz="4400">
          <a:solidFill>
            <a:schemeClr val="tx1"/>
          </a:solidFill>
          <a:latin typeface="Arial" panose="020B0604020202020204" pitchFamily="34" charset="0"/>
          <a:ea typeface="宋体" panose="02010600030101010101" pitchFamily="2" charset="-122"/>
          <a:sym typeface="Calibri Light" panose="020F0302020204030204" pitchFamily="34" charset="0"/>
        </a:defRPr>
      </a:lvl9pPr>
    </p:titleStyle>
    <p:bodyStyle>
      <a:lvl1pPr marL="227330" indent="-227330" algn="l" defTabSz="912495" rtl="0" eaLnBrk="1" fontAlgn="base" hangingPunct="1">
        <a:lnSpc>
          <a:spcPct val="90000"/>
        </a:lnSpc>
        <a:spcBef>
          <a:spcPts val="10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1pPr>
      <a:lvl2pPr marL="684530" lvl="1" indent="-227330" algn="l" defTabSz="912495"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2pPr>
      <a:lvl3pPr marL="1141730" lvl="2" indent="-227330" algn="l" defTabSz="912495" rtl="0" eaLnBrk="1" fontAlgn="base" hangingPunct="1">
        <a:lnSpc>
          <a:spcPct val="90000"/>
        </a:lnSpc>
        <a:spcBef>
          <a:spcPts val="500"/>
        </a:spcBef>
        <a:spcAft>
          <a:spcPct val="0"/>
        </a:spcAft>
        <a:buFont typeface="Arial" panose="020B0604020202020204" pitchFamily="34" charset="0"/>
        <a:buChar char="•"/>
        <a:defRPr sz="1800" kern="1200">
          <a:solidFill>
            <a:schemeClr val="tx1"/>
          </a:solidFill>
          <a:latin typeface="+mn-lt"/>
          <a:ea typeface="+mn-ea"/>
          <a:cs typeface="+mn-cs"/>
          <a:sym typeface="Calibri" panose="020F0502020204030204" pitchFamily="34" charset="0"/>
        </a:defRPr>
      </a:lvl3pPr>
      <a:lvl4pPr marL="1598930" lvl="3" indent="-227330" algn="l" defTabSz="912495"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sym typeface="Calibri" panose="020F0502020204030204" pitchFamily="34" charset="0"/>
        </a:defRPr>
      </a:lvl4pPr>
      <a:lvl5pPr marL="2056130" lvl="4" indent="-227330" algn="l" defTabSz="912495" rtl="0" eaLnBrk="1" fontAlgn="base" hangingPunct="1">
        <a:lnSpc>
          <a:spcPct val="90000"/>
        </a:lnSpc>
        <a:spcBef>
          <a:spcPts val="500"/>
        </a:spcBef>
        <a:spcAft>
          <a:spcPct val="0"/>
        </a:spcAft>
        <a:buFont typeface="Arial" panose="020B0604020202020204" pitchFamily="34" charset="0"/>
        <a:buChar char="•"/>
        <a:defRPr sz="1400" kern="1200">
          <a:solidFill>
            <a:schemeClr val="tx1"/>
          </a:solidFill>
          <a:latin typeface="+mn-lt"/>
          <a:ea typeface="+mn-ea"/>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p:bodyStyle>
    <p:otherStyle>
      <a:lvl1pPr lvl="0" algn="l" defTabSz="412750" eaLnBrk="1" fontAlgn="base" hangingPunct="1">
        <a:lnSpc>
          <a:spcPct val="100000"/>
        </a:lnSpc>
        <a:spcBef>
          <a:spcPct val="0"/>
        </a:spcBef>
        <a:spcAft>
          <a:spcPct val="0"/>
        </a:spcAft>
        <a:buClr>
          <a:srgbClr val="000000"/>
        </a:buClr>
        <a:buFont typeface="Arial" panose="020B0604020202020204" pitchFamily="34" charset="0"/>
        <a:defRPr sz="2400" kern="1200" baseline="0">
          <a:solidFill>
            <a:srgbClr val="FFFFFF"/>
          </a:solidFill>
          <a:latin typeface="+mn-lt"/>
          <a:ea typeface="+mn-ea"/>
          <a:cs typeface="+mn-cs"/>
        </a:defRPr>
      </a:lvl1pPr>
      <a:lvl2pPr marL="228600" lvl="1" indent="-114300" algn="l" defTabSz="412750" eaLnBrk="1" fontAlgn="base" hangingPunct="1">
        <a:lnSpc>
          <a:spcPct val="100000"/>
        </a:lnSpc>
        <a:spcBef>
          <a:spcPct val="0"/>
        </a:spcBef>
        <a:spcAft>
          <a:spcPct val="0"/>
        </a:spcAft>
        <a:buClr>
          <a:srgbClr val="000000"/>
        </a:buClr>
        <a:buFont typeface="Arial" panose="020B0604020202020204" pitchFamily="34" charset="0"/>
        <a:defRPr sz="2400" kern="1200" baseline="0">
          <a:solidFill>
            <a:srgbClr val="FFFFFF"/>
          </a:solidFill>
          <a:latin typeface="+mn-lt"/>
          <a:ea typeface="+mn-ea"/>
          <a:cs typeface="+mn-cs"/>
        </a:defRPr>
      </a:lvl2pPr>
      <a:lvl3pPr marL="457200" lvl="2" indent="-228600" algn="l" defTabSz="412750" eaLnBrk="1" fontAlgn="base" hangingPunct="1">
        <a:lnSpc>
          <a:spcPct val="100000"/>
        </a:lnSpc>
        <a:spcBef>
          <a:spcPct val="0"/>
        </a:spcBef>
        <a:spcAft>
          <a:spcPct val="0"/>
        </a:spcAft>
        <a:buClr>
          <a:srgbClr val="000000"/>
        </a:buClr>
        <a:buFont typeface="Arial" panose="020B0604020202020204" pitchFamily="34" charset="0"/>
        <a:defRPr sz="2400" kern="1200" baseline="0">
          <a:solidFill>
            <a:srgbClr val="FFFFFF"/>
          </a:solidFill>
          <a:latin typeface="+mn-lt"/>
          <a:ea typeface="+mn-ea"/>
          <a:cs typeface="+mn-cs"/>
        </a:defRPr>
      </a:lvl3pPr>
      <a:lvl4pPr marL="685800" lvl="3" indent="-342900" algn="l" defTabSz="412750" eaLnBrk="1" fontAlgn="base" hangingPunct="1">
        <a:lnSpc>
          <a:spcPct val="100000"/>
        </a:lnSpc>
        <a:spcBef>
          <a:spcPct val="0"/>
        </a:spcBef>
        <a:spcAft>
          <a:spcPct val="0"/>
        </a:spcAft>
        <a:buClr>
          <a:srgbClr val="000000"/>
        </a:buClr>
        <a:buFont typeface="Arial" panose="020B0604020202020204" pitchFamily="34" charset="0"/>
        <a:defRPr sz="2400" kern="1200" baseline="0">
          <a:solidFill>
            <a:srgbClr val="FFFFFF"/>
          </a:solidFill>
          <a:latin typeface="+mn-lt"/>
          <a:ea typeface="+mn-ea"/>
          <a:cs typeface="+mn-cs"/>
        </a:defRPr>
      </a:lvl4pPr>
      <a:lvl5pPr marL="914400" lvl="4" indent="-457200" algn="l" defTabSz="412750" eaLnBrk="1" fontAlgn="base" hangingPunct="1">
        <a:lnSpc>
          <a:spcPct val="100000"/>
        </a:lnSpc>
        <a:spcBef>
          <a:spcPct val="0"/>
        </a:spcBef>
        <a:spcAft>
          <a:spcPct val="0"/>
        </a:spcAft>
        <a:buClr>
          <a:srgbClr val="000000"/>
        </a:buClr>
        <a:buFont typeface="Arial" panose="020B0604020202020204" pitchFamily="34" charset="0"/>
        <a:defRPr sz="2400" kern="1200" baseline="0">
          <a:solidFill>
            <a:srgbClr val="FFFFFF"/>
          </a:solidFill>
          <a:latin typeface="+mn-lt"/>
          <a:ea typeface="+mn-ea"/>
          <a:cs typeface="+mn-cs"/>
        </a:defRPr>
      </a:lvl5pPr>
      <a:lvl6pPr marL="3048000" lvl="5" indent="-457200" algn="l" defTabSz="412750" eaLnBrk="1" fontAlgn="base" hangingPunct="1">
        <a:lnSpc>
          <a:spcPct val="100000"/>
        </a:lnSpc>
        <a:spcBef>
          <a:spcPct val="0"/>
        </a:spcBef>
        <a:spcAft>
          <a:spcPct val="0"/>
        </a:spcAft>
        <a:buClr>
          <a:srgbClr val="000000"/>
        </a:buClr>
        <a:buFont typeface="Arial" panose="020B0604020202020204" pitchFamily="34" charset="0"/>
        <a:defRPr sz="2400" kern="1200" baseline="0">
          <a:solidFill>
            <a:srgbClr val="FFFFFF"/>
          </a:solidFill>
          <a:latin typeface="+mn-lt"/>
          <a:ea typeface="+mn-ea"/>
          <a:cs typeface="+mn-cs"/>
        </a:defRPr>
      </a:lvl6pPr>
      <a:lvl7pPr marL="3657600" lvl="6" indent="-457200" algn="l" defTabSz="412750" eaLnBrk="1" fontAlgn="base" hangingPunct="1">
        <a:lnSpc>
          <a:spcPct val="100000"/>
        </a:lnSpc>
        <a:spcBef>
          <a:spcPct val="0"/>
        </a:spcBef>
        <a:spcAft>
          <a:spcPct val="0"/>
        </a:spcAft>
        <a:buClr>
          <a:srgbClr val="000000"/>
        </a:buClr>
        <a:buFont typeface="Arial" panose="020B0604020202020204" pitchFamily="34" charset="0"/>
        <a:defRPr sz="2400" kern="1200" baseline="0">
          <a:solidFill>
            <a:srgbClr val="FFFFFF"/>
          </a:solidFill>
          <a:latin typeface="+mn-lt"/>
          <a:ea typeface="+mn-ea"/>
          <a:cs typeface="+mn-cs"/>
        </a:defRPr>
      </a:lvl7pPr>
      <a:lvl8pPr marL="4267200" lvl="7" indent="-457200" algn="l" defTabSz="412750" eaLnBrk="1" fontAlgn="base" hangingPunct="1">
        <a:lnSpc>
          <a:spcPct val="100000"/>
        </a:lnSpc>
        <a:spcBef>
          <a:spcPct val="0"/>
        </a:spcBef>
        <a:spcAft>
          <a:spcPct val="0"/>
        </a:spcAft>
        <a:buClr>
          <a:srgbClr val="000000"/>
        </a:buClr>
        <a:buFont typeface="Arial" panose="020B0604020202020204" pitchFamily="34" charset="0"/>
        <a:defRPr sz="2400" kern="1200" baseline="0">
          <a:solidFill>
            <a:srgbClr val="FFFFFF"/>
          </a:solidFill>
          <a:latin typeface="+mn-lt"/>
          <a:ea typeface="+mn-ea"/>
          <a:cs typeface="+mn-cs"/>
        </a:defRPr>
      </a:lvl8pPr>
      <a:lvl9pPr marL="4876800" lvl="8" indent="-457200" algn="l" defTabSz="412750" eaLnBrk="1" fontAlgn="base" hangingPunct="1">
        <a:lnSpc>
          <a:spcPct val="100000"/>
        </a:lnSpc>
        <a:spcBef>
          <a:spcPct val="0"/>
        </a:spcBef>
        <a:spcAft>
          <a:spcPct val="0"/>
        </a:spcAft>
        <a:buClr>
          <a:srgbClr val="000000"/>
        </a:buClr>
        <a:buFont typeface="Arial" panose="020B0604020202020204" pitchFamily="34" charset="0"/>
        <a:defRPr sz="2400" kern="1200" baseline="0">
          <a:solidFill>
            <a:srgbClr val="FFFFFF"/>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notesSlide" Target="../notesSlides/notesSlide11.xml"/><Relationship Id="rId5" Type="http://schemas.openxmlformats.org/officeDocument/2006/relationships/slideLayout" Target="../slideLayouts/slideLayout5.xml"/><Relationship Id="rId4" Type="http://schemas.openxmlformats.org/officeDocument/2006/relationships/tags" Target="../tags/tag3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3" Type="http://schemas.openxmlformats.org/officeDocument/2006/relationships/tags" Target="../tags/tag3.xml"/><Relationship Id="rId21" Type="http://schemas.openxmlformats.org/officeDocument/2006/relationships/tags" Target="../tags/tag21.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notesSlide" Target="../notesSlides/notesSlide2.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slideLayout" Target="../slideLayouts/slideLayout5.xml"/><Relationship Id="rId10" Type="http://schemas.openxmlformats.org/officeDocument/2006/relationships/tags" Target="../tags/tag10.xml"/><Relationship Id="rId19" Type="http://schemas.openxmlformats.org/officeDocument/2006/relationships/tags" Target="../tags/tag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notesSlide" Target="../notesSlides/notesSlide19.xml"/><Relationship Id="rId5" Type="http://schemas.openxmlformats.org/officeDocument/2006/relationships/slideLayout" Target="../slideLayouts/slideLayout5.xml"/><Relationship Id="rId4" Type="http://schemas.openxmlformats.org/officeDocument/2006/relationships/tags" Target="../tags/tag38.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notesSlide" Target="../notesSlides/notesSlide3.xml"/><Relationship Id="rId5" Type="http://schemas.openxmlformats.org/officeDocument/2006/relationships/slideLayout" Target="../slideLayouts/slideLayout5.xml"/><Relationship Id="rId4" Type="http://schemas.openxmlformats.org/officeDocument/2006/relationships/tags" Target="../tags/tag26.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notesSlide" Target="../notesSlides/notesSlide33.xml"/><Relationship Id="rId5" Type="http://schemas.openxmlformats.org/officeDocument/2006/relationships/slideLayout" Target="../slideLayouts/slideLayout5.xml"/><Relationship Id="rId4" Type="http://schemas.openxmlformats.org/officeDocument/2006/relationships/tags" Target="../tags/tag42.xml"/></Relationships>
</file>

<file path=ppt/slides/_rels/slide36.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4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43.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notesSlide" Target="../notesSlides/notesSlide41.xml"/><Relationship Id="rId5" Type="http://schemas.openxmlformats.org/officeDocument/2006/relationships/slideLayout" Target="../slideLayouts/slideLayout5.xml"/><Relationship Id="rId4" Type="http://schemas.openxmlformats.org/officeDocument/2006/relationships/tags" Target="../tags/tag46.xml"/></Relationships>
</file>

<file path=ppt/slides/_rels/slide44.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notesSlide" Target="../notesSlides/notesSlide45.xml"/><Relationship Id="rId5" Type="http://schemas.openxmlformats.org/officeDocument/2006/relationships/slideLayout" Target="../slideLayouts/slideLayout5.xml"/><Relationship Id="rId4" Type="http://schemas.openxmlformats.org/officeDocument/2006/relationships/tags" Target="../tags/tag50.xml"/></Relationships>
</file>

<file path=ppt/slides/_rels/slide4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notesSlide" Target="../notesSlides/notesSlide48.xml"/><Relationship Id="rId5" Type="http://schemas.openxmlformats.org/officeDocument/2006/relationships/slideLayout" Target="../slideLayouts/slideLayout5.xml"/><Relationship Id="rId4" Type="http://schemas.openxmlformats.org/officeDocument/2006/relationships/tags" Target="../tags/tag54.xml"/></Relationships>
</file>

<file path=ppt/slides/_rels/slide5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notesSlide" Target="../notesSlides/notesSlide56.xml"/><Relationship Id="rId5" Type="http://schemas.openxmlformats.org/officeDocument/2006/relationships/slideLayout" Target="../slideLayouts/slideLayout5.xml"/><Relationship Id="rId4" Type="http://schemas.openxmlformats.org/officeDocument/2006/relationships/tags" Target="../tags/tag58.xml"/></Relationships>
</file>

<file path=ppt/slides/_rels/slide59.xml.rels><?xml version="1.0" encoding="UTF-8" standalone="yes"?>
<Relationships xmlns="http://schemas.openxmlformats.org/package/2006/relationships"><Relationship Id="rId3" Type="http://schemas.openxmlformats.org/officeDocument/2006/relationships/image" Target="../media/image49.jp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notesSlide" Target="../notesSlides/notesSlide59.xml"/><Relationship Id="rId5" Type="http://schemas.openxmlformats.org/officeDocument/2006/relationships/slideLayout" Target="../slideLayouts/slideLayout5.xml"/><Relationship Id="rId4" Type="http://schemas.openxmlformats.org/officeDocument/2006/relationships/tags" Target="../tags/tag6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notesSlide" Target="../notesSlides/notesSlide7.xml"/><Relationship Id="rId5" Type="http://schemas.openxmlformats.org/officeDocument/2006/relationships/slideLayout" Target="../slideLayouts/slideLayout5.xml"/><Relationship Id="rId4" Type="http://schemas.openxmlformats.org/officeDocument/2006/relationships/tags" Target="../tags/tag3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err="1"/>
              <a:t>GoldenDB</a:t>
            </a:r>
            <a:r>
              <a:rPr altLang="en-GB" dirty="0"/>
              <a:t>产品简介及</a:t>
            </a:r>
            <a:r>
              <a:rPr lang="zh-CN" altLang="en-US" dirty="0"/>
              <a:t>架构解析 </a:t>
            </a: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 </a:t>
            </a:r>
            <a:r>
              <a:rPr lang="zh-CN" altLang="en-US" dirty="0"/>
              <a:t>整体架构</a:t>
            </a:r>
          </a:p>
        </p:txBody>
      </p:sp>
      <p:sp>
        <p:nvSpPr>
          <p:cNvPr id="4" name="页脚占位符 3"/>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内容占位符 5" descr="图示&#10;&#10;描述已自动生成">
            <a:extLst>
              <a:ext uri="{FF2B5EF4-FFF2-40B4-BE49-F238E27FC236}">
                <a16:creationId xmlns:a16="http://schemas.microsoft.com/office/drawing/2014/main" id="{6C499F12-D7B7-418B-A05D-A5A9BD1CCDE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37084" y="1268413"/>
            <a:ext cx="7388352" cy="489957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 </a:t>
            </a:r>
            <a:r>
              <a:rPr lang="zh-CN" altLang="en-US" dirty="0"/>
              <a:t>主要模块</a:t>
            </a:r>
            <a:endParaRPr lang="en-US" altLang="zh-CN" dirty="0"/>
          </a:p>
        </p:txBody>
      </p:sp>
      <p:sp>
        <p:nvSpPr>
          <p:cNvPr id="46"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4" name="图片 3" descr="表格&#10;&#10;描述已自动生成">
            <a:extLst>
              <a:ext uri="{FF2B5EF4-FFF2-40B4-BE49-F238E27FC236}">
                <a16:creationId xmlns:a16="http://schemas.microsoft.com/office/drawing/2014/main" id="{0BA1B60C-74C6-4A57-860D-6965553E08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4760" y="736600"/>
            <a:ext cx="4452808" cy="578162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 </a:t>
            </a:r>
            <a:r>
              <a:rPr lang="zh-CN" altLang="en-US" dirty="0"/>
              <a:t>组件交互</a:t>
            </a:r>
          </a:p>
        </p:txBody>
      </p:sp>
      <p:sp>
        <p:nvSpPr>
          <p:cNvPr id="46" name="页脚占位符 1"/>
          <p:cNvSpPr>
            <a:spLocks noGrp="1"/>
          </p:cNvSpPr>
          <p:nvPr>
            <p:ph type="ftr" sz="quarter" idx="11"/>
          </p:nvPr>
        </p:nvSpPr>
        <p:spPr>
          <a:xfrm>
            <a:off x="3719736" y="6492192"/>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43" name="图片 42" descr="图示&#10;&#10;描述已自动生成">
            <a:extLst>
              <a:ext uri="{FF2B5EF4-FFF2-40B4-BE49-F238E27FC236}">
                <a16:creationId xmlns:a16="http://schemas.microsoft.com/office/drawing/2014/main" id="{96ED819B-E7A5-4A3E-99A4-E947556BB0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913" y="1077672"/>
            <a:ext cx="8678114" cy="530280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H_Others_3"/>
          <p:cNvSpPr txBox="1">
            <a:spLocks noChangeArrowheads="1"/>
          </p:cNvSpPr>
          <p:nvPr>
            <p:custDataLst>
              <p:tags r:id="rId1"/>
            </p:custDataLst>
          </p:nvPr>
        </p:nvSpPr>
        <p:spPr bwMode="auto">
          <a:xfrm>
            <a:off x="2306638" y="2057400"/>
            <a:ext cx="14351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章节</a:t>
            </a:r>
          </a:p>
        </p:txBody>
      </p:sp>
      <p:sp>
        <p:nvSpPr>
          <p:cNvPr id="23" name="MH_Others_4"/>
          <p:cNvSpPr txBox="1"/>
          <p:nvPr>
            <p:custDataLst>
              <p:tags r:id="rId2"/>
            </p:custDataLst>
          </p:nvPr>
        </p:nvSpPr>
        <p:spPr>
          <a:xfrm rot="5400000">
            <a:off x="488156" y="3107532"/>
            <a:ext cx="3694113" cy="584200"/>
          </a:xfrm>
          <a:prstGeom prst="rect">
            <a:avLst/>
          </a:prstGeom>
          <a:noFill/>
        </p:spPr>
        <p:txBody>
          <a:bodyPr>
            <a:spAutoFit/>
          </a:bodyPr>
          <a:lstStyle/>
          <a:p>
            <a:pPr algn="ctr">
              <a:defRPr/>
            </a:pPr>
            <a:r>
              <a:rPr lang="en-US" altLang="zh-CN" sz="3200" spc="400" dirty="0">
                <a:solidFill>
                  <a:srgbClr val="DDDDDD"/>
                </a:solidFill>
                <a:latin typeface="+mj-lt"/>
                <a:ea typeface="微软雅黑" panose="020B0503020204020204" pitchFamily="34" charset="-122"/>
                <a:cs typeface="+mn-ea"/>
                <a:sym typeface="+mn-lt"/>
              </a:rPr>
              <a:t>CONTENTS</a:t>
            </a:r>
            <a:endParaRPr lang="zh-CN" altLang="en-US" sz="3200" spc="400" dirty="0">
              <a:solidFill>
                <a:srgbClr val="DDDDDD"/>
              </a:solidFill>
              <a:latin typeface="+mj-lt"/>
              <a:ea typeface="微软雅黑" panose="020B0503020204020204" pitchFamily="34" charset="-122"/>
              <a:cs typeface="+mn-ea"/>
              <a:sym typeface="+mn-lt"/>
            </a:endParaRPr>
          </a:p>
        </p:txBody>
      </p:sp>
      <p:sp>
        <p:nvSpPr>
          <p:cNvPr id="28" name="直接连接符 27"/>
          <p:cNvSpPr/>
          <p:nvPr/>
        </p:nvSpPr>
        <p:spPr>
          <a:xfrm>
            <a:off x="4830143" y="2265778"/>
            <a:ext cx="4079148" cy="0"/>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任意多边形: 形状 28"/>
          <p:cNvSpPr/>
          <p:nvPr/>
        </p:nvSpPr>
        <p:spPr>
          <a:xfrm>
            <a:off x="4830143" y="2265778"/>
            <a:ext cx="396175" cy="1600673"/>
          </a:xfrm>
          <a:custGeom>
            <a:avLst/>
            <a:gdLst>
              <a:gd name="connsiteX0" fmla="*/ 0 w 396175"/>
              <a:gd name="connsiteY0" fmla="*/ 0 h 1600673"/>
              <a:gd name="connsiteX1" fmla="*/ 396175 w 396175"/>
              <a:gd name="connsiteY1" fmla="*/ 0 h 1600673"/>
              <a:gd name="connsiteX2" fmla="*/ 396175 w 396175"/>
              <a:gd name="connsiteY2" fmla="*/ 1600673 h 1600673"/>
              <a:gd name="connsiteX3" fmla="*/ 0 w 396175"/>
              <a:gd name="connsiteY3" fmla="*/ 1600673 h 1600673"/>
              <a:gd name="connsiteX4" fmla="*/ 0 w 396175"/>
              <a:gd name="connsiteY4" fmla="*/ 0 h 1600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175" h="1600673">
                <a:moveTo>
                  <a:pt x="0" y="0"/>
                </a:moveTo>
                <a:lnTo>
                  <a:pt x="396175" y="0"/>
                </a:lnTo>
                <a:lnTo>
                  <a:pt x="396175" y="1600673"/>
                </a:lnTo>
                <a:lnTo>
                  <a:pt x="0" y="16006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FFFFFF"/>
                </a:solidFill>
                <a:latin typeface="微软雅黑" panose="020B0503020204020204" pitchFamily="34" charset="-122"/>
                <a:ea typeface="微软雅黑" panose="020B0503020204020204" pitchFamily="34" charset="-122"/>
                <a:cs typeface="+mn-ea"/>
                <a:sym typeface="+mn-lt"/>
              </a:rPr>
              <a:t>第一章 云计算发展历史</a:t>
            </a:r>
            <a:endParaRPr lang="en-US" sz="2000" b="1" kern="120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30" name="任意多边形: 形状 29"/>
          <p:cNvSpPr/>
          <p:nvPr/>
        </p:nvSpPr>
        <p:spPr>
          <a:xfrm>
            <a:off x="5251370" y="2296508"/>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3.1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分片策略</a:t>
            </a:r>
            <a:endParaRPr 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1" name="直接连接符 30"/>
          <p:cNvSpPr/>
          <p:nvPr/>
        </p:nvSpPr>
        <p:spPr>
          <a:xfrm>
            <a:off x="5190183" y="3040571"/>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32" name="任意多边形: 形状 31"/>
          <p:cNvSpPr/>
          <p:nvPr/>
        </p:nvSpPr>
        <p:spPr>
          <a:xfrm>
            <a:off x="5251370" y="3077774"/>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3.2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分片路由</a:t>
            </a:r>
            <a:endParaRPr 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3" name="直接连接符 32"/>
          <p:cNvSpPr/>
          <p:nvPr/>
        </p:nvSpPr>
        <p:spPr>
          <a:xfrm>
            <a:off x="5190183" y="3821837"/>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6" name="MH_Entry_1"/>
          <p:cNvSpPr/>
          <p:nvPr>
            <p:custDataLst>
              <p:tags r:id="rId3"/>
            </p:custDataLst>
          </p:nvPr>
        </p:nvSpPr>
        <p:spPr>
          <a:xfrm>
            <a:off x="4895663" y="1552575"/>
            <a:ext cx="4627562" cy="638175"/>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第三章 数据分片</a:t>
            </a:r>
          </a:p>
        </p:txBody>
      </p:sp>
      <p:sp>
        <p:nvSpPr>
          <p:cNvPr id="27" name="MH_Others_1"/>
          <p:cNvSpPr/>
          <p:nvPr>
            <p:custDataLst>
              <p:tags r:id="rId4"/>
            </p:custDataLst>
          </p:nvPr>
        </p:nvSpPr>
        <p:spPr>
          <a:xfrm>
            <a:off x="4830575" y="1552575"/>
            <a:ext cx="68263" cy="638175"/>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2" name="页脚占位符 1"/>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3.1 </a:t>
            </a:r>
            <a:r>
              <a:rPr lang="zh-CN" altLang="en-US" dirty="0"/>
              <a:t>分片策略</a:t>
            </a:r>
            <a:endParaRPr dirty="0"/>
          </a:p>
        </p:txBody>
      </p:sp>
      <p:sp>
        <p:nvSpPr>
          <p:cNvPr id="20"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5" name="内容占位符 2">
            <a:extLst>
              <a:ext uri="{FF2B5EF4-FFF2-40B4-BE49-F238E27FC236}">
                <a16:creationId xmlns:a16="http://schemas.microsoft.com/office/drawing/2014/main" id="{4CD7C5FA-14D4-4F44-9E99-E6C261B449CB}"/>
              </a:ext>
            </a:extLst>
          </p:cNvPr>
          <p:cNvSpPr>
            <a:spLocks noGrp="1"/>
          </p:cNvSpPr>
          <p:nvPr>
            <p:ph idx="1"/>
          </p:nvPr>
        </p:nvSpPr>
        <p:spPr>
          <a:xfrm>
            <a:off x="838201" y="1136945"/>
            <a:ext cx="9821113" cy="2703535"/>
          </a:xfrm>
        </p:spPr>
        <p:txBody>
          <a:bodyPr/>
          <a:lstStyle/>
          <a:p>
            <a:r>
              <a:rPr lang="zh-CN" altLang="en-US" dirty="0"/>
              <a:t>复制表</a:t>
            </a:r>
            <a:r>
              <a:rPr lang="en-US" altLang="zh-CN" dirty="0"/>
              <a:t>/</a:t>
            </a:r>
            <a:r>
              <a:rPr lang="zh-CN" altLang="en-US" dirty="0"/>
              <a:t>广播表</a:t>
            </a:r>
          </a:p>
          <a:p>
            <a:pPr lvl="1"/>
            <a:r>
              <a:rPr lang="zh-CN" altLang="en-US" dirty="0"/>
              <a:t>在数据分片节点保留全量的数据副本；</a:t>
            </a:r>
          </a:p>
          <a:p>
            <a:pPr lvl="1"/>
            <a:r>
              <a:rPr lang="zh-CN" altLang="en-US" dirty="0"/>
              <a:t>语法：</a:t>
            </a:r>
            <a:r>
              <a:rPr lang="en-US" altLang="zh-CN" dirty="0"/>
              <a:t>distributed by duplicate(g1)</a:t>
            </a:r>
            <a:r>
              <a:rPr lang="zh-CN" altLang="en-US" dirty="0"/>
              <a:t>；</a:t>
            </a:r>
            <a:endParaRPr lang="en-US" altLang="zh-CN" dirty="0"/>
          </a:p>
          <a:p>
            <a:pPr marL="480695" lvl="1" indent="0">
              <a:buNone/>
            </a:pPr>
            <a:r>
              <a:rPr lang="en-US" altLang="zh-CN" dirty="0"/>
              <a:t>               distributed by duplicate(g1,g2,…)</a:t>
            </a:r>
            <a:r>
              <a:rPr lang="zh-CN" altLang="en-US" dirty="0"/>
              <a:t>；</a:t>
            </a:r>
            <a:endParaRPr lang="en-US" altLang="zh-CN" dirty="0"/>
          </a:p>
          <a:p>
            <a:pPr lvl="1"/>
            <a:r>
              <a:rPr lang="zh-CN" altLang="en-US" dirty="0"/>
              <a:t>应用场景：表数据量较少，不经常修改，频繁出现在关联或子查询中。</a:t>
            </a:r>
            <a:endParaRPr lang="en-US" altLang="zh-CN" dirty="0"/>
          </a:p>
        </p:txBody>
      </p:sp>
      <p:sp>
        <p:nvSpPr>
          <p:cNvPr id="6" name="内容占位符 2">
            <a:extLst>
              <a:ext uri="{FF2B5EF4-FFF2-40B4-BE49-F238E27FC236}">
                <a16:creationId xmlns:a16="http://schemas.microsoft.com/office/drawing/2014/main" id="{F601C30D-3B6E-44B2-B7B9-23C332C87E3D}"/>
              </a:ext>
            </a:extLst>
          </p:cNvPr>
          <p:cNvSpPr txBox="1">
            <a:spLocks/>
          </p:cNvSpPr>
          <p:nvPr/>
        </p:nvSpPr>
        <p:spPr bwMode="auto">
          <a:xfrm>
            <a:off x="838201" y="3942763"/>
            <a:ext cx="9821113" cy="2241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r>
              <a:rPr lang="en-US" altLang="zh-CN" dirty="0"/>
              <a:t>Hash</a:t>
            </a:r>
            <a:r>
              <a:rPr lang="zh-CN" altLang="en-US" dirty="0"/>
              <a:t>表</a:t>
            </a:r>
          </a:p>
          <a:p>
            <a:pPr lvl="1"/>
            <a:r>
              <a:rPr lang="zh-CN" altLang="en-US" dirty="0"/>
              <a:t>采用一致性哈希算法对分片键计算后，映射到不同服务器；</a:t>
            </a:r>
          </a:p>
          <a:p>
            <a:pPr lvl="1"/>
            <a:r>
              <a:rPr lang="zh-CN" altLang="en-US" dirty="0"/>
              <a:t>语法：</a:t>
            </a:r>
            <a:r>
              <a:rPr lang="en-US" altLang="zh-CN" dirty="0"/>
              <a:t>distributed by hash(a) (g1,g2,…)</a:t>
            </a:r>
            <a:r>
              <a:rPr lang="zh-CN" altLang="en-US" dirty="0"/>
              <a:t>；</a:t>
            </a:r>
            <a:endParaRPr lang="en-US" altLang="zh-CN" dirty="0"/>
          </a:p>
          <a:p>
            <a:pPr lvl="1"/>
            <a:r>
              <a:rPr lang="zh-CN" altLang="en-US" dirty="0"/>
              <a:t>应用场景：表数据量较大，离散度较高。</a:t>
            </a:r>
            <a:endParaRPr lang="en-US" altLang="zh-C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3.1 </a:t>
            </a:r>
            <a:r>
              <a:rPr lang="zh-CN" altLang="en-US" dirty="0"/>
              <a:t>分片策略（续）</a:t>
            </a:r>
            <a:endParaRPr dirty="0"/>
          </a:p>
        </p:txBody>
      </p:sp>
      <p:sp>
        <p:nvSpPr>
          <p:cNvPr id="20"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5" name="内容占位符 2">
            <a:extLst>
              <a:ext uri="{FF2B5EF4-FFF2-40B4-BE49-F238E27FC236}">
                <a16:creationId xmlns:a16="http://schemas.microsoft.com/office/drawing/2014/main" id="{4CD7C5FA-14D4-4F44-9E99-E6C261B449CB}"/>
              </a:ext>
            </a:extLst>
          </p:cNvPr>
          <p:cNvSpPr>
            <a:spLocks noGrp="1"/>
          </p:cNvSpPr>
          <p:nvPr>
            <p:ph idx="1"/>
          </p:nvPr>
        </p:nvSpPr>
        <p:spPr>
          <a:xfrm>
            <a:off x="838201" y="1136945"/>
            <a:ext cx="9821113" cy="2703535"/>
          </a:xfrm>
        </p:spPr>
        <p:txBody>
          <a:bodyPr/>
          <a:lstStyle/>
          <a:p>
            <a:r>
              <a:rPr lang="en-US" altLang="zh-CN" dirty="0"/>
              <a:t>Range</a:t>
            </a:r>
            <a:r>
              <a:rPr lang="zh-CN" altLang="en-US" dirty="0"/>
              <a:t>表</a:t>
            </a:r>
          </a:p>
          <a:p>
            <a:pPr lvl="1"/>
            <a:r>
              <a:rPr lang="zh-CN" altLang="en-US" dirty="0"/>
              <a:t>按照数据范围分片；</a:t>
            </a:r>
          </a:p>
          <a:p>
            <a:pPr lvl="1"/>
            <a:r>
              <a:rPr lang="zh-CN" altLang="en-US" dirty="0"/>
              <a:t>语法：</a:t>
            </a:r>
            <a:r>
              <a:rPr lang="en-US" altLang="zh-CN" dirty="0"/>
              <a:t>distributed by range(a)(g1 values less than(100),…,</a:t>
            </a:r>
          </a:p>
          <a:p>
            <a:pPr marL="480695" lvl="1" indent="0">
              <a:buNone/>
            </a:pPr>
            <a:r>
              <a:rPr lang="en-US" altLang="zh-CN" dirty="0"/>
              <a:t>                                                     </a:t>
            </a:r>
            <a:r>
              <a:rPr lang="en-US" altLang="zh-CN" dirty="0" err="1"/>
              <a:t>g</a:t>
            </a:r>
            <a:r>
              <a:rPr lang="en-US" altLang="zh-CN" sz="1000" dirty="0" err="1"/>
              <a:t>N</a:t>
            </a:r>
            <a:r>
              <a:rPr lang="en-US" altLang="zh-CN" dirty="0"/>
              <a:t> values less than </a:t>
            </a:r>
            <a:r>
              <a:rPr lang="en-US" altLang="zh-CN" dirty="0" err="1"/>
              <a:t>maxvalues</a:t>
            </a:r>
            <a:r>
              <a:rPr lang="en-US" altLang="zh-CN" dirty="0"/>
              <a:t>)</a:t>
            </a:r>
            <a:r>
              <a:rPr lang="zh-CN" altLang="en-US" dirty="0"/>
              <a:t>；</a:t>
            </a:r>
            <a:endParaRPr lang="en-US" altLang="zh-CN" dirty="0"/>
          </a:p>
          <a:p>
            <a:pPr lvl="1"/>
            <a:r>
              <a:rPr lang="zh-CN" altLang="en-US" dirty="0"/>
              <a:t>应用场景：时间、日期、数值等类型字段。</a:t>
            </a:r>
            <a:endParaRPr lang="en-US" altLang="zh-CN" dirty="0"/>
          </a:p>
        </p:txBody>
      </p:sp>
      <p:sp>
        <p:nvSpPr>
          <p:cNvPr id="6" name="内容占位符 2">
            <a:extLst>
              <a:ext uri="{FF2B5EF4-FFF2-40B4-BE49-F238E27FC236}">
                <a16:creationId xmlns:a16="http://schemas.microsoft.com/office/drawing/2014/main" id="{F601C30D-3B6E-44B2-B7B9-23C332C87E3D}"/>
              </a:ext>
            </a:extLst>
          </p:cNvPr>
          <p:cNvSpPr txBox="1">
            <a:spLocks/>
          </p:cNvSpPr>
          <p:nvPr/>
        </p:nvSpPr>
        <p:spPr bwMode="auto">
          <a:xfrm>
            <a:off x="838201" y="3819372"/>
            <a:ext cx="9821113" cy="2686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r>
              <a:rPr lang="en-US" altLang="zh-CN" dirty="0"/>
              <a:t>List</a:t>
            </a:r>
            <a:r>
              <a:rPr lang="zh-CN" altLang="en-US" dirty="0"/>
              <a:t>表</a:t>
            </a:r>
          </a:p>
          <a:p>
            <a:pPr lvl="1"/>
            <a:r>
              <a:rPr lang="zh-CN" altLang="en-US" dirty="0"/>
              <a:t>根据不同的枚举值将数据分布在不同的分片上；</a:t>
            </a:r>
          </a:p>
          <a:p>
            <a:pPr lvl="1"/>
            <a:r>
              <a:rPr lang="zh-CN" altLang="en-US" dirty="0"/>
              <a:t>语法：</a:t>
            </a:r>
            <a:r>
              <a:rPr lang="en-US" altLang="zh-CN" dirty="0"/>
              <a:t>distributed by list(a)(g1 values in (‘</a:t>
            </a:r>
            <a:r>
              <a:rPr lang="en-US" altLang="zh-CN" dirty="0" err="1"/>
              <a:t>a’,’b</a:t>
            </a:r>
            <a:r>
              <a:rPr lang="en-US" altLang="zh-CN" dirty="0"/>
              <a:t>’),…,</a:t>
            </a:r>
          </a:p>
          <a:p>
            <a:pPr marL="480695" lvl="1" indent="0">
              <a:buNone/>
            </a:pPr>
            <a:r>
              <a:rPr lang="en-US" altLang="zh-CN" dirty="0"/>
              <a:t>                                              </a:t>
            </a:r>
            <a:r>
              <a:rPr lang="en-US" altLang="zh-CN" dirty="0" err="1"/>
              <a:t>g</a:t>
            </a:r>
            <a:r>
              <a:rPr lang="en-US" altLang="zh-CN" sz="900" dirty="0" err="1"/>
              <a:t>N</a:t>
            </a:r>
            <a:r>
              <a:rPr lang="en-US" altLang="zh-CN" dirty="0"/>
              <a:t> values in (‘</a:t>
            </a:r>
            <a:r>
              <a:rPr lang="en-US" altLang="zh-CN" dirty="0" err="1"/>
              <a:t>x’,’y’,’z</a:t>
            </a:r>
            <a:r>
              <a:rPr lang="en-US" altLang="zh-CN" dirty="0"/>
              <a:t>’))</a:t>
            </a:r>
            <a:r>
              <a:rPr lang="zh-CN" altLang="en-US" dirty="0"/>
              <a:t>；</a:t>
            </a:r>
            <a:endParaRPr lang="en-US" altLang="zh-CN" dirty="0"/>
          </a:p>
          <a:p>
            <a:pPr lvl="1"/>
            <a:r>
              <a:rPr lang="zh-CN" altLang="en-US" dirty="0"/>
              <a:t>应用场景：分片键数据较少且固定的场景。</a:t>
            </a:r>
            <a:endParaRPr lang="en-US" altLang="zh-CN" dirty="0"/>
          </a:p>
        </p:txBody>
      </p:sp>
    </p:spTree>
    <p:extLst>
      <p:ext uri="{BB962C8B-B14F-4D97-AF65-F5344CB8AC3E}">
        <p14:creationId xmlns:p14="http://schemas.microsoft.com/office/powerpoint/2010/main" val="2027756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3.1 </a:t>
            </a:r>
            <a:r>
              <a:rPr lang="zh-CN" altLang="en-US" dirty="0"/>
              <a:t>分片策略（续）</a:t>
            </a:r>
            <a:endParaRPr dirty="0"/>
          </a:p>
        </p:txBody>
      </p:sp>
      <p:sp>
        <p:nvSpPr>
          <p:cNvPr id="20"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5" name="内容占位符 2">
            <a:extLst>
              <a:ext uri="{FF2B5EF4-FFF2-40B4-BE49-F238E27FC236}">
                <a16:creationId xmlns:a16="http://schemas.microsoft.com/office/drawing/2014/main" id="{4CD7C5FA-14D4-4F44-9E99-E6C261B449CB}"/>
              </a:ext>
            </a:extLst>
          </p:cNvPr>
          <p:cNvSpPr>
            <a:spLocks noGrp="1"/>
          </p:cNvSpPr>
          <p:nvPr>
            <p:ph idx="1"/>
          </p:nvPr>
        </p:nvSpPr>
        <p:spPr>
          <a:xfrm>
            <a:off x="838200" y="907156"/>
            <a:ext cx="9821113" cy="5586301"/>
          </a:xfrm>
        </p:spPr>
        <p:txBody>
          <a:bodyPr/>
          <a:lstStyle/>
          <a:p>
            <a:r>
              <a:rPr lang="zh-CN" altLang="en-US" dirty="0"/>
              <a:t>多级分片表</a:t>
            </a:r>
          </a:p>
          <a:p>
            <a:pPr lvl="1"/>
            <a:r>
              <a:rPr lang="zh-CN" altLang="en-US" b="0" i="0" dirty="0">
                <a:solidFill>
                  <a:srgbClr val="24292E"/>
                </a:solidFill>
                <a:effectLst/>
                <a:latin typeface="-apple-system"/>
              </a:rPr>
              <a:t>多级分片可以通过多个分片策略的组合对数据分片进行精确控制，通常是通过多个字段进行多层次分片</a:t>
            </a:r>
            <a:r>
              <a:rPr lang="zh-CN" altLang="en-US" dirty="0"/>
              <a:t>；</a:t>
            </a:r>
          </a:p>
          <a:p>
            <a:pPr lvl="1"/>
            <a:r>
              <a:rPr lang="zh-CN" altLang="en-US" dirty="0"/>
              <a:t>语法：</a:t>
            </a:r>
            <a:endParaRPr lang="en-US" altLang="zh-CN" dirty="0"/>
          </a:p>
          <a:p>
            <a:pPr marL="480695" lvl="1" indent="0">
              <a:buNone/>
            </a:pP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create table t1(a </a:t>
            </a:r>
            <a:r>
              <a:rPr lang="en-US" altLang="zh-CN" sz="1800" kern="100" dirty="0" err="1">
                <a:effectLst/>
                <a:latin typeface="Times New Roman" panose="02020603050405020304" pitchFamily="18" charset="0"/>
                <a:ea typeface="仿宋" panose="02010609060101010101" pitchFamily="49" charset="-122"/>
                <a:cs typeface="Times New Roman" panose="02020603050405020304" pitchFamily="18" charset="0"/>
              </a:rPr>
              <a:t>int,b</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a:t>
            </a:r>
            <a:r>
              <a:rPr lang="en-US" altLang="zh-CN" sz="1800" kern="100" dirty="0" err="1">
                <a:effectLst/>
                <a:latin typeface="Times New Roman" panose="02020603050405020304" pitchFamily="18" charset="0"/>
                <a:ea typeface="仿宋" panose="02010609060101010101" pitchFamily="49" charset="-122"/>
                <a:cs typeface="Times New Roman" panose="02020603050405020304" pitchFamily="18" charset="0"/>
              </a:rPr>
              <a:t>int,c</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int) distributed by </a:t>
            </a:r>
            <a:b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b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case c when 1 then case when b&lt;100 then </a:t>
            </a:r>
            <a:r>
              <a:rPr lang="en-US" altLang="zh-CN" sz="1800" kern="100" dirty="0" err="1">
                <a:effectLst/>
                <a:latin typeface="Times New Roman" panose="02020603050405020304" pitchFamily="18" charset="0"/>
                <a:ea typeface="仿宋" panose="02010609060101010101" pitchFamily="49" charset="-122"/>
                <a:cs typeface="Times New Roman" panose="02020603050405020304" pitchFamily="18" charset="0"/>
              </a:rPr>
              <a:t>subdistributed</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by hash(a) (g1);</a:t>
            </a:r>
            <a:b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b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else </a:t>
            </a:r>
            <a:r>
              <a:rPr lang="en-US" altLang="zh-CN" sz="1800" kern="100" dirty="0" err="1">
                <a:effectLst/>
                <a:latin typeface="Times New Roman" panose="02020603050405020304" pitchFamily="18" charset="0"/>
                <a:ea typeface="仿宋" panose="02010609060101010101" pitchFamily="49" charset="-122"/>
                <a:cs typeface="Times New Roman" panose="02020603050405020304" pitchFamily="18" charset="0"/>
              </a:rPr>
              <a:t>subdistributed</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by hash(a) (g2);</a:t>
            </a:r>
            <a:b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b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end case;</a:t>
            </a:r>
            <a:b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b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when 2 then </a:t>
            </a:r>
            <a:r>
              <a:rPr lang="en-US" altLang="zh-CN" sz="1800" kern="100" dirty="0" err="1">
                <a:effectLst/>
                <a:latin typeface="Times New Roman" panose="02020603050405020304" pitchFamily="18" charset="0"/>
                <a:ea typeface="仿宋" panose="02010609060101010101" pitchFamily="49" charset="-122"/>
                <a:cs typeface="Times New Roman" panose="02020603050405020304" pitchFamily="18" charset="0"/>
              </a:rPr>
              <a:t>subdistributed</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by hash(a) (g3);</a:t>
            </a:r>
            <a:b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b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else </a:t>
            </a:r>
            <a:r>
              <a:rPr lang="en-US" altLang="zh-CN" sz="1800" kern="100" dirty="0" err="1">
                <a:effectLst/>
                <a:latin typeface="Times New Roman" panose="02020603050405020304" pitchFamily="18" charset="0"/>
                <a:ea typeface="仿宋" panose="02010609060101010101" pitchFamily="49" charset="-122"/>
                <a:cs typeface="Times New Roman" panose="02020603050405020304" pitchFamily="18" charset="0"/>
              </a:rPr>
              <a:t>subdistributed</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by hash(a) (g4);</a:t>
            </a:r>
            <a:b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b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end case;</a:t>
            </a:r>
            <a:endPar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endParaRPr>
          </a:p>
          <a:p>
            <a:pPr lvl="1"/>
            <a:r>
              <a:rPr lang="zh-CN" altLang="en-US" dirty="0"/>
              <a:t>应用场景：某一种单一分片策略无法满足均匀分布的要求。</a:t>
            </a:r>
            <a:endParaRPr lang="en-US" altLang="zh-CN" dirty="0"/>
          </a:p>
        </p:txBody>
      </p:sp>
    </p:spTree>
    <p:extLst>
      <p:ext uri="{BB962C8B-B14F-4D97-AF65-F5344CB8AC3E}">
        <p14:creationId xmlns:p14="http://schemas.microsoft.com/office/powerpoint/2010/main" val="9188320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3.1 </a:t>
            </a:r>
            <a:r>
              <a:rPr lang="zh-CN" altLang="en-US" dirty="0"/>
              <a:t>分片策略（续）</a:t>
            </a:r>
            <a:endParaRPr dirty="0"/>
          </a:p>
        </p:txBody>
      </p:sp>
      <p:sp>
        <p:nvSpPr>
          <p:cNvPr id="20"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5" name="内容占位符 2">
            <a:extLst>
              <a:ext uri="{FF2B5EF4-FFF2-40B4-BE49-F238E27FC236}">
                <a16:creationId xmlns:a16="http://schemas.microsoft.com/office/drawing/2014/main" id="{4CD7C5FA-14D4-4F44-9E99-E6C261B449CB}"/>
              </a:ext>
            </a:extLst>
          </p:cNvPr>
          <p:cNvSpPr>
            <a:spLocks noGrp="1"/>
          </p:cNvSpPr>
          <p:nvPr>
            <p:ph idx="1"/>
          </p:nvPr>
        </p:nvSpPr>
        <p:spPr>
          <a:xfrm>
            <a:off x="838200" y="1094849"/>
            <a:ext cx="9821113" cy="4882440"/>
          </a:xfrm>
        </p:spPr>
        <p:txBody>
          <a:bodyPr/>
          <a:lstStyle/>
          <a:p>
            <a:r>
              <a:rPr lang="zh-CN" altLang="en-US" dirty="0"/>
              <a:t>分片</a:t>
            </a:r>
            <a:r>
              <a:rPr lang="en-US" altLang="zh-CN" dirty="0"/>
              <a:t>+</a:t>
            </a:r>
            <a:r>
              <a:rPr lang="zh-CN" altLang="en-US" dirty="0"/>
              <a:t>分区</a:t>
            </a:r>
          </a:p>
          <a:p>
            <a:pPr lvl="1"/>
            <a:r>
              <a:rPr lang="zh-CN" altLang="en-US" dirty="0">
                <a:solidFill>
                  <a:srgbClr val="24292E"/>
                </a:solidFill>
                <a:latin typeface="-apple-system"/>
              </a:rPr>
              <a:t>在通过分片策略执行数据划分后，再通过进行文件纵向分区</a:t>
            </a:r>
            <a:r>
              <a:rPr lang="zh-CN" altLang="en-US" dirty="0"/>
              <a:t>；</a:t>
            </a:r>
          </a:p>
          <a:p>
            <a:pPr lvl="1"/>
            <a:r>
              <a:rPr lang="zh-CN" altLang="en-US" dirty="0"/>
              <a:t>语法：</a:t>
            </a:r>
            <a:endParaRPr lang="en-US" altLang="zh-CN" dirty="0"/>
          </a:p>
          <a:p>
            <a:pPr marL="480695" lvl="1" indent="0">
              <a:buNone/>
            </a:pP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create table t1(a </a:t>
            </a:r>
            <a:r>
              <a:rPr lang="en-US" altLang="zh-CN" sz="1800" kern="100" dirty="0" err="1">
                <a:effectLst/>
                <a:latin typeface="Times New Roman" panose="02020603050405020304" pitchFamily="18" charset="0"/>
                <a:ea typeface="仿宋" panose="02010609060101010101" pitchFamily="49" charset="-122"/>
                <a:cs typeface="Times New Roman" panose="02020603050405020304" pitchFamily="18" charset="0"/>
              </a:rPr>
              <a:t>int,b</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a:t>
            </a:r>
            <a:r>
              <a:rPr lang="en-US" altLang="zh-CN" sz="1800" kern="100" dirty="0" err="1">
                <a:effectLst/>
                <a:latin typeface="Times New Roman" panose="02020603050405020304" pitchFamily="18" charset="0"/>
                <a:ea typeface="仿宋" panose="02010609060101010101" pitchFamily="49" charset="-122"/>
                <a:cs typeface="Times New Roman" panose="02020603050405020304" pitchFamily="18" charset="0"/>
              </a:rPr>
              <a:t>int,c</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int) partition by range (c)</a:t>
            </a:r>
            <a:b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b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(partition p1 values less than (20210101), </a:t>
            </a:r>
          </a:p>
          <a:p>
            <a:pPr marL="480695" lvl="1" indent="0">
              <a:buNone/>
            </a:pPr>
            <a:r>
              <a:rPr lang="en-US" altLang="zh-CN" sz="1800" kern="100" dirty="0">
                <a:latin typeface="Times New Roman" panose="02020603050405020304" pitchFamily="18" charset="0"/>
                <a:ea typeface="仿宋" panose="02010609060101010101" pitchFamily="49" charset="-122"/>
                <a:cs typeface="Times New Roman" panose="02020603050405020304" pitchFamily="18" charset="0"/>
              </a:rPr>
              <a:t>       </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partition p2 values less than (20210201),</a:t>
            </a:r>
            <a:b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b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partition p3 values less than (20210301), </a:t>
            </a:r>
          </a:p>
          <a:p>
            <a:pPr marL="480695" lvl="1" indent="0">
              <a:buNone/>
            </a:pPr>
            <a:r>
              <a:rPr lang="en-US" altLang="zh-CN" sz="1800" kern="100" dirty="0">
                <a:latin typeface="Times New Roman" panose="02020603050405020304" pitchFamily="18" charset="0"/>
                <a:ea typeface="仿宋" panose="02010609060101010101" pitchFamily="49" charset="-122"/>
                <a:cs typeface="Times New Roman" panose="02020603050405020304" pitchFamily="18" charset="0"/>
              </a:rPr>
              <a:t>      </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partition p4 values less than (20210401))</a:t>
            </a:r>
            <a:b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b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distributed by hash (a) (g1,g2);</a:t>
            </a:r>
            <a:endPar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endParaRPr>
          </a:p>
          <a:p>
            <a:pPr lvl="1"/>
            <a:r>
              <a:rPr lang="zh-CN" altLang="en-US" dirty="0"/>
              <a:t>应用场景：水平分片后单节点数据依然很大，需要归档的数据。</a:t>
            </a:r>
            <a:endParaRPr lang="en-US" altLang="zh-CN" dirty="0"/>
          </a:p>
        </p:txBody>
      </p:sp>
    </p:spTree>
    <p:extLst>
      <p:ext uri="{BB962C8B-B14F-4D97-AF65-F5344CB8AC3E}">
        <p14:creationId xmlns:p14="http://schemas.microsoft.com/office/powerpoint/2010/main" val="25283063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a:t>
            </a:r>
            <a:r>
              <a:rPr lang="zh-CN" altLang="en-US" dirty="0"/>
              <a:t>分片路由</a:t>
            </a:r>
            <a:endParaRPr lang="zh-CN" dirty="0"/>
          </a:p>
        </p:txBody>
      </p:sp>
      <p:sp>
        <p:nvSpPr>
          <p:cNvPr id="7" name="页脚占位符 1"/>
          <p:cNvSpPr>
            <a:spLocks noGrp="1"/>
          </p:cNvSpPr>
          <p:nvPr>
            <p:ph type="ftr" sz="quarter" idx="11"/>
          </p:nvPr>
        </p:nvSpPr>
        <p:spPr>
          <a:xfrm>
            <a:off x="3719736" y="6482667"/>
            <a:ext cx="4752528" cy="366713"/>
          </a:xfrm>
        </p:spPr>
        <p:txBody>
          <a:bodyPr/>
          <a:lstStyle/>
          <a:p>
            <a:pPr>
              <a:defRPr/>
            </a:pPr>
            <a:r>
              <a:rPr lang="en-US" altLang="zh-CN"/>
              <a:t>版权归© 2020 Tencent, Inc.或其附属公司所有 保留所有权利 </a:t>
            </a:r>
            <a:endParaRPr lang="en-US" altLang="zh-CN" dirty="0"/>
          </a:p>
        </p:txBody>
      </p:sp>
      <p:pic>
        <p:nvPicPr>
          <p:cNvPr id="9" name="图片 8" descr="图形用户界面, 图示, 应用程序&#10;&#10;描述已自动生成">
            <a:extLst>
              <a:ext uri="{FF2B5EF4-FFF2-40B4-BE49-F238E27FC236}">
                <a16:creationId xmlns:a16="http://schemas.microsoft.com/office/drawing/2014/main" id="{C247896B-F6B0-4027-833D-B577644D61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3800" y="1346200"/>
            <a:ext cx="6662219" cy="3530600"/>
          </a:xfrm>
          <a:prstGeom prst="rect">
            <a:avLst/>
          </a:prstGeom>
        </p:spPr>
      </p:pic>
      <p:sp>
        <p:nvSpPr>
          <p:cNvPr id="5" name="内容占位符 2">
            <a:extLst>
              <a:ext uri="{FF2B5EF4-FFF2-40B4-BE49-F238E27FC236}">
                <a16:creationId xmlns:a16="http://schemas.microsoft.com/office/drawing/2014/main" id="{1F43CDA5-858A-4199-9BB9-4AFE23433C5D}"/>
              </a:ext>
            </a:extLst>
          </p:cNvPr>
          <p:cNvSpPr>
            <a:spLocks noGrp="1"/>
          </p:cNvSpPr>
          <p:nvPr>
            <p:ph idx="1"/>
          </p:nvPr>
        </p:nvSpPr>
        <p:spPr>
          <a:xfrm>
            <a:off x="838201" y="1136946"/>
            <a:ext cx="5324475" cy="3648414"/>
          </a:xfrm>
        </p:spPr>
        <p:txBody>
          <a:bodyPr/>
          <a:lstStyle/>
          <a:p>
            <a:r>
              <a:rPr lang="zh-CN" altLang="en-US" dirty="0"/>
              <a:t>分布式</a:t>
            </a:r>
            <a:r>
              <a:rPr lang="en-US" altLang="zh-CN" dirty="0"/>
              <a:t>DDL</a:t>
            </a:r>
            <a:endParaRPr lang="zh-CN" altLang="en-US" dirty="0"/>
          </a:p>
          <a:p>
            <a:pPr lvl="1"/>
            <a:r>
              <a:rPr lang="en-US" altLang="zh-CN" dirty="0"/>
              <a:t>Proxy</a:t>
            </a:r>
            <a:r>
              <a:rPr lang="zh-CN" altLang="en-US" dirty="0"/>
              <a:t>通知</a:t>
            </a:r>
            <a:r>
              <a:rPr lang="en-US" altLang="zh-CN" dirty="0"/>
              <a:t>MDS</a:t>
            </a:r>
            <a:r>
              <a:rPr lang="zh-CN" altLang="en-US" dirty="0"/>
              <a:t>更新元数据并持久化</a:t>
            </a:r>
            <a:r>
              <a:rPr lang="en-US" altLang="zh-CN" dirty="0"/>
              <a:t>RDB</a:t>
            </a:r>
            <a:r>
              <a:rPr lang="zh-CN" altLang="en-US" dirty="0"/>
              <a:t>；</a:t>
            </a:r>
          </a:p>
          <a:p>
            <a:pPr lvl="1"/>
            <a:r>
              <a:rPr lang="en-US" altLang="zh-CN" dirty="0"/>
              <a:t>Proxy</a:t>
            </a:r>
            <a:r>
              <a:rPr lang="zh-CN" altLang="en-US" dirty="0"/>
              <a:t>将</a:t>
            </a:r>
            <a:r>
              <a:rPr lang="en-US" altLang="zh-CN" dirty="0"/>
              <a:t>DDL</a:t>
            </a:r>
            <a:r>
              <a:rPr lang="zh-CN" altLang="en-US" dirty="0"/>
              <a:t>下推到集群所有节点执行；</a:t>
            </a:r>
            <a:endParaRPr lang="en-US" altLang="zh-CN" dirty="0"/>
          </a:p>
          <a:p>
            <a:pPr lvl="1"/>
            <a:r>
              <a:rPr lang="zh-CN" altLang="en-US" dirty="0"/>
              <a:t>如果某节点执行失败会通知</a:t>
            </a:r>
            <a:r>
              <a:rPr lang="en-US" altLang="zh-CN" dirty="0"/>
              <a:t>MDS</a:t>
            </a:r>
            <a:r>
              <a:rPr lang="zh-CN" altLang="en-US" dirty="0"/>
              <a:t>禁表；</a:t>
            </a:r>
            <a:endParaRPr lang="en-US" altLang="zh-CN" dirty="0"/>
          </a:p>
          <a:p>
            <a:pPr lvl="1"/>
            <a:r>
              <a:rPr lang="zh-CN" altLang="en-US" dirty="0"/>
              <a:t>禁表导致业务报错，需手动解禁；</a:t>
            </a:r>
            <a:endParaRPr lang="en-US" altLang="zh-CN" dirty="0"/>
          </a:p>
          <a:p>
            <a:pPr lvl="1"/>
            <a:r>
              <a:rPr lang="en-US" altLang="zh-CN" dirty="0"/>
              <a:t>RDB</a:t>
            </a:r>
            <a:r>
              <a:rPr lang="zh-CN" altLang="en-US" dirty="0"/>
              <a:t>中元数据定期同步到</a:t>
            </a:r>
            <a:r>
              <a:rPr lang="en-US" altLang="zh-CN" dirty="0"/>
              <a:t>CN</a:t>
            </a:r>
            <a:r>
              <a:rPr lang="zh-CN" altLang="en-US" dirty="0"/>
              <a:t>和</a:t>
            </a:r>
            <a:r>
              <a:rPr lang="en-US" altLang="zh-CN" dirty="0"/>
              <a:t>DN</a:t>
            </a:r>
            <a:r>
              <a:rPr lang="zh-CN" altLang="en-US" dirty="0"/>
              <a:t>；</a:t>
            </a:r>
          </a:p>
          <a:p>
            <a:endParaRPr lang="zh-CN" altLang="en-US" dirty="0"/>
          </a:p>
        </p:txBody>
      </p:sp>
      <p:sp>
        <p:nvSpPr>
          <p:cNvPr id="6" name="内容占位符 2">
            <a:extLst>
              <a:ext uri="{FF2B5EF4-FFF2-40B4-BE49-F238E27FC236}">
                <a16:creationId xmlns:a16="http://schemas.microsoft.com/office/drawing/2014/main" id="{1BD0DD61-84D4-425E-87CD-E9B29C68B04A}"/>
              </a:ext>
            </a:extLst>
          </p:cNvPr>
          <p:cNvSpPr txBox="1">
            <a:spLocks/>
          </p:cNvSpPr>
          <p:nvPr/>
        </p:nvSpPr>
        <p:spPr bwMode="auto">
          <a:xfrm>
            <a:off x="838201" y="4876800"/>
            <a:ext cx="7381239" cy="589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r>
              <a:rPr lang="en-US" altLang="zh-CN" dirty="0"/>
              <a:t>Proxy</a:t>
            </a:r>
            <a:r>
              <a:rPr lang="zh-CN" altLang="en-US" dirty="0"/>
              <a:t>本地内存和数据节点会保存全量表结构信息</a:t>
            </a:r>
          </a:p>
        </p:txBody>
      </p:sp>
      <p:sp>
        <p:nvSpPr>
          <p:cNvPr id="10" name="内容占位符 2">
            <a:extLst>
              <a:ext uri="{FF2B5EF4-FFF2-40B4-BE49-F238E27FC236}">
                <a16:creationId xmlns:a16="http://schemas.microsoft.com/office/drawing/2014/main" id="{71C9D035-A6D5-4A6B-ADCC-CCC978EB95B1}"/>
              </a:ext>
            </a:extLst>
          </p:cNvPr>
          <p:cNvSpPr txBox="1">
            <a:spLocks/>
          </p:cNvSpPr>
          <p:nvPr/>
        </p:nvSpPr>
        <p:spPr bwMode="auto">
          <a:xfrm>
            <a:off x="838200" y="5426414"/>
            <a:ext cx="7381239" cy="589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r>
              <a:rPr lang="zh-CN" altLang="en-US" dirty="0"/>
              <a:t>应用访问时会优先从本地读取</a:t>
            </a:r>
            <a:r>
              <a:rPr lang="en-US" altLang="zh-CN" dirty="0"/>
              <a:t>DDL</a:t>
            </a:r>
            <a:r>
              <a:rPr lang="zh-CN" altLang="en-US" dirty="0"/>
              <a:t>信息</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a:t>
            </a:r>
            <a:r>
              <a:rPr lang="zh-CN" altLang="en-US" dirty="0"/>
              <a:t>分片路由（续）</a:t>
            </a:r>
            <a:endParaRPr lang="zh-CN" dirty="0"/>
          </a:p>
        </p:txBody>
      </p:sp>
      <p:sp>
        <p:nvSpPr>
          <p:cNvPr id="7"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5" name="图片 4" descr="图形用户界面, 应用程序&#10;&#10;描述已自动生成">
            <a:extLst>
              <a:ext uri="{FF2B5EF4-FFF2-40B4-BE49-F238E27FC236}">
                <a16:creationId xmlns:a16="http://schemas.microsoft.com/office/drawing/2014/main" id="{5BE45861-1012-4FDD-9664-B1C025FDF9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3052" y="1128712"/>
            <a:ext cx="8339636" cy="4824005"/>
          </a:xfrm>
          <a:prstGeom prst="rect">
            <a:avLst/>
          </a:prstGeom>
        </p:spPr>
      </p:pic>
    </p:spTree>
    <p:extLst>
      <p:ext uri="{BB962C8B-B14F-4D97-AF65-F5344CB8AC3E}">
        <p14:creationId xmlns:p14="http://schemas.microsoft.com/office/powerpoint/2010/main" val="3004922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Entry_1"/>
          <p:cNvSpPr/>
          <p:nvPr>
            <p:custDataLst>
              <p:tags r:id="rId1"/>
            </p:custDataLst>
          </p:nvPr>
        </p:nvSpPr>
        <p:spPr>
          <a:xfrm>
            <a:off x="4690713" y="314084"/>
            <a:ext cx="5090149" cy="495813"/>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fontScale="92500"/>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第一章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产品介绍及使用场景</a:t>
            </a:r>
          </a:p>
        </p:txBody>
      </p:sp>
      <p:sp>
        <p:nvSpPr>
          <p:cNvPr id="5" name="MH_Others_1"/>
          <p:cNvSpPr/>
          <p:nvPr>
            <p:custDataLst>
              <p:tags r:id="rId2"/>
            </p:custDataLst>
          </p:nvPr>
        </p:nvSpPr>
        <p:spPr>
          <a:xfrm>
            <a:off x="4625627" y="314084"/>
            <a:ext cx="65086" cy="495813"/>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cs typeface="+mn-ea"/>
              <a:sym typeface="+mn-lt"/>
            </a:endParaRPr>
          </a:p>
        </p:txBody>
      </p:sp>
      <p:sp>
        <p:nvSpPr>
          <p:cNvPr id="6" name="MH_Entry_2"/>
          <p:cNvSpPr/>
          <p:nvPr>
            <p:custDataLst>
              <p:tags r:id="rId3"/>
            </p:custDataLst>
          </p:nvPr>
        </p:nvSpPr>
        <p:spPr>
          <a:xfrm>
            <a:off x="4690714" y="952259"/>
            <a:ext cx="5090148" cy="495814"/>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第二章 整体架构及主要模块</a:t>
            </a:r>
          </a:p>
        </p:txBody>
      </p:sp>
      <p:sp>
        <p:nvSpPr>
          <p:cNvPr id="7" name="MH_Others_2"/>
          <p:cNvSpPr/>
          <p:nvPr>
            <p:custDataLst>
              <p:tags r:id="rId4"/>
            </p:custDataLst>
          </p:nvPr>
        </p:nvSpPr>
        <p:spPr>
          <a:xfrm>
            <a:off x="4625627" y="952260"/>
            <a:ext cx="65086" cy="495814"/>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cs typeface="+mn-ea"/>
              <a:sym typeface="+mn-lt"/>
            </a:endParaRPr>
          </a:p>
        </p:txBody>
      </p:sp>
      <p:sp>
        <p:nvSpPr>
          <p:cNvPr id="12" name="MH_Others_3"/>
          <p:cNvSpPr txBox="1">
            <a:spLocks noChangeArrowheads="1"/>
          </p:cNvSpPr>
          <p:nvPr>
            <p:custDataLst>
              <p:tags r:id="rId5"/>
            </p:custDataLst>
          </p:nvPr>
        </p:nvSpPr>
        <p:spPr bwMode="auto">
          <a:xfrm>
            <a:off x="2306634" y="2057400"/>
            <a:ext cx="14351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目</a:t>
            </a:r>
            <a:endParaRPr lang="en-US" altLang="zh-CN" sz="6600" dirty="0">
              <a:solidFill>
                <a:schemeClr val="accent1"/>
              </a:solidFill>
              <a:latin typeface="微软雅黑" panose="020B0503020204020204" pitchFamily="34" charset="-122"/>
              <a:ea typeface="微软雅黑" panose="020B0503020204020204" pitchFamily="34" charset="-122"/>
              <a:cs typeface="+mn-ea"/>
              <a:sym typeface="+mn-lt"/>
            </a:endParaRPr>
          </a:p>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录</a:t>
            </a:r>
          </a:p>
        </p:txBody>
      </p:sp>
      <p:sp>
        <p:nvSpPr>
          <p:cNvPr id="13" name="MH_Others_4"/>
          <p:cNvSpPr txBox="1"/>
          <p:nvPr>
            <p:custDataLst>
              <p:tags r:id="rId6"/>
            </p:custDataLst>
          </p:nvPr>
        </p:nvSpPr>
        <p:spPr>
          <a:xfrm rot="5400000">
            <a:off x="488152" y="3107532"/>
            <a:ext cx="3694113" cy="584200"/>
          </a:xfrm>
          <a:prstGeom prst="rect">
            <a:avLst/>
          </a:prstGeom>
          <a:noFill/>
        </p:spPr>
        <p:txBody>
          <a:bodyPr>
            <a:spAutoFit/>
          </a:bodyPr>
          <a:lstStyle/>
          <a:p>
            <a:pPr algn="ctr">
              <a:defRPr/>
            </a:pPr>
            <a:r>
              <a:rPr lang="en-US" altLang="zh-CN" sz="3200" spc="400" dirty="0">
                <a:solidFill>
                  <a:srgbClr val="DDDDDD"/>
                </a:solidFill>
                <a:cs typeface="+mn-ea"/>
                <a:sym typeface="+mn-lt"/>
              </a:rPr>
              <a:t>CONTENTS</a:t>
            </a:r>
            <a:endParaRPr lang="zh-CN" altLang="en-US" sz="3200" spc="400" dirty="0">
              <a:solidFill>
                <a:srgbClr val="DDDDDD"/>
              </a:solidFill>
              <a:cs typeface="+mn-ea"/>
              <a:sym typeface="+mn-lt"/>
            </a:endParaRPr>
          </a:p>
        </p:txBody>
      </p:sp>
      <p:sp>
        <p:nvSpPr>
          <p:cNvPr id="32" name="MH_Entry_2">
            <a:extLst>
              <a:ext uri="{FF2B5EF4-FFF2-40B4-BE49-F238E27FC236}">
                <a16:creationId xmlns:a16="http://schemas.microsoft.com/office/drawing/2014/main" id="{E59BF853-16F0-418E-8EAB-439237773101}"/>
              </a:ext>
            </a:extLst>
          </p:cNvPr>
          <p:cNvSpPr/>
          <p:nvPr>
            <p:custDataLst>
              <p:tags r:id="rId7"/>
            </p:custDataLst>
          </p:nvPr>
        </p:nvSpPr>
        <p:spPr>
          <a:xfrm>
            <a:off x="4690714" y="1554179"/>
            <a:ext cx="5090148" cy="495814"/>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第三章 数据分片</a:t>
            </a:r>
          </a:p>
        </p:txBody>
      </p:sp>
      <p:sp>
        <p:nvSpPr>
          <p:cNvPr id="33" name="MH_Others_2">
            <a:extLst>
              <a:ext uri="{FF2B5EF4-FFF2-40B4-BE49-F238E27FC236}">
                <a16:creationId xmlns:a16="http://schemas.microsoft.com/office/drawing/2014/main" id="{3FD5D5B2-33CF-4F2F-B3A7-400BCBA50652}"/>
              </a:ext>
            </a:extLst>
          </p:cNvPr>
          <p:cNvSpPr/>
          <p:nvPr>
            <p:custDataLst>
              <p:tags r:id="rId8"/>
            </p:custDataLst>
          </p:nvPr>
        </p:nvSpPr>
        <p:spPr>
          <a:xfrm>
            <a:off x="4625627" y="1554180"/>
            <a:ext cx="65086" cy="495814"/>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cs typeface="+mn-ea"/>
              <a:sym typeface="+mn-lt"/>
            </a:endParaRPr>
          </a:p>
        </p:txBody>
      </p:sp>
      <p:sp>
        <p:nvSpPr>
          <p:cNvPr id="34" name="MH_Entry_2">
            <a:extLst>
              <a:ext uri="{FF2B5EF4-FFF2-40B4-BE49-F238E27FC236}">
                <a16:creationId xmlns:a16="http://schemas.microsoft.com/office/drawing/2014/main" id="{B2950BDF-0958-4336-BF99-8CB2237ABDB8}"/>
              </a:ext>
            </a:extLst>
          </p:cNvPr>
          <p:cNvSpPr/>
          <p:nvPr>
            <p:custDataLst>
              <p:tags r:id="rId9"/>
            </p:custDataLst>
          </p:nvPr>
        </p:nvSpPr>
        <p:spPr>
          <a:xfrm>
            <a:off x="4690713" y="2156098"/>
            <a:ext cx="5090148" cy="495814"/>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第四章 分布式事务控制</a:t>
            </a:r>
          </a:p>
        </p:txBody>
      </p:sp>
      <p:sp>
        <p:nvSpPr>
          <p:cNvPr id="35" name="MH_Others_2">
            <a:extLst>
              <a:ext uri="{FF2B5EF4-FFF2-40B4-BE49-F238E27FC236}">
                <a16:creationId xmlns:a16="http://schemas.microsoft.com/office/drawing/2014/main" id="{7C6F8B86-EA2E-4371-83F9-879D5D39711E}"/>
              </a:ext>
            </a:extLst>
          </p:cNvPr>
          <p:cNvSpPr/>
          <p:nvPr>
            <p:custDataLst>
              <p:tags r:id="rId10"/>
            </p:custDataLst>
          </p:nvPr>
        </p:nvSpPr>
        <p:spPr>
          <a:xfrm>
            <a:off x="4625626" y="2156099"/>
            <a:ext cx="65086" cy="495814"/>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cs typeface="+mn-ea"/>
              <a:sym typeface="+mn-lt"/>
            </a:endParaRPr>
          </a:p>
        </p:txBody>
      </p:sp>
      <p:sp>
        <p:nvSpPr>
          <p:cNvPr id="36" name="MH_Entry_2">
            <a:extLst>
              <a:ext uri="{FF2B5EF4-FFF2-40B4-BE49-F238E27FC236}">
                <a16:creationId xmlns:a16="http://schemas.microsoft.com/office/drawing/2014/main" id="{8A2E5727-CDAE-44EF-9333-85C086BCBD75}"/>
              </a:ext>
            </a:extLst>
          </p:cNvPr>
          <p:cNvSpPr/>
          <p:nvPr>
            <p:custDataLst>
              <p:tags r:id="rId11"/>
            </p:custDataLst>
          </p:nvPr>
        </p:nvSpPr>
        <p:spPr>
          <a:xfrm>
            <a:off x="4690713" y="2774215"/>
            <a:ext cx="5090148" cy="495814"/>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第五章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高可用方案</a:t>
            </a:r>
          </a:p>
        </p:txBody>
      </p:sp>
      <p:sp>
        <p:nvSpPr>
          <p:cNvPr id="37" name="MH_Others_2">
            <a:extLst>
              <a:ext uri="{FF2B5EF4-FFF2-40B4-BE49-F238E27FC236}">
                <a16:creationId xmlns:a16="http://schemas.microsoft.com/office/drawing/2014/main" id="{89AE470C-4AEC-49F0-AAAE-CAE745E4B172}"/>
              </a:ext>
            </a:extLst>
          </p:cNvPr>
          <p:cNvSpPr/>
          <p:nvPr>
            <p:custDataLst>
              <p:tags r:id="rId12"/>
            </p:custDataLst>
          </p:nvPr>
        </p:nvSpPr>
        <p:spPr>
          <a:xfrm>
            <a:off x="4625626" y="2774216"/>
            <a:ext cx="65086" cy="495814"/>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cs typeface="+mn-ea"/>
              <a:sym typeface="+mn-lt"/>
            </a:endParaRPr>
          </a:p>
        </p:txBody>
      </p:sp>
      <p:sp>
        <p:nvSpPr>
          <p:cNvPr id="38" name="MH_Entry_1">
            <a:extLst>
              <a:ext uri="{FF2B5EF4-FFF2-40B4-BE49-F238E27FC236}">
                <a16:creationId xmlns:a16="http://schemas.microsoft.com/office/drawing/2014/main" id="{A869A657-A0C5-4186-903C-6048358ECC8E}"/>
              </a:ext>
            </a:extLst>
          </p:cNvPr>
          <p:cNvSpPr/>
          <p:nvPr>
            <p:custDataLst>
              <p:tags r:id="rId13"/>
            </p:custDataLst>
          </p:nvPr>
        </p:nvSpPr>
        <p:spPr>
          <a:xfrm>
            <a:off x="4690713" y="3376133"/>
            <a:ext cx="5090149" cy="495813"/>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第六章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高并发方案</a:t>
            </a:r>
          </a:p>
        </p:txBody>
      </p:sp>
      <p:sp>
        <p:nvSpPr>
          <p:cNvPr id="39" name="MH_Others_1">
            <a:extLst>
              <a:ext uri="{FF2B5EF4-FFF2-40B4-BE49-F238E27FC236}">
                <a16:creationId xmlns:a16="http://schemas.microsoft.com/office/drawing/2014/main" id="{4D6A18DD-B033-4D00-8355-57793B753B75}"/>
              </a:ext>
            </a:extLst>
          </p:cNvPr>
          <p:cNvSpPr/>
          <p:nvPr>
            <p:custDataLst>
              <p:tags r:id="rId14"/>
            </p:custDataLst>
          </p:nvPr>
        </p:nvSpPr>
        <p:spPr>
          <a:xfrm>
            <a:off x="4625627" y="3376133"/>
            <a:ext cx="65086" cy="495813"/>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cs typeface="+mn-ea"/>
              <a:sym typeface="+mn-lt"/>
            </a:endParaRPr>
          </a:p>
        </p:txBody>
      </p:sp>
      <p:sp>
        <p:nvSpPr>
          <p:cNvPr id="40" name="MH_Entry_2">
            <a:extLst>
              <a:ext uri="{FF2B5EF4-FFF2-40B4-BE49-F238E27FC236}">
                <a16:creationId xmlns:a16="http://schemas.microsoft.com/office/drawing/2014/main" id="{BE14A4AF-2076-491D-B4FC-0F0EAAF396C3}"/>
              </a:ext>
            </a:extLst>
          </p:cNvPr>
          <p:cNvSpPr/>
          <p:nvPr>
            <p:custDataLst>
              <p:tags r:id="rId15"/>
            </p:custDataLst>
          </p:nvPr>
        </p:nvSpPr>
        <p:spPr>
          <a:xfrm>
            <a:off x="4690714" y="4014308"/>
            <a:ext cx="5090148" cy="495814"/>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第七章 备份恢复</a:t>
            </a:r>
          </a:p>
        </p:txBody>
      </p:sp>
      <p:sp>
        <p:nvSpPr>
          <p:cNvPr id="41" name="MH_Others_2">
            <a:extLst>
              <a:ext uri="{FF2B5EF4-FFF2-40B4-BE49-F238E27FC236}">
                <a16:creationId xmlns:a16="http://schemas.microsoft.com/office/drawing/2014/main" id="{B6CD66B4-928E-49C2-AD45-56E18B6973A9}"/>
              </a:ext>
            </a:extLst>
          </p:cNvPr>
          <p:cNvSpPr/>
          <p:nvPr>
            <p:custDataLst>
              <p:tags r:id="rId16"/>
            </p:custDataLst>
          </p:nvPr>
        </p:nvSpPr>
        <p:spPr>
          <a:xfrm>
            <a:off x="4625627" y="4014309"/>
            <a:ext cx="65086" cy="495814"/>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cs typeface="+mn-ea"/>
              <a:sym typeface="+mn-lt"/>
            </a:endParaRPr>
          </a:p>
        </p:txBody>
      </p:sp>
      <p:sp>
        <p:nvSpPr>
          <p:cNvPr id="42" name="MH_Entry_2">
            <a:extLst>
              <a:ext uri="{FF2B5EF4-FFF2-40B4-BE49-F238E27FC236}">
                <a16:creationId xmlns:a16="http://schemas.microsoft.com/office/drawing/2014/main" id="{9B3AC8F8-BA2E-4A3D-8C0C-73F93A351855}"/>
              </a:ext>
            </a:extLst>
          </p:cNvPr>
          <p:cNvSpPr/>
          <p:nvPr>
            <p:custDataLst>
              <p:tags r:id="rId17"/>
            </p:custDataLst>
          </p:nvPr>
        </p:nvSpPr>
        <p:spPr>
          <a:xfrm>
            <a:off x="4690714" y="4616228"/>
            <a:ext cx="5090148" cy="495814"/>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第八章 数据迁移</a:t>
            </a:r>
          </a:p>
        </p:txBody>
      </p:sp>
      <p:sp>
        <p:nvSpPr>
          <p:cNvPr id="43" name="MH_Others_2">
            <a:extLst>
              <a:ext uri="{FF2B5EF4-FFF2-40B4-BE49-F238E27FC236}">
                <a16:creationId xmlns:a16="http://schemas.microsoft.com/office/drawing/2014/main" id="{98CB2DC8-D2F2-4250-B91B-0B95E43CA387}"/>
              </a:ext>
            </a:extLst>
          </p:cNvPr>
          <p:cNvSpPr/>
          <p:nvPr>
            <p:custDataLst>
              <p:tags r:id="rId18"/>
            </p:custDataLst>
          </p:nvPr>
        </p:nvSpPr>
        <p:spPr>
          <a:xfrm>
            <a:off x="4625627" y="4616229"/>
            <a:ext cx="65086" cy="495814"/>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cs typeface="+mn-ea"/>
              <a:sym typeface="+mn-lt"/>
            </a:endParaRPr>
          </a:p>
        </p:txBody>
      </p:sp>
      <p:sp>
        <p:nvSpPr>
          <p:cNvPr id="44" name="MH_Entry_2">
            <a:extLst>
              <a:ext uri="{FF2B5EF4-FFF2-40B4-BE49-F238E27FC236}">
                <a16:creationId xmlns:a16="http://schemas.microsoft.com/office/drawing/2014/main" id="{6FA1FF33-630E-43FD-842B-7EFC1F6AE438}"/>
              </a:ext>
            </a:extLst>
          </p:cNvPr>
          <p:cNvSpPr/>
          <p:nvPr>
            <p:custDataLst>
              <p:tags r:id="rId19"/>
            </p:custDataLst>
          </p:nvPr>
        </p:nvSpPr>
        <p:spPr>
          <a:xfrm>
            <a:off x="4690713" y="5218147"/>
            <a:ext cx="5090148" cy="495814"/>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第九章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监控运维</a:t>
            </a:r>
          </a:p>
        </p:txBody>
      </p:sp>
      <p:sp>
        <p:nvSpPr>
          <p:cNvPr id="45" name="MH_Others_2">
            <a:extLst>
              <a:ext uri="{FF2B5EF4-FFF2-40B4-BE49-F238E27FC236}">
                <a16:creationId xmlns:a16="http://schemas.microsoft.com/office/drawing/2014/main" id="{09D579D7-85C3-4D6F-9694-D28BBE4D4D18}"/>
              </a:ext>
            </a:extLst>
          </p:cNvPr>
          <p:cNvSpPr/>
          <p:nvPr>
            <p:custDataLst>
              <p:tags r:id="rId20"/>
            </p:custDataLst>
          </p:nvPr>
        </p:nvSpPr>
        <p:spPr>
          <a:xfrm>
            <a:off x="4625626" y="5218148"/>
            <a:ext cx="65086" cy="495814"/>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cs typeface="+mn-ea"/>
              <a:sym typeface="+mn-lt"/>
            </a:endParaRPr>
          </a:p>
        </p:txBody>
      </p:sp>
      <p:sp>
        <p:nvSpPr>
          <p:cNvPr id="46" name="MH_Entry_2">
            <a:extLst>
              <a:ext uri="{FF2B5EF4-FFF2-40B4-BE49-F238E27FC236}">
                <a16:creationId xmlns:a16="http://schemas.microsoft.com/office/drawing/2014/main" id="{A8F6A9FF-1E52-4D6A-83A9-265D8DA11486}"/>
              </a:ext>
            </a:extLst>
          </p:cNvPr>
          <p:cNvSpPr/>
          <p:nvPr>
            <p:custDataLst>
              <p:tags r:id="rId21"/>
            </p:custDataLst>
          </p:nvPr>
        </p:nvSpPr>
        <p:spPr>
          <a:xfrm>
            <a:off x="4690713" y="5836264"/>
            <a:ext cx="5090148" cy="495814"/>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第十章 问题及发展</a:t>
            </a:r>
          </a:p>
        </p:txBody>
      </p:sp>
      <p:sp>
        <p:nvSpPr>
          <p:cNvPr id="47" name="MH_Others_2">
            <a:extLst>
              <a:ext uri="{FF2B5EF4-FFF2-40B4-BE49-F238E27FC236}">
                <a16:creationId xmlns:a16="http://schemas.microsoft.com/office/drawing/2014/main" id="{6C347BA9-A679-4AEC-A68D-3B243806011B}"/>
              </a:ext>
            </a:extLst>
          </p:cNvPr>
          <p:cNvSpPr/>
          <p:nvPr>
            <p:custDataLst>
              <p:tags r:id="rId22"/>
            </p:custDataLst>
          </p:nvPr>
        </p:nvSpPr>
        <p:spPr>
          <a:xfrm>
            <a:off x="4625626" y="5836265"/>
            <a:ext cx="65086" cy="495814"/>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cs typeface="+mn-ea"/>
              <a:sym typeface="+mn-l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a:t>
            </a:r>
            <a:r>
              <a:rPr lang="zh-CN" altLang="en-US" dirty="0"/>
              <a:t>分片路由（续）</a:t>
            </a:r>
            <a:endParaRPr lang="zh-CN" dirty="0"/>
          </a:p>
        </p:txBody>
      </p:sp>
      <p:sp>
        <p:nvSpPr>
          <p:cNvPr id="7"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5" name="图片 4" descr="图形用户界面, 图示&#10;&#10;描述已自动生成">
            <a:extLst>
              <a:ext uri="{FF2B5EF4-FFF2-40B4-BE49-F238E27FC236}">
                <a16:creationId xmlns:a16="http://schemas.microsoft.com/office/drawing/2014/main" id="{B0C39D3A-404E-4303-BE06-B0A6D54504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5302" y="1197906"/>
            <a:ext cx="8448675" cy="4581525"/>
          </a:xfrm>
          <a:prstGeom prst="rect">
            <a:avLst/>
          </a:prstGeom>
        </p:spPr>
      </p:pic>
    </p:spTree>
    <p:extLst>
      <p:ext uri="{BB962C8B-B14F-4D97-AF65-F5344CB8AC3E}">
        <p14:creationId xmlns:p14="http://schemas.microsoft.com/office/powerpoint/2010/main" val="39422080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H_Others_3"/>
          <p:cNvSpPr txBox="1">
            <a:spLocks noChangeArrowheads="1"/>
          </p:cNvSpPr>
          <p:nvPr>
            <p:custDataLst>
              <p:tags r:id="rId1"/>
            </p:custDataLst>
          </p:nvPr>
        </p:nvSpPr>
        <p:spPr bwMode="auto">
          <a:xfrm>
            <a:off x="2306638" y="2057400"/>
            <a:ext cx="14351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章节</a:t>
            </a:r>
          </a:p>
        </p:txBody>
      </p:sp>
      <p:sp>
        <p:nvSpPr>
          <p:cNvPr id="23" name="MH_Others_4"/>
          <p:cNvSpPr txBox="1"/>
          <p:nvPr>
            <p:custDataLst>
              <p:tags r:id="rId2"/>
            </p:custDataLst>
          </p:nvPr>
        </p:nvSpPr>
        <p:spPr>
          <a:xfrm rot="5400000">
            <a:off x="488156" y="3107532"/>
            <a:ext cx="3694113" cy="584200"/>
          </a:xfrm>
          <a:prstGeom prst="rect">
            <a:avLst/>
          </a:prstGeom>
          <a:noFill/>
        </p:spPr>
        <p:txBody>
          <a:bodyPr>
            <a:spAutoFit/>
          </a:bodyPr>
          <a:lstStyle/>
          <a:p>
            <a:pPr algn="ctr">
              <a:defRPr/>
            </a:pPr>
            <a:r>
              <a:rPr lang="en-US" altLang="zh-CN" sz="3200" spc="400" dirty="0">
                <a:solidFill>
                  <a:srgbClr val="DDDDDD"/>
                </a:solidFill>
                <a:latin typeface="+mj-lt"/>
                <a:ea typeface="微软雅黑" panose="020B0503020204020204" pitchFamily="34" charset="-122"/>
                <a:cs typeface="+mn-ea"/>
                <a:sym typeface="+mn-lt"/>
              </a:rPr>
              <a:t>CONTENTS</a:t>
            </a:r>
            <a:endParaRPr lang="zh-CN" altLang="en-US" sz="3200" spc="400" dirty="0">
              <a:solidFill>
                <a:srgbClr val="DDDDDD"/>
              </a:solidFill>
              <a:latin typeface="+mj-lt"/>
              <a:ea typeface="微软雅黑" panose="020B0503020204020204" pitchFamily="34" charset="-122"/>
              <a:cs typeface="+mn-ea"/>
              <a:sym typeface="+mn-lt"/>
            </a:endParaRPr>
          </a:p>
        </p:txBody>
      </p:sp>
      <p:sp>
        <p:nvSpPr>
          <p:cNvPr id="28" name="直接连接符 27"/>
          <p:cNvSpPr/>
          <p:nvPr/>
        </p:nvSpPr>
        <p:spPr>
          <a:xfrm>
            <a:off x="4830143" y="2265778"/>
            <a:ext cx="4079148" cy="0"/>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任意多边形: 形状 28"/>
          <p:cNvSpPr/>
          <p:nvPr/>
        </p:nvSpPr>
        <p:spPr>
          <a:xfrm>
            <a:off x="4830143" y="2265778"/>
            <a:ext cx="396175" cy="1600673"/>
          </a:xfrm>
          <a:custGeom>
            <a:avLst/>
            <a:gdLst>
              <a:gd name="connsiteX0" fmla="*/ 0 w 396175"/>
              <a:gd name="connsiteY0" fmla="*/ 0 h 1600673"/>
              <a:gd name="connsiteX1" fmla="*/ 396175 w 396175"/>
              <a:gd name="connsiteY1" fmla="*/ 0 h 1600673"/>
              <a:gd name="connsiteX2" fmla="*/ 396175 w 396175"/>
              <a:gd name="connsiteY2" fmla="*/ 1600673 h 1600673"/>
              <a:gd name="connsiteX3" fmla="*/ 0 w 396175"/>
              <a:gd name="connsiteY3" fmla="*/ 1600673 h 1600673"/>
              <a:gd name="connsiteX4" fmla="*/ 0 w 396175"/>
              <a:gd name="connsiteY4" fmla="*/ 0 h 1600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175" h="1600673">
                <a:moveTo>
                  <a:pt x="0" y="0"/>
                </a:moveTo>
                <a:lnTo>
                  <a:pt x="396175" y="0"/>
                </a:lnTo>
                <a:lnTo>
                  <a:pt x="396175" y="1600673"/>
                </a:lnTo>
                <a:lnTo>
                  <a:pt x="0" y="16006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FFFFFF"/>
                </a:solidFill>
                <a:latin typeface="微软雅黑" panose="020B0503020204020204" pitchFamily="34" charset="-122"/>
                <a:ea typeface="微软雅黑" panose="020B0503020204020204" pitchFamily="34" charset="-122"/>
                <a:cs typeface="+mn-ea"/>
                <a:sym typeface="+mn-lt"/>
              </a:rPr>
              <a:t>第一章 云计算发展历史</a:t>
            </a:r>
            <a:endParaRPr lang="en-US" sz="2000" b="1" kern="120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30" name="任意多边形: 形状 29"/>
          <p:cNvSpPr/>
          <p:nvPr/>
        </p:nvSpPr>
        <p:spPr>
          <a:xfrm>
            <a:off x="5251370" y="2296508"/>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4.1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分布式</a:t>
            </a: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ACID/CAP</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理论</a:t>
            </a:r>
            <a:endParaRPr 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1" name="直接连接符 30"/>
          <p:cNvSpPr/>
          <p:nvPr/>
        </p:nvSpPr>
        <p:spPr>
          <a:xfrm>
            <a:off x="5190183" y="3040571"/>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32" name="任意多边形: 形状 31"/>
          <p:cNvSpPr/>
          <p:nvPr/>
        </p:nvSpPr>
        <p:spPr>
          <a:xfrm>
            <a:off x="5251370" y="3077774"/>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4.2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分布式事务方案</a:t>
            </a:r>
            <a:endParaRPr 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3" name="直接连接符 32"/>
          <p:cNvSpPr/>
          <p:nvPr/>
        </p:nvSpPr>
        <p:spPr>
          <a:xfrm>
            <a:off x="5190183" y="3821837"/>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6" name="MH_Entry_1"/>
          <p:cNvSpPr/>
          <p:nvPr>
            <p:custDataLst>
              <p:tags r:id="rId3"/>
            </p:custDataLst>
          </p:nvPr>
        </p:nvSpPr>
        <p:spPr>
          <a:xfrm>
            <a:off x="4895663" y="1552575"/>
            <a:ext cx="4627562" cy="638175"/>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第四章 分布式事务控制</a:t>
            </a:r>
          </a:p>
        </p:txBody>
      </p:sp>
      <p:sp>
        <p:nvSpPr>
          <p:cNvPr id="27" name="MH_Others_1"/>
          <p:cNvSpPr/>
          <p:nvPr>
            <p:custDataLst>
              <p:tags r:id="rId4"/>
            </p:custDataLst>
          </p:nvPr>
        </p:nvSpPr>
        <p:spPr>
          <a:xfrm>
            <a:off x="4830575" y="1552575"/>
            <a:ext cx="68263" cy="638175"/>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34" name="任意多边形: 形状 33"/>
          <p:cNvSpPr/>
          <p:nvPr/>
        </p:nvSpPr>
        <p:spPr>
          <a:xfrm>
            <a:off x="5258296" y="3832848"/>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4.3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原子性实现方案</a:t>
            </a:r>
            <a:endParaRPr 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5" name="直接连接符 34"/>
          <p:cNvSpPr/>
          <p:nvPr/>
        </p:nvSpPr>
        <p:spPr>
          <a:xfrm>
            <a:off x="5197109" y="4576911"/>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 name="页脚占位符 1"/>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15" name="任意多边形: 形状 33"/>
          <p:cNvSpPr/>
          <p:nvPr/>
        </p:nvSpPr>
        <p:spPr>
          <a:xfrm>
            <a:off x="5251369" y="4603101"/>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4.4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隔离性实现方案</a:t>
            </a:r>
            <a:endParaRPr 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16" name="直接连接符 15"/>
          <p:cNvSpPr/>
          <p:nvPr/>
        </p:nvSpPr>
        <p:spPr>
          <a:xfrm>
            <a:off x="5238058" y="5312089"/>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4.1 </a:t>
            </a:r>
            <a:r>
              <a:rPr lang="zh-CN" altLang="en-US" dirty="0">
                <a:sym typeface="+mn-ea"/>
              </a:rPr>
              <a:t>分布式</a:t>
            </a:r>
            <a:r>
              <a:rPr lang="en-US" altLang="zh-CN" dirty="0">
                <a:sym typeface="+mn-ea"/>
              </a:rPr>
              <a:t>ACID</a:t>
            </a:r>
            <a:endParaRPr lang="zh-CN" altLang="en-US" dirty="0">
              <a:sym typeface="+mn-ea"/>
            </a:endParaRPr>
          </a:p>
        </p:txBody>
      </p:sp>
      <p:sp>
        <p:nvSpPr>
          <p:cNvPr id="22" name="文本框 21"/>
          <p:cNvSpPr txBox="1"/>
          <p:nvPr/>
        </p:nvSpPr>
        <p:spPr>
          <a:xfrm>
            <a:off x="2057400" y="1208405"/>
            <a:ext cx="7696200" cy="1240790"/>
          </a:xfrm>
          <a:prstGeom prst="rect">
            <a:avLst/>
          </a:prstGeom>
          <a:noFill/>
          <a:ln w="12700">
            <a:noFill/>
            <a:prstDash val="sysDot"/>
          </a:ln>
        </p:spPr>
        <p:txBody>
          <a:bodyPr wrap="square" lIns="180000" rtlCol="0">
            <a:noAutofit/>
          </a:bodyPr>
          <a:lstStyle/>
          <a:p>
            <a:pPr marL="228600" indent="-228600" defTabSz="914400">
              <a:spcBef>
                <a:spcPts val="1000"/>
              </a:spcBef>
              <a:buFont typeface="Arial" panose="020B0604020202020204" pitchFamily="34" charset="0"/>
              <a:buChar char="•"/>
            </a:pPr>
            <a:endParaRPr lang="zh-CN" altLang="en-US" sz="1400" dirty="0">
              <a:latin typeface="微软雅黑" panose="020B0503020204020204" pitchFamily="34" charset="-122"/>
              <a:ea typeface="微软雅黑" panose="020B0503020204020204" pitchFamily="34" charset="-122"/>
            </a:endParaRP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521" name="图片 520" descr="表格&#10;&#10;描述已自动生成">
            <a:extLst>
              <a:ext uri="{FF2B5EF4-FFF2-40B4-BE49-F238E27FC236}">
                <a16:creationId xmlns:a16="http://schemas.microsoft.com/office/drawing/2014/main" id="{CEBCD4D8-47A1-4928-9E99-30719714DE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430" y="1928300"/>
            <a:ext cx="10650979" cy="2249560"/>
          </a:xfrm>
          <a:prstGeom prst="rect">
            <a:avLst/>
          </a:prstGeom>
        </p:spPr>
      </p:pic>
      <p:sp>
        <p:nvSpPr>
          <p:cNvPr id="8" name="内容占位符 2">
            <a:extLst>
              <a:ext uri="{FF2B5EF4-FFF2-40B4-BE49-F238E27FC236}">
                <a16:creationId xmlns:a16="http://schemas.microsoft.com/office/drawing/2014/main" id="{62EC7E78-D075-46A5-B169-ADF9C296643B}"/>
              </a:ext>
            </a:extLst>
          </p:cNvPr>
          <p:cNvSpPr>
            <a:spLocks noGrp="1"/>
          </p:cNvSpPr>
          <p:nvPr>
            <p:ph idx="1"/>
          </p:nvPr>
        </p:nvSpPr>
        <p:spPr>
          <a:xfrm>
            <a:off x="838201" y="1382276"/>
            <a:ext cx="10505439" cy="676614"/>
          </a:xfrm>
        </p:spPr>
        <p:txBody>
          <a:bodyPr/>
          <a:lstStyle/>
          <a:p>
            <a:r>
              <a:rPr lang="zh-CN" altLang="en-US" dirty="0"/>
              <a:t>在分布式数据库中，对传统单机数据库的</a:t>
            </a:r>
            <a:r>
              <a:rPr lang="en-US" altLang="zh-CN" dirty="0"/>
              <a:t>ACID</a:t>
            </a:r>
            <a:r>
              <a:rPr lang="zh-CN" altLang="en-US" dirty="0"/>
              <a:t>理论做了延伸，如表所示：</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4.1 CAP</a:t>
            </a:r>
            <a:r>
              <a:rPr lang="zh-CN" altLang="en-US" dirty="0">
                <a:sym typeface="+mn-ea"/>
              </a:rPr>
              <a:t>理论</a:t>
            </a: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图片 5">
            <a:extLst>
              <a:ext uri="{FF2B5EF4-FFF2-40B4-BE49-F238E27FC236}">
                <a16:creationId xmlns:a16="http://schemas.microsoft.com/office/drawing/2014/main" id="{C6A47B9F-04B4-40CD-92B3-7947E0356666}"/>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1" y="2148361"/>
            <a:ext cx="3087894" cy="2561277"/>
          </a:xfrm>
          <a:prstGeom prst="rect">
            <a:avLst/>
          </a:prstGeom>
          <a:noFill/>
          <a:ln>
            <a:noFill/>
          </a:ln>
        </p:spPr>
      </p:pic>
      <p:sp>
        <p:nvSpPr>
          <p:cNvPr id="7" name="内容占位符 2">
            <a:extLst>
              <a:ext uri="{FF2B5EF4-FFF2-40B4-BE49-F238E27FC236}">
                <a16:creationId xmlns:a16="http://schemas.microsoft.com/office/drawing/2014/main" id="{A055C354-8A42-431B-A7E1-27EA0E9C986C}"/>
              </a:ext>
            </a:extLst>
          </p:cNvPr>
          <p:cNvSpPr>
            <a:spLocks noGrp="1"/>
          </p:cNvSpPr>
          <p:nvPr>
            <p:ph idx="1"/>
          </p:nvPr>
        </p:nvSpPr>
        <p:spPr>
          <a:xfrm>
            <a:off x="3992880" y="1015512"/>
            <a:ext cx="8006080" cy="4826973"/>
          </a:xfrm>
        </p:spPr>
        <p:txBody>
          <a:bodyPr/>
          <a:lstStyle/>
          <a:p>
            <a:r>
              <a:rPr lang="zh-CN" altLang="en-US" sz="2000" spc="41" dirty="0">
                <a:solidFill>
                  <a:srgbClr val="24292E"/>
                </a:solidFill>
                <a:latin typeface="BlinkMacSystemFont"/>
              </a:rPr>
              <a:t>在分布式数据库系统中，分区容忍性是必须的，因此需要在一致性和可用性之间进行权衡分布式：</a:t>
            </a:r>
            <a:endParaRPr lang="en-US" altLang="zh-CN" sz="2000" spc="41" dirty="0">
              <a:solidFill>
                <a:srgbClr val="24292E"/>
              </a:solidFill>
              <a:latin typeface="BlinkMacSystemFont"/>
            </a:endParaRPr>
          </a:p>
          <a:p>
            <a:pPr lvl="1"/>
            <a:r>
              <a:rPr lang="en-US" altLang="zh-CN" sz="2000" spc="41" dirty="0">
                <a:solidFill>
                  <a:srgbClr val="24292E"/>
                </a:solidFill>
                <a:latin typeface="BlinkMacSystemFont"/>
              </a:rPr>
              <a:t>CP</a:t>
            </a:r>
            <a:r>
              <a:rPr lang="zh-CN" altLang="en-US" sz="2000" spc="41" dirty="0">
                <a:solidFill>
                  <a:srgbClr val="24292E"/>
                </a:solidFill>
                <a:latin typeface="BlinkMacSystemFont"/>
              </a:rPr>
              <a:t>：分布式系统容许系统停机或者长时间无响应，一旦发生网络故障或者消息丢失等情况，就要牺牲用户的体验，等待所有数据全部一致之后再让用户访问系统。传统的分布式数据库事务都属于这种模式，</a:t>
            </a:r>
            <a:r>
              <a:rPr lang="zh-CN" altLang="en-US" sz="2000" spc="41" dirty="0">
                <a:solidFill>
                  <a:srgbClr val="FF0000"/>
                </a:solidFill>
                <a:latin typeface="BlinkMacSystemFont"/>
              </a:rPr>
              <a:t>对于金融行业的分布式数据库产品而言，优先保证数据的一致性</a:t>
            </a:r>
            <a:r>
              <a:rPr lang="zh-CN" altLang="en-US" sz="2000" spc="41" dirty="0">
                <a:solidFill>
                  <a:srgbClr val="24292E"/>
                </a:solidFill>
                <a:latin typeface="BlinkMacSystemFont"/>
              </a:rPr>
              <a:t>。</a:t>
            </a:r>
            <a:endParaRPr lang="zh-CN" altLang="en-US" sz="2000" dirty="0">
              <a:solidFill>
                <a:srgbClr val="333333"/>
              </a:solidFill>
              <a:latin typeface="Helvetica Neue"/>
            </a:endParaRPr>
          </a:p>
          <a:p>
            <a:pPr lvl="1"/>
            <a:r>
              <a:rPr lang="en-US" altLang="zh-CN" sz="2000" spc="41" dirty="0">
                <a:solidFill>
                  <a:srgbClr val="24292E"/>
                </a:solidFill>
                <a:latin typeface="BlinkMacSystemFont"/>
              </a:rPr>
              <a:t>AP</a:t>
            </a:r>
            <a:r>
              <a:rPr lang="zh-CN" altLang="en-US" sz="2000" spc="41" dirty="0">
                <a:solidFill>
                  <a:srgbClr val="24292E"/>
                </a:solidFill>
                <a:latin typeface="BlinkMacSystemFont"/>
              </a:rPr>
              <a:t>：分布式系统中允许数据不一致，一旦节点之间失去联系，为了高可用，每个节点只能用本地数据提供服务，而这样会导致全局数据的不一致性。现在众多</a:t>
            </a:r>
            <a:r>
              <a:rPr lang="en-US" altLang="zh-CN" sz="2000" spc="41" dirty="0">
                <a:solidFill>
                  <a:srgbClr val="24292E"/>
                </a:solidFill>
                <a:latin typeface="BlinkMacSystemFont"/>
              </a:rPr>
              <a:t>NoSQL</a:t>
            </a:r>
            <a:r>
              <a:rPr lang="zh-CN" altLang="en-US" sz="2000" spc="41" dirty="0">
                <a:solidFill>
                  <a:srgbClr val="24292E"/>
                </a:solidFill>
                <a:latin typeface="BlinkMacSystemFont"/>
              </a:rPr>
              <a:t>都属于此类</a:t>
            </a:r>
            <a:r>
              <a:rPr lang="zh-CN" altLang="en-US" spc="41" dirty="0">
                <a:solidFill>
                  <a:srgbClr val="24292E"/>
                </a:solidFill>
                <a:latin typeface="BlinkMacSystemFont"/>
              </a:rPr>
              <a:t>。</a:t>
            </a:r>
          </a:p>
          <a:p>
            <a:pPr lvl="1"/>
            <a:endParaRPr lang="zh-CN" altLang="en-US" dirty="0"/>
          </a:p>
        </p:txBody>
      </p:sp>
    </p:spTree>
    <p:extLst>
      <p:ext uri="{BB962C8B-B14F-4D97-AF65-F5344CB8AC3E}">
        <p14:creationId xmlns:p14="http://schemas.microsoft.com/office/powerpoint/2010/main" val="3881995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4.2 </a:t>
            </a:r>
            <a:r>
              <a:rPr lang="zh-CN" altLang="en-US" dirty="0">
                <a:sym typeface="+mn-ea"/>
              </a:rPr>
              <a:t>分布式事务方案</a:t>
            </a: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6" name="内容占位符 4">
            <a:extLst>
              <a:ext uri="{FF2B5EF4-FFF2-40B4-BE49-F238E27FC236}">
                <a16:creationId xmlns:a16="http://schemas.microsoft.com/office/drawing/2014/main" id="{0C977364-CD85-465F-9323-98273C65ABEA}"/>
              </a:ext>
            </a:extLst>
          </p:cNvPr>
          <p:cNvSpPr>
            <a:spLocks noGrp="1"/>
          </p:cNvSpPr>
          <p:nvPr>
            <p:ph idx="1"/>
          </p:nvPr>
        </p:nvSpPr>
        <p:spPr>
          <a:xfrm>
            <a:off x="965201" y="1208404"/>
            <a:ext cx="4059824" cy="5274263"/>
          </a:xfrm>
        </p:spPr>
        <p:txBody>
          <a:bodyPr/>
          <a:lstStyle/>
          <a:p>
            <a:r>
              <a:rPr lang="en-US" altLang="zh-CN" dirty="0"/>
              <a:t>1PC</a:t>
            </a:r>
            <a:r>
              <a:rPr lang="zh-CN" altLang="en-US" dirty="0"/>
              <a:t>模型</a:t>
            </a:r>
          </a:p>
          <a:p>
            <a:pPr lvl="1"/>
            <a:r>
              <a:rPr lang="en-US" altLang="zh-CN" sz="1800" dirty="0" err="1"/>
              <a:t>GoldenDB</a:t>
            </a:r>
            <a:r>
              <a:rPr lang="zh-CN" altLang="en-US" sz="1800" dirty="0"/>
              <a:t>：</a:t>
            </a:r>
            <a:r>
              <a:rPr lang="en-US" altLang="zh-CN" sz="1800" dirty="0"/>
              <a:t>1PC+GTID</a:t>
            </a:r>
          </a:p>
          <a:p>
            <a:r>
              <a:rPr lang="en-US" altLang="zh-CN" dirty="0"/>
              <a:t>2PC</a:t>
            </a:r>
            <a:r>
              <a:rPr lang="zh-CN" altLang="en-US" dirty="0"/>
              <a:t>模型</a:t>
            </a:r>
          </a:p>
          <a:p>
            <a:pPr lvl="1"/>
            <a:r>
              <a:rPr lang="en-US" altLang="zh-CN" sz="1800" dirty="0"/>
              <a:t>TDSQL</a:t>
            </a:r>
          </a:p>
          <a:p>
            <a:r>
              <a:rPr lang="en-US" altLang="zh-CN" dirty="0"/>
              <a:t>3PC</a:t>
            </a:r>
            <a:r>
              <a:rPr lang="zh-CN" altLang="en-US" dirty="0"/>
              <a:t>模型</a:t>
            </a:r>
          </a:p>
          <a:p>
            <a:r>
              <a:rPr lang="zh-CN" altLang="en-US" dirty="0"/>
              <a:t>共识算法</a:t>
            </a:r>
          </a:p>
          <a:p>
            <a:pPr lvl="1"/>
            <a:r>
              <a:rPr lang="en-US" altLang="zh-CN" sz="1800" dirty="0" err="1"/>
              <a:t>OceanBase</a:t>
            </a:r>
            <a:r>
              <a:rPr lang="zh-CN" altLang="en-US" sz="1800" dirty="0"/>
              <a:t>：</a:t>
            </a:r>
            <a:r>
              <a:rPr lang="en-US" altLang="zh-CN" sz="1800" dirty="0" err="1"/>
              <a:t>Paxos</a:t>
            </a:r>
            <a:endParaRPr lang="en-US" altLang="zh-CN" sz="1800" dirty="0"/>
          </a:p>
          <a:p>
            <a:pPr lvl="1"/>
            <a:r>
              <a:rPr lang="en-US" altLang="zh-CN" sz="1800" dirty="0" err="1"/>
              <a:t>TiDB</a:t>
            </a:r>
            <a:r>
              <a:rPr lang="zh-CN" altLang="en-US" sz="1800" dirty="0"/>
              <a:t>：</a:t>
            </a:r>
            <a:r>
              <a:rPr lang="en-US" altLang="zh-CN" sz="1800" dirty="0"/>
              <a:t>Raft</a:t>
            </a:r>
          </a:p>
          <a:p>
            <a:pPr lvl="1"/>
            <a:endParaRPr lang="en-US" altLang="zh-CN" sz="1800" dirty="0"/>
          </a:p>
          <a:p>
            <a:pPr marL="480695" lvl="1" indent="0">
              <a:buNone/>
            </a:pPr>
            <a:endParaRPr lang="en-US" altLang="zh-CN" sz="1800" dirty="0"/>
          </a:p>
        </p:txBody>
      </p:sp>
      <p:sp>
        <p:nvSpPr>
          <p:cNvPr id="8" name="内容占位符 4">
            <a:extLst>
              <a:ext uri="{FF2B5EF4-FFF2-40B4-BE49-F238E27FC236}">
                <a16:creationId xmlns:a16="http://schemas.microsoft.com/office/drawing/2014/main" id="{7D61B349-DC33-4250-9DB3-899E35AD835D}"/>
              </a:ext>
            </a:extLst>
          </p:cNvPr>
          <p:cNvSpPr txBox="1">
            <a:spLocks/>
          </p:cNvSpPr>
          <p:nvPr/>
        </p:nvSpPr>
        <p:spPr bwMode="auto">
          <a:xfrm>
            <a:off x="6032236" y="1214838"/>
            <a:ext cx="4059824" cy="4441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r>
              <a:rPr lang="en-US" altLang="zh-CN" dirty="0"/>
              <a:t>TCC</a:t>
            </a:r>
            <a:endParaRPr lang="zh-CN" altLang="en-US" dirty="0"/>
          </a:p>
          <a:p>
            <a:r>
              <a:rPr lang="zh-CN" altLang="en-US" dirty="0"/>
              <a:t>可靠消息最终一致性</a:t>
            </a:r>
          </a:p>
          <a:p>
            <a:r>
              <a:rPr lang="zh-CN" altLang="en-US" dirty="0"/>
              <a:t>最大努力通知</a:t>
            </a:r>
            <a:endParaRPr lang="en-US" altLang="zh-CN" sz="1800" dirty="0"/>
          </a:p>
          <a:p>
            <a:pPr marL="480695" lvl="1" indent="0">
              <a:buFont typeface="Wingdings" panose="05000000000000000000" pitchFamily="2" charset="2"/>
              <a:buNone/>
            </a:pPr>
            <a:endParaRPr lang="en-US" altLang="zh-CN" sz="1800" dirty="0"/>
          </a:p>
        </p:txBody>
      </p:sp>
    </p:spTree>
    <p:extLst>
      <p:ext uri="{BB962C8B-B14F-4D97-AF65-F5344CB8AC3E}">
        <p14:creationId xmlns:p14="http://schemas.microsoft.com/office/powerpoint/2010/main" val="29608541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4.2 </a:t>
            </a:r>
            <a:r>
              <a:rPr lang="zh-CN" altLang="en-US" dirty="0">
                <a:sym typeface="+mn-ea"/>
              </a:rPr>
              <a:t>分布式事务方案（续）</a:t>
            </a:r>
          </a:p>
        </p:txBody>
      </p:sp>
      <p:sp>
        <p:nvSpPr>
          <p:cNvPr id="22" name="文本框 21"/>
          <p:cNvSpPr txBox="1"/>
          <p:nvPr/>
        </p:nvSpPr>
        <p:spPr>
          <a:xfrm>
            <a:off x="2057400" y="1208405"/>
            <a:ext cx="7696200" cy="1240790"/>
          </a:xfrm>
          <a:prstGeom prst="rect">
            <a:avLst/>
          </a:prstGeom>
          <a:noFill/>
          <a:ln w="12700">
            <a:noFill/>
            <a:prstDash val="sysDot"/>
          </a:ln>
        </p:spPr>
        <p:txBody>
          <a:bodyPr wrap="square" lIns="180000" rtlCol="0">
            <a:noAutofit/>
          </a:bodyPr>
          <a:lstStyle/>
          <a:p>
            <a:pPr marL="228600" indent="-228600" defTabSz="914400">
              <a:spcBef>
                <a:spcPts val="1000"/>
              </a:spcBef>
              <a:buFont typeface="Arial" panose="020B0604020202020204" pitchFamily="34" charset="0"/>
              <a:buChar char="•"/>
            </a:pPr>
            <a:endParaRPr lang="zh-CN" altLang="en-US" sz="1400" dirty="0">
              <a:latin typeface="微软雅黑" panose="020B0503020204020204" pitchFamily="34" charset="-122"/>
              <a:ea typeface="微软雅黑" panose="020B0503020204020204" pitchFamily="34" charset="-122"/>
            </a:endParaRP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4" name="图片 3" descr="图示&#10;&#10;描述已自动生成">
            <a:extLst>
              <a:ext uri="{FF2B5EF4-FFF2-40B4-BE49-F238E27FC236}">
                <a16:creationId xmlns:a16="http://schemas.microsoft.com/office/drawing/2014/main" id="{276CD9CF-039E-40FB-B800-68B6FEC2F0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0934" y="3577593"/>
            <a:ext cx="8161343" cy="2776830"/>
          </a:xfrm>
          <a:prstGeom prst="rect">
            <a:avLst/>
          </a:prstGeom>
        </p:spPr>
      </p:pic>
      <p:sp>
        <p:nvSpPr>
          <p:cNvPr id="7" name="内容占位符 4">
            <a:extLst>
              <a:ext uri="{FF2B5EF4-FFF2-40B4-BE49-F238E27FC236}">
                <a16:creationId xmlns:a16="http://schemas.microsoft.com/office/drawing/2014/main" id="{8713B960-BA42-43A7-A16F-C2C488F63C21}"/>
              </a:ext>
            </a:extLst>
          </p:cNvPr>
          <p:cNvSpPr>
            <a:spLocks noGrp="1"/>
          </p:cNvSpPr>
          <p:nvPr>
            <p:ph idx="1"/>
          </p:nvPr>
        </p:nvSpPr>
        <p:spPr>
          <a:xfrm>
            <a:off x="965201" y="1208404"/>
            <a:ext cx="9979550" cy="2858713"/>
          </a:xfrm>
        </p:spPr>
        <p:txBody>
          <a:bodyPr/>
          <a:lstStyle/>
          <a:p>
            <a:r>
              <a:rPr lang="en-US" altLang="zh-CN" dirty="0"/>
              <a:t>1PC+GTID</a:t>
            </a:r>
            <a:endParaRPr lang="zh-CN" altLang="en-US" dirty="0"/>
          </a:p>
          <a:p>
            <a:pPr lvl="1"/>
            <a:r>
              <a:rPr lang="zh-CN" altLang="en-US" sz="1800" dirty="0"/>
              <a:t>采用全局事务</a:t>
            </a:r>
            <a:r>
              <a:rPr lang="en-US" altLang="zh-CN" sz="1800" dirty="0"/>
              <a:t>ID</a:t>
            </a:r>
            <a:r>
              <a:rPr lang="zh-CN" altLang="en-US" sz="1800" dirty="0"/>
              <a:t>对分布式事务进行控制，其核心思想是</a:t>
            </a:r>
            <a:r>
              <a:rPr lang="zh-CN" altLang="en-US" sz="1800" dirty="0">
                <a:solidFill>
                  <a:srgbClr val="FF0000"/>
                </a:solidFill>
              </a:rPr>
              <a:t>全局事务控制</a:t>
            </a:r>
            <a:r>
              <a:rPr lang="zh-CN" altLang="en-US" sz="1800" dirty="0"/>
              <a:t>和</a:t>
            </a:r>
            <a:r>
              <a:rPr lang="zh-CN" altLang="en-US" sz="1800" dirty="0">
                <a:solidFill>
                  <a:srgbClr val="FF0000"/>
                </a:solidFill>
              </a:rPr>
              <a:t>标签数据</a:t>
            </a:r>
            <a:r>
              <a:rPr lang="zh-CN" altLang="en-US" sz="1800" dirty="0"/>
              <a:t>。</a:t>
            </a:r>
            <a:endParaRPr lang="en-US" altLang="zh-CN" sz="1800" dirty="0"/>
          </a:p>
          <a:p>
            <a:pPr lvl="1"/>
            <a:r>
              <a:rPr lang="zh-CN" altLang="en-US" sz="1800" dirty="0"/>
              <a:t>前者为每一个分布式写事务分配一个全局唯一的有序事务</a:t>
            </a:r>
            <a:r>
              <a:rPr lang="en-US" altLang="zh-CN" sz="1800" dirty="0"/>
              <a:t>ID</a:t>
            </a:r>
            <a:r>
              <a:rPr lang="zh-CN" altLang="en-US" sz="1800" dirty="0"/>
              <a:t>（</a:t>
            </a:r>
            <a:r>
              <a:rPr lang="en-US" altLang="zh-CN" sz="1800" dirty="0"/>
              <a:t>GTID</a:t>
            </a:r>
            <a:r>
              <a:rPr lang="zh-CN" altLang="en-US" sz="1800" dirty="0"/>
              <a:t>），并根据事物的存活情况维护对应</a:t>
            </a:r>
            <a:r>
              <a:rPr lang="en-US" altLang="zh-CN" sz="1800" dirty="0"/>
              <a:t>ID</a:t>
            </a:r>
            <a:r>
              <a:rPr lang="zh-CN" altLang="en-US" sz="1800" dirty="0"/>
              <a:t>的生命周期。</a:t>
            </a:r>
            <a:endParaRPr lang="en-US" altLang="zh-CN" sz="1800" dirty="0"/>
          </a:p>
          <a:p>
            <a:pPr lvl="1"/>
            <a:r>
              <a:rPr lang="zh-CN" altLang="en-US" sz="1800" dirty="0"/>
              <a:t>后者在用户表中增加对应用透明的</a:t>
            </a:r>
            <a:r>
              <a:rPr lang="en-US" altLang="zh-CN" sz="1800" dirty="0"/>
              <a:t>GTID</a:t>
            </a:r>
            <a:r>
              <a:rPr lang="zh-CN" altLang="en-US" sz="1800" dirty="0"/>
              <a:t>列，并在该列中维护操作本行数据的最近一次分布式事务对应的全局事务</a:t>
            </a:r>
            <a:r>
              <a:rPr lang="en-US" altLang="zh-CN" sz="1800" dirty="0"/>
              <a:t>ID</a:t>
            </a:r>
            <a:r>
              <a:rPr lang="zh-CN" altLang="en-US" sz="1800" dirty="0"/>
              <a:t>。</a:t>
            </a:r>
            <a:endParaRPr lang="en-US" altLang="zh-CN" sz="1800" dirty="0"/>
          </a:p>
          <a:p>
            <a:pPr lvl="1"/>
            <a:endParaRPr lang="en-US" altLang="zh-CN" sz="1800" dirty="0"/>
          </a:p>
          <a:p>
            <a:pPr marL="480695" lvl="1" indent="0">
              <a:buNone/>
            </a:pPr>
            <a:endParaRPr lang="en-US" altLang="zh-CN" sz="1800" dirty="0"/>
          </a:p>
        </p:txBody>
      </p:sp>
    </p:spTree>
    <p:extLst>
      <p:ext uri="{BB962C8B-B14F-4D97-AF65-F5344CB8AC3E}">
        <p14:creationId xmlns:p14="http://schemas.microsoft.com/office/powerpoint/2010/main" val="4581749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4.3 </a:t>
            </a:r>
            <a:r>
              <a:rPr lang="zh-CN" altLang="en-US" dirty="0">
                <a:sym typeface="+mn-ea"/>
              </a:rPr>
              <a:t>原子性方案</a:t>
            </a:r>
          </a:p>
        </p:txBody>
      </p:sp>
      <p:sp>
        <p:nvSpPr>
          <p:cNvPr id="22" name="文本框 21"/>
          <p:cNvSpPr txBox="1"/>
          <p:nvPr/>
        </p:nvSpPr>
        <p:spPr>
          <a:xfrm>
            <a:off x="2057400" y="1208405"/>
            <a:ext cx="7696200" cy="1240790"/>
          </a:xfrm>
          <a:prstGeom prst="rect">
            <a:avLst/>
          </a:prstGeom>
          <a:noFill/>
          <a:ln w="12700">
            <a:noFill/>
            <a:prstDash val="sysDot"/>
          </a:ln>
        </p:spPr>
        <p:txBody>
          <a:bodyPr wrap="square" lIns="180000" rtlCol="0">
            <a:noAutofit/>
          </a:bodyPr>
          <a:lstStyle/>
          <a:p>
            <a:pPr marL="228600" indent="-228600" defTabSz="914400">
              <a:spcBef>
                <a:spcPts val="1000"/>
              </a:spcBef>
              <a:buFont typeface="Arial" panose="020B0604020202020204" pitchFamily="34" charset="0"/>
              <a:buChar char="•"/>
            </a:pPr>
            <a:endParaRPr lang="zh-CN" altLang="en-US" sz="1400" dirty="0">
              <a:latin typeface="微软雅黑" panose="020B0503020204020204" pitchFamily="34" charset="-122"/>
              <a:ea typeface="微软雅黑" panose="020B0503020204020204" pitchFamily="34" charset="-122"/>
            </a:endParaRP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图片 5" descr="图形用户界面&#10;&#10;描述已自动生成">
            <a:extLst>
              <a:ext uri="{FF2B5EF4-FFF2-40B4-BE49-F238E27FC236}">
                <a16:creationId xmlns:a16="http://schemas.microsoft.com/office/drawing/2014/main" id="{92762C3F-0572-4307-8DEB-767A8587CA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2125" y="1136946"/>
            <a:ext cx="8667750" cy="5229225"/>
          </a:xfrm>
          <a:prstGeom prst="rect">
            <a:avLst/>
          </a:prstGeom>
        </p:spPr>
      </p:pic>
    </p:spTree>
    <p:extLst>
      <p:ext uri="{BB962C8B-B14F-4D97-AF65-F5344CB8AC3E}">
        <p14:creationId xmlns:p14="http://schemas.microsoft.com/office/powerpoint/2010/main" val="9260511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4.3 </a:t>
            </a:r>
            <a:r>
              <a:rPr lang="zh-CN" altLang="en-US" dirty="0">
                <a:sym typeface="+mn-ea"/>
              </a:rPr>
              <a:t>原子性方案（续）</a:t>
            </a:r>
          </a:p>
        </p:txBody>
      </p:sp>
      <p:sp>
        <p:nvSpPr>
          <p:cNvPr id="22" name="文本框 21"/>
          <p:cNvSpPr txBox="1"/>
          <p:nvPr/>
        </p:nvSpPr>
        <p:spPr>
          <a:xfrm>
            <a:off x="2057400" y="1208405"/>
            <a:ext cx="7696200" cy="1240790"/>
          </a:xfrm>
          <a:prstGeom prst="rect">
            <a:avLst/>
          </a:prstGeom>
          <a:noFill/>
          <a:ln w="12700">
            <a:noFill/>
            <a:prstDash val="sysDot"/>
          </a:ln>
        </p:spPr>
        <p:txBody>
          <a:bodyPr wrap="square" lIns="180000" rtlCol="0">
            <a:noAutofit/>
          </a:bodyPr>
          <a:lstStyle/>
          <a:p>
            <a:pPr marL="228600" indent="-228600" defTabSz="914400">
              <a:spcBef>
                <a:spcPts val="1000"/>
              </a:spcBef>
              <a:buFont typeface="Arial" panose="020B0604020202020204" pitchFamily="34" charset="0"/>
              <a:buChar char="•"/>
            </a:pPr>
            <a:endParaRPr lang="zh-CN" altLang="en-US" sz="1400" dirty="0">
              <a:latin typeface="微软雅黑" panose="020B0503020204020204" pitchFamily="34" charset="-122"/>
              <a:ea typeface="微软雅黑" panose="020B0503020204020204" pitchFamily="34" charset="-122"/>
            </a:endParaRP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7" name="图片 6" descr="图形用户界面&#10;&#10;描述已自动生成">
            <a:extLst>
              <a:ext uri="{FF2B5EF4-FFF2-40B4-BE49-F238E27FC236}">
                <a16:creationId xmlns:a16="http://schemas.microsoft.com/office/drawing/2014/main" id="{A2D4A465-ABC8-48F9-8986-6A012A7F29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5637" y="1085628"/>
            <a:ext cx="8667750" cy="5229225"/>
          </a:xfrm>
          <a:prstGeom prst="rect">
            <a:avLst/>
          </a:prstGeom>
        </p:spPr>
      </p:pic>
    </p:spTree>
    <p:extLst>
      <p:ext uri="{BB962C8B-B14F-4D97-AF65-F5344CB8AC3E}">
        <p14:creationId xmlns:p14="http://schemas.microsoft.com/office/powerpoint/2010/main" val="24433383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4.3 </a:t>
            </a:r>
            <a:r>
              <a:rPr lang="zh-CN" altLang="en-US" dirty="0">
                <a:sym typeface="+mn-ea"/>
              </a:rPr>
              <a:t>原子性方案（续）</a:t>
            </a:r>
          </a:p>
        </p:txBody>
      </p:sp>
      <p:sp>
        <p:nvSpPr>
          <p:cNvPr id="22" name="文本框 21"/>
          <p:cNvSpPr txBox="1"/>
          <p:nvPr/>
        </p:nvSpPr>
        <p:spPr>
          <a:xfrm>
            <a:off x="2057400" y="1208405"/>
            <a:ext cx="7696200" cy="1240790"/>
          </a:xfrm>
          <a:prstGeom prst="rect">
            <a:avLst/>
          </a:prstGeom>
          <a:noFill/>
          <a:ln w="12700">
            <a:noFill/>
            <a:prstDash val="sysDot"/>
          </a:ln>
        </p:spPr>
        <p:txBody>
          <a:bodyPr wrap="square" lIns="180000" rtlCol="0">
            <a:noAutofit/>
          </a:bodyPr>
          <a:lstStyle/>
          <a:p>
            <a:pPr marL="228600" indent="-228600" defTabSz="914400">
              <a:spcBef>
                <a:spcPts val="1000"/>
              </a:spcBef>
              <a:buFont typeface="Arial" panose="020B0604020202020204" pitchFamily="34" charset="0"/>
              <a:buChar char="•"/>
            </a:pPr>
            <a:endParaRPr lang="zh-CN" altLang="en-US" sz="1400" dirty="0">
              <a:latin typeface="微软雅黑" panose="020B0503020204020204" pitchFamily="34" charset="-122"/>
              <a:ea typeface="微软雅黑" panose="020B0503020204020204" pitchFamily="34" charset="-122"/>
            </a:endParaRP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图片 5" descr="图形用户界面&#10;&#10;描述已自动生成">
            <a:extLst>
              <a:ext uri="{FF2B5EF4-FFF2-40B4-BE49-F238E27FC236}">
                <a16:creationId xmlns:a16="http://schemas.microsoft.com/office/drawing/2014/main" id="{257E9D85-5458-46A1-8997-703D7E4024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3744" y="1715821"/>
            <a:ext cx="5239628" cy="3161050"/>
          </a:xfrm>
          <a:prstGeom prst="rect">
            <a:avLst/>
          </a:prstGeom>
        </p:spPr>
      </p:pic>
      <p:sp>
        <p:nvSpPr>
          <p:cNvPr id="8" name="内容占位符 4">
            <a:extLst>
              <a:ext uri="{FF2B5EF4-FFF2-40B4-BE49-F238E27FC236}">
                <a16:creationId xmlns:a16="http://schemas.microsoft.com/office/drawing/2014/main" id="{A3F28C0C-3EAF-43F2-A509-1B0A75A1EC78}"/>
              </a:ext>
            </a:extLst>
          </p:cNvPr>
          <p:cNvSpPr txBox="1">
            <a:spLocks/>
          </p:cNvSpPr>
          <p:nvPr/>
        </p:nvSpPr>
        <p:spPr bwMode="auto">
          <a:xfrm>
            <a:off x="915725" y="1258948"/>
            <a:ext cx="6380224" cy="4501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r>
              <a:rPr lang="en-US" altLang="zh-CN" dirty="0"/>
              <a:t>ROLLBACK</a:t>
            </a:r>
            <a:r>
              <a:rPr lang="zh-CN" altLang="en-US" dirty="0"/>
              <a:t>处理过程</a:t>
            </a:r>
          </a:p>
          <a:p>
            <a:pPr lvl="1"/>
            <a:r>
              <a:rPr lang="en-US" altLang="zh-CN" sz="1800" dirty="0"/>
              <a:t>Proxy</a:t>
            </a:r>
            <a:r>
              <a:rPr lang="zh-CN" altLang="en-US" sz="1800" dirty="0"/>
              <a:t>将</a:t>
            </a:r>
            <a:r>
              <a:rPr lang="en-US" altLang="zh-CN" sz="1800" dirty="0"/>
              <a:t>GTID</a:t>
            </a:r>
            <a:r>
              <a:rPr lang="zh-CN" altLang="en-US" sz="1800" dirty="0"/>
              <a:t>发送给</a:t>
            </a:r>
            <a:r>
              <a:rPr lang="en-US" altLang="zh-CN" sz="1800" dirty="0"/>
              <a:t>DB</a:t>
            </a:r>
            <a:r>
              <a:rPr lang="zh-CN" altLang="en-US" sz="1800" dirty="0"/>
              <a:t>节点上部署的事务回滚组件</a:t>
            </a:r>
            <a:r>
              <a:rPr lang="en-US" altLang="zh-CN" sz="1800" dirty="0" err="1"/>
              <a:t>DBAgent</a:t>
            </a:r>
            <a:r>
              <a:rPr lang="zh-CN" altLang="en-US" sz="1800" dirty="0"/>
              <a:t>；</a:t>
            </a:r>
            <a:endParaRPr lang="en-US" altLang="zh-CN" sz="1800" dirty="0"/>
          </a:p>
          <a:p>
            <a:pPr lvl="1"/>
            <a:r>
              <a:rPr lang="en-US" altLang="zh-CN" sz="1800" dirty="0" err="1"/>
              <a:t>DBAgent</a:t>
            </a:r>
            <a:r>
              <a:rPr lang="zh-CN" altLang="en-US" sz="1800" dirty="0"/>
              <a:t>解析该事务的</a:t>
            </a:r>
            <a:r>
              <a:rPr lang="en-US" altLang="zh-CN" sz="1800" dirty="0" err="1"/>
              <a:t>Binlog</a:t>
            </a:r>
            <a:r>
              <a:rPr lang="zh-CN" altLang="en-US" sz="1800" dirty="0"/>
              <a:t>，然后对数据进行回滚：</a:t>
            </a:r>
            <a:endParaRPr lang="en-US" altLang="zh-CN" sz="1800" dirty="0"/>
          </a:p>
          <a:p>
            <a:pPr marL="0" indent="0">
              <a:buNone/>
            </a:pPr>
            <a:r>
              <a:rPr lang="en-US" altLang="zh-CN" sz="1600" dirty="0"/>
              <a:t>        </a:t>
            </a:r>
            <a:r>
              <a:rPr lang="zh-CN" altLang="en-US" sz="1600" dirty="0"/>
              <a:t>通过回滚进行事务补偿分为</a:t>
            </a:r>
            <a:r>
              <a:rPr lang="zh-CN" altLang="en-US" sz="1600" dirty="0">
                <a:solidFill>
                  <a:srgbClr val="FF0000"/>
                </a:solidFill>
              </a:rPr>
              <a:t>定位、遍历、生成和执行</a:t>
            </a:r>
            <a:r>
              <a:rPr lang="zh-CN" altLang="en-US" sz="1600" dirty="0"/>
              <a:t>四个阶段：</a:t>
            </a:r>
          </a:p>
          <a:p>
            <a:pPr marL="0" indent="0">
              <a:buNone/>
            </a:pPr>
            <a:r>
              <a:rPr lang="zh-CN" altLang="en-US" sz="1600" dirty="0"/>
              <a:t>        </a:t>
            </a:r>
            <a:r>
              <a:rPr lang="en-US" altLang="zh-CN" sz="1600" dirty="0"/>
              <a:t>1</a:t>
            </a:r>
            <a:r>
              <a:rPr lang="zh-CN" altLang="en-US" sz="1600" dirty="0"/>
              <a:t>、定位：根据</a:t>
            </a:r>
            <a:r>
              <a:rPr lang="en-US" altLang="zh-CN" sz="1600" dirty="0"/>
              <a:t>GTID</a:t>
            </a:r>
            <a:r>
              <a:rPr lang="zh-CN" altLang="en-US" sz="1600" dirty="0"/>
              <a:t>信息定位要进行分析</a:t>
            </a:r>
            <a:r>
              <a:rPr lang="en-US" altLang="zh-CN" sz="1600" dirty="0" err="1"/>
              <a:t>binlog</a:t>
            </a:r>
            <a:r>
              <a:rPr lang="zh-CN" altLang="en-US" sz="1600" dirty="0"/>
              <a:t>日志文件的列表</a:t>
            </a:r>
          </a:p>
          <a:p>
            <a:pPr marL="0" indent="0">
              <a:buNone/>
            </a:pPr>
            <a:r>
              <a:rPr lang="zh-CN" altLang="en-US" sz="1600" dirty="0"/>
              <a:t>        </a:t>
            </a:r>
            <a:r>
              <a:rPr lang="en-US" altLang="zh-CN" sz="1600" dirty="0"/>
              <a:t>2</a:t>
            </a:r>
            <a:r>
              <a:rPr lang="zh-CN" altLang="en-US" sz="1600" dirty="0"/>
              <a:t>、遍历：遍历</a:t>
            </a:r>
            <a:r>
              <a:rPr lang="en-US" altLang="zh-CN" sz="1600" dirty="0" err="1"/>
              <a:t>binlog</a:t>
            </a:r>
            <a:r>
              <a:rPr lang="zh-CN" altLang="en-US" sz="1600" dirty="0"/>
              <a:t>日志文件，找到</a:t>
            </a:r>
            <a:r>
              <a:rPr lang="en-US" altLang="zh-CN" sz="1600" dirty="0"/>
              <a:t>GTID</a:t>
            </a:r>
            <a:r>
              <a:rPr lang="zh-CN" altLang="en-US" sz="1600" dirty="0"/>
              <a:t>对应的事务日志块</a:t>
            </a:r>
          </a:p>
          <a:p>
            <a:pPr marL="0" indent="0">
              <a:buNone/>
            </a:pPr>
            <a:r>
              <a:rPr lang="zh-CN" altLang="en-US" sz="1600" dirty="0"/>
              <a:t>        </a:t>
            </a:r>
            <a:r>
              <a:rPr lang="en-US" altLang="zh-CN" sz="1600" dirty="0"/>
              <a:t>3</a:t>
            </a:r>
            <a:r>
              <a:rPr lang="zh-CN" altLang="en-US" sz="1600" dirty="0"/>
              <a:t>、生成：分析日志块，为事务中每条</a:t>
            </a:r>
            <a:r>
              <a:rPr lang="en-US" altLang="zh-CN" sz="1600" dirty="0"/>
              <a:t>SQL</a:t>
            </a:r>
            <a:r>
              <a:rPr lang="zh-CN" altLang="en-US" sz="1600" dirty="0"/>
              <a:t>生成反向</a:t>
            </a:r>
            <a:r>
              <a:rPr lang="en-US" altLang="zh-CN" sz="1600" dirty="0"/>
              <a:t>SQL</a:t>
            </a:r>
            <a:r>
              <a:rPr lang="zh-CN" altLang="en-US" sz="1600" dirty="0"/>
              <a:t>语句</a:t>
            </a:r>
          </a:p>
          <a:p>
            <a:pPr marL="0" indent="0">
              <a:buNone/>
            </a:pPr>
            <a:r>
              <a:rPr lang="zh-CN" altLang="en-US" sz="1600" dirty="0"/>
              <a:t>        </a:t>
            </a:r>
            <a:r>
              <a:rPr lang="en-US" altLang="zh-CN" sz="1600" dirty="0"/>
              <a:t>4</a:t>
            </a:r>
            <a:r>
              <a:rPr lang="zh-CN" altLang="en-US" sz="1600" dirty="0"/>
              <a:t>、执行：将所有反向</a:t>
            </a:r>
            <a:r>
              <a:rPr lang="en-US" altLang="zh-CN" sz="1600" dirty="0"/>
              <a:t>SQL</a:t>
            </a:r>
            <a:r>
              <a:rPr lang="zh-CN" altLang="en-US" sz="1600" dirty="0"/>
              <a:t>语句逆序执行，并保证在一个事务中</a:t>
            </a:r>
            <a:endParaRPr lang="en-US" altLang="zh-CN" sz="1600" dirty="0"/>
          </a:p>
          <a:p>
            <a:pPr lvl="1"/>
            <a:r>
              <a:rPr lang="zh-CN" altLang="en-US" sz="1800" dirty="0"/>
              <a:t>当所有</a:t>
            </a:r>
            <a:r>
              <a:rPr lang="en-US" altLang="zh-CN" sz="1800" dirty="0"/>
              <a:t>DB</a:t>
            </a:r>
            <a:r>
              <a:rPr lang="zh-CN" altLang="en-US" sz="1800" dirty="0"/>
              <a:t>分片回滚完成后，再释放</a:t>
            </a:r>
            <a:r>
              <a:rPr lang="en-US" altLang="zh-CN" sz="1800" dirty="0"/>
              <a:t>GTID </a:t>
            </a:r>
            <a:r>
              <a:rPr lang="zh-CN" altLang="en-US" sz="1800" dirty="0"/>
              <a:t>。</a:t>
            </a:r>
            <a:endParaRPr lang="en-US" altLang="zh-CN" sz="1800" dirty="0"/>
          </a:p>
          <a:p>
            <a:pPr lvl="1"/>
            <a:endParaRPr lang="en-US" altLang="zh-CN" sz="1800" dirty="0"/>
          </a:p>
          <a:p>
            <a:pPr marL="480695" lvl="1" indent="0">
              <a:buFont typeface="Wingdings" panose="05000000000000000000" pitchFamily="2" charset="2"/>
              <a:buNone/>
            </a:pPr>
            <a:endParaRPr lang="en-US" altLang="zh-CN" sz="1800" dirty="0"/>
          </a:p>
        </p:txBody>
      </p:sp>
    </p:spTree>
    <p:extLst>
      <p:ext uri="{BB962C8B-B14F-4D97-AF65-F5344CB8AC3E}">
        <p14:creationId xmlns:p14="http://schemas.microsoft.com/office/powerpoint/2010/main" val="10943724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4.4 </a:t>
            </a:r>
            <a:r>
              <a:rPr lang="zh-CN" altLang="en-US" dirty="0">
                <a:sym typeface="+mn-ea"/>
              </a:rPr>
              <a:t>隔离性方案</a:t>
            </a: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7" name="图片 6" descr="文本&#10;&#10;低可信度描述已自动生成">
            <a:extLst>
              <a:ext uri="{FF2B5EF4-FFF2-40B4-BE49-F238E27FC236}">
                <a16:creationId xmlns:a16="http://schemas.microsoft.com/office/drawing/2014/main" id="{5FD11815-4386-483A-B874-EAE34D5F85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0631" y="2816740"/>
            <a:ext cx="9801225" cy="2562225"/>
          </a:xfrm>
          <a:prstGeom prst="rect">
            <a:avLst/>
          </a:prstGeom>
        </p:spPr>
      </p:pic>
      <p:sp>
        <p:nvSpPr>
          <p:cNvPr id="6" name="内容占位符 4">
            <a:extLst>
              <a:ext uri="{FF2B5EF4-FFF2-40B4-BE49-F238E27FC236}">
                <a16:creationId xmlns:a16="http://schemas.microsoft.com/office/drawing/2014/main" id="{F9026E3E-7773-453D-BED9-ECDFA9A1DF67}"/>
              </a:ext>
            </a:extLst>
          </p:cNvPr>
          <p:cNvSpPr>
            <a:spLocks noGrp="1"/>
          </p:cNvSpPr>
          <p:nvPr>
            <p:ph idx="1"/>
          </p:nvPr>
        </p:nvSpPr>
        <p:spPr>
          <a:xfrm>
            <a:off x="965201" y="1136946"/>
            <a:ext cx="10658399" cy="1623202"/>
          </a:xfrm>
        </p:spPr>
        <p:txBody>
          <a:bodyPr/>
          <a:lstStyle/>
          <a:p>
            <a:r>
              <a:rPr lang="zh-CN" altLang="en-US" dirty="0"/>
              <a:t>数据库隔离级别</a:t>
            </a:r>
          </a:p>
          <a:p>
            <a:pPr lvl="1"/>
            <a:r>
              <a:rPr lang="zh-CN" altLang="en-US" sz="1800" dirty="0"/>
              <a:t>计算节点隔离级别：读语句、写语句隔离级别</a:t>
            </a:r>
            <a:endParaRPr lang="en-US" altLang="zh-CN" sz="1800" dirty="0"/>
          </a:p>
          <a:p>
            <a:pPr lvl="1"/>
            <a:r>
              <a:rPr lang="zh-CN" altLang="en-US" sz="1800" dirty="0"/>
              <a:t>数据节点隔离级别：默认</a:t>
            </a:r>
            <a:r>
              <a:rPr lang="en-US" altLang="zh-CN" sz="1800" dirty="0"/>
              <a:t>RC</a:t>
            </a:r>
            <a:endParaRPr lang="zh-CN" altLang="en-US" sz="1800" dirty="0"/>
          </a:p>
        </p:txBody>
      </p:sp>
    </p:spTree>
    <p:extLst>
      <p:ext uri="{BB962C8B-B14F-4D97-AF65-F5344CB8AC3E}">
        <p14:creationId xmlns:p14="http://schemas.microsoft.com/office/powerpoint/2010/main" val="17090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H_Others_3"/>
          <p:cNvSpPr txBox="1">
            <a:spLocks noChangeArrowheads="1"/>
          </p:cNvSpPr>
          <p:nvPr>
            <p:custDataLst>
              <p:tags r:id="rId1"/>
            </p:custDataLst>
          </p:nvPr>
        </p:nvSpPr>
        <p:spPr bwMode="auto">
          <a:xfrm>
            <a:off x="2306638" y="2057400"/>
            <a:ext cx="14351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章节</a:t>
            </a:r>
          </a:p>
        </p:txBody>
      </p:sp>
      <p:sp>
        <p:nvSpPr>
          <p:cNvPr id="23" name="MH_Others_4"/>
          <p:cNvSpPr txBox="1"/>
          <p:nvPr>
            <p:custDataLst>
              <p:tags r:id="rId2"/>
            </p:custDataLst>
          </p:nvPr>
        </p:nvSpPr>
        <p:spPr>
          <a:xfrm rot="5400000">
            <a:off x="488156" y="3107532"/>
            <a:ext cx="3694113" cy="584200"/>
          </a:xfrm>
          <a:prstGeom prst="rect">
            <a:avLst/>
          </a:prstGeom>
          <a:noFill/>
        </p:spPr>
        <p:txBody>
          <a:bodyPr>
            <a:spAutoFit/>
          </a:bodyPr>
          <a:lstStyle/>
          <a:p>
            <a:pPr algn="ctr">
              <a:defRPr/>
            </a:pPr>
            <a:r>
              <a:rPr lang="en-US" altLang="zh-CN" sz="3200" spc="400" dirty="0">
                <a:solidFill>
                  <a:srgbClr val="DDDDDD"/>
                </a:solidFill>
                <a:latin typeface="+mj-lt"/>
                <a:ea typeface="微软雅黑" panose="020B0503020204020204" pitchFamily="34" charset="-122"/>
                <a:cs typeface="+mn-ea"/>
                <a:sym typeface="+mn-lt"/>
              </a:rPr>
              <a:t>CONTENTS</a:t>
            </a:r>
            <a:endParaRPr lang="zh-CN" altLang="en-US" sz="3200" spc="400" dirty="0">
              <a:solidFill>
                <a:srgbClr val="DDDDDD"/>
              </a:solidFill>
              <a:latin typeface="+mj-lt"/>
              <a:ea typeface="微软雅黑" panose="020B0503020204020204" pitchFamily="34" charset="-122"/>
              <a:cs typeface="+mn-ea"/>
              <a:sym typeface="+mn-lt"/>
            </a:endParaRPr>
          </a:p>
        </p:txBody>
      </p:sp>
      <p:sp>
        <p:nvSpPr>
          <p:cNvPr id="28" name="直接连接符 27"/>
          <p:cNvSpPr/>
          <p:nvPr/>
        </p:nvSpPr>
        <p:spPr>
          <a:xfrm flipV="1">
            <a:off x="5015880" y="2687184"/>
            <a:ext cx="5350802" cy="14859"/>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任意多边形: 形状 28"/>
          <p:cNvSpPr/>
          <p:nvPr/>
        </p:nvSpPr>
        <p:spPr>
          <a:xfrm>
            <a:off x="5015880" y="2702043"/>
            <a:ext cx="396175" cy="1600673"/>
          </a:xfrm>
          <a:custGeom>
            <a:avLst/>
            <a:gdLst>
              <a:gd name="connsiteX0" fmla="*/ 0 w 396175"/>
              <a:gd name="connsiteY0" fmla="*/ 0 h 1600673"/>
              <a:gd name="connsiteX1" fmla="*/ 396175 w 396175"/>
              <a:gd name="connsiteY1" fmla="*/ 0 h 1600673"/>
              <a:gd name="connsiteX2" fmla="*/ 396175 w 396175"/>
              <a:gd name="connsiteY2" fmla="*/ 1600673 h 1600673"/>
              <a:gd name="connsiteX3" fmla="*/ 0 w 396175"/>
              <a:gd name="connsiteY3" fmla="*/ 1600673 h 1600673"/>
              <a:gd name="connsiteX4" fmla="*/ 0 w 396175"/>
              <a:gd name="connsiteY4" fmla="*/ 0 h 1600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175" h="1600673">
                <a:moveTo>
                  <a:pt x="0" y="0"/>
                </a:moveTo>
                <a:lnTo>
                  <a:pt x="396175" y="0"/>
                </a:lnTo>
                <a:lnTo>
                  <a:pt x="396175" y="1600673"/>
                </a:lnTo>
                <a:lnTo>
                  <a:pt x="0" y="16006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FFFFFF"/>
                </a:solidFill>
                <a:latin typeface="微软雅黑" panose="020B0503020204020204" pitchFamily="34" charset="-122"/>
                <a:ea typeface="微软雅黑" panose="020B0503020204020204" pitchFamily="34" charset="-122"/>
                <a:cs typeface="+mn-ea"/>
                <a:sym typeface="+mn-lt"/>
              </a:rPr>
              <a:t>第一章 云计算发展历史</a:t>
            </a:r>
            <a:endParaRPr lang="en-US" sz="2000" b="1" kern="120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30" name="任意多边形: 形状 29"/>
          <p:cNvSpPr/>
          <p:nvPr/>
        </p:nvSpPr>
        <p:spPr>
          <a:xfrm>
            <a:off x="5437107" y="2732773"/>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1.1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适用场景</a:t>
            </a:r>
            <a:endParaRPr 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1" name="直接连接符 30"/>
          <p:cNvSpPr/>
          <p:nvPr/>
        </p:nvSpPr>
        <p:spPr>
          <a:xfrm>
            <a:off x="5375920" y="347683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32" name="任意多边形: 形状 31"/>
          <p:cNvSpPr/>
          <p:nvPr/>
        </p:nvSpPr>
        <p:spPr>
          <a:xfrm>
            <a:off x="5437107" y="3514039"/>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1.2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发展历程</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3" name="直接连接符 32"/>
          <p:cNvSpPr/>
          <p:nvPr/>
        </p:nvSpPr>
        <p:spPr>
          <a:xfrm>
            <a:off x="5375920" y="4258102"/>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6" name="MH_Entry_1"/>
          <p:cNvSpPr/>
          <p:nvPr>
            <p:custDataLst>
              <p:tags r:id="rId3"/>
            </p:custDataLst>
          </p:nvPr>
        </p:nvSpPr>
        <p:spPr>
          <a:xfrm>
            <a:off x="5081399" y="1988841"/>
            <a:ext cx="5285283" cy="592380"/>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fontScale="92500"/>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第一章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产品介绍及使用场景</a:t>
            </a:r>
          </a:p>
        </p:txBody>
      </p:sp>
      <p:sp>
        <p:nvSpPr>
          <p:cNvPr id="27" name="MH_Others_1"/>
          <p:cNvSpPr/>
          <p:nvPr>
            <p:custDataLst>
              <p:tags r:id="rId4"/>
            </p:custDataLst>
          </p:nvPr>
        </p:nvSpPr>
        <p:spPr>
          <a:xfrm>
            <a:off x="5016312" y="1988840"/>
            <a:ext cx="68263" cy="638175"/>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34" name="任意多边形: 形状 33"/>
          <p:cNvSpPr/>
          <p:nvPr/>
        </p:nvSpPr>
        <p:spPr>
          <a:xfrm>
            <a:off x="5444033" y="4269113"/>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sz="2000" dirty="0">
                <a:solidFill>
                  <a:srgbClr val="01ACF1"/>
                </a:solidFill>
                <a:latin typeface="微软雅黑" panose="020B0503020204020204" pitchFamily="34" charset="-122"/>
                <a:ea typeface="微软雅黑" panose="020B0503020204020204" pitchFamily="34" charset="-122"/>
                <a:cs typeface="+mn-ea"/>
                <a:sym typeface="+mn-lt"/>
              </a:rPr>
              <a:t>1.3 </a:t>
            </a:r>
            <a:r>
              <a:rPr lang="zh-CN" sz="2000" dirty="0">
                <a:solidFill>
                  <a:srgbClr val="01ACF1"/>
                </a:solidFill>
                <a:latin typeface="微软雅黑" panose="020B0503020204020204" pitchFamily="34" charset="-122"/>
                <a:ea typeface="微软雅黑" panose="020B0503020204020204" pitchFamily="34" charset="-122"/>
                <a:cs typeface="+mn-ea"/>
                <a:sym typeface="+mn-lt"/>
              </a:rPr>
              <a:t>核心特性</a:t>
            </a:r>
            <a:endParaRPr lang="zh-CN"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5" name="直接连接符 34"/>
          <p:cNvSpPr/>
          <p:nvPr/>
        </p:nvSpPr>
        <p:spPr>
          <a:xfrm>
            <a:off x="5382846" y="501317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 name="页脚占位符 1"/>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5" name="任意多边形: 形状 33"/>
          <p:cNvSpPr/>
          <p:nvPr/>
        </p:nvSpPr>
        <p:spPr>
          <a:xfrm>
            <a:off x="5456733" y="5020661"/>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sz="2000" dirty="0">
                <a:solidFill>
                  <a:srgbClr val="01ACF1"/>
                </a:solidFill>
                <a:latin typeface="微软雅黑" panose="020B0503020204020204" pitchFamily="34" charset="-122"/>
                <a:ea typeface="微软雅黑" panose="020B0503020204020204" pitchFamily="34" charset="-122"/>
                <a:cs typeface="+mn-ea"/>
                <a:sym typeface="+mn-lt"/>
              </a:rPr>
              <a:t>1.4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兼容性</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6" name="直接连接符 5"/>
          <p:cNvSpPr/>
          <p:nvPr/>
        </p:nvSpPr>
        <p:spPr>
          <a:xfrm>
            <a:off x="5395546" y="574977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4.4 </a:t>
            </a:r>
            <a:r>
              <a:rPr lang="zh-CN" altLang="en-US" dirty="0">
                <a:sym typeface="+mn-ea"/>
              </a:rPr>
              <a:t>隔离性方案（续）</a:t>
            </a:r>
          </a:p>
        </p:txBody>
      </p:sp>
      <p:sp>
        <p:nvSpPr>
          <p:cNvPr id="22" name="文本框 21"/>
          <p:cNvSpPr txBox="1"/>
          <p:nvPr/>
        </p:nvSpPr>
        <p:spPr>
          <a:xfrm>
            <a:off x="2057400" y="1208405"/>
            <a:ext cx="7696200" cy="1240790"/>
          </a:xfrm>
          <a:prstGeom prst="rect">
            <a:avLst/>
          </a:prstGeom>
          <a:noFill/>
          <a:ln w="12700">
            <a:noFill/>
            <a:prstDash val="sysDot"/>
          </a:ln>
        </p:spPr>
        <p:txBody>
          <a:bodyPr wrap="square" lIns="180000" rtlCol="0">
            <a:noAutofit/>
          </a:bodyPr>
          <a:lstStyle/>
          <a:p>
            <a:pPr marL="228600" indent="-228600" defTabSz="914400">
              <a:spcBef>
                <a:spcPts val="1000"/>
              </a:spcBef>
              <a:buFont typeface="Arial" panose="020B0604020202020204" pitchFamily="34" charset="0"/>
              <a:buChar char="•"/>
            </a:pPr>
            <a:endParaRPr lang="zh-CN" altLang="en-US" sz="1400" dirty="0">
              <a:latin typeface="微软雅黑" panose="020B0503020204020204" pitchFamily="34" charset="-122"/>
              <a:ea typeface="微软雅黑" panose="020B0503020204020204" pitchFamily="34" charset="-122"/>
            </a:endParaRP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7" name="内容占位符 4">
            <a:extLst>
              <a:ext uri="{FF2B5EF4-FFF2-40B4-BE49-F238E27FC236}">
                <a16:creationId xmlns:a16="http://schemas.microsoft.com/office/drawing/2014/main" id="{8713B960-BA42-43A7-A16F-C2C488F63C21}"/>
              </a:ext>
            </a:extLst>
          </p:cNvPr>
          <p:cNvSpPr>
            <a:spLocks noGrp="1"/>
          </p:cNvSpPr>
          <p:nvPr>
            <p:ph idx="1"/>
          </p:nvPr>
        </p:nvSpPr>
        <p:spPr>
          <a:xfrm>
            <a:off x="965201" y="1208405"/>
            <a:ext cx="9979550" cy="630020"/>
          </a:xfrm>
        </p:spPr>
        <p:txBody>
          <a:bodyPr/>
          <a:lstStyle/>
          <a:p>
            <a:r>
              <a:rPr lang="zh-CN" altLang="en-US" dirty="0"/>
              <a:t>隔离级别与</a:t>
            </a:r>
            <a:r>
              <a:rPr lang="en-US" altLang="zh-CN" dirty="0"/>
              <a:t>GTID</a:t>
            </a:r>
            <a:endParaRPr lang="zh-CN" altLang="en-US" dirty="0"/>
          </a:p>
          <a:p>
            <a:pPr lvl="1"/>
            <a:endParaRPr lang="en-US" altLang="zh-CN" sz="1800" dirty="0"/>
          </a:p>
          <a:p>
            <a:pPr lvl="1"/>
            <a:endParaRPr lang="en-US" altLang="zh-CN" sz="1800" dirty="0"/>
          </a:p>
          <a:p>
            <a:pPr marL="480695" lvl="1" indent="0">
              <a:buNone/>
            </a:pPr>
            <a:endParaRPr lang="en-US" altLang="zh-CN" sz="1800" dirty="0"/>
          </a:p>
        </p:txBody>
      </p:sp>
      <p:pic>
        <p:nvPicPr>
          <p:cNvPr id="6" name="图片 5" descr="表格&#10;&#10;描述已自动生成">
            <a:extLst>
              <a:ext uri="{FF2B5EF4-FFF2-40B4-BE49-F238E27FC236}">
                <a16:creationId xmlns:a16="http://schemas.microsoft.com/office/drawing/2014/main" id="{18190308-DA41-416F-8433-3D7AD53BFC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1520" y="2077100"/>
            <a:ext cx="3988786" cy="1365810"/>
          </a:xfrm>
          <a:prstGeom prst="rect">
            <a:avLst/>
          </a:prstGeom>
        </p:spPr>
      </p:pic>
      <p:pic>
        <p:nvPicPr>
          <p:cNvPr id="9" name="图片 8" descr="手机屏幕截图&#10;&#10;描述已自动生成">
            <a:extLst>
              <a:ext uri="{FF2B5EF4-FFF2-40B4-BE49-F238E27FC236}">
                <a16:creationId xmlns:a16="http://schemas.microsoft.com/office/drawing/2014/main" id="{6ADD2499-CE18-48B0-9E4C-0136873A6A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1520" y="3453086"/>
            <a:ext cx="5192851" cy="1450110"/>
          </a:xfrm>
          <a:prstGeom prst="rect">
            <a:avLst/>
          </a:prstGeom>
        </p:spPr>
      </p:pic>
      <p:pic>
        <p:nvPicPr>
          <p:cNvPr id="11" name="图片 10" descr="手机屏幕截图&#10;&#10;描述已自动生成">
            <a:extLst>
              <a:ext uri="{FF2B5EF4-FFF2-40B4-BE49-F238E27FC236}">
                <a16:creationId xmlns:a16="http://schemas.microsoft.com/office/drawing/2014/main" id="{BDF15BB7-7869-4238-A756-D98D2F7A1E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21520" y="5032557"/>
            <a:ext cx="4809646" cy="1450110"/>
          </a:xfrm>
          <a:prstGeom prst="rect">
            <a:avLst/>
          </a:prstGeom>
        </p:spPr>
      </p:pic>
      <p:sp>
        <p:nvSpPr>
          <p:cNvPr id="18" name="内容占位符 4">
            <a:extLst>
              <a:ext uri="{FF2B5EF4-FFF2-40B4-BE49-F238E27FC236}">
                <a16:creationId xmlns:a16="http://schemas.microsoft.com/office/drawing/2014/main" id="{7C27B261-E951-47FC-B4F7-8F02B08B09A4}"/>
              </a:ext>
            </a:extLst>
          </p:cNvPr>
          <p:cNvSpPr txBox="1">
            <a:spLocks/>
          </p:cNvSpPr>
          <p:nvPr/>
        </p:nvSpPr>
        <p:spPr bwMode="auto">
          <a:xfrm>
            <a:off x="838201" y="1733541"/>
            <a:ext cx="9102022" cy="489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pPr lvl="1"/>
            <a:r>
              <a:rPr lang="en-US" altLang="zh-CN" sz="1600" dirty="0"/>
              <a:t>INSERT</a:t>
            </a:r>
            <a:r>
              <a:rPr lang="zh-CN" altLang="en-US" sz="1600" dirty="0"/>
              <a:t>单节点不需要申请</a:t>
            </a:r>
            <a:r>
              <a:rPr lang="en-US" altLang="zh-CN" sz="1600" dirty="0"/>
              <a:t>GTID</a:t>
            </a:r>
            <a:r>
              <a:rPr lang="zh-CN" altLang="en-US" sz="1600" dirty="0"/>
              <a:t>，</a:t>
            </a:r>
            <a:r>
              <a:rPr lang="zh-CN" altLang="en-US" sz="1600" dirty="0">
                <a:solidFill>
                  <a:srgbClr val="FF0000"/>
                </a:solidFill>
              </a:rPr>
              <a:t>多节点需要申请</a:t>
            </a:r>
            <a:r>
              <a:rPr lang="en-US" altLang="zh-CN" sz="1600" dirty="0">
                <a:solidFill>
                  <a:srgbClr val="FF0000"/>
                </a:solidFill>
              </a:rPr>
              <a:t>GTID</a:t>
            </a:r>
            <a:r>
              <a:rPr lang="zh-CN" altLang="en-US" sz="1600" dirty="0"/>
              <a:t>：</a:t>
            </a:r>
            <a:endParaRPr lang="en-US" altLang="zh-CN" sz="1600" dirty="0"/>
          </a:p>
          <a:p>
            <a:pPr marL="480695" lvl="1" indent="0">
              <a:buNone/>
            </a:pPr>
            <a:endParaRPr lang="zh-CN" altLang="en-US" sz="1800" dirty="0"/>
          </a:p>
        </p:txBody>
      </p:sp>
      <p:sp>
        <p:nvSpPr>
          <p:cNvPr id="19" name="内容占位符 4">
            <a:extLst>
              <a:ext uri="{FF2B5EF4-FFF2-40B4-BE49-F238E27FC236}">
                <a16:creationId xmlns:a16="http://schemas.microsoft.com/office/drawing/2014/main" id="{C466DB8F-ACD8-49A6-B113-6EAF1266235D}"/>
              </a:ext>
            </a:extLst>
          </p:cNvPr>
          <p:cNvSpPr txBox="1">
            <a:spLocks/>
          </p:cNvSpPr>
          <p:nvPr/>
        </p:nvSpPr>
        <p:spPr bwMode="auto">
          <a:xfrm>
            <a:off x="838201" y="3184426"/>
            <a:ext cx="9672586" cy="489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pPr lvl="1"/>
            <a:r>
              <a:rPr lang="en-US" altLang="zh-CN" sz="1600" dirty="0"/>
              <a:t>UPDATE</a:t>
            </a:r>
            <a:r>
              <a:rPr lang="zh-CN" altLang="en-US" sz="1600" dirty="0"/>
              <a:t>单节点不需要申请</a:t>
            </a:r>
            <a:r>
              <a:rPr lang="en-US" altLang="zh-CN" sz="1600" dirty="0"/>
              <a:t>GTID</a:t>
            </a:r>
            <a:r>
              <a:rPr lang="zh-CN" altLang="en-US" sz="1600" dirty="0"/>
              <a:t>，</a:t>
            </a:r>
            <a:r>
              <a:rPr lang="zh-CN" altLang="en-US" sz="1600" dirty="0">
                <a:solidFill>
                  <a:srgbClr val="FF0000"/>
                </a:solidFill>
              </a:rPr>
              <a:t>多节点需要申请</a:t>
            </a:r>
            <a:r>
              <a:rPr lang="en-US" altLang="zh-CN" sz="1600" dirty="0">
                <a:solidFill>
                  <a:srgbClr val="FF0000"/>
                </a:solidFill>
              </a:rPr>
              <a:t>GTID</a:t>
            </a:r>
            <a:r>
              <a:rPr lang="zh-CN" altLang="en-US" sz="1600" dirty="0"/>
              <a:t>，</a:t>
            </a:r>
            <a:r>
              <a:rPr lang="zh-CN" altLang="en-US" sz="1600" dirty="0">
                <a:solidFill>
                  <a:srgbClr val="FF0000"/>
                </a:solidFill>
              </a:rPr>
              <a:t>多节点和</a:t>
            </a:r>
            <a:r>
              <a:rPr lang="en-US" altLang="zh-CN" sz="1600" dirty="0">
                <a:solidFill>
                  <a:srgbClr val="FF0000"/>
                </a:solidFill>
              </a:rPr>
              <a:t>CW</a:t>
            </a:r>
            <a:r>
              <a:rPr lang="zh-CN" altLang="en-US" sz="1600" dirty="0">
                <a:solidFill>
                  <a:srgbClr val="FF0000"/>
                </a:solidFill>
              </a:rPr>
              <a:t>隔离级别需要加排它锁</a:t>
            </a:r>
            <a:r>
              <a:rPr lang="zh-CN" altLang="en-US" sz="1600" dirty="0"/>
              <a:t>：</a:t>
            </a:r>
            <a:endParaRPr lang="en-US" altLang="zh-CN" sz="1600" dirty="0"/>
          </a:p>
          <a:p>
            <a:pPr marL="480695" lvl="1" indent="0">
              <a:buNone/>
            </a:pPr>
            <a:endParaRPr lang="zh-CN" altLang="en-US" sz="1800" dirty="0"/>
          </a:p>
        </p:txBody>
      </p:sp>
      <p:sp>
        <p:nvSpPr>
          <p:cNvPr id="20" name="内容占位符 4">
            <a:extLst>
              <a:ext uri="{FF2B5EF4-FFF2-40B4-BE49-F238E27FC236}">
                <a16:creationId xmlns:a16="http://schemas.microsoft.com/office/drawing/2014/main" id="{071C1F23-0F88-416C-8AEC-F1C5A8CB54F7}"/>
              </a:ext>
            </a:extLst>
          </p:cNvPr>
          <p:cNvSpPr txBox="1">
            <a:spLocks/>
          </p:cNvSpPr>
          <p:nvPr/>
        </p:nvSpPr>
        <p:spPr bwMode="auto">
          <a:xfrm>
            <a:off x="838201" y="4754537"/>
            <a:ext cx="9672586" cy="489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pPr lvl="1"/>
            <a:r>
              <a:rPr lang="en-US" altLang="zh-CN" sz="1600" dirty="0"/>
              <a:t>DELETE</a:t>
            </a:r>
            <a:r>
              <a:rPr lang="zh-CN" altLang="en-US" sz="1600" dirty="0"/>
              <a:t>在</a:t>
            </a:r>
            <a:r>
              <a:rPr lang="en-US" altLang="zh-CN" sz="1600" dirty="0"/>
              <a:t>CW</a:t>
            </a:r>
            <a:r>
              <a:rPr lang="zh-CN" altLang="en-US" sz="1600" dirty="0"/>
              <a:t>隔离级别下拆分为</a:t>
            </a:r>
            <a:r>
              <a:rPr lang="en-US" altLang="zh-CN" sz="1600" dirty="0"/>
              <a:t>UPDATE</a:t>
            </a:r>
            <a:r>
              <a:rPr lang="zh-CN" altLang="en-US" sz="1600" dirty="0"/>
              <a:t>和</a:t>
            </a:r>
            <a:r>
              <a:rPr lang="en-US" altLang="zh-CN" sz="1600" dirty="0"/>
              <a:t>DELETE</a:t>
            </a:r>
            <a:r>
              <a:rPr lang="zh-CN" altLang="en-US" sz="1600" dirty="0"/>
              <a:t>操作：</a:t>
            </a:r>
            <a:endParaRPr lang="en-US" altLang="zh-CN" sz="1600" dirty="0"/>
          </a:p>
          <a:p>
            <a:pPr marL="480695" lvl="1" indent="0">
              <a:buNone/>
            </a:pPr>
            <a:endParaRPr lang="zh-CN" altLang="en-US" sz="1800" dirty="0"/>
          </a:p>
        </p:txBody>
      </p:sp>
    </p:spTree>
    <p:extLst>
      <p:ext uri="{BB962C8B-B14F-4D97-AF65-F5344CB8AC3E}">
        <p14:creationId xmlns:p14="http://schemas.microsoft.com/office/powerpoint/2010/main" val="14806299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4.4 </a:t>
            </a:r>
            <a:r>
              <a:rPr lang="zh-CN" altLang="en-US" dirty="0">
                <a:sym typeface="+mn-ea"/>
              </a:rPr>
              <a:t>隔离性方案（续）</a:t>
            </a:r>
          </a:p>
        </p:txBody>
      </p:sp>
      <p:sp>
        <p:nvSpPr>
          <p:cNvPr id="22" name="文本框 21"/>
          <p:cNvSpPr txBox="1"/>
          <p:nvPr/>
        </p:nvSpPr>
        <p:spPr>
          <a:xfrm>
            <a:off x="2057400" y="1208405"/>
            <a:ext cx="7696200" cy="1240790"/>
          </a:xfrm>
          <a:prstGeom prst="rect">
            <a:avLst/>
          </a:prstGeom>
          <a:noFill/>
          <a:ln w="12700">
            <a:noFill/>
            <a:prstDash val="sysDot"/>
          </a:ln>
        </p:spPr>
        <p:txBody>
          <a:bodyPr wrap="square" lIns="180000" rtlCol="0">
            <a:noAutofit/>
          </a:bodyPr>
          <a:lstStyle/>
          <a:p>
            <a:pPr marL="228600" indent="-228600" defTabSz="914400">
              <a:spcBef>
                <a:spcPts val="1000"/>
              </a:spcBef>
              <a:buFont typeface="Arial" panose="020B0604020202020204" pitchFamily="34" charset="0"/>
              <a:buChar char="•"/>
            </a:pPr>
            <a:endParaRPr lang="zh-CN" altLang="en-US" sz="1400" dirty="0">
              <a:latin typeface="微软雅黑" panose="020B0503020204020204" pitchFamily="34" charset="-122"/>
              <a:ea typeface="微软雅黑" panose="020B0503020204020204" pitchFamily="34" charset="-122"/>
            </a:endParaRP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7" name="内容占位符 4">
            <a:extLst>
              <a:ext uri="{FF2B5EF4-FFF2-40B4-BE49-F238E27FC236}">
                <a16:creationId xmlns:a16="http://schemas.microsoft.com/office/drawing/2014/main" id="{8713B960-BA42-43A7-A16F-C2C488F63C21}"/>
              </a:ext>
            </a:extLst>
          </p:cNvPr>
          <p:cNvSpPr>
            <a:spLocks noGrp="1"/>
          </p:cNvSpPr>
          <p:nvPr>
            <p:ph idx="1"/>
          </p:nvPr>
        </p:nvSpPr>
        <p:spPr>
          <a:xfrm>
            <a:off x="965201" y="1208405"/>
            <a:ext cx="9979550" cy="630020"/>
          </a:xfrm>
        </p:spPr>
        <p:txBody>
          <a:bodyPr/>
          <a:lstStyle/>
          <a:p>
            <a:r>
              <a:rPr lang="zh-CN" altLang="en-US" dirty="0"/>
              <a:t>隔离级别与</a:t>
            </a:r>
            <a:r>
              <a:rPr lang="en-US" altLang="zh-CN" dirty="0"/>
              <a:t>GTID</a:t>
            </a:r>
            <a:endParaRPr lang="zh-CN" altLang="en-US" dirty="0"/>
          </a:p>
          <a:p>
            <a:pPr lvl="1"/>
            <a:endParaRPr lang="en-US" altLang="zh-CN" sz="1800" dirty="0"/>
          </a:p>
          <a:p>
            <a:pPr lvl="1"/>
            <a:endParaRPr lang="en-US" altLang="zh-CN" sz="1800" dirty="0"/>
          </a:p>
          <a:p>
            <a:pPr marL="480695" lvl="1" indent="0">
              <a:buNone/>
            </a:pPr>
            <a:endParaRPr lang="en-US" altLang="zh-CN" sz="1800" dirty="0"/>
          </a:p>
        </p:txBody>
      </p:sp>
      <p:pic>
        <p:nvPicPr>
          <p:cNvPr id="13" name="图片 12" descr="手机屏幕截图&#10;&#10;描述已自动生成">
            <a:extLst>
              <a:ext uri="{FF2B5EF4-FFF2-40B4-BE49-F238E27FC236}">
                <a16:creationId xmlns:a16="http://schemas.microsoft.com/office/drawing/2014/main" id="{BD8519B8-1C87-475C-9D87-CD68DD650E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7174" y="1828800"/>
            <a:ext cx="5404677" cy="1871823"/>
          </a:xfrm>
          <a:prstGeom prst="rect">
            <a:avLst/>
          </a:prstGeom>
        </p:spPr>
      </p:pic>
      <p:pic>
        <p:nvPicPr>
          <p:cNvPr id="15" name="图片 14" descr="表格&#10;&#10;描述已自动生成">
            <a:extLst>
              <a:ext uri="{FF2B5EF4-FFF2-40B4-BE49-F238E27FC236}">
                <a16:creationId xmlns:a16="http://schemas.microsoft.com/office/drawing/2014/main" id="{ECF6C1F3-CF22-44BE-BC5C-25B7B90910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7393" y="3643389"/>
            <a:ext cx="5364237" cy="1857817"/>
          </a:xfrm>
          <a:prstGeom prst="rect">
            <a:avLst/>
          </a:prstGeom>
        </p:spPr>
      </p:pic>
    </p:spTree>
    <p:extLst>
      <p:ext uri="{BB962C8B-B14F-4D97-AF65-F5344CB8AC3E}">
        <p14:creationId xmlns:p14="http://schemas.microsoft.com/office/powerpoint/2010/main" val="1668068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4.4 </a:t>
            </a:r>
            <a:r>
              <a:rPr lang="zh-CN" altLang="en-US" dirty="0">
                <a:sym typeface="+mn-ea"/>
              </a:rPr>
              <a:t>隔离性方案（续）</a:t>
            </a:r>
          </a:p>
        </p:txBody>
      </p:sp>
      <p:sp>
        <p:nvSpPr>
          <p:cNvPr id="22" name="文本框 21"/>
          <p:cNvSpPr txBox="1"/>
          <p:nvPr/>
        </p:nvSpPr>
        <p:spPr>
          <a:xfrm>
            <a:off x="2057400" y="1208405"/>
            <a:ext cx="7696200" cy="1240790"/>
          </a:xfrm>
          <a:prstGeom prst="rect">
            <a:avLst/>
          </a:prstGeom>
          <a:noFill/>
          <a:ln w="12700">
            <a:noFill/>
            <a:prstDash val="sysDot"/>
          </a:ln>
        </p:spPr>
        <p:txBody>
          <a:bodyPr wrap="square" lIns="180000" rtlCol="0">
            <a:noAutofit/>
          </a:bodyPr>
          <a:lstStyle/>
          <a:p>
            <a:pPr marL="228600" indent="-228600" defTabSz="914400">
              <a:spcBef>
                <a:spcPts val="1000"/>
              </a:spcBef>
              <a:buFont typeface="Arial" panose="020B0604020202020204" pitchFamily="34" charset="0"/>
              <a:buChar char="•"/>
            </a:pPr>
            <a:endParaRPr lang="zh-CN" altLang="en-US" sz="1400" dirty="0">
              <a:latin typeface="微软雅黑" panose="020B0503020204020204" pitchFamily="34" charset="-122"/>
              <a:ea typeface="微软雅黑" panose="020B0503020204020204" pitchFamily="34" charset="-122"/>
            </a:endParaRP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图片 5" descr="图形用户界面&#10;&#10;描述已自动生成">
            <a:extLst>
              <a:ext uri="{FF2B5EF4-FFF2-40B4-BE49-F238E27FC236}">
                <a16:creationId xmlns:a16="http://schemas.microsoft.com/office/drawing/2014/main" id="{0FF0AC42-68C5-44C5-8629-C28FC19817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4600" y="1208405"/>
            <a:ext cx="7139971" cy="3899523"/>
          </a:xfrm>
          <a:prstGeom prst="rect">
            <a:avLst/>
          </a:prstGeom>
        </p:spPr>
      </p:pic>
      <p:sp>
        <p:nvSpPr>
          <p:cNvPr id="7" name="内容占位符 4">
            <a:extLst>
              <a:ext uri="{FF2B5EF4-FFF2-40B4-BE49-F238E27FC236}">
                <a16:creationId xmlns:a16="http://schemas.microsoft.com/office/drawing/2014/main" id="{6ABCEE20-ED5B-44FC-8182-DA580CCDEDD8}"/>
              </a:ext>
            </a:extLst>
          </p:cNvPr>
          <p:cNvSpPr>
            <a:spLocks noGrp="1"/>
          </p:cNvSpPr>
          <p:nvPr>
            <p:ph idx="1"/>
          </p:nvPr>
        </p:nvSpPr>
        <p:spPr>
          <a:xfrm>
            <a:off x="889001" y="1151212"/>
            <a:ext cx="4521199" cy="4182788"/>
          </a:xfrm>
        </p:spPr>
        <p:txBody>
          <a:bodyPr/>
          <a:lstStyle/>
          <a:p>
            <a:r>
              <a:rPr lang="zh-CN" altLang="en-US" dirty="0"/>
              <a:t>一致性读</a:t>
            </a:r>
          </a:p>
          <a:p>
            <a:pPr lvl="1"/>
            <a:r>
              <a:rPr lang="zh-CN" altLang="en-US" sz="1800" dirty="0"/>
              <a:t>计算节点隔离级别为</a:t>
            </a:r>
            <a:r>
              <a:rPr lang="en-US" altLang="zh-CN" sz="1800" dirty="0"/>
              <a:t>UR</a:t>
            </a:r>
            <a:r>
              <a:rPr lang="zh-CN" altLang="en-US" sz="1800" dirty="0"/>
              <a:t>时，不校验</a:t>
            </a:r>
            <a:r>
              <a:rPr lang="en-US" altLang="zh-CN" sz="1800" dirty="0"/>
              <a:t>GTID</a:t>
            </a:r>
            <a:r>
              <a:rPr lang="zh-CN" altLang="en-US" sz="1800" dirty="0"/>
              <a:t>活跃性；</a:t>
            </a:r>
            <a:endParaRPr lang="en-US" altLang="zh-CN" sz="1800" dirty="0"/>
          </a:p>
          <a:p>
            <a:pPr lvl="1"/>
            <a:r>
              <a:rPr lang="zh-CN" altLang="en-US" sz="1800" dirty="0"/>
              <a:t>计算节点隔离级别为</a:t>
            </a:r>
            <a:r>
              <a:rPr lang="en-US" altLang="zh-CN" sz="1800" dirty="0"/>
              <a:t>CR</a:t>
            </a:r>
            <a:r>
              <a:rPr lang="zh-CN" altLang="en-US" sz="1800" dirty="0"/>
              <a:t>时，校验</a:t>
            </a:r>
            <a:r>
              <a:rPr lang="en-US" altLang="zh-CN" sz="1800" dirty="0"/>
              <a:t>GTID</a:t>
            </a:r>
            <a:r>
              <a:rPr lang="zh-CN" altLang="en-US" sz="1800" dirty="0"/>
              <a:t>活跃性：</a:t>
            </a:r>
            <a:endParaRPr lang="en-US" altLang="zh-CN" sz="1800" dirty="0"/>
          </a:p>
          <a:p>
            <a:pPr marL="480695" lvl="1" indent="0">
              <a:buNone/>
            </a:pPr>
            <a:r>
              <a:rPr lang="zh-CN" altLang="en-US" sz="1800" dirty="0"/>
              <a:t>如果是活跃状态，表明该数据在未提交事务中，不能返回给客户端，需要返回旧版本的数据；</a:t>
            </a:r>
            <a:endParaRPr lang="en-US" altLang="zh-CN" sz="1800" dirty="0"/>
          </a:p>
          <a:p>
            <a:pPr marL="480695" lvl="1" indent="0">
              <a:buNone/>
            </a:pPr>
            <a:r>
              <a:rPr lang="zh-CN" altLang="en-US" sz="1800" dirty="0"/>
              <a:t>如果是非活跃状态，则可以直接返回。</a:t>
            </a:r>
          </a:p>
        </p:txBody>
      </p:sp>
    </p:spTree>
    <p:extLst>
      <p:ext uri="{BB962C8B-B14F-4D97-AF65-F5344CB8AC3E}">
        <p14:creationId xmlns:p14="http://schemas.microsoft.com/office/powerpoint/2010/main" val="14625036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4.4 </a:t>
            </a:r>
            <a:r>
              <a:rPr lang="zh-CN" altLang="en-US" dirty="0">
                <a:sym typeface="+mn-ea"/>
              </a:rPr>
              <a:t>隔离性方案（续）</a:t>
            </a:r>
          </a:p>
        </p:txBody>
      </p:sp>
      <p:sp>
        <p:nvSpPr>
          <p:cNvPr id="22" name="文本框 21"/>
          <p:cNvSpPr txBox="1"/>
          <p:nvPr/>
        </p:nvSpPr>
        <p:spPr>
          <a:xfrm>
            <a:off x="2057400" y="1208405"/>
            <a:ext cx="7696200" cy="1240790"/>
          </a:xfrm>
          <a:prstGeom prst="rect">
            <a:avLst/>
          </a:prstGeom>
          <a:noFill/>
          <a:ln w="12700">
            <a:noFill/>
            <a:prstDash val="sysDot"/>
          </a:ln>
        </p:spPr>
        <p:txBody>
          <a:bodyPr wrap="square" lIns="180000" rtlCol="0">
            <a:noAutofit/>
          </a:bodyPr>
          <a:lstStyle/>
          <a:p>
            <a:pPr marL="228600" indent="-228600" defTabSz="914400">
              <a:spcBef>
                <a:spcPts val="1000"/>
              </a:spcBef>
              <a:buFont typeface="Arial" panose="020B0604020202020204" pitchFamily="34" charset="0"/>
              <a:buChar char="•"/>
            </a:pPr>
            <a:endParaRPr lang="zh-CN" altLang="en-US" sz="1400" dirty="0">
              <a:latin typeface="微软雅黑" panose="020B0503020204020204" pitchFamily="34" charset="-122"/>
              <a:ea typeface="微软雅黑" panose="020B0503020204020204" pitchFamily="34" charset="-122"/>
            </a:endParaRP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7" name="图片 6" descr="图形用户界面&#10;&#10;描述已自动生成">
            <a:extLst>
              <a:ext uri="{FF2B5EF4-FFF2-40B4-BE49-F238E27FC236}">
                <a16:creationId xmlns:a16="http://schemas.microsoft.com/office/drawing/2014/main" id="{9FEB85E4-928C-41F1-B416-F842E528ED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4099" y="1578429"/>
            <a:ext cx="7235861" cy="4071166"/>
          </a:xfrm>
          <a:prstGeom prst="rect">
            <a:avLst/>
          </a:prstGeom>
        </p:spPr>
      </p:pic>
      <p:sp>
        <p:nvSpPr>
          <p:cNvPr id="6" name="内容占位符 4">
            <a:extLst>
              <a:ext uri="{FF2B5EF4-FFF2-40B4-BE49-F238E27FC236}">
                <a16:creationId xmlns:a16="http://schemas.microsoft.com/office/drawing/2014/main" id="{4E48580D-BCF5-4650-8FFE-1DA59CC9BDBA}"/>
              </a:ext>
            </a:extLst>
          </p:cNvPr>
          <p:cNvSpPr>
            <a:spLocks noGrp="1"/>
          </p:cNvSpPr>
          <p:nvPr>
            <p:ph idx="1"/>
          </p:nvPr>
        </p:nvSpPr>
        <p:spPr>
          <a:xfrm>
            <a:off x="889001" y="1151212"/>
            <a:ext cx="4521199" cy="5031148"/>
          </a:xfrm>
        </p:spPr>
        <p:txBody>
          <a:bodyPr/>
          <a:lstStyle/>
          <a:p>
            <a:r>
              <a:rPr lang="en-US" altLang="zh-CN" dirty="0"/>
              <a:t>MVCC</a:t>
            </a:r>
            <a:r>
              <a:rPr lang="zh-CN" altLang="en-US" dirty="0"/>
              <a:t>模式一致性读</a:t>
            </a:r>
          </a:p>
          <a:p>
            <a:pPr lvl="1"/>
            <a:r>
              <a:rPr lang="zh-CN" altLang="en-US" sz="1800" dirty="0"/>
              <a:t>一致性读存在一些问题：对于聚合函数采用</a:t>
            </a:r>
            <a:r>
              <a:rPr lang="en-US" altLang="zh-CN" sz="1800" dirty="0"/>
              <a:t>lock in share mode</a:t>
            </a:r>
            <a:r>
              <a:rPr lang="zh-CN" altLang="en-US" sz="1800" dirty="0"/>
              <a:t>，存在一致性问题，事务活跃性在</a:t>
            </a:r>
            <a:r>
              <a:rPr lang="en-US" altLang="zh-CN" sz="1800" dirty="0"/>
              <a:t>proxy</a:t>
            </a:r>
            <a:r>
              <a:rPr lang="zh-CN" altLang="en-US" sz="1800" dirty="0"/>
              <a:t>进行，增加</a:t>
            </a:r>
            <a:r>
              <a:rPr lang="en-US" altLang="zh-CN" sz="1800" dirty="0"/>
              <a:t>proxy</a:t>
            </a:r>
            <a:r>
              <a:rPr lang="zh-CN" altLang="en-US" sz="1800" dirty="0"/>
              <a:t>的内存开销和网络开销；</a:t>
            </a:r>
            <a:endParaRPr lang="en-US" altLang="zh-CN" sz="1800" dirty="0"/>
          </a:p>
          <a:p>
            <a:pPr lvl="1"/>
            <a:r>
              <a:rPr lang="en-US" altLang="zh-CN" sz="1800" dirty="0"/>
              <a:t>MVCC</a:t>
            </a:r>
            <a:r>
              <a:rPr lang="zh-CN" altLang="en-US" sz="1800" dirty="0"/>
              <a:t>模式一致性读：将获取</a:t>
            </a:r>
            <a:r>
              <a:rPr lang="en-US" altLang="zh-CN" sz="1800" dirty="0"/>
              <a:t>GTID</a:t>
            </a:r>
            <a:r>
              <a:rPr lang="zh-CN" altLang="en-US" sz="1800" dirty="0"/>
              <a:t>列表在</a:t>
            </a:r>
            <a:r>
              <a:rPr lang="en-US" altLang="zh-CN" sz="1800" dirty="0"/>
              <a:t>hint</a:t>
            </a:r>
            <a:r>
              <a:rPr lang="zh-CN" altLang="en-US" sz="1800" dirty="0"/>
              <a:t>中下推给</a:t>
            </a:r>
            <a:r>
              <a:rPr lang="en-US" altLang="zh-CN" sz="1800" dirty="0"/>
              <a:t>DB</a:t>
            </a:r>
            <a:r>
              <a:rPr lang="zh-CN" altLang="en-US" sz="1800" dirty="0"/>
              <a:t>，即事务活跃性在数据节点执行，避免了计算节点获取所有结果集进行活跃判断而导致</a:t>
            </a:r>
            <a:r>
              <a:rPr lang="en-US" altLang="zh-CN" sz="1800" dirty="0"/>
              <a:t>proxy</a:t>
            </a:r>
            <a:r>
              <a:rPr lang="zh-CN" altLang="en-US" sz="1800" dirty="0"/>
              <a:t>内存开销增大的风险。</a:t>
            </a:r>
          </a:p>
        </p:txBody>
      </p:sp>
    </p:spTree>
    <p:extLst>
      <p:ext uri="{BB962C8B-B14F-4D97-AF65-F5344CB8AC3E}">
        <p14:creationId xmlns:p14="http://schemas.microsoft.com/office/powerpoint/2010/main" val="23190558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4.4 </a:t>
            </a:r>
            <a:r>
              <a:rPr lang="zh-CN" altLang="en-US" dirty="0">
                <a:sym typeface="+mn-ea"/>
              </a:rPr>
              <a:t>隔离性方案（续）</a:t>
            </a:r>
          </a:p>
        </p:txBody>
      </p:sp>
      <p:sp>
        <p:nvSpPr>
          <p:cNvPr id="22" name="文本框 21"/>
          <p:cNvSpPr txBox="1"/>
          <p:nvPr/>
        </p:nvSpPr>
        <p:spPr>
          <a:xfrm>
            <a:off x="2057400" y="1208405"/>
            <a:ext cx="7696200" cy="1240790"/>
          </a:xfrm>
          <a:prstGeom prst="rect">
            <a:avLst/>
          </a:prstGeom>
          <a:noFill/>
          <a:ln w="12700">
            <a:noFill/>
            <a:prstDash val="sysDot"/>
          </a:ln>
        </p:spPr>
        <p:txBody>
          <a:bodyPr wrap="square" lIns="180000" rtlCol="0">
            <a:noAutofit/>
          </a:bodyPr>
          <a:lstStyle/>
          <a:p>
            <a:pPr marL="228600" indent="-228600" defTabSz="914400">
              <a:spcBef>
                <a:spcPts val="1000"/>
              </a:spcBef>
              <a:buFont typeface="Arial" panose="020B0604020202020204" pitchFamily="34" charset="0"/>
              <a:buChar char="•"/>
            </a:pPr>
            <a:endParaRPr lang="zh-CN" altLang="en-US" sz="1400" dirty="0">
              <a:latin typeface="微软雅黑" panose="020B0503020204020204" pitchFamily="34" charset="-122"/>
              <a:ea typeface="微软雅黑" panose="020B0503020204020204" pitchFamily="34" charset="-122"/>
            </a:endParaRP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图片 5" descr="图形用户界面&#10;&#10;描述已自动生成">
            <a:extLst>
              <a:ext uri="{FF2B5EF4-FFF2-40B4-BE49-F238E27FC236}">
                <a16:creationId xmlns:a16="http://schemas.microsoft.com/office/drawing/2014/main" id="{50D60E1D-6A48-44A9-9740-0C8DFF5A83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1639" y="1918419"/>
            <a:ext cx="6200361" cy="3488555"/>
          </a:xfrm>
          <a:prstGeom prst="rect">
            <a:avLst/>
          </a:prstGeom>
        </p:spPr>
      </p:pic>
      <p:sp>
        <p:nvSpPr>
          <p:cNvPr id="7" name="内容占位符 4">
            <a:extLst>
              <a:ext uri="{FF2B5EF4-FFF2-40B4-BE49-F238E27FC236}">
                <a16:creationId xmlns:a16="http://schemas.microsoft.com/office/drawing/2014/main" id="{2152D430-F361-4304-9E54-657A480EA5D6}"/>
              </a:ext>
            </a:extLst>
          </p:cNvPr>
          <p:cNvSpPr>
            <a:spLocks noGrp="1"/>
          </p:cNvSpPr>
          <p:nvPr>
            <p:ph idx="1"/>
          </p:nvPr>
        </p:nvSpPr>
        <p:spPr>
          <a:xfrm>
            <a:off x="889001" y="1151212"/>
            <a:ext cx="5482923" cy="5422843"/>
          </a:xfrm>
        </p:spPr>
        <p:txBody>
          <a:bodyPr/>
          <a:lstStyle/>
          <a:p>
            <a:r>
              <a:rPr lang="zh-CN" altLang="en-US" dirty="0"/>
              <a:t>一致性写</a:t>
            </a:r>
          </a:p>
          <a:p>
            <a:pPr lvl="1"/>
            <a:r>
              <a:rPr lang="en-US" altLang="zh-CN" sz="1600" dirty="0"/>
              <a:t>Proxy</a:t>
            </a:r>
            <a:r>
              <a:rPr lang="zh-CN" altLang="en-US" sz="1600" dirty="0"/>
              <a:t>计算节点请求活跃事务列表</a:t>
            </a:r>
            <a:r>
              <a:rPr lang="en-US" altLang="zh-CN" sz="1600" dirty="0"/>
              <a:t>GTID</a:t>
            </a:r>
            <a:r>
              <a:rPr lang="zh-CN" altLang="en-US" sz="1600" dirty="0"/>
              <a:t>，同时请求创建</a:t>
            </a:r>
            <a:r>
              <a:rPr lang="en-US" altLang="zh-CN" sz="1600" dirty="0"/>
              <a:t>GTID</a:t>
            </a:r>
            <a:r>
              <a:rPr lang="zh-CN" altLang="en-US" sz="1600" dirty="0"/>
              <a:t>；</a:t>
            </a:r>
            <a:endParaRPr lang="en-US" altLang="zh-CN" sz="1600" dirty="0"/>
          </a:p>
          <a:p>
            <a:pPr lvl="1"/>
            <a:r>
              <a:rPr lang="zh-CN" altLang="en-US" sz="1600" dirty="0"/>
              <a:t>将更新语句进行改写：</a:t>
            </a:r>
            <a:endParaRPr lang="en-US" altLang="zh-CN" sz="1600" dirty="0"/>
          </a:p>
          <a:p>
            <a:pPr marL="480695" lvl="1" indent="0">
              <a:buNone/>
            </a:pPr>
            <a:r>
              <a:rPr lang="en-US" altLang="zh-CN" sz="1600" dirty="0"/>
              <a:t>select </a:t>
            </a:r>
            <a:r>
              <a:rPr lang="en-US" altLang="zh-CN" sz="1600" dirty="0" err="1"/>
              <a:t>pk,gtid</a:t>
            </a:r>
            <a:r>
              <a:rPr lang="en-US" altLang="zh-CN" sz="1600" dirty="0"/>
              <a:t> from tb for update</a:t>
            </a:r>
          </a:p>
          <a:p>
            <a:pPr marL="480695" lvl="1" indent="0">
              <a:buNone/>
            </a:pPr>
            <a:r>
              <a:rPr lang="en-US" altLang="zh-CN" sz="1600" dirty="0"/>
              <a:t>update tb set …,</a:t>
            </a:r>
            <a:r>
              <a:rPr lang="en-US" altLang="zh-CN" sz="1600" dirty="0" err="1"/>
              <a:t>gtid</a:t>
            </a:r>
            <a:r>
              <a:rPr lang="en-US" altLang="zh-CN" sz="1600" dirty="0"/>
              <a:t>=</a:t>
            </a:r>
            <a:r>
              <a:rPr lang="en-US" altLang="zh-CN" sz="1600" dirty="0" err="1"/>
              <a:t>gtid_no</a:t>
            </a:r>
            <a:endParaRPr lang="en-US" altLang="zh-CN" sz="1600" dirty="0"/>
          </a:p>
          <a:p>
            <a:pPr lvl="1"/>
            <a:r>
              <a:rPr lang="zh-CN" altLang="en-US" sz="1600" dirty="0"/>
              <a:t>将</a:t>
            </a:r>
            <a:r>
              <a:rPr lang="en-US" altLang="zh-CN" sz="1600" dirty="0"/>
              <a:t>select for update</a:t>
            </a:r>
            <a:r>
              <a:rPr lang="zh-CN" altLang="en-US" sz="1600" dirty="0"/>
              <a:t>排它锁下发到数据节点，并返回结果，如超时则报错；</a:t>
            </a:r>
            <a:endParaRPr lang="en-US" altLang="zh-CN" sz="1600" dirty="0"/>
          </a:p>
          <a:p>
            <a:pPr lvl="1"/>
            <a:r>
              <a:rPr lang="en-US" altLang="zh-CN" sz="1600" dirty="0"/>
              <a:t>Proxy</a:t>
            </a:r>
            <a:r>
              <a:rPr lang="zh-CN" altLang="en-US" sz="1600" dirty="0"/>
              <a:t>对返回</a:t>
            </a:r>
            <a:r>
              <a:rPr lang="en-US" altLang="zh-CN" sz="1600" dirty="0"/>
              <a:t>GTID</a:t>
            </a:r>
            <a:r>
              <a:rPr lang="zh-CN" altLang="en-US" sz="1600" dirty="0"/>
              <a:t>进行活跃性判断，如果是非活跃状态，则下发</a:t>
            </a:r>
            <a:r>
              <a:rPr lang="en-US" altLang="zh-CN" sz="1600" dirty="0"/>
              <a:t>UPDATE</a:t>
            </a:r>
            <a:r>
              <a:rPr lang="zh-CN" altLang="en-US" sz="1600" dirty="0"/>
              <a:t>语句，如果是活跃状态，则尝试重试查询活跃</a:t>
            </a:r>
            <a:r>
              <a:rPr lang="en-US" altLang="zh-CN" sz="1600" dirty="0"/>
              <a:t>GTID</a:t>
            </a:r>
            <a:r>
              <a:rPr lang="zh-CN" altLang="en-US" sz="1600" dirty="0"/>
              <a:t>列表，检查</a:t>
            </a:r>
            <a:r>
              <a:rPr lang="en-US" altLang="zh-CN" sz="1600" dirty="0"/>
              <a:t>OK</a:t>
            </a:r>
            <a:r>
              <a:rPr lang="zh-CN" altLang="en-US" sz="1600" dirty="0"/>
              <a:t>后继续</a:t>
            </a:r>
            <a:r>
              <a:rPr lang="en-US" altLang="zh-CN" sz="1600" dirty="0"/>
              <a:t>UPDATE</a:t>
            </a:r>
            <a:r>
              <a:rPr lang="zh-CN" altLang="en-US" sz="1600" dirty="0"/>
              <a:t>，超时报错；</a:t>
            </a:r>
            <a:endParaRPr lang="en-US" altLang="zh-CN" sz="1600" dirty="0"/>
          </a:p>
          <a:p>
            <a:pPr lvl="1"/>
            <a:r>
              <a:rPr lang="zh-CN" altLang="en-US" sz="1600" dirty="0"/>
              <a:t>所有节点更新完成后，释放</a:t>
            </a:r>
            <a:r>
              <a:rPr lang="en-US" altLang="zh-CN" sz="1600" dirty="0"/>
              <a:t>GTID</a:t>
            </a:r>
            <a:r>
              <a:rPr lang="zh-CN" altLang="en-US" sz="1600" dirty="0"/>
              <a:t>。</a:t>
            </a:r>
            <a:endParaRPr lang="en-US" altLang="zh-CN" sz="1600" dirty="0"/>
          </a:p>
          <a:p>
            <a:pPr lvl="1"/>
            <a:endParaRPr lang="zh-CN" altLang="en-US" sz="1800" dirty="0"/>
          </a:p>
        </p:txBody>
      </p:sp>
    </p:spTree>
    <p:extLst>
      <p:ext uri="{BB962C8B-B14F-4D97-AF65-F5344CB8AC3E}">
        <p14:creationId xmlns:p14="http://schemas.microsoft.com/office/powerpoint/2010/main" val="953114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H_Others_3"/>
          <p:cNvSpPr txBox="1">
            <a:spLocks noChangeArrowheads="1"/>
          </p:cNvSpPr>
          <p:nvPr>
            <p:custDataLst>
              <p:tags r:id="rId1"/>
            </p:custDataLst>
          </p:nvPr>
        </p:nvSpPr>
        <p:spPr bwMode="auto">
          <a:xfrm>
            <a:off x="2306638" y="2057400"/>
            <a:ext cx="14351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章节</a:t>
            </a:r>
          </a:p>
        </p:txBody>
      </p:sp>
      <p:sp>
        <p:nvSpPr>
          <p:cNvPr id="23" name="MH_Others_4"/>
          <p:cNvSpPr txBox="1"/>
          <p:nvPr>
            <p:custDataLst>
              <p:tags r:id="rId2"/>
            </p:custDataLst>
          </p:nvPr>
        </p:nvSpPr>
        <p:spPr>
          <a:xfrm rot="5400000">
            <a:off x="488156" y="3107532"/>
            <a:ext cx="3694113" cy="584200"/>
          </a:xfrm>
          <a:prstGeom prst="rect">
            <a:avLst/>
          </a:prstGeom>
          <a:noFill/>
        </p:spPr>
        <p:txBody>
          <a:bodyPr>
            <a:spAutoFit/>
          </a:bodyPr>
          <a:lstStyle/>
          <a:p>
            <a:pPr algn="ctr">
              <a:defRPr/>
            </a:pPr>
            <a:r>
              <a:rPr lang="en-US" altLang="zh-CN" sz="3200" spc="400" dirty="0">
                <a:solidFill>
                  <a:srgbClr val="DDDDDD"/>
                </a:solidFill>
                <a:latin typeface="+mj-lt"/>
                <a:ea typeface="微软雅黑" panose="020B0503020204020204" pitchFamily="34" charset="-122"/>
                <a:cs typeface="+mn-ea"/>
                <a:sym typeface="+mn-lt"/>
              </a:rPr>
              <a:t>CONTENTS</a:t>
            </a:r>
            <a:endParaRPr lang="zh-CN" altLang="en-US" sz="3200" spc="400" dirty="0">
              <a:solidFill>
                <a:srgbClr val="DDDDDD"/>
              </a:solidFill>
              <a:latin typeface="+mj-lt"/>
              <a:ea typeface="微软雅黑" panose="020B0503020204020204" pitchFamily="34" charset="-122"/>
              <a:cs typeface="+mn-ea"/>
              <a:sym typeface="+mn-lt"/>
            </a:endParaRPr>
          </a:p>
        </p:txBody>
      </p:sp>
      <p:sp>
        <p:nvSpPr>
          <p:cNvPr id="28" name="直接连接符 27"/>
          <p:cNvSpPr/>
          <p:nvPr/>
        </p:nvSpPr>
        <p:spPr>
          <a:xfrm>
            <a:off x="5015880" y="2702043"/>
            <a:ext cx="4079148" cy="0"/>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任意多边形: 形状 28"/>
          <p:cNvSpPr/>
          <p:nvPr/>
        </p:nvSpPr>
        <p:spPr>
          <a:xfrm>
            <a:off x="5015880" y="2702043"/>
            <a:ext cx="396175" cy="1600673"/>
          </a:xfrm>
          <a:custGeom>
            <a:avLst/>
            <a:gdLst>
              <a:gd name="connsiteX0" fmla="*/ 0 w 396175"/>
              <a:gd name="connsiteY0" fmla="*/ 0 h 1600673"/>
              <a:gd name="connsiteX1" fmla="*/ 396175 w 396175"/>
              <a:gd name="connsiteY1" fmla="*/ 0 h 1600673"/>
              <a:gd name="connsiteX2" fmla="*/ 396175 w 396175"/>
              <a:gd name="connsiteY2" fmla="*/ 1600673 h 1600673"/>
              <a:gd name="connsiteX3" fmla="*/ 0 w 396175"/>
              <a:gd name="connsiteY3" fmla="*/ 1600673 h 1600673"/>
              <a:gd name="connsiteX4" fmla="*/ 0 w 396175"/>
              <a:gd name="connsiteY4" fmla="*/ 0 h 1600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175" h="1600673">
                <a:moveTo>
                  <a:pt x="0" y="0"/>
                </a:moveTo>
                <a:lnTo>
                  <a:pt x="396175" y="0"/>
                </a:lnTo>
                <a:lnTo>
                  <a:pt x="396175" y="1600673"/>
                </a:lnTo>
                <a:lnTo>
                  <a:pt x="0" y="16006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FFFFFF"/>
                </a:solidFill>
                <a:latin typeface="微软雅黑" panose="020B0503020204020204" pitchFamily="34" charset="-122"/>
                <a:ea typeface="微软雅黑" panose="020B0503020204020204" pitchFamily="34" charset="-122"/>
                <a:cs typeface="+mn-ea"/>
                <a:sym typeface="+mn-lt"/>
              </a:rPr>
              <a:t>第一章 云计算发展历史</a:t>
            </a:r>
            <a:endParaRPr lang="en-US" sz="2000" b="1" kern="120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30" name="任意多边形: 形状 29"/>
          <p:cNvSpPr/>
          <p:nvPr/>
        </p:nvSpPr>
        <p:spPr>
          <a:xfrm>
            <a:off x="5437107" y="2732773"/>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5.1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高可用整体方案</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1" name="直接连接符 30"/>
          <p:cNvSpPr/>
          <p:nvPr/>
        </p:nvSpPr>
        <p:spPr>
          <a:xfrm>
            <a:off x="5375920" y="347683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32" name="任意多边形: 形状 31"/>
          <p:cNvSpPr/>
          <p:nvPr/>
        </p:nvSpPr>
        <p:spPr>
          <a:xfrm>
            <a:off x="5437107" y="3514039"/>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5.2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组件高可用</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3" name="直接连接符 32"/>
          <p:cNvSpPr/>
          <p:nvPr/>
        </p:nvSpPr>
        <p:spPr>
          <a:xfrm>
            <a:off x="5375920" y="4258102"/>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6" name="MH_Entry_1"/>
          <p:cNvSpPr/>
          <p:nvPr>
            <p:custDataLst>
              <p:tags r:id="rId3"/>
            </p:custDataLst>
          </p:nvPr>
        </p:nvSpPr>
        <p:spPr>
          <a:xfrm>
            <a:off x="5081400" y="1988840"/>
            <a:ext cx="4627562" cy="638175"/>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第五章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高可用方案</a:t>
            </a:r>
          </a:p>
        </p:txBody>
      </p:sp>
      <p:sp>
        <p:nvSpPr>
          <p:cNvPr id="27" name="MH_Others_1"/>
          <p:cNvSpPr/>
          <p:nvPr>
            <p:custDataLst>
              <p:tags r:id="rId4"/>
            </p:custDataLst>
          </p:nvPr>
        </p:nvSpPr>
        <p:spPr>
          <a:xfrm>
            <a:off x="5016312" y="1988840"/>
            <a:ext cx="68263" cy="638175"/>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2" name="页脚占位符 1"/>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17" name="任意多边形: 形状 16">
            <a:extLst>
              <a:ext uri="{FF2B5EF4-FFF2-40B4-BE49-F238E27FC236}">
                <a16:creationId xmlns:a16="http://schemas.microsoft.com/office/drawing/2014/main" id="{CD2ACDCF-EA35-4B12-BDA1-F1AFF0001E52}"/>
              </a:ext>
            </a:extLst>
          </p:cNvPr>
          <p:cNvSpPr/>
          <p:nvPr/>
        </p:nvSpPr>
        <p:spPr>
          <a:xfrm>
            <a:off x="5437592" y="4305139"/>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5.3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故障切换</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18" name="直接连接符 17">
            <a:extLst>
              <a:ext uri="{FF2B5EF4-FFF2-40B4-BE49-F238E27FC236}">
                <a16:creationId xmlns:a16="http://schemas.microsoft.com/office/drawing/2014/main" id="{CEFA4359-8FCD-47EF-8AAD-7C33A4D7DC0F}"/>
              </a:ext>
            </a:extLst>
          </p:cNvPr>
          <p:cNvSpPr/>
          <p:nvPr/>
        </p:nvSpPr>
        <p:spPr>
          <a:xfrm>
            <a:off x="5412055" y="5049201"/>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19" name="直接连接符 18">
            <a:extLst>
              <a:ext uri="{FF2B5EF4-FFF2-40B4-BE49-F238E27FC236}">
                <a16:creationId xmlns:a16="http://schemas.microsoft.com/office/drawing/2014/main" id="{09203556-D33C-4A69-A439-C14005600A95}"/>
              </a:ext>
            </a:extLst>
          </p:cNvPr>
          <p:cNvSpPr/>
          <p:nvPr/>
        </p:nvSpPr>
        <p:spPr>
          <a:xfrm>
            <a:off x="5431882" y="577636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0" name="任意多边形: 形状 19">
            <a:extLst>
              <a:ext uri="{FF2B5EF4-FFF2-40B4-BE49-F238E27FC236}">
                <a16:creationId xmlns:a16="http://schemas.microsoft.com/office/drawing/2014/main" id="{4962143E-3F13-41BD-8C39-B080862D8682}"/>
              </a:ext>
            </a:extLst>
          </p:cNvPr>
          <p:cNvSpPr/>
          <p:nvPr/>
        </p:nvSpPr>
        <p:spPr>
          <a:xfrm>
            <a:off x="5454388" y="5077888"/>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5.4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孤岛演练</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5.1 </a:t>
            </a:r>
            <a:r>
              <a:rPr lang="en-US" altLang="zh-CN" dirty="0" err="1"/>
              <a:t>GoldenDB</a:t>
            </a:r>
            <a:r>
              <a:rPr lang="zh-CN" altLang="en-US" dirty="0"/>
              <a:t>高可用方案</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25" name="图片 24" descr="图示&#10;&#10;描述已自动生成">
            <a:extLst>
              <a:ext uri="{FF2B5EF4-FFF2-40B4-BE49-F238E27FC236}">
                <a16:creationId xmlns:a16="http://schemas.microsoft.com/office/drawing/2014/main" id="{D534B655-FDFB-4234-8370-3DB7BE2E41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9558" y="1136946"/>
            <a:ext cx="6531018" cy="5044648"/>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5.2 </a:t>
            </a:r>
            <a:r>
              <a:rPr lang="zh-CN" altLang="en-US" dirty="0"/>
              <a:t>组件高可用</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5" name="图片 4" descr="图示&#10;&#10;描述已自动生成">
            <a:extLst>
              <a:ext uri="{FF2B5EF4-FFF2-40B4-BE49-F238E27FC236}">
                <a16:creationId xmlns:a16="http://schemas.microsoft.com/office/drawing/2014/main" id="{457725D4-6F75-40EC-8395-3E676BD4A3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4974" y="2560320"/>
            <a:ext cx="8211726" cy="3798126"/>
          </a:xfrm>
          <a:prstGeom prst="rect">
            <a:avLst/>
          </a:prstGeom>
        </p:spPr>
      </p:pic>
      <p:sp>
        <p:nvSpPr>
          <p:cNvPr id="6" name="内容占位符 4">
            <a:extLst>
              <a:ext uri="{FF2B5EF4-FFF2-40B4-BE49-F238E27FC236}">
                <a16:creationId xmlns:a16="http://schemas.microsoft.com/office/drawing/2014/main" id="{AA50D45E-12EC-485F-B66B-CCF27EF993AB}"/>
              </a:ext>
            </a:extLst>
          </p:cNvPr>
          <p:cNvSpPr>
            <a:spLocks noGrp="1"/>
          </p:cNvSpPr>
          <p:nvPr>
            <p:ph idx="1"/>
          </p:nvPr>
        </p:nvSpPr>
        <p:spPr>
          <a:xfrm>
            <a:off x="889001" y="1151212"/>
            <a:ext cx="10561319" cy="1409108"/>
          </a:xfrm>
        </p:spPr>
        <p:txBody>
          <a:bodyPr/>
          <a:lstStyle/>
          <a:p>
            <a:r>
              <a:rPr lang="zh-CN" altLang="en-US" dirty="0"/>
              <a:t>计算节点高可用</a:t>
            </a:r>
          </a:p>
          <a:p>
            <a:pPr lvl="1"/>
            <a:r>
              <a:rPr lang="zh-CN" altLang="en-US" sz="1800" dirty="0"/>
              <a:t>如果某个</a:t>
            </a:r>
            <a:r>
              <a:rPr lang="en-US" altLang="zh-CN" sz="1800" dirty="0"/>
              <a:t>proxy</a:t>
            </a:r>
            <a:r>
              <a:rPr lang="zh-CN" altLang="en-US" sz="1800" dirty="0"/>
              <a:t>故障，</a:t>
            </a:r>
            <a:r>
              <a:rPr lang="en-US" altLang="zh-CN" sz="1800" dirty="0"/>
              <a:t>PM</a:t>
            </a:r>
            <a:r>
              <a:rPr lang="zh-CN" altLang="en-US" sz="1800" dirty="0"/>
              <a:t>会剔除该</a:t>
            </a:r>
            <a:r>
              <a:rPr lang="en-US" altLang="zh-CN" sz="1800" dirty="0"/>
              <a:t>proxy</a:t>
            </a:r>
            <a:r>
              <a:rPr lang="zh-CN" altLang="en-US" sz="1800" dirty="0"/>
              <a:t>，前端链路就不会分配到该故障</a:t>
            </a:r>
            <a:r>
              <a:rPr lang="en-US" altLang="zh-CN" sz="1800" dirty="0"/>
              <a:t>proxy</a:t>
            </a:r>
          </a:p>
          <a:p>
            <a:pPr lvl="1"/>
            <a:r>
              <a:rPr lang="zh-CN" altLang="en-US" sz="1800" dirty="0"/>
              <a:t>如果该故障</a:t>
            </a:r>
            <a:r>
              <a:rPr lang="en-US" altLang="zh-CN" sz="1800" dirty="0"/>
              <a:t>proxy</a:t>
            </a:r>
            <a:r>
              <a:rPr lang="zh-CN" altLang="en-US" sz="1800" dirty="0"/>
              <a:t>上存在残留未提交事务，</a:t>
            </a:r>
            <a:r>
              <a:rPr lang="en-US" altLang="zh-CN" sz="1800" dirty="0"/>
              <a:t>PM</a:t>
            </a:r>
            <a:r>
              <a:rPr lang="zh-CN" altLang="en-US" sz="1800" dirty="0"/>
              <a:t>会通过其他正常的</a:t>
            </a:r>
            <a:r>
              <a:rPr lang="en-US" altLang="zh-CN" sz="1800" dirty="0"/>
              <a:t>proxy</a:t>
            </a:r>
            <a:r>
              <a:rPr lang="zh-CN" altLang="en-US" sz="1800" dirty="0"/>
              <a:t>去回滚对应的事务</a:t>
            </a:r>
            <a:endParaRPr lang="en-US" altLang="zh-CN" sz="1800" dirty="0"/>
          </a:p>
        </p:txBody>
      </p:sp>
    </p:spTree>
    <p:extLst>
      <p:ext uri="{BB962C8B-B14F-4D97-AF65-F5344CB8AC3E}">
        <p14:creationId xmlns:p14="http://schemas.microsoft.com/office/powerpoint/2010/main" val="7464304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5.2 </a:t>
            </a:r>
            <a:r>
              <a:rPr lang="zh-CN" altLang="en-US" dirty="0"/>
              <a:t>组件高可用（续）</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图片 5" descr="图形用户界面, 图示&#10;&#10;描述已自动生成">
            <a:extLst>
              <a:ext uri="{FF2B5EF4-FFF2-40B4-BE49-F238E27FC236}">
                <a16:creationId xmlns:a16="http://schemas.microsoft.com/office/drawing/2014/main" id="{29999DBA-379C-49B5-8CA4-7E50FB2B21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4444" y="2082205"/>
            <a:ext cx="8786638" cy="4548377"/>
          </a:xfrm>
          <a:prstGeom prst="rect">
            <a:avLst/>
          </a:prstGeom>
        </p:spPr>
      </p:pic>
      <p:sp>
        <p:nvSpPr>
          <p:cNvPr id="5" name="内容占位符 4">
            <a:extLst>
              <a:ext uri="{FF2B5EF4-FFF2-40B4-BE49-F238E27FC236}">
                <a16:creationId xmlns:a16="http://schemas.microsoft.com/office/drawing/2014/main" id="{71E4BCF0-3769-474F-A6C9-8C458D990AE3}"/>
              </a:ext>
            </a:extLst>
          </p:cNvPr>
          <p:cNvSpPr>
            <a:spLocks noGrp="1"/>
          </p:cNvSpPr>
          <p:nvPr>
            <p:ph idx="1"/>
          </p:nvPr>
        </p:nvSpPr>
        <p:spPr>
          <a:xfrm>
            <a:off x="889001" y="1151212"/>
            <a:ext cx="10444479" cy="1078908"/>
          </a:xfrm>
        </p:spPr>
        <p:txBody>
          <a:bodyPr/>
          <a:lstStyle/>
          <a:p>
            <a:r>
              <a:rPr lang="zh-CN" altLang="en-US" dirty="0"/>
              <a:t>数据节点高可用</a:t>
            </a:r>
          </a:p>
          <a:p>
            <a:pPr lvl="1"/>
            <a:r>
              <a:rPr lang="zh-CN" altLang="en-US" sz="1800" dirty="0"/>
              <a:t>如果某个主</a:t>
            </a:r>
            <a:r>
              <a:rPr lang="en-US" altLang="zh-CN" sz="1800" dirty="0"/>
              <a:t>DB</a:t>
            </a:r>
            <a:r>
              <a:rPr lang="zh-CN" altLang="en-US" sz="1800" dirty="0"/>
              <a:t>故障，</a:t>
            </a:r>
            <a:r>
              <a:rPr lang="en-US" altLang="zh-CN" sz="1800" dirty="0" err="1"/>
              <a:t>DBAgent</a:t>
            </a:r>
            <a:r>
              <a:rPr lang="zh-CN" altLang="en-US" sz="1800" dirty="0"/>
              <a:t>会将异常状态上报</a:t>
            </a:r>
            <a:r>
              <a:rPr lang="en-US" altLang="zh-CN" sz="1800" dirty="0"/>
              <a:t>CM</a:t>
            </a:r>
            <a:r>
              <a:rPr lang="zh-CN" altLang="en-US" sz="1800" dirty="0"/>
              <a:t>，</a:t>
            </a:r>
            <a:r>
              <a:rPr lang="en-US" altLang="zh-CN" sz="1800" dirty="0"/>
              <a:t>CM</a:t>
            </a:r>
            <a:r>
              <a:rPr lang="zh-CN" altLang="en-US" sz="1800" dirty="0"/>
              <a:t>发送主备切换命令</a:t>
            </a:r>
            <a:endParaRPr lang="en-US" altLang="zh-CN" sz="1800" dirty="0"/>
          </a:p>
        </p:txBody>
      </p:sp>
    </p:spTree>
    <p:extLst>
      <p:ext uri="{BB962C8B-B14F-4D97-AF65-F5344CB8AC3E}">
        <p14:creationId xmlns:p14="http://schemas.microsoft.com/office/powerpoint/2010/main" val="32576729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5.2 </a:t>
            </a:r>
            <a:r>
              <a:rPr lang="zh-CN" altLang="en-US" dirty="0"/>
              <a:t>组件高可用（续）</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5" name="图片 4" descr="图形用户界面&#10;&#10;描述已自动生成">
            <a:extLst>
              <a:ext uri="{FF2B5EF4-FFF2-40B4-BE49-F238E27FC236}">
                <a16:creationId xmlns:a16="http://schemas.microsoft.com/office/drawing/2014/main" id="{B871D2F2-25C2-4831-BE3A-BB0B608109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9420" y="2013902"/>
            <a:ext cx="8471208" cy="3929113"/>
          </a:xfrm>
          <a:prstGeom prst="rect">
            <a:avLst/>
          </a:prstGeom>
        </p:spPr>
      </p:pic>
      <p:sp>
        <p:nvSpPr>
          <p:cNvPr id="6" name="内容占位符 4">
            <a:extLst>
              <a:ext uri="{FF2B5EF4-FFF2-40B4-BE49-F238E27FC236}">
                <a16:creationId xmlns:a16="http://schemas.microsoft.com/office/drawing/2014/main" id="{D43815E6-6C56-4ED1-8C95-98638C71A055}"/>
              </a:ext>
            </a:extLst>
          </p:cNvPr>
          <p:cNvSpPr>
            <a:spLocks noGrp="1"/>
          </p:cNvSpPr>
          <p:nvPr>
            <p:ph idx="1"/>
          </p:nvPr>
        </p:nvSpPr>
        <p:spPr>
          <a:xfrm>
            <a:off x="889001" y="1151212"/>
            <a:ext cx="10444479" cy="729438"/>
          </a:xfrm>
        </p:spPr>
        <p:txBody>
          <a:bodyPr/>
          <a:lstStyle/>
          <a:p>
            <a:r>
              <a:rPr lang="zh-CN" altLang="en-US" dirty="0"/>
              <a:t>数据节点主备切换</a:t>
            </a:r>
            <a:endParaRPr lang="en-US" altLang="zh-CN" sz="1800" dirty="0"/>
          </a:p>
        </p:txBody>
      </p:sp>
    </p:spTree>
    <p:extLst>
      <p:ext uri="{BB962C8B-B14F-4D97-AF65-F5344CB8AC3E}">
        <p14:creationId xmlns:p14="http://schemas.microsoft.com/office/powerpoint/2010/main" val="2830802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chemeClr val="accent1"/>
                </a:solidFill>
                <a:cs typeface="+mn-ea"/>
                <a:sym typeface="+mn-lt"/>
              </a:rPr>
              <a:t>1.1 </a:t>
            </a:r>
            <a:r>
              <a:rPr lang="zh-CN" altLang="en-US" dirty="0">
                <a:solidFill>
                  <a:schemeClr val="accent1"/>
                </a:solidFill>
                <a:cs typeface="+mn-ea"/>
                <a:sym typeface="+mn-lt"/>
              </a:rPr>
              <a:t>产品介绍和适用场景</a:t>
            </a:r>
            <a:endParaRPr lang="zh-CN" altLang="en-US" dirty="0"/>
          </a:p>
        </p:txBody>
      </p:sp>
      <p:sp>
        <p:nvSpPr>
          <p:cNvPr id="3" name="内容占位符 2"/>
          <p:cNvSpPr>
            <a:spLocks noGrp="1"/>
          </p:cNvSpPr>
          <p:nvPr>
            <p:ph idx="1"/>
          </p:nvPr>
        </p:nvSpPr>
        <p:spPr>
          <a:xfrm>
            <a:off x="766446" y="1136680"/>
            <a:ext cx="10658399" cy="2338040"/>
          </a:xfrm>
        </p:spPr>
        <p:txBody>
          <a:bodyPr/>
          <a:lstStyle/>
          <a:p>
            <a:pPr marL="0" indent="0">
              <a:buNone/>
            </a:pPr>
            <a:endParaRPr lang="en-US" altLang="zh-CN" dirty="0"/>
          </a:p>
          <a:p>
            <a:pPr lvl="1"/>
            <a:r>
              <a:rPr lang="en-US" altLang="zh-CN" dirty="0" err="1"/>
              <a:t>GoldenDB</a:t>
            </a:r>
            <a:r>
              <a:rPr lang="zh-CN" altLang="en-US" dirty="0"/>
              <a:t>是中兴通讯退出的一款兼容</a:t>
            </a:r>
            <a:r>
              <a:rPr lang="en-US" altLang="zh-CN" dirty="0"/>
              <a:t>MySQL</a:t>
            </a:r>
            <a:r>
              <a:rPr lang="zh-CN" altLang="en-US" dirty="0"/>
              <a:t>和部分</a:t>
            </a:r>
            <a:r>
              <a:rPr lang="en-US" altLang="zh-CN" dirty="0"/>
              <a:t>Oracle</a:t>
            </a:r>
            <a:r>
              <a:rPr lang="zh-CN" altLang="en-US" dirty="0"/>
              <a:t>的分布式数据库，支持垂直和水平扩展方式，通过自定义分片规则将数据分配到数据节点，可以基本满足金融领域高可用、高并发的业务需求，目前主要应用于联机事务交易中。</a:t>
            </a:r>
          </a:p>
        </p:txBody>
      </p:sp>
      <p:sp>
        <p:nvSpPr>
          <p:cNvPr id="4" name="页脚占位符 3"/>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5.2 </a:t>
            </a:r>
            <a:r>
              <a:rPr lang="zh-CN" altLang="en-US" dirty="0"/>
              <a:t>组件高可用（续）</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图片 5" descr="图示&#10;&#10;描述已自动生成">
            <a:extLst>
              <a:ext uri="{FF2B5EF4-FFF2-40B4-BE49-F238E27FC236}">
                <a16:creationId xmlns:a16="http://schemas.microsoft.com/office/drawing/2014/main" id="{FF27A4CC-8317-4DAC-AA1B-6C349861BC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0733" y="1934506"/>
            <a:ext cx="9817596" cy="3272532"/>
          </a:xfrm>
          <a:prstGeom prst="rect">
            <a:avLst/>
          </a:prstGeom>
        </p:spPr>
      </p:pic>
      <p:sp>
        <p:nvSpPr>
          <p:cNvPr id="5" name="内容占位符 4">
            <a:extLst>
              <a:ext uri="{FF2B5EF4-FFF2-40B4-BE49-F238E27FC236}">
                <a16:creationId xmlns:a16="http://schemas.microsoft.com/office/drawing/2014/main" id="{D7F40C55-0BB7-4702-9463-0FC595ABC0C4}"/>
              </a:ext>
            </a:extLst>
          </p:cNvPr>
          <p:cNvSpPr>
            <a:spLocks noGrp="1"/>
          </p:cNvSpPr>
          <p:nvPr>
            <p:ph idx="1"/>
          </p:nvPr>
        </p:nvSpPr>
        <p:spPr>
          <a:xfrm>
            <a:off x="889001" y="1151212"/>
            <a:ext cx="10444479" cy="769028"/>
          </a:xfrm>
        </p:spPr>
        <p:txBody>
          <a:bodyPr/>
          <a:lstStyle/>
          <a:p>
            <a:r>
              <a:rPr lang="zh-CN" altLang="en-US" dirty="0"/>
              <a:t>数据节点高低水位判断</a:t>
            </a:r>
          </a:p>
        </p:txBody>
      </p:sp>
    </p:spTree>
    <p:extLst>
      <p:ext uri="{BB962C8B-B14F-4D97-AF65-F5344CB8AC3E}">
        <p14:creationId xmlns:p14="http://schemas.microsoft.com/office/powerpoint/2010/main" val="26662545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5.2 </a:t>
            </a:r>
            <a:r>
              <a:rPr lang="zh-CN" altLang="en-US" dirty="0"/>
              <a:t>组件高可用（续）</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5" name="图片 4" descr="图示&#10;&#10;描述已自动生成">
            <a:extLst>
              <a:ext uri="{FF2B5EF4-FFF2-40B4-BE49-F238E27FC236}">
                <a16:creationId xmlns:a16="http://schemas.microsoft.com/office/drawing/2014/main" id="{F172C141-95C8-497B-BF3D-0A55BEE10A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606" y="2185078"/>
            <a:ext cx="5699351" cy="3518265"/>
          </a:xfrm>
          <a:prstGeom prst="rect">
            <a:avLst/>
          </a:prstGeom>
        </p:spPr>
      </p:pic>
      <p:pic>
        <p:nvPicPr>
          <p:cNvPr id="7" name="图片 6" descr="图形用户界面, 图示&#10;&#10;描述已自动生成">
            <a:extLst>
              <a:ext uri="{FF2B5EF4-FFF2-40B4-BE49-F238E27FC236}">
                <a16:creationId xmlns:a16="http://schemas.microsoft.com/office/drawing/2014/main" id="{D4ED3F79-4A9E-40D5-8BEA-FB9E2AF42A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2299" y="909460"/>
            <a:ext cx="6600051" cy="4543460"/>
          </a:xfrm>
          <a:prstGeom prst="rect">
            <a:avLst/>
          </a:prstGeom>
        </p:spPr>
      </p:pic>
      <p:sp>
        <p:nvSpPr>
          <p:cNvPr id="6" name="内容占位符 4">
            <a:extLst>
              <a:ext uri="{FF2B5EF4-FFF2-40B4-BE49-F238E27FC236}">
                <a16:creationId xmlns:a16="http://schemas.microsoft.com/office/drawing/2014/main" id="{D61FA032-C33C-4279-84DD-A86DDE319E83}"/>
              </a:ext>
            </a:extLst>
          </p:cNvPr>
          <p:cNvSpPr>
            <a:spLocks noGrp="1"/>
          </p:cNvSpPr>
          <p:nvPr>
            <p:ph idx="1"/>
          </p:nvPr>
        </p:nvSpPr>
        <p:spPr>
          <a:xfrm>
            <a:off x="889001" y="1151212"/>
            <a:ext cx="9606279" cy="702988"/>
          </a:xfrm>
        </p:spPr>
        <p:txBody>
          <a:bodyPr/>
          <a:lstStyle/>
          <a:p>
            <a:r>
              <a:rPr lang="zh-CN" altLang="en-US" dirty="0"/>
              <a:t>事务节点高可用</a:t>
            </a:r>
            <a:endParaRPr lang="en-US" altLang="zh-CN" sz="1800" dirty="0"/>
          </a:p>
        </p:txBody>
      </p:sp>
    </p:spTree>
    <p:extLst>
      <p:ext uri="{BB962C8B-B14F-4D97-AF65-F5344CB8AC3E}">
        <p14:creationId xmlns:p14="http://schemas.microsoft.com/office/powerpoint/2010/main" val="36555545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5.2 </a:t>
            </a:r>
            <a:r>
              <a:rPr lang="zh-CN" altLang="en-US" dirty="0"/>
              <a:t>组件高可用（续）</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图片 5" descr="电脑萤幕的截图&#10;&#10;描述已自动生成">
            <a:extLst>
              <a:ext uri="{FF2B5EF4-FFF2-40B4-BE49-F238E27FC236}">
                <a16:creationId xmlns:a16="http://schemas.microsoft.com/office/drawing/2014/main" id="{13FAFF35-04B2-4C9B-8AC0-C2798A48BD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657" y="1854200"/>
            <a:ext cx="5700435" cy="2862885"/>
          </a:xfrm>
          <a:prstGeom prst="rect">
            <a:avLst/>
          </a:prstGeom>
        </p:spPr>
      </p:pic>
      <p:pic>
        <p:nvPicPr>
          <p:cNvPr id="8" name="图片 7" descr="图形用户界面&#10;&#10;描述已自动生成">
            <a:extLst>
              <a:ext uri="{FF2B5EF4-FFF2-40B4-BE49-F238E27FC236}">
                <a16:creationId xmlns:a16="http://schemas.microsoft.com/office/drawing/2014/main" id="{C3E63912-B0F5-4CB6-8813-072BE515CE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8748" y="535319"/>
            <a:ext cx="6891448" cy="5388256"/>
          </a:xfrm>
          <a:prstGeom prst="rect">
            <a:avLst/>
          </a:prstGeom>
        </p:spPr>
      </p:pic>
      <p:sp>
        <p:nvSpPr>
          <p:cNvPr id="7" name="内容占位符 4">
            <a:extLst>
              <a:ext uri="{FF2B5EF4-FFF2-40B4-BE49-F238E27FC236}">
                <a16:creationId xmlns:a16="http://schemas.microsoft.com/office/drawing/2014/main" id="{8F55F9B1-7B5F-4011-BA29-2759F34D95D6}"/>
              </a:ext>
            </a:extLst>
          </p:cNvPr>
          <p:cNvSpPr>
            <a:spLocks noGrp="1"/>
          </p:cNvSpPr>
          <p:nvPr>
            <p:ph idx="1"/>
          </p:nvPr>
        </p:nvSpPr>
        <p:spPr>
          <a:xfrm>
            <a:off x="889001" y="1151212"/>
            <a:ext cx="9606279" cy="702988"/>
          </a:xfrm>
        </p:spPr>
        <p:txBody>
          <a:bodyPr/>
          <a:lstStyle/>
          <a:p>
            <a:r>
              <a:rPr lang="zh-CN" altLang="en-US" dirty="0"/>
              <a:t>管理节点高可用</a:t>
            </a:r>
            <a:endParaRPr lang="en-US" altLang="zh-CN" sz="1800" dirty="0"/>
          </a:p>
        </p:txBody>
      </p:sp>
    </p:spTree>
    <p:extLst>
      <p:ext uri="{BB962C8B-B14F-4D97-AF65-F5344CB8AC3E}">
        <p14:creationId xmlns:p14="http://schemas.microsoft.com/office/powerpoint/2010/main" val="36868563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H_Others_3"/>
          <p:cNvSpPr txBox="1">
            <a:spLocks noChangeArrowheads="1"/>
          </p:cNvSpPr>
          <p:nvPr>
            <p:custDataLst>
              <p:tags r:id="rId1"/>
            </p:custDataLst>
          </p:nvPr>
        </p:nvSpPr>
        <p:spPr bwMode="auto">
          <a:xfrm>
            <a:off x="2306638" y="2057400"/>
            <a:ext cx="14351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章节</a:t>
            </a:r>
          </a:p>
        </p:txBody>
      </p:sp>
      <p:sp>
        <p:nvSpPr>
          <p:cNvPr id="23" name="MH_Others_4"/>
          <p:cNvSpPr txBox="1"/>
          <p:nvPr>
            <p:custDataLst>
              <p:tags r:id="rId2"/>
            </p:custDataLst>
          </p:nvPr>
        </p:nvSpPr>
        <p:spPr>
          <a:xfrm rot="5400000">
            <a:off x="488156" y="3107532"/>
            <a:ext cx="3694113" cy="584200"/>
          </a:xfrm>
          <a:prstGeom prst="rect">
            <a:avLst/>
          </a:prstGeom>
          <a:noFill/>
        </p:spPr>
        <p:txBody>
          <a:bodyPr>
            <a:spAutoFit/>
          </a:bodyPr>
          <a:lstStyle/>
          <a:p>
            <a:pPr algn="ctr">
              <a:defRPr/>
            </a:pPr>
            <a:r>
              <a:rPr lang="en-US" altLang="zh-CN" sz="3200" spc="400" dirty="0">
                <a:solidFill>
                  <a:srgbClr val="DDDDDD"/>
                </a:solidFill>
                <a:latin typeface="+mj-lt"/>
                <a:ea typeface="微软雅黑" panose="020B0503020204020204" pitchFamily="34" charset="-122"/>
                <a:cs typeface="+mn-ea"/>
                <a:sym typeface="+mn-lt"/>
              </a:rPr>
              <a:t>CONTENTS</a:t>
            </a:r>
            <a:endParaRPr lang="zh-CN" altLang="en-US" sz="3200" spc="400" dirty="0">
              <a:solidFill>
                <a:srgbClr val="DDDDDD"/>
              </a:solidFill>
              <a:latin typeface="+mj-lt"/>
              <a:ea typeface="微软雅黑" panose="020B0503020204020204" pitchFamily="34" charset="-122"/>
              <a:cs typeface="+mn-ea"/>
              <a:sym typeface="+mn-lt"/>
            </a:endParaRPr>
          </a:p>
        </p:txBody>
      </p:sp>
      <p:sp>
        <p:nvSpPr>
          <p:cNvPr id="28" name="直接连接符 27"/>
          <p:cNvSpPr/>
          <p:nvPr/>
        </p:nvSpPr>
        <p:spPr>
          <a:xfrm>
            <a:off x="5015880" y="2702043"/>
            <a:ext cx="4079148" cy="0"/>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任意多边形: 形状 28"/>
          <p:cNvSpPr/>
          <p:nvPr/>
        </p:nvSpPr>
        <p:spPr>
          <a:xfrm>
            <a:off x="5015880" y="2702043"/>
            <a:ext cx="396175" cy="1600673"/>
          </a:xfrm>
          <a:custGeom>
            <a:avLst/>
            <a:gdLst>
              <a:gd name="connsiteX0" fmla="*/ 0 w 396175"/>
              <a:gd name="connsiteY0" fmla="*/ 0 h 1600673"/>
              <a:gd name="connsiteX1" fmla="*/ 396175 w 396175"/>
              <a:gd name="connsiteY1" fmla="*/ 0 h 1600673"/>
              <a:gd name="connsiteX2" fmla="*/ 396175 w 396175"/>
              <a:gd name="connsiteY2" fmla="*/ 1600673 h 1600673"/>
              <a:gd name="connsiteX3" fmla="*/ 0 w 396175"/>
              <a:gd name="connsiteY3" fmla="*/ 1600673 h 1600673"/>
              <a:gd name="connsiteX4" fmla="*/ 0 w 396175"/>
              <a:gd name="connsiteY4" fmla="*/ 0 h 1600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175" h="1600673">
                <a:moveTo>
                  <a:pt x="0" y="0"/>
                </a:moveTo>
                <a:lnTo>
                  <a:pt x="396175" y="0"/>
                </a:lnTo>
                <a:lnTo>
                  <a:pt x="396175" y="1600673"/>
                </a:lnTo>
                <a:lnTo>
                  <a:pt x="0" y="16006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FFFFFF"/>
                </a:solidFill>
                <a:latin typeface="微软雅黑" panose="020B0503020204020204" pitchFamily="34" charset="-122"/>
                <a:ea typeface="微软雅黑" panose="020B0503020204020204" pitchFamily="34" charset="-122"/>
                <a:cs typeface="+mn-ea"/>
                <a:sym typeface="+mn-lt"/>
              </a:rPr>
              <a:t>第一章 云计算发展历史</a:t>
            </a:r>
            <a:endParaRPr lang="en-US" sz="2000" b="1" kern="120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30" name="任意多边形: 形状 29"/>
          <p:cNvSpPr/>
          <p:nvPr/>
        </p:nvSpPr>
        <p:spPr>
          <a:xfrm>
            <a:off x="5437107" y="2732773"/>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6.1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高并发整体方案</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1" name="直接连接符 30"/>
          <p:cNvSpPr/>
          <p:nvPr/>
        </p:nvSpPr>
        <p:spPr>
          <a:xfrm>
            <a:off x="5375920" y="347683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32" name="任意多边形: 形状 31"/>
          <p:cNvSpPr/>
          <p:nvPr/>
        </p:nvSpPr>
        <p:spPr>
          <a:xfrm>
            <a:off x="5437107" y="3514039"/>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6.2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分布式</a:t>
            </a: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SQL</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优化器</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3" name="直接连接符 32"/>
          <p:cNvSpPr/>
          <p:nvPr/>
        </p:nvSpPr>
        <p:spPr>
          <a:xfrm>
            <a:off x="5375920" y="4258102"/>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6" name="MH_Entry_1"/>
          <p:cNvSpPr/>
          <p:nvPr>
            <p:custDataLst>
              <p:tags r:id="rId3"/>
            </p:custDataLst>
          </p:nvPr>
        </p:nvSpPr>
        <p:spPr>
          <a:xfrm>
            <a:off x="5081400" y="1988840"/>
            <a:ext cx="4627562" cy="638175"/>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第六章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高并发方案</a:t>
            </a:r>
          </a:p>
        </p:txBody>
      </p:sp>
      <p:sp>
        <p:nvSpPr>
          <p:cNvPr id="27" name="MH_Others_1"/>
          <p:cNvSpPr/>
          <p:nvPr>
            <p:custDataLst>
              <p:tags r:id="rId4"/>
            </p:custDataLst>
          </p:nvPr>
        </p:nvSpPr>
        <p:spPr>
          <a:xfrm>
            <a:off x="5016312" y="1988840"/>
            <a:ext cx="68263" cy="638175"/>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2" name="页脚占位符 1"/>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extLst>
      <p:ext uri="{BB962C8B-B14F-4D97-AF65-F5344CB8AC3E}">
        <p14:creationId xmlns:p14="http://schemas.microsoft.com/office/powerpoint/2010/main" val="4719643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日程表&#10;&#10;中度可信度描述已自动生成">
            <a:extLst>
              <a:ext uri="{FF2B5EF4-FFF2-40B4-BE49-F238E27FC236}">
                <a16:creationId xmlns:a16="http://schemas.microsoft.com/office/drawing/2014/main" id="{FB13F004-AB36-43FE-8A11-1EB46B546C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6361" y="784261"/>
            <a:ext cx="7769788" cy="5844524"/>
          </a:xfrm>
          <a:prstGeom prst="rect">
            <a:avLst/>
          </a:prstGeom>
        </p:spPr>
      </p:pic>
      <p:sp>
        <p:nvSpPr>
          <p:cNvPr id="19" name="标题 18"/>
          <p:cNvSpPr>
            <a:spLocks noGrp="1"/>
          </p:cNvSpPr>
          <p:nvPr>
            <p:ph type="title"/>
          </p:nvPr>
        </p:nvSpPr>
        <p:spPr/>
        <p:txBody>
          <a:bodyPr/>
          <a:lstStyle/>
          <a:p>
            <a:r>
              <a:rPr lang="en-US" altLang="zh-CN" dirty="0"/>
              <a:t>6.1 </a:t>
            </a:r>
            <a:r>
              <a:rPr lang="en-US" altLang="zh-CN" dirty="0" err="1"/>
              <a:t>GoldenDB</a:t>
            </a:r>
            <a:r>
              <a:rPr lang="zh-CN" altLang="en-US" dirty="0"/>
              <a:t>高并发方案</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extLst>
      <p:ext uri="{BB962C8B-B14F-4D97-AF65-F5344CB8AC3E}">
        <p14:creationId xmlns:p14="http://schemas.microsoft.com/office/powerpoint/2010/main" val="10481827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6.2 </a:t>
            </a:r>
            <a:r>
              <a:rPr lang="zh-CN" altLang="en-US" dirty="0"/>
              <a:t>分布式</a:t>
            </a:r>
            <a:r>
              <a:rPr lang="en-US" altLang="zh-CN" dirty="0"/>
              <a:t>SQL</a:t>
            </a:r>
            <a:r>
              <a:rPr lang="zh-CN" altLang="en-US" dirty="0"/>
              <a:t>优化器</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6" name="内容占位符 2">
            <a:extLst>
              <a:ext uri="{FF2B5EF4-FFF2-40B4-BE49-F238E27FC236}">
                <a16:creationId xmlns:a16="http://schemas.microsoft.com/office/drawing/2014/main" id="{F707AFD1-0CA1-46D3-A830-654E4FB9850D}"/>
              </a:ext>
            </a:extLst>
          </p:cNvPr>
          <p:cNvSpPr>
            <a:spLocks noGrp="1"/>
          </p:cNvSpPr>
          <p:nvPr>
            <p:ph idx="1"/>
          </p:nvPr>
        </p:nvSpPr>
        <p:spPr>
          <a:xfrm>
            <a:off x="838201" y="1268760"/>
            <a:ext cx="10658399" cy="2770308"/>
          </a:xfrm>
        </p:spPr>
        <p:txBody>
          <a:bodyPr/>
          <a:lstStyle/>
          <a:p>
            <a:r>
              <a:rPr lang="en-US" altLang="zh-CN" dirty="0" err="1"/>
              <a:t>GoldenDB</a:t>
            </a:r>
            <a:r>
              <a:rPr lang="zh-CN" altLang="en-US" dirty="0"/>
              <a:t>查询优化器设计主要考虑两个方面：</a:t>
            </a:r>
            <a:endParaRPr lang="en-US" altLang="zh-CN" dirty="0"/>
          </a:p>
          <a:p>
            <a:pPr lvl="1"/>
            <a:r>
              <a:rPr lang="zh-CN" altLang="en-US" dirty="0"/>
              <a:t>代价模型选择</a:t>
            </a:r>
            <a:endParaRPr lang="en-US" altLang="zh-CN" dirty="0"/>
          </a:p>
          <a:p>
            <a:pPr marL="480695" lvl="1" indent="0">
              <a:buNone/>
            </a:pPr>
            <a:r>
              <a:rPr lang="en-US" altLang="zh-CN" dirty="0"/>
              <a:t>CPU</a:t>
            </a:r>
            <a:r>
              <a:rPr lang="zh-CN" altLang="en-US" dirty="0"/>
              <a:t>代价</a:t>
            </a:r>
            <a:r>
              <a:rPr lang="en-US" altLang="zh-CN" dirty="0"/>
              <a:t>+MEM</a:t>
            </a:r>
            <a:r>
              <a:rPr lang="zh-CN" altLang="en-US" dirty="0"/>
              <a:t>代价</a:t>
            </a:r>
            <a:r>
              <a:rPr lang="en-US" altLang="zh-CN" dirty="0"/>
              <a:t>+</a:t>
            </a:r>
            <a:r>
              <a:rPr lang="zh-CN" altLang="en-US" dirty="0"/>
              <a:t>磁盘</a:t>
            </a:r>
            <a:r>
              <a:rPr lang="en-US" altLang="zh-CN" dirty="0"/>
              <a:t>IO</a:t>
            </a:r>
            <a:r>
              <a:rPr lang="zh-CN" altLang="en-US" dirty="0"/>
              <a:t>代价</a:t>
            </a:r>
            <a:r>
              <a:rPr lang="en-US" altLang="zh-CN" dirty="0"/>
              <a:t>+</a:t>
            </a:r>
            <a:r>
              <a:rPr lang="zh-CN" altLang="en-US" dirty="0"/>
              <a:t>网络</a:t>
            </a:r>
            <a:r>
              <a:rPr lang="en-US" altLang="zh-CN" dirty="0"/>
              <a:t>IO</a:t>
            </a:r>
            <a:r>
              <a:rPr lang="zh-CN" altLang="en-US" dirty="0"/>
              <a:t>代价</a:t>
            </a:r>
            <a:endParaRPr lang="en-US" altLang="zh-CN" dirty="0"/>
          </a:p>
          <a:p>
            <a:pPr lvl="1"/>
            <a:r>
              <a:rPr lang="zh-CN" altLang="en-US" dirty="0"/>
              <a:t>数据一致性开销</a:t>
            </a:r>
            <a:endParaRPr lang="en-US" altLang="zh-CN" dirty="0"/>
          </a:p>
          <a:p>
            <a:pPr marL="480695" lvl="1" indent="0">
              <a:buNone/>
            </a:pPr>
            <a:r>
              <a:rPr lang="en-US" altLang="zh-CN" dirty="0"/>
              <a:t>GTID</a:t>
            </a:r>
            <a:r>
              <a:rPr lang="zh-CN" altLang="en-US" dirty="0"/>
              <a:t>的申请</a:t>
            </a:r>
            <a:r>
              <a:rPr lang="en-US" altLang="zh-CN" dirty="0"/>
              <a:t>/</a:t>
            </a:r>
            <a:r>
              <a:rPr lang="zh-CN" altLang="en-US" dirty="0"/>
              <a:t>查询</a:t>
            </a:r>
            <a:endParaRPr lang="en-US" altLang="zh-CN" dirty="0"/>
          </a:p>
        </p:txBody>
      </p:sp>
      <p:sp>
        <p:nvSpPr>
          <p:cNvPr id="7" name="内容占位符 2">
            <a:extLst>
              <a:ext uri="{FF2B5EF4-FFF2-40B4-BE49-F238E27FC236}">
                <a16:creationId xmlns:a16="http://schemas.microsoft.com/office/drawing/2014/main" id="{393400ED-2AD7-4291-9398-4EE215D03801}"/>
              </a:ext>
            </a:extLst>
          </p:cNvPr>
          <p:cNvSpPr txBox="1">
            <a:spLocks/>
          </p:cNvSpPr>
          <p:nvPr/>
        </p:nvSpPr>
        <p:spPr bwMode="auto">
          <a:xfrm>
            <a:off x="838201" y="3956797"/>
            <a:ext cx="10658399" cy="1215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r>
              <a:rPr lang="en-US" altLang="zh-CN" dirty="0" err="1"/>
              <a:t>GoldenDB</a:t>
            </a:r>
            <a:r>
              <a:rPr lang="zh-CN" altLang="en-US" dirty="0"/>
              <a:t>的分布式查询优化器</a:t>
            </a:r>
            <a:r>
              <a:rPr lang="zh-CN" altLang="en-US" dirty="0">
                <a:solidFill>
                  <a:srgbClr val="FF0000"/>
                </a:solidFill>
              </a:rPr>
              <a:t>以基于规则的优化为主，基于成本的优化为辅</a:t>
            </a:r>
            <a:r>
              <a:rPr lang="zh-CN" altLang="en-US" dirty="0"/>
              <a:t>。</a:t>
            </a:r>
            <a:endParaRPr lang="en-US" altLang="zh-CN" dirty="0"/>
          </a:p>
        </p:txBody>
      </p:sp>
    </p:spTree>
    <p:extLst>
      <p:ext uri="{BB962C8B-B14F-4D97-AF65-F5344CB8AC3E}">
        <p14:creationId xmlns:p14="http://schemas.microsoft.com/office/powerpoint/2010/main" val="2867964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6.2 </a:t>
            </a:r>
            <a:r>
              <a:rPr lang="zh-CN" altLang="en-US" dirty="0"/>
              <a:t>分布式</a:t>
            </a:r>
            <a:r>
              <a:rPr lang="en-US" altLang="zh-CN" dirty="0"/>
              <a:t>SQL</a:t>
            </a:r>
            <a:r>
              <a:rPr lang="zh-CN" altLang="en-US" dirty="0"/>
              <a:t>优化器（续）</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5" name="图片 4" descr="日程表&#10;&#10;描述已自动生成">
            <a:extLst>
              <a:ext uri="{FF2B5EF4-FFF2-40B4-BE49-F238E27FC236}">
                <a16:creationId xmlns:a16="http://schemas.microsoft.com/office/drawing/2014/main" id="{4586F1C0-4E04-4F80-81DD-B3EBE84B52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3554" y="882909"/>
            <a:ext cx="5770425" cy="5681520"/>
          </a:xfrm>
          <a:prstGeom prst="rect">
            <a:avLst/>
          </a:prstGeom>
        </p:spPr>
      </p:pic>
    </p:spTree>
    <p:extLst>
      <p:ext uri="{BB962C8B-B14F-4D97-AF65-F5344CB8AC3E}">
        <p14:creationId xmlns:p14="http://schemas.microsoft.com/office/powerpoint/2010/main" val="40354913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H_Others_3"/>
          <p:cNvSpPr txBox="1">
            <a:spLocks noChangeArrowheads="1"/>
          </p:cNvSpPr>
          <p:nvPr>
            <p:custDataLst>
              <p:tags r:id="rId1"/>
            </p:custDataLst>
          </p:nvPr>
        </p:nvSpPr>
        <p:spPr bwMode="auto">
          <a:xfrm>
            <a:off x="2306638" y="2057400"/>
            <a:ext cx="14351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章节</a:t>
            </a:r>
          </a:p>
        </p:txBody>
      </p:sp>
      <p:sp>
        <p:nvSpPr>
          <p:cNvPr id="23" name="MH_Others_4"/>
          <p:cNvSpPr txBox="1"/>
          <p:nvPr>
            <p:custDataLst>
              <p:tags r:id="rId2"/>
            </p:custDataLst>
          </p:nvPr>
        </p:nvSpPr>
        <p:spPr>
          <a:xfrm rot="5400000">
            <a:off x="488156" y="3107532"/>
            <a:ext cx="3694113" cy="584200"/>
          </a:xfrm>
          <a:prstGeom prst="rect">
            <a:avLst/>
          </a:prstGeom>
          <a:noFill/>
        </p:spPr>
        <p:txBody>
          <a:bodyPr>
            <a:spAutoFit/>
          </a:bodyPr>
          <a:lstStyle/>
          <a:p>
            <a:pPr algn="ctr">
              <a:defRPr/>
            </a:pPr>
            <a:r>
              <a:rPr lang="en-US" altLang="zh-CN" sz="3200" spc="400" dirty="0">
                <a:solidFill>
                  <a:srgbClr val="DDDDDD"/>
                </a:solidFill>
                <a:latin typeface="+mj-lt"/>
                <a:ea typeface="微软雅黑" panose="020B0503020204020204" pitchFamily="34" charset="-122"/>
                <a:cs typeface="+mn-ea"/>
                <a:sym typeface="+mn-lt"/>
              </a:rPr>
              <a:t>CONTENTS</a:t>
            </a:r>
            <a:endParaRPr lang="zh-CN" altLang="en-US" sz="3200" spc="400" dirty="0">
              <a:solidFill>
                <a:srgbClr val="DDDDDD"/>
              </a:solidFill>
              <a:latin typeface="+mj-lt"/>
              <a:ea typeface="微软雅黑" panose="020B0503020204020204" pitchFamily="34" charset="-122"/>
              <a:cs typeface="+mn-ea"/>
              <a:sym typeface="+mn-lt"/>
            </a:endParaRPr>
          </a:p>
        </p:txBody>
      </p:sp>
      <p:sp>
        <p:nvSpPr>
          <p:cNvPr id="28" name="直接连接符 27"/>
          <p:cNvSpPr/>
          <p:nvPr/>
        </p:nvSpPr>
        <p:spPr>
          <a:xfrm>
            <a:off x="5015880" y="2702043"/>
            <a:ext cx="4079148" cy="0"/>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任意多边形: 形状 28"/>
          <p:cNvSpPr/>
          <p:nvPr/>
        </p:nvSpPr>
        <p:spPr>
          <a:xfrm>
            <a:off x="5015880" y="2702043"/>
            <a:ext cx="396175" cy="1600673"/>
          </a:xfrm>
          <a:custGeom>
            <a:avLst/>
            <a:gdLst>
              <a:gd name="connsiteX0" fmla="*/ 0 w 396175"/>
              <a:gd name="connsiteY0" fmla="*/ 0 h 1600673"/>
              <a:gd name="connsiteX1" fmla="*/ 396175 w 396175"/>
              <a:gd name="connsiteY1" fmla="*/ 0 h 1600673"/>
              <a:gd name="connsiteX2" fmla="*/ 396175 w 396175"/>
              <a:gd name="connsiteY2" fmla="*/ 1600673 h 1600673"/>
              <a:gd name="connsiteX3" fmla="*/ 0 w 396175"/>
              <a:gd name="connsiteY3" fmla="*/ 1600673 h 1600673"/>
              <a:gd name="connsiteX4" fmla="*/ 0 w 396175"/>
              <a:gd name="connsiteY4" fmla="*/ 0 h 1600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175" h="1600673">
                <a:moveTo>
                  <a:pt x="0" y="0"/>
                </a:moveTo>
                <a:lnTo>
                  <a:pt x="396175" y="0"/>
                </a:lnTo>
                <a:lnTo>
                  <a:pt x="396175" y="1600673"/>
                </a:lnTo>
                <a:lnTo>
                  <a:pt x="0" y="16006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FFFFFF"/>
                </a:solidFill>
                <a:latin typeface="微软雅黑" panose="020B0503020204020204" pitchFamily="34" charset="-122"/>
                <a:ea typeface="微软雅黑" panose="020B0503020204020204" pitchFamily="34" charset="-122"/>
                <a:cs typeface="+mn-ea"/>
                <a:sym typeface="+mn-lt"/>
              </a:rPr>
              <a:t>第一章 云计算发展历史</a:t>
            </a:r>
            <a:endParaRPr lang="en-US" sz="2000" b="1" kern="120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30" name="任意多边形: 形状 29"/>
          <p:cNvSpPr/>
          <p:nvPr/>
        </p:nvSpPr>
        <p:spPr>
          <a:xfrm>
            <a:off x="5437107" y="2732773"/>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7.1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数据备份方案</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1" name="直接连接符 30"/>
          <p:cNvSpPr/>
          <p:nvPr/>
        </p:nvSpPr>
        <p:spPr>
          <a:xfrm>
            <a:off x="5375920" y="347683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32" name="任意多边形: 形状 31"/>
          <p:cNvSpPr/>
          <p:nvPr/>
        </p:nvSpPr>
        <p:spPr>
          <a:xfrm>
            <a:off x="5437107" y="3514039"/>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7.2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数据恢复方案</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3" name="直接连接符 32"/>
          <p:cNvSpPr/>
          <p:nvPr/>
        </p:nvSpPr>
        <p:spPr>
          <a:xfrm>
            <a:off x="5375920" y="4258102"/>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6" name="MH_Entry_1"/>
          <p:cNvSpPr/>
          <p:nvPr>
            <p:custDataLst>
              <p:tags r:id="rId3"/>
            </p:custDataLst>
          </p:nvPr>
        </p:nvSpPr>
        <p:spPr>
          <a:xfrm>
            <a:off x="5081400" y="1988840"/>
            <a:ext cx="4627562" cy="638175"/>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第七章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备份恢复方案</a:t>
            </a:r>
          </a:p>
        </p:txBody>
      </p:sp>
      <p:sp>
        <p:nvSpPr>
          <p:cNvPr id="27" name="MH_Others_1"/>
          <p:cNvSpPr/>
          <p:nvPr>
            <p:custDataLst>
              <p:tags r:id="rId4"/>
            </p:custDataLst>
          </p:nvPr>
        </p:nvSpPr>
        <p:spPr>
          <a:xfrm>
            <a:off x="5016312" y="1988840"/>
            <a:ext cx="68263" cy="638175"/>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2" name="页脚占位符 1"/>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extLst>
      <p:ext uri="{BB962C8B-B14F-4D97-AF65-F5344CB8AC3E}">
        <p14:creationId xmlns:p14="http://schemas.microsoft.com/office/powerpoint/2010/main" val="20363975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7.1 </a:t>
            </a:r>
            <a:r>
              <a:rPr lang="zh-CN" altLang="en-US" dirty="0"/>
              <a:t>数据备份方案</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5" name="图片 4">
            <a:extLst>
              <a:ext uri="{FF2B5EF4-FFF2-40B4-BE49-F238E27FC236}">
                <a16:creationId xmlns:a16="http://schemas.microsoft.com/office/drawing/2014/main" id="{44CD511D-C510-4855-BF7D-C617188C548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719736" y="1374775"/>
            <a:ext cx="5274310" cy="5666105"/>
          </a:xfrm>
          <a:prstGeom prst="rect">
            <a:avLst/>
          </a:prstGeom>
          <a:noFill/>
          <a:ln>
            <a:noFill/>
          </a:ln>
        </p:spPr>
      </p:pic>
      <p:sp>
        <p:nvSpPr>
          <p:cNvPr id="6" name="内容占位符 4">
            <a:extLst>
              <a:ext uri="{FF2B5EF4-FFF2-40B4-BE49-F238E27FC236}">
                <a16:creationId xmlns:a16="http://schemas.microsoft.com/office/drawing/2014/main" id="{052CC2DF-01E0-4815-9A7C-968B074FDDD8}"/>
              </a:ext>
            </a:extLst>
          </p:cNvPr>
          <p:cNvSpPr>
            <a:spLocks noGrp="1"/>
          </p:cNvSpPr>
          <p:nvPr>
            <p:ph idx="1"/>
          </p:nvPr>
        </p:nvSpPr>
        <p:spPr>
          <a:xfrm>
            <a:off x="1010921" y="1136946"/>
            <a:ext cx="11089639" cy="1108414"/>
          </a:xfrm>
        </p:spPr>
        <p:txBody>
          <a:bodyPr/>
          <a:lstStyle/>
          <a:p>
            <a:r>
              <a:rPr lang="en-US" altLang="zh-CN" dirty="0" err="1"/>
              <a:t>GoldenDB</a:t>
            </a:r>
            <a:r>
              <a:rPr lang="zh-CN" altLang="zh-CN" dirty="0"/>
              <a:t>集群</a:t>
            </a:r>
            <a:r>
              <a:rPr lang="zh-CN" altLang="en-US" dirty="0"/>
              <a:t>的</a:t>
            </a:r>
            <a:r>
              <a:rPr lang="zh-CN" altLang="zh-CN" dirty="0"/>
              <a:t>备份恢复是基于</a:t>
            </a:r>
            <a:r>
              <a:rPr lang="en-US" altLang="zh-CN" dirty="0" err="1"/>
              <a:t>xtrabackup</a:t>
            </a:r>
            <a:r>
              <a:rPr lang="zh-CN" altLang="zh-CN" dirty="0"/>
              <a:t>实现的</a:t>
            </a:r>
            <a:endParaRPr lang="en-US" altLang="zh-CN" dirty="0"/>
          </a:p>
          <a:p>
            <a:r>
              <a:rPr lang="zh-CN" altLang="en-US" dirty="0"/>
              <a:t>备份</a:t>
            </a:r>
            <a:r>
              <a:rPr lang="en-US" altLang="zh-CN" dirty="0"/>
              <a:t>/</a:t>
            </a:r>
            <a:r>
              <a:rPr lang="zh-CN" altLang="en-US" dirty="0"/>
              <a:t>恢复的数据包括：</a:t>
            </a:r>
            <a:r>
              <a:rPr lang="zh-CN" altLang="zh-CN" dirty="0"/>
              <a:t>表数据、</a:t>
            </a:r>
            <a:r>
              <a:rPr lang="en-US" altLang="zh-CN" dirty="0" err="1"/>
              <a:t>binlog</a:t>
            </a:r>
            <a:r>
              <a:rPr lang="zh-CN" altLang="zh-CN" dirty="0"/>
              <a:t>、</a:t>
            </a:r>
            <a:r>
              <a:rPr lang="en-US" altLang="zh-CN" dirty="0"/>
              <a:t>GTM</a:t>
            </a:r>
            <a:r>
              <a:rPr lang="zh-CN" altLang="zh-CN" dirty="0"/>
              <a:t>活跃事务列表和元数据信息</a:t>
            </a:r>
            <a:endParaRPr lang="en-US" altLang="zh-CN" dirty="0"/>
          </a:p>
        </p:txBody>
      </p:sp>
    </p:spTree>
    <p:extLst>
      <p:ext uri="{BB962C8B-B14F-4D97-AF65-F5344CB8AC3E}">
        <p14:creationId xmlns:p14="http://schemas.microsoft.com/office/powerpoint/2010/main" val="18871142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7.2 </a:t>
            </a:r>
            <a:r>
              <a:rPr lang="zh-CN" altLang="en-US" dirty="0"/>
              <a:t>数据恢复方案</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图片 5" descr="图形用户界面&#10;&#10;中度可信度描述已自动生成">
            <a:extLst>
              <a:ext uri="{FF2B5EF4-FFF2-40B4-BE49-F238E27FC236}">
                <a16:creationId xmlns:a16="http://schemas.microsoft.com/office/drawing/2014/main" id="{61A71718-FAE4-4AF4-876E-71B1452AED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1" y="1956508"/>
            <a:ext cx="4982255" cy="2491128"/>
          </a:xfrm>
          <a:prstGeom prst="rect">
            <a:avLst/>
          </a:prstGeom>
        </p:spPr>
      </p:pic>
      <p:pic>
        <p:nvPicPr>
          <p:cNvPr id="7" name="图片 6" descr="图形用户界面, 图示&#10;&#10;描述已自动生成">
            <a:extLst>
              <a:ext uri="{FF2B5EF4-FFF2-40B4-BE49-F238E27FC236}">
                <a16:creationId xmlns:a16="http://schemas.microsoft.com/office/drawing/2014/main" id="{20F1DC26-F8C5-41E5-A710-7341DA9C2F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84932" y="1676284"/>
            <a:ext cx="5966749" cy="4152222"/>
          </a:xfrm>
          <a:prstGeom prst="rect">
            <a:avLst/>
          </a:prstGeom>
        </p:spPr>
      </p:pic>
      <p:sp>
        <p:nvSpPr>
          <p:cNvPr id="8" name="内容占位符 4">
            <a:extLst>
              <a:ext uri="{FF2B5EF4-FFF2-40B4-BE49-F238E27FC236}">
                <a16:creationId xmlns:a16="http://schemas.microsoft.com/office/drawing/2014/main" id="{4E330D3E-FE5E-4F7E-9206-27219D489429}"/>
              </a:ext>
            </a:extLst>
          </p:cNvPr>
          <p:cNvSpPr>
            <a:spLocks noGrp="1"/>
          </p:cNvSpPr>
          <p:nvPr>
            <p:ph idx="1"/>
          </p:nvPr>
        </p:nvSpPr>
        <p:spPr>
          <a:xfrm>
            <a:off x="1010921" y="1136946"/>
            <a:ext cx="2372359" cy="595601"/>
          </a:xfrm>
        </p:spPr>
        <p:txBody>
          <a:bodyPr/>
          <a:lstStyle/>
          <a:p>
            <a:r>
              <a:rPr lang="zh-CN" altLang="en-US" dirty="0"/>
              <a:t>单节点恢复</a:t>
            </a:r>
            <a:endParaRPr lang="en-US" altLang="zh-CN" dirty="0"/>
          </a:p>
        </p:txBody>
      </p:sp>
      <p:sp>
        <p:nvSpPr>
          <p:cNvPr id="9" name="内容占位符 4">
            <a:extLst>
              <a:ext uri="{FF2B5EF4-FFF2-40B4-BE49-F238E27FC236}">
                <a16:creationId xmlns:a16="http://schemas.microsoft.com/office/drawing/2014/main" id="{B21C5E55-7404-4CDC-8FCE-93791AA1BE25}"/>
              </a:ext>
            </a:extLst>
          </p:cNvPr>
          <p:cNvSpPr txBox="1">
            <a:spLocks/>
          </p:cNvSpPr>
          <p:nvPr/>
        </p:nvSpPr>
        <p:spPr bwMode="auto">
          <a:xfrm>
            <a:off x="5884932" y="1139805"/>
            <a:ext cx="2372359" cy="595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r>
              <a:rPr lang="zh-CN" altLang="en-US" dirty="0"/>
              <a:t>集群恢复</a:t>
            </a:r>
            <a:endParaRPr lang="en-US" altLang="zh-CN" dirty="0"/>
          </a:p>
        </p:txBody>
      </p:sp>
    </p:spTree>
    <p:extLst>
      <p:ext uri="{BB962C8B-B14F-4D97-AF65-F5344CB8AC3E}">
        <p14:creationId xmlns:p14="http://schemas.microsoft.com/office/powerpoint/2010/main" val="3246831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 </a:t>
            </a:r>
            <a:r>
              <a:rPr lang="zh-CN" altLang="en-US" dirty="0">
                <a:solidFill>
                  <a:srgbClr val="01ACF1"/>
                </a:solidFill>
                <a:cs typeface="+mn-ea"/>
                <a:sym typeface="+mn-lt"/>
              </a:rPr>
              <a:t>应用场景</a:t>
            </a:r>
            <a:endParaRPr lang="zh-CN" altLang="en-US" dirty="0"/>
          </a:p>
        </p:txBody>
      </p:sp>
      <p:sp>
        <p:nvSpPr>
          <p:cNvPr id="3" name="内容占位符 2"/>
          <p:cNvSpPr>
            <a:spLocks noGrp="1"/>
          </p:cNvSpPr>
          <p:nvPr>
            <p:ph idx="1"/>
          </p:nvPr>
        </p:nvSpPr>
        <p:spPr>
          <a:xfrm>
            <a:off x="838201" y="1268760"/>
            <a:ext cx="10658399" cy="3729960"/>
          </a:xfrm>
        </p:spPr>
        <p:txBody>
          <a:bodyPr/>
          <a:lstStyle/>
          <a:p>
            <a:r>
              <a:rPr lang="zh-CN" altLang="en-US" dirty="0"/>
              <a:t>应用场景</a:t>
            </a:r>
            <a:endParaRPr lang="en-US" altLang="zh-CN" dirty="0"/>
          </a:p>
          <a:p>
            <a:pPr lvl="1"/>
            <a:r>
              <a:rPr lang="zh-CN" altLang="en-US" dirty="0"/>
              <a:t>银行、金融、证券、电信领域核心业务。</a:t>
            </a:r>
            <a:endParaRPr lang="en-US" altLang="zh-CN" dirty="0"/>
          </a:p>
          <a:p>
            <a:pPr lvl="1"/>
            <a:r>
              <a:rPr lang="en-US" altLang="zh-CN" dirty="0"/>
              <a:t>OLTP</a:t>
            </a:r>
            <a:r>
              <a:rPr lang="zh-CN" altLang="en-US" dirty="0"/>
              <a:t>业务场景（</a:t>
            </a:r>
            <a:r>
              <a:rPr lang="en-US" altLang="zh-CN" dirty="0"/>
              <a:t>OLAP</a:t>
            </a:r>
            <a:r>
              <a:rPr lang="zh-CN" altLang="en-US" dirty="0"/>
              <a:t>引擎基于</a:t>
            </a:r>
            <a:r>
              <a:rPr lang="en-US" altLang="zh-CN" dirty="0"/>
              <a:t>presto</a:t>
            </a:r>
            <a:r>
              <a:rPr lang="zh-CN" altLang="en-US" dirty="0"/>
              <a:t>实现，暂无法商用）</a:t>
            </a:r>
          </a:p>
          <a:p>
            <a:pPr lvl="1"/>
            <a:endParaRPr lang="en-US" altLang="zh-CN" dirty="0"/>
          </a:p>
          <a:p>
            <a:pPr lvl="1"/>
            <a:endParaRPr lang="zh-CN" altLang="en-US" dirty="0">
              <a:solidFill>
                <a:srgbClr val="0000FF"/>
              </a:solidFill>
              <a:sym typeface="+mn-ea"/>
            </a:endParaRPr>
          </a:p>
          <a:p>
            <a:pPr lvl="1"/>
            <a:endParaRPr lang="en-US" altLang="zh-CN" dirty="0"/>
          </a:p>
          <a:p>
            <a:pPr lvl="1"/>
            <a:endParaRPr lang="zh-CN" altLang="en-US" dirty="0"/>
          </a:p>
          <a:p>
            <a:pPr lvl="1"/>
            <a:endParaRPr lang="zh-CN" altLang="en-US" dirty="0"/>
          </a:p>
          <a:p>
            <a:pPr lvl="1"/>
            <a:endParaRPr lang="zh-CN" altLang="en-US" dirty="0"/>
          </a:p>
          <a:p>
            <a:pPr lvl="1"/>
            <a:endParaRPr lang="en-US" altLang="zh-CN" dirty="0"/>
          </a:p>
          <a:p>
            <a:pPr marL="480695" lvl="1" indent="0">
              <a:buNone/>
            </a:pPr>
            <a:endParaRPr lang="zh-CN" altLang="en-US" dirty="0"/>
          </a:p>
        </p:txBody>
      </p:sp>
      <p:sp>
        <p:nvSpPr>
          <p:cNvPr id="4" name="页脚占位符 3"/>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H_Others_3"/>
          <p:cNvSpPr txBox="1">
            <a:spLocks noChangeArrowheads="1"/>
          </p:cNvSpPr>
          <p:nvPr>
            <p:custDataLst>
              <p:tags r:id="rId1"/>
            </p:custDataLst>
          </p:nvPr>
        </p:nvSpPr>
        <p:spPr bwMode="auto">
          <a:xfrm>
            <a:off x="2306638" y="2057400"/>
            <a:ext cx="14351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章节</a:t>
            </a:r>
          </a:p>
        </p:txBody>
      </p:sp>
      <p:sp>
        <p:nvSpPr>
          <p:cNvPr id="23" name="MH_Others_4"/>
          <p:cNvSpPr txBox="1"/>
          <p:nvPr>
            <p:custDataLst>
              <p:tags r:id="rId2"/>
            </p:custDataLst>
          </p:nvPr>
        </p:nvSpPr>
        <p:spPr>
          <a:xfrm rot="5400000">
            <a:off x="488156" y="3107532"/>
            <a:ext cx="3694113" cy="584200"/>
          </a:xfrm>
          <a:prstGeom prst="rect">
            <a:avLst/>
          </a:prstGeom>
          <a:noFill/>
        </p:spPr>
        <p:txBody>
          <a:bodyPr>
            <a:spAutoFit/>
          </a:bodyPr>
          <a:lstStyle/>
          <a:p>
            <a:pPr algn="ctr">
              <a:defRPr/>
            </a:pPr>
            <a:r>
              <a:rPr lang="en-US" altLang="zh-CN" sz="3200" spc="400" dirty="0">
                <a:solidFill>
                  <a:srgbClr val="DDDDDD"/>
                </a:solidFill>
                <a:latin typeface="+mj-lt"/>
                <a:ea typeface="微软雅黑" panose="020B0503020204020204" pitchFamily="34" charset="-122"/>
                <a:cs typeface="+mn-ea"/>
                <a:sym typeface="+mn-lt"/>
              </a:rPr>
              <a:t>CONTENTS</a:t>
            </a:r>
            <a:endParaRPr lang="zh-CN" altLang="en-US" sz="3200" spc="400" dirty="0">
              <a:solidFill>
                <a:srgbClr val="DDDDDD"/>
              </a:solidFill>
              <a:latin typeface="+mj-lt"/>
              <a:ea typeface="微软雅黑" panose="020B0503020204020204" pitchFamily="34" charset="-122"/>
              <a:cs typeface="+mn-ea"/>
              <a:sym typeface="+mn-lt"/>
            </a:endParaRPr>
          </a:p>
        </p:txBody>
      </p:sp>
      <p:sp>
        <p:nvSpPr>
          <p:cNvPr id="28" name="直接连接符 27"/>
          <p:cNvSpPr/>
          <p:nvPr/>
        </p:nvSpPr>
        <p:spPr>
          <a:xfrm>
            <a:off x="5015880" y="2702043"/>
            <a:ext cx="4079148" cy="0"/>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任意多边形: 形状 28"/>
          <p:cNvSpPr/>
          <p:nvPr/>
        </p:nvSpPr>
        <p:spPr>
          <a:xfrm>
            <a:off x="5015880" y="2702043"/>
            <a:ext cx="396175" cy="1600673"/>
          </a:xfrm>
          <a:custGeom>
            <a:avLst/>
            <a:gdLst>
              <a:gd name="connsiteX0" fmla="*/ 0 w 396175"/>
              <a:gd name="connsiteY0" fmla="*/ 0 h 1600673"/>
              <a:gd name="connsiteX1" fmla="*/ 396175 w 396175"/>
              <a:gd name="connsiteY1" fmla="*/ 0 h 1600673"/>
              <a:gd name="connsiteX2" fmla="*/ 396175 w 396175"/>
              <a:gd name="connsiteY2" fmla="*/ 1600673 h 1600673"/>
              <a:gd name="connsiteX3" fmla="*/ 0 w 396175"/>
              <a:gd name="connsiteY3" fmla="*/ 1600673 h 1600673"/>
              <a:gd name="connsiteX4" fmla="*/ 0 w 396175"/>
              <a:gd name="connsiteY4" fmla="*/ 0 h 1600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175" h="1600673">
                <a:moveTo>
                  <a:pt x="0" y="0"/>
                </a:moveTo>
                <a:lnTo>
                  <a:pt x="396175" y="0"/>
                </a:lnTo>
                <a:lnTo>
                  <a:pt x="396175" y="1600673"/>
                </a:lnTo>
                <a:lnTo>
                  <a:pt x="0" y="16006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FFFFFF"/>
                </a:solidFill>
                <a:latin typeface="微软雅黑" panose="020B0503020204020204" pitchFamily="34" charset="-122"/>
                <a:ea typeface="微软雅黑" panose="020B0503020204020204" pitchFamily="34" charset="-122"/>
                <a:cs typeface="+mn-ea"/>
                <a:sym typeface="+mn-lt"/>
              </a:rPr>
              <a:t>第一章 云计算发展历史</a:t>
            </a:r>
            <a:endParaRPr lang="en-US" sz="2000" b="1" kern="120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30" name="任意多边形: 形状 29"/>
          <p:cNvSpPr/>
          <p:nvPr/>
        </p:nvSpPr>
        <p:spPr>
          <a:xfrm>
            <a:off x="5437107" y="2732773"/>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8.1 UPDATE</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分片键</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1" name="直接连接符 30"/>
          <p:cNvSpPr/>
          <p:nvPr/>
        </p:nvSpPr>
        <p:spPr>
          <a:xfrm>
            <a:off x="5375920" y="347683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32" name="任意多边形: 形状 31"/>
          <p:cNvSpPr/>
          <p:nvPr/>
        </p:nvSpPr>
        <p:spPr>
          <a:xfrm>
            <a:off x="5437107" y="3514039"/>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8.2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重分布</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3" name="直接连接符 32"/>
          <p:cNvSpPr/>
          <p:nvPr/>
        </p:nvSpPr>
        <p:spPr>
          <a:xfrm>
            <a:off x="5375920" y="4258102"/>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6" name="MH_Entry_1"/>
          <p:cNvSpPr/>
          <p:nvPr>
            <p:custDataLst>
              <p:tags r:id="rId3"/>
            </p:custDataLst>
          </p:nvPr>
        </p:nvSpPr>
        <p:spPr>
          <a:xfrm>
            <a:off x="5081400" y="1988840"/>
            <a:ext cx="4627562" cy="638175"/>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第八章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数据迁移</a:t>
            </a:r>
          </a:p>
        </p:txBody>
      </p:sp>
      <p:sp>
        <p:nvSpPr>
          <p:cNvPr id="27" name="MH_Others_1"/>
          <p:cNvSpPr/>
          <p:nvPr>
            <p:custDataLst>
              <p:tags r:id="rId4"/>
            </p:custDataLst>
          </p:nvPr>
        </p:nvSpPr>
        <p:spPr>
          <a:xfrm>
            <a:off x="5016312" y="1988840"/>
            <a:ext cx="68263" cy="638175"/>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2" name="页脚占位符 1"/>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13" name="直接连接符 12">
            <a:extLst>
              <a:ext uri="{FF2B5EF4-FFF2-40B4-BE49-F238E27FC236}">
                <a16:creationId xmlns:a16="http://schemas.microsoft.com/office/drawing/2014/main" id="{437D2E97-FB3B-401C-A1EC-703DF5CA8980}"/>
              </a:ext>
            </a:extLst>
          </p:cNvPr>
          <p:cNvSpPr/>
          <p:nvPr/>
        </p:nvSpPr>
        <p:spPr>
          <a:xfrm>
            <a:off x="5412055" y="4953917"/>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14" name="任意多边形: 形状 13">
            <a:extLst>
              <a:ext uri="{FF2B5EF4-FFF2-40B4-BE49-F238E27FC236}">
                <a16:creationId xmlns:a16="http://schemas.microsoft.com/office/drawing/2014/main" id="{8DB27911-B248-4CED-9AEA-3F6A4B900186}"/>
              </a:ext>
            </a:extLst>
          </p:cNvPr>
          <p:cNvSpPr/>
          <p:nvPr/>
        </p:nvSpPr>
        <p:spPr>
          <a:xfrm>
            <a:off x="5473242" y="4302716"/>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8.3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导入导出</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25683477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8.1 UPDATE</a:t>
            </a:r>
            <a:r>
              <a:rPr lang="zh-CN" altLang="en-US" dirty="0"/>
              <a:t>分片键</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4" name="图片 3" descr="图示&#10;&#10;描述已自动生成">
            <a:extLst>
              <a:ext uri="{FF2B5EF4-FFF2-40B4-BE49-F238E27FC236}">
                <a16:creationId xmlns:a16="http://schemas.microsoft.com/office/drawing/2014/main" id="{8043F5EB-6D12-40C9-A4C2-9B3C6FBE5C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9768" y="1186833"/>
            <a:ext cx="6032084" cy="5016650"/>
          </a:xfrm>
          <a:prstGeom prst="rect">
            <a:avLst/>
          </a:prstGeom>
        </p:spPr>
      </p:pic>
    </p:spTree>
    <p:extLst>
      <p:ext uri="{BB962C8B-B14F-4D97-AF65-F5344CB8AC3E}">
        <p14:creationId xmlns:p14="http://schemas.microsoft.com/office/powerpoint/2010/main" val="38253977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8.2 </a:t>
            </a:r>
            <a:r>
              <a:rPr lang="zh-CN" altLang="en-US" dirty="0"/>
              <a:t>重分布</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6" name="内容占位符 2">
            <a:extLst>
              <a:ext uri="{FF2B5EF4-FFF2-40B4-BE49-F238E27FC236}">
                <a16:creationId xmlns:a16="http://schemas.microsoft.com/office/drawing/2014/main" id="{F27D00F7-8CA0-4A63-BF5B-42D4718DF924}"/>
              </a:ext>
            </a:extLst>
          </p:cNvPr>
          <p:cNvSpPr>
            <a:spLocks noGrp="1"/>
          </p:cNvSpPr>
          <p:nvPr>
            <p:ph idx="1"/>
          </p:nvPr>
        </p:nvSpPr>
        <p:spPr>
          <a:xfrm>
            <a:off x="838201" y="1172507"/>
            <a:ext cx="10658399" cy="3101110"/>
          </a:xfrm>
        </p:spPr>
        <p:txBody>
          <a:bodyPr/>
          <a:lstStyle/>
          <a:p>
            <a:r>
              <a:rPr lang="zh-CN" altLang="en-US" dirty="0"/>
              <a:t>数据重分布策略</a:t>
            </a:r>
            <a:endParaRPr lang="en-US" altLang="zh-CN" dirty="0"/>
          </a:p>
          <a:p>
            <a:pPr lvl="1"/>
            <a:r>
              <a:rPr lang="en-US" altLang="zh-CN" dirty="0" err="1"/>
              <a:t>GoldenDB</a:t>
            </a:r>
            <a:r>
              <a:rPr lang="zh-CN" altLang="en-US" dirty="0"/>
              <a:t>支持动态的数据重分布，实现在线重分布，对业务影响小；</a:t>
            </a:r>
            <a:endParaRPr lang="en-US" altLang="zh-CN" dirty="0"/>
          </a:p>
          <a:p>
            <a:pPr lvl="1"/>
            <a:r>
              <a:rPr lang="zh-CN" altLang="en-US" dirty="0"/>
              <a:t>重分布过程在管理界面以管理任务的形式运行，执行、暂停、取消、异常操作可视化；</a:t>
            </a:r>
            <a:endParaRPr lang="en-US" altLang="zh-CN" dirty="0"/>
          </a:p>
          <a:p>
            <a:pPr lvl="1"/>
            <a:r>
              <a:rPr lang="zh-CN" altLang="en-US" dirty="0"/>
              <a:t>重分布根据不同场景有不同的策略，包括：增量迭代式数据重分布、</a:t>
            </a:r>
            <a:r>
              <a:rPr lang="en-US" altLang="zh-CN" dirty="0"/>
              <a:t>Hash</a:t>
            </a:r>
            <a:r>
              <a:rPr lang="zh-CN" altLang="en-US" dirty="0"/>
              <a:t>策略流式重分布以及</a:t>
            </a:r>
            <a:r>
              <a:rPr lang="en-US" altLang="zh-CN" dirty="0"/>
              <a:t>Range</a:t>
            </a:r>
            <a:r>
              <a:rPr lang="zh-CN" altLang="en-US" dirty="0"/>
              <a:t>策略重分布优化。</a:t>
            </a:r>
            <a:endParaRPr lang="en-US" altLang="zh-CN" dirty="0"/>
          </a:p>
        </p:txBody>
      </p:sp>
    </p:spTree>
    <p:extLst>
      <p:ext uri="{BB962C8B-B14F-4D97-AF65-F5344CB8AC3E}">
        <p14:creationId xmlns:p14="http://schemas.microsoft.com/office/powerpoint/2010/main" val="9251956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8.2 </a:t>
            </a:r>
            <a:r>
              <a:rPr lang="zh-CN" altLang="en-US" dirty="0"/>
              <a:t>重分布（续）</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6" name="内容占位符 2">
            <a:extLst>
              <a:ext uri="{FF2B5EF4-FFF2-40B4-BE49-F238E27FC236}">
                <a16:creationId xmlns:a16="http://schemas.microsoft.com/office/drawing/2014/main" id="{F27D00F7-8CA0-4A63-BF5B-42D4718DF924}"/>
              </a:ext>
            </a:extLst>
          </p:cNvPr>
          <p:cNvSpPr>
            <a:spLocks noGrp="1"/>
          </p:cNvSpPr>
          <p:nvPr>
            <p:ph idx="1"/>
          </p:nvPr>
        </p:nvSpPr>
        <p:spPr>
          <a:xfrm>
            <a:off x="838201" y="1058779"/>
            <a:ext cx="7357711" cy="5500838"/>
          </a:xfrm>
        </p:spPr>
        <p:txBody>
          <a:bodyPr/>
          <a:lstStyle/>
          <a:p>
            <a:r>
              <a:rPr lang="zh-CN" altLang="en-US" dirty="0"/>
              <a:t>增量迭代式数据重分布</a:t>
            </a:r>
            <a:endParaRPr lang="en-US" altLang="zh-CN" dirty="0"/>
          </a:p>
          <a:p>
            <a:pPr lvl="1"/>
            <a:r>
              <a:rPr lang="zh-CN" altLang="en-US" sz="1600" dirty="0"/>
              <a:t>通用策略，适合所有的数据重分布场景，比如：</a:t>
            </a:r>
            <a:endParaRPr lang="en-US" altLang="zh-CN" sz="1600" dirty="0"/>
          </a:p>
          <a:p>
            <a:pPr marL="480695" lvl="1" indent="0">
              <a:buNone/>
            </a:pPr>
            <a:r>
              <a:rPr lang="en-US" altLang="zh-CN" sz="1600" dirty="0"/>
              <a:t>1</a:t>
            </a:r>
            <a:r>
              <a:rPr lang="zh-CN" altLang="en-US" sz="1600" dirty="0"/>
              <a:t>、分片策略的变更：</a:t>
            </a:r>
            <a:r>
              <a:rPr lang="en-US" altLang="zh-CN" sz="1600" dirty="0"/>
              <a:t>hash-&gt;range</a:t>
            </a:r>
            <a:r>
              <a:rPr lang="zh-CN" altLang="en-US" sz="1600" dirty="0"/>
              <a:t>，</a:t>
            </a:r>
            <a:r>
              <a:rPr lang="en-US" altLang="zh-CN" sz="1600" dirty="0"/>
              <a:t>duplicate-&gt;hash</a:t>
            </a:r>
          </a:p>
          <a:p>
            <a:pPr marL="480695" lvl="1" indent="0">
              <a:buNone/>
            </a:pPr>
            <a:r>
              <a:rPr lang="en-US" altLang="zh-CN" sz="1600" dirty="0"/>
              <a:t>2</a:t>
            </a:r>
            <a:r>
              <a:rPr lang="zh-CN" altLang="en-US" sz="1600" dirty="0"/>
              <a:t>、表分片键的变更：</a:t>
            </a:r>
            <a:r>
              <a:rPr lang="en-US" altLang="zh-CN" sz="1600" dirty="0"/>
              <a:t>diskey1-&gt;diskey2</a:t>
            </a:r>
          </a:p>
          <a:p>
            <a:pPr marL="480695" lvl="1" indent="0">
              <a:buNone/>
            </a:pPr>
            <a:r>
              <a:rPr lang="en-US" altLang="zh-CN" sz="1600" dirty="0"/>
              <a:t>3</a:t>
            </a:r>
            <a:r>
              <a:rPr lang="zh-CN" altLang="en-US" sz="1600" dirty="0"/>
              <a:t>、分片策略不变，数据节点横向扩容</a:t>
            </a:r>
            <a:endParaRPr lang="en-US" altLang="zh-CN" sz="1600" dirty="0"/>
          </a:p>
          <a:p>
            <a:pPr lvl="1"/>
            <a:r>
              <a:rPr lang="zh-CN" altLang="en-US" sz="1600" dirty="0"/>
              <a:t>大致流程：</a:t>
            </a:r>
            <a:endParaRPr lang="en-US" altLang="zh-CN" sz="1600" dirty="0"/>
          </a:p>
          <a:p>
            <a:pPr marL="480695" lvl="1" indent="0">
              <a:buNone/>
            </a:pPr>
            <a:r>
              <a:rPr lang="en-US" altLang="zh-CN" sz="1600" dirty="0"/>
              <a:t>1</a:t>
            </a:r>
            <a:r>
              <a:rPr lang="zh-CN" altLang="en-US" sz="1600" dirty="0"/>
              <a:t>、按照扩容后的分片策略创建临时表；</a:t>
            </a:r>
            <a:endParaRPr lang="en-US" altLang="zh-CN" sz="1600" dirty="0"/>
          </a:p>
          <a:p>
            <a:pPr marL="480695" lvl="1" indent="0">
              <a:buNone/>
            </a:pPr>
            <a:r>
              <a:rPr lang="en-US" altLang="zh-CN" sz="1600" dirty="0"/>
              <a:t>2</a:t>
            </a:r>
            <a:r>
              <a:rPr lang="zh-CN" altLang="en-US" sz="1600" dirty="0"/>
              <a:t>、导出需要重分布的数据节点的数据，并导入到临时表；</a:t>
            </a:r>
            <a:endParaRPr lang="en-US" altLang="zh-CN" sz="1600" dirty="0"/>
          </a:p>
          <a:p>
            <a:pPr marL="480695" lvl="1" indent="0">
              <a:buNone/>
            </a:pPr>
            <a:r>
              <a:rPr lang="en-US" altLang="zh-CN" sz="1600" dirty="0"/>
              <a:t>3</a:t>
            </a:r>
            <a:r>
              <a:rPr lang="zh-CN" altLang="en-US" sz="1600" dirty="0"/>
              <a:t>、通过</a:t>
            </a:r>
            <a:r>
              <a:rPr lang="en-US" altLang="zh-CN" sz="1600" dirty="0" err="1"/>
              <a:t>binlog</a:t>
            </a:r>
            <a:r>
              <a:rPr lang="zh-CN" altLang="en-US" sz="1600" dirty="0"/>
              <a:t>追平导数期间增量写操作的数据到临时表；</a:t>
            </a:r>
            <a:endParaRPr lang="en-US" altLang="zh-CN" sz="1600" dirty="0"/>
          </a:p>
          <a:p>
            <a:pPr marL="480695" lvl="1" indent="0">
              <a:buNone/>
            </a:pPr>
            <a:r>
              <a:rPr lang="en-US" altLang="zh-CN" sz="1600" dirty="0"/>
              <a:t>4</a:t>
            </a:r>
            <a:r>
              <a:rPr lang="zh-CN" altLang="en-US" sz="1600" dirty="0"/>
              <a:t>、将当前表锁住，并通过</a:t>
            </a:r>
            <a:r>
              <a:rPr lang="en-US" altLang="zh-CN" sz="1600" dirty="0" err="1"/>
              <a:t>binlog</a:t>
            </a:r>
            <a:r>
              <a:rPr lang="zh-CN" altLang="en-US" sz="1600" dirty="0"/>
              <a:t>追平增量写操作；</a:t>
            </a:r>
            <a:endParaRPr lang="en-US" altLang="zh-CN" sz="1600" dirty="0"/>
          </a:p>
          <a:p>
            <a:pPr marL="480695" lvl="1" indent="0">
              <a:buNone/>
            </a:pPr>
            <a:r>
              <a:rPr lang="en-US" altLang="zh-CN" sz="1600" dirty="0"/>
              <a:t>5</a:t>
            </a:r>
            <a:r>
              <a:rPr lang="zh-CN" altLang="en-US" sz="1600" dirty="0"/>
              <a:t>、数据校验后，将临时表和新表切换表名，解锁后对外提供服务；</a:t>
            </a:r>
            <a:endParaRPr lang="en-US" altLang="zh-CN" sz="1600" dirty="0"/>
          </a:p>
          <a:p>
            <a:pPr marL="480695" lvl="1" indent="0">
              <a:buNone/>
            </a:pPr>
            <a:r>
              <a:rPr lang="en-US" altLang="zh-CN" sz="1600" dirty="0"/>
              <a:t>6</a:t>
            </a:r>
            <a:r>
              <a:rPr lang="zh-CN" altLang="en-US" sz="1600" dirty="0"/>
              <a:t>、删除旧表的数据。</a:t>
            </a:r>
            <a:endParaRPr lang="en-US" altLang="zh-CN" dirty="0"/>
          </a:p>
          <a:p>
            <a:pPr lvl="1"/>
            <a:endParaRPr lang="en-US" altLang="zh-CN" dirty="0"/>
          </a:p>
        </p:txBody>
      </p:sp>
      <p:pic>
        <p:nvPicPr>
          <p:cNvPr id="3" name="图片 2" descr="图形用户界面&#10;&#10;描述已自动生成">
            <a:extLst>
              <a:ext uri="{FF2B5EF4-FFF2-40B4-BE49-F238E27FC236}">
                <a16:creationId xmlns:a16="http://schemas.microsoft.com/office/drawing/2014/main" id="{A8BD29C0-8A7B-4207-B49B-6394E2A49A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4927" y="1578544"/>
            <a:ext cx="5869391" cy="3550769"/>
          </a:xfrm>
          <a:prstGeom prst="rect">
            <a:avLst/>
          </a:prstGeom>
        </p:spPr>
      </p:pic>
    </p:spTree>
    <p:extLst>
      <p:ext uri="{BB962C8B-B14F-4D97-AF65-F5344CB8AC3E}">
        <p14:creationId xmlns:p14="http://schemas.microsoft.com/office/powerpoint/2010/main" val="3923852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8.2 </a:t>
            </a:r>
            <a:r>
              <a:rPr lang="zh-CN" altLang="en-US" dirty="0"/>
              <a:t>重分布（续）</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6" name="内容占位符 2">
            <a:extLst>
              <a:ext uri="{FF2B5EF4-FFF2-40B4-BE49-F238E27FC236}">
                <a16:creationId xmlns:a16="http://schemas.microsoft.com/office/drawing/2014/main" id="{F27D00F7-8CA0-4A63-BF5B-42D4718DF924}"/>
              </a:ext>
            </a:extLst>
          </p:cNvPr>
          <p:cNvSpPr>
            <a:spLocks noGrp="1"/>
          </p:cNvSpPr>
          <p:nvPr>
            <p:ph idx="1"/>
          </p:nvPr>
        </p:nvSpPr>
        <p:spPr>
          <a:xfrm>
            <a:off x="838201" y="1058779"/>
            <a:ext cx="10413732" cy="2454442"/>
          </a:xfrm>
        </p:spPr>
        <p:txBody>
          <a:bodyPr/>
          <a:lstStyle/>
          <a:p>
            <a:r>
              <a:rPr lang="en-US" altLang="zh-CN" dirty="0"/>
              <a:t>Hash</a:t>
            </a:r>
            <a:r>
              <a:rPr lang="zh-CN" altLang="en-US" dirty="0"/>
              <a:t>策略流式重分布</a:t>
            </a:r>
            <a:endParaRPr lang="en-US" altLang="zh-CN" dirty="0"/>
          </a:p>
          <a:p>
            <a:pPr lvl="1"/>
            <a:r>
              <a:rPr lang="en-US" altLang="zh-CN" sz="1600" dirty="0"/>
              <a:t>Hash</a:t>
            </a:r>
            <a:r>
              <a:rPr lang="zh-CN" altLang="en-US" sz="1600" dirty="0"/>
              <a:t>策略流式重分布是对通用重分布策略的优化，适用于分片键信息不变，仅进行</a:t>
            </a:r>
            <a:r>
              <a:rPr lang="en-US" altLang="zh-CN" sz="1600" dirty="0"/>
              <a:t>Hash</a:t>
            </a:r>
            <a:r>
              <a:rPr lang="zh-CN" altLang="en-US" sz="1600" dirty="0"/>
              <a:t>分片策略横向扩容的场景；</a:t>
            </a:r>
            <a:endParaRPr lang="en-US" altLang="zh-CN" sz="1600" dirty="0"/>
          </a:p>
          <a:p>
            <a:pPr lvl="1"/>
            <a:r>
              <a:rPr lang="zh-CN" altLang="en-US" sz="1600" dirty="0"/>
              <a:t>系统中默认包含</a:t>
            </a:r>
            <a:r>
              <a:rPr lang="en-US" altLang="zh-CN" sz="1600" dirty="0"/>
              <a:t>2048*128</a:t>
            </a:r>
            <a:r>
              <a:rPr lang="zh-CN" altLang="en-US" sz="1600" dirty="0"/>
              <a:t>个</a:t>
            </a:r>
            <a:r>
              <a:rPr lang="en-US" altLang="zh-CN" sz="1600" dirty="0"/>
              <a:t>HASH</a:t>
            </a:r>
            <a:r>
              <a:rPr lang="zh-CN" altLang="en-US" sz="1600" dirty="0"/>
              <a:t>桶，新增数据节点的过程中会并行的从现有的每个分片节点迁移部分数据到新增分片上，确保所有分片数据平均；</a:t>
            </a:r>
            <a:endParaRPr lang="en-US" altLang="zh-CN" sz="1600" dirty="0"/>
          </a:p>
          <a:p>
            <a:pPr lvl="1"/>
            <a:endParaRPr lang="en-US" altLang="zh-CN" dirty="0"/>
          </a:p>
        </p:txBody>
      </p:sp>
    </p:spTree>
    <p:extLst>
      <p:ext uri="{BB962C8B-B14F-4D97-AF65-F5344CB8AC3E}">
        <p14:creationId xmlns:p14="http://schemas.microsoft.com/office/powerpoint/2010/main" val="29122982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8.3 </a:t>
            </a:r>
            <a:r>
              <a:rPr lang="zh-CN" altLang="en-US" dirty="0"/>
              <a:t>导入导出</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6" name="内容占位符 2">
            <a:extLst>
              <a:ext uri="{FF2B5EF4-FFF2-40B4-BE49-F238E27FC236}">
                <a16:creationId xmlns:a16="http://schemas.microsoft.com/office/drawing/2014/main" id="{883F5C02-8E98-4BB1-8078-EDB7D057E664}"/>
              </a:ext>
            </a:extLst>
          </p:cNvPr>
          <p:cNvSpPr>
            <a:spLocks noGrp="1"/>
          </p:cNvSpPr>
          <p:nvPr>
            <p:ph idx="1"/>
          </p:nvPr>
        </p:nvSpPr>
        <p:spPr>
          <a:xfrm>
            <a:off x="838201" y="1268760"/>
            <a:ext cx="10658399" cy="1726882"/>
          </a:xfrm>
        </p:spPr>
        <p:txBody>
          <a:bodyPr/>
          <a:lstStyle/>
          <a:p>
            <a:r>
              <a:rPr lang="zh-CN" altLang="en-US" dirty="0"/>
              <a:t>数据导入</a:t>
            </a:r>
            <a:endParaRPr lang="en-US" altLang="zh-CN" dirty="0"/>
          </a:p>
          <a:p>
            <a:pPr lvl="1"/>
            <a:r>
              <a:rPr lang="zh-CN" altLang="en-US" dirty="0"/>
              <a:t>基本流程：</a:t>
            </a:r>
            <a:r>
              <a:rPr lang="zh-CN" altLang="zh-CN" dirty="0"/>
              <a:t>接收导入命令请求</a:t>
            </a:r>
            <a:r>
              <a:rPr lang="en-US" altLang="zh-CN" dirty="0"/>
              <a:t>-&gt;SQL</a:t>
            </a:r>
            <a:r>
              <a:rPr lang="zh-CN" altLang="zh-CN" dirty="0"/>
              <a:t>命令语法校验</a:t>
            </a:r>
            <a:r>
              <a:rPr lang="en-US" altLang="zh-CN" dirty="0"/>
              <a:t>-&gt;</a:t>
            </a:r>
            <a:r>
              <a:rPr lang="zh-CN" altLang="zh-CN" dirty="0"/>
              <a:t>获取元数据</a:t>
            </a:r>
            <a:r>
              <a:rPr lang="en-US" altLang="zh-CN" dirty="0"/>
              <a:t>-&gt;</a:t>
            </a:r>
            <a:r>
              <a:rPr lang="zh-CN" altLang="zh-CN" dirty="0"/>
              <a:t>拆分数据文件</a:t>
            </a:r>
            <a:r>
              <a:rPr lang="en-US" altLang="zh-CN" dirty="0"/>
              <a:t>-&gt;</a:t>
            </a:r>
            <a:r>
              <a:rPr lang="zh-CN" altLang="zh-CN" dirty="0"/>
              <a:t>下载拆分数据文件</a:t>
            </a:r>
            <a:r>
              <a:rPr lang="en-US" altLang="zh-CN" dirty="0"/>
              <a:t>-&gt;</a:t>
            </a:r>
            <a:r>
              <a:rPr lang="zh-CN" altLang="zh-CN" dirty="0"/>
              <a:t>执行导入命令</a:t>
            </a:r>
            <a:r>
              <a:rPr lang="en-US" altLang="zh-CN" dirty="0"/>
              <a:t>-&gt;</a:t>
            </a:r>
            <a:r>
              <a:rPr lang="zh-CN" altLang="zh-CN" dirty="0"/>
              <a:t>删除拆分数据文件</a:t>
            </a:r>
            <a:endParaRPr lang="en-US" altLang="zh-CN" dirty="0"/>
          </a:p>
        </p:txBody>
      </p:sp>
      <p:pic>
        <p:nvPicPr>
          <p:cNvPr id="3" name="图片 2" descr="图形用户界面&#10;&#10;描述已自动生成">
            <a:extLst>
              <a:ext uri="{FF2B5EF4-FFF2-40B4-BE49-F238E27FC236}">
                <a16:creationId xmlns:a16="http://schemas.microsoft.com/office/drawing/2014/main" id="{14DE4B5C-9A93-4744-87A0-42ECC532EA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5435" y="2817555"/>
            <a:ext cx="6653689" cy="3811230"/>
          </a:xfrm>
          <a:prstGeom prst="rect">
            <a:avLst/>
          </a:prstGeom>
        </p:spPr>
      </p:pic>
    </p:spTree>
    <p:extLst>
      <p:ext uri="{BB962C8B-B14F-4D97-AF65-F5344CB8AC3E}">
        <p14:creationId xmlns:p14="http://schemas.microsoft.com/office/powerpoint/2010/main" val="213509898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8.3 </a:t>
            </a:r>
            <a:r>
              <a:rPr lang="zh-CN" altLang="en-US" dirty="0"/>
              <a:t>导入导出（续）</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6" name="内容占位符 2">
            <a:extLst>
              <a:ext uri="{FF2B5EF4-FFF2-40B4-BE49-F238E27FC236}">
                <a16:creationId xmlns:a16="http://schemas.microsoft.com/office/drawing/2014/main" id="{883F5C02-8E98-4BB1-8078-EDB7D057E664}"/>
              </a:ext>
            </a:extLst>
          </p:cNvPr>
          <p:cNvSpPr>
            <a:spLocks noGrp="1"/>
          </p:cNvSpPr>
          <p:nvPr>
            <p:ph idx="1"/>
          </p:nvPr>
        </p:nvSpPr>
        <p:spPr>
          <a:xfrm>
            <a:off x="838201" y="1027534"/>
            <a:ext cx="10658399" cy="1726882"/>
          </a:xfrm>
        </p:spPr>
        <p:txBody>
          <a:bodyPr/>
          <a:lstStyle/>
          <a:p>
            <a:r>
              <a:rPr lang="zh-CN" altLang="en-US" dirty="0"/>
              <a:t>数据导出</a:t>
            </a:r>
            <a:endParaRPr lang="en-US" altLang="zh-CN" dirty="0"/>
          </a:p>
          <a:p>
            <a:pPr lvl="1"/>
            <a:r>
              <a:rPr lang="zh-CN" altLang="en-US" dirty="0"/>
              <a:t>基本流程：接收导出命令请求</a:t>
            </a:r>
            <a:r>
              <a:rPr lang="en-US" altLang="zh-CN" dirty="0"/>
              <a:t>-&gt;SQL</a:t>
            </a:r>
            <a:r>
              <a:rPr lang="zh-CN" altLang="en-US" dirty="0"/>
              <a:t>命令语法校验</a:t>
            </a:r>
            <a:r>
              <a:rPr lang="en-US" altLang="zh-CN" dirty="0"/>
              <a:t>-&gt;</a:t>
            </a:r>
            <a:r>
              <a:rPr lang="zh-CN" altLang="en-US" dirty="0"/>
              <a:t>获取元数据</a:t>
            </a:r>
            <a:r>
              <a:rPr lang="en-US" altLang="zh-CN" dirty="0"/>
              <a:t>-&gt;</a:t>
            </a:r>
            <a:r>
              <a:rPr lang="zh-CN" altLang="en-US" dirty="0"/>
              <a:t>执行导出命令</a:t>
            </a:r>
            <a:r>
              <a:rPr lang="en-US" altLang="zh-CN" dirty="0"/>
              <a:t>-&gt;</a:t>
            </a:r>
            <a:r>
              <a:rPr lang="zh-CN" altLang="en-US" dirty="0"/>
              <a:t>上传数据文件</a:t>
            </a:r>
            <a:r>
              <a:rPr lang="en-US" altLang="zh-CN" dirty="0"/>
              <a:t>-&gt;</a:t>
            </a:r>
            <a:r>
              <a:rPr lang="zh-CN" altLang="en-US" dirty="0"/>
              <a:t>汇总数据文件</a:t>
            </a:r>
            <a:r>
              <a:rPr lang="en-US" altLang="zh-CN" dirty="0"/>
              <a:t>-&gt;</a:t>
            </a:r>
            <a:r>
              <a:rPr lang="zh-CN" altLang="en-US" dirty="0"/>
              <a:t>删除导出数据文件</a:t>
            </a:r>
            <a:endParaRPr lang="en-US" altLang="zh-CN" dirty="0"/>
          </a:p>
        </p:txBody>
      </p:sp>
      <p:pic>
        <p:nvPicPr>
          <p:cNvPr id="7" name="图片 6" descr="图形用户界面&#10;&#10;描述已自动生成">
            <a:extLst>
              <a:ext uri="{FF2B5EF4-FFF2-40B4-BE49-F238E27FC236}">
                <a16:creationId xmlns:a16="http://schemas.microsoft.com/office/drawing/2014/main" id="{94F55271-FB96-4434-AE66-0AED008548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9417" y="2476601"/>
            <a:ext cx="5638679" cy="4283882"/>
          </a:xfrm>
          <a:prstGeom prst="rect">
            <a:avLst/>
          </a:prstGeom>
        </p:spPr>
      </p:pic>
    </p:spTree>
    <p:extLst>
      <p:ext uri="{BB962C8B-B14F-4D97-AF65-F5344CB8AC3E}">
        <p14:creationId xmlns:p14="http://schemas.microsoft.com/office/powerpoint/2010/main" val="408785036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8.3 </a:t>
            </a:r>
            <a:r>
              <a:rPr lang="zh-CN" altLang="en-US" dirty="0"/>
              <a:t>导入导出（续）</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6" name="内容占位符 2">
            <a:extLst>
              <a:ext uri="{FF2B5EF4-FFF2-40B4-BE49-F238E27FC236}">
                <a16:creationId xmlns:a16="http://schemas.microsoft.com/office/drawing/2014/main" id="{883F5C02-8E98-4BB1-8078-EDB7D057E664}"/>
              </a:ext>
            </a:extLst>
          </p:cNvPr>
          <p:cNvSpPr>
            <a:spLocks noGrp="1"/>
          </p:cNvSpPr>
          <p:nvPr>
            <p:ph idx="1"/>
          </p:nvPr>
        </p:nvSpPr>
        <p:spPr>
          <a:xfrm>
            <a:off x="838201" y="1027534"/>
            <a:ext cx="10658399" cy="3010264"/>
          </a:xfrm>
        </p:spPr>
        <p:txBody>
          <a:bodyPr/>
          <a:lstStyle/>
          <a:p>
            <a:r>
              <a:rPr lang="en-US" altLang="zh-CN" dirty="0" err="1"/>
              <a:t>goldendumper</a:t>
            </a:r>
            <a:endParaRPr lang="en-US" altLang="zh-CN" dirty="0"/>
          </a:p>
          <a:p>
            <a:pPr lvl="1"/>
            <a:r>
              <a:rPr lang="zh-CN" altLang="en-US" dirty="0"/>
              <a:t>使用</a:t>
            </a:r>
            <a:r>
              <a:rPr lang="en-US" altLang="zh-CN" dirty="0" err="1"/>
              <a:t>loadserver</a:t>
            </a:r>
            <a:r>
              <a:rPr lang="zh-CN" altLang="en-US" dirty="0"/>
              <a:t>导入导出数据时，无法处理自增列，需要执行脚本重新刷新集群中分片的自增列，因此后来引入</a:t>
            </a:r>
            <a:r>
              <a:rPr lang="en-US" altLang="zh-CN" dirty="0" err="1"/>
              <a:t>goldendumper</a:t>
            </a:r>
            <a:r>
              <a:rPr lang="zh-CN" altLang="en-US" dirty="0"/>
              <a:t>工具，走前置模块</a:t>
            </a:r>
            <a:r>
              <a:rPr lang="en-US" altLang="zh-CN" dirty="0"/>
              <a:t>proxy</a:t>
            </a:r>
            <a:r>
              <a:rPr lang="zh-CN" altLang="en-US" dirty="0"/>
              <a:t>执行导入导出操作，为了防止导入导出操作影响业务性能，一般需要单独创建一个</a:t>
            </a:r>
            <a:r>
              <a:rPr lang="en-US" altLang="zh-CN" dirty="0"/>
              <a:t>proxy</a:t>
            </a:r>
            <a:r>
              <a:rPr lang="zh-CN" altLang="en-US" dirty="0"/>
              <a:t>专门用于导入导出操作，目前这个正在完善中。</a:t>
            </a:r>
            <a:endParaRPr lang="en-US" altLang="zh-CN" dirty="0"/>
          </a:p>
        </p:txBody>
      </p:sp>
    </p:spTree>
    <p:extLst>
      <p:ext uri="{BB962C8B-B14F-4D97-AF65-F5344CB8AC3E}">
        <p14:creationId xmlns:p14="http://schemas.microsoft.com/office/powerpoint/2010/main" val="394472220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H_Others_3"/>
          <p:cNvSpPr txBox="1">
            <a:spLocks noChangeArrowheads="1"/>
          </p:cNvSpPr>
          <p:nvPr>
            <p:custDataLst>
              <p:tags r:id="rId1"/>
            </p:custDataLst>
          </p:nvPr>
        </p:nvSpPr>
        <p:spPr bwMode="auto">
          <a:xfrm>
            <a:off x="2306638" y="2057400"/>
            <a:ext cx="14351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章节</a:t>
            </a:r>
          </a:p>
        </p:txBody>
      </p:sp>
      <p:sp>
        <p:nvSpPr>
          <p:cNvPr id="23" name="MH_Others_4"/>
          <p:cNvSpPr txBox="1"/>
          <p:nvPr>
            <p:custDataLst>
              <p:tags r:id="rId2"/>
            </p:custDataLst>
          </p:nvPr>
        </p:nvSpPr>
        <p:spPr>
          <a:xfrm rot="5400000">
            <a:off x="488156" y="3107532"/>
            <a:ext cx="3694113" cy="584200"/>
          </a:xfrm>
          <a:prstGeom prst="rect">
            <a:avLst/>
          </a:prstGeom>
          <a:noFill/>
        </p:spPr>
        <p:txBody>
          <a:bodyPr>
            <a:spAutoFit/>
          </a:bodyPr>
          <a:lstStyle/>
          <a:p>
            <a:pPr algn="ctr">
              <a:defRPr/>
            </a:pPr>
            <a:r>
              <a:rPr lang="en-US" altLang="zh-CN" sz="3200" spc="400" dirty="0">
                <a:solidFill>
                  <a:srgbClr val="DDDDDD"/>
                </a:solidFill>
                <a:latin typeface="+mj-lt"/>
                <a:ea typeface="微软雅黑" panose="020B0503020204020204" pitchFamily="34" charset="-122"/>
                <a:cs typeface="+mn-ea"/>
                <a:sym typeface="+mn-lt"/>
              </a:rPr>
              <a:t>CONTENTS</a:t>
            </a:r>
            <a:endParaRPr lang="zh-CN" altLang="en-US" sz="3200" spc="400" dirty="0">
              <a:solidFill>
                <a:srgbClr val="DDDDDD"/>
              </a:solidFill>
              <a:latin typeface="+mj-lt"/>
              <a:ea typeface="微软雅黑" panose="020B0503020204020204" pitchFamily="34" charset="-122"/>
              <a:cs typeface="+mn-ea"/>
              <a:sym typeface="+mn-lt"/>
            </a:endParaRPr>
          </a:p>
        </p:txBody>
      </p:sp>
      <p:sp>
        <p:nvSpPr>
          <p:cNvPr id="28" name="直接连接符 27"/>
          <p:cNvSpPr/>
          <p:nvPr/>
        </p:nvSpPr>
        <p:spPr>
          <a:xfrm>
            <a:off x="5015880" y="2702043"/>
            <a:ext cx="4079148" cy="0"/>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任意多边形: 形状 28"/>
          <p:cNvSpPr/>
          <p:nvPr/>
        </p:nvSpPr>
        <p:spPr>
          <a:xfrm>
            <a:off x="5015880" y="2702043"/>
            <a:ext cx="396175" cy="1600673"/>
          </a:xfrm>
          <a:custGeom>
            <a:avLst/>
            <a:gdLst>
              <a:gd name="connsiteX0" fmla="*/ 0 w 396175"/>
              <a:gd name="connsiteY0" fmla="*/ 0 h 1600673"/>
              <a:gd name="connsiteX1" fmla="*/ 396175 w 396175"/>
              <a:gd name="connsiteY1" fmla="*/ 0 h 1600673"/>
              <a:gd name="connsiteX2" fmla="*/ 396175 w 396175"/>
              <a:gd name="connsiteY2" fmla="*/ 1600673 h 1600673"/>
              <a:gd name="connsiteX3" fmla="*/ 0 w 396175"/>
              <a:gd name="connsiteY3" fmla="*/ 1600673 h 1600673"/>
              <a:gd name="connsiteX4" fmla="*/ 0 w 396175"/>
              <a:gd name="connsiteY4" fmla="*/ 0 h 1600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175" h="1600673">
                <a:moveTo>
                  <a:pt x="0" y="0"/>
                </a:moveTo>
                <a:lnTo>
                  <a:pt x="396175" y="0"/>
                </a:lnTo>
                <a:lnTo>
                  <a:pt x="396175" y="1600673"/>
                </a:lnTo>
                <a:lnTo>
                  <a:pt x="0" y="16006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FFFFFF"/>
                </a:solidFill>
                <a:latin typeface="微软雅黑" panose="020B0503020204020204" pitchFamily="34" charset="-122"/>
                <a:ea typeface="微软雅黑" panose="020B0503020204020204" pitchFamily="34" charset="-122"/>
                <a:cs typeface="+mn-ea"/>
                <a:sym typeface="+mn-lt"/>
              </a:rPr>
              <a:t>第一章 云计算发展历史</a:t>
            </a:r>
            <a:endParaRPr lang="en-US" sz="2000" b="1" kern="120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30" name="任意多边形: 形状 29"/>
          <p:cNvSpPr/>
          <p:nvPr/>
        </p:nvSpPr>
        <p:spPr>
          <a:xfrm>
            <a:off x="5437107" y="2732773"/>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9.1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运维工具</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1" name="直接连接符 30"/>
          <p:cNvSpPr/>
          <p:nvPr/>
        </p:nvSpPr>
        <p:spPr>
          <a:xfrm>
            <a:off x="5375920" y="347683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32" name="任意多边形: 形状 31"/>
          <p:cNvSpPr/>
          <p:nvPr/>
        </p:nvSpPr>
        <p:spPr>
          <a:xfrm>
            <a:off x="5437107" y="3514039"/>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9.2 OMM/Insight</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3" name="直接连接符 32"/>
          <p:cNvSpPr/>
          <p:nvPr/>
        </p:nvSpPr>
        <p:spPr>
          <a:xfrm>
            <a:off x="5375920" y="4258102"/>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6" name="MH_Entry_1"/>
          <p:cNvSpPr/>
          <p:nvPr>
            <p:custDataLst>
              <p:tags r:id="rId3"/>
            </p:custDataLst>
          </p:nvPr>
        </p:nvSpPr>
        <p:spPr>
          <a:xfrm>
            <a:off x="5081400" y="1988840"/>
            <a:ext cx="4627562" cy="638175"/>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第九章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监控运维</a:t>
            </a:r>
          </a:p>
        </p:txBody>
      </p:sp>
      <p:sp>
        <p:nvSpPr>
          <p:cNvPr id="27" name="MH_Others_1"/>
          <p:cNvSpPr/>
          <p:nvPr>
            <p:custDataLst>
              <p:tags r:id="rId4"/>
            </p:custDataLst>
          </p:nvPr>
        </p:nvSpPr>
        <p:spPr>
          <a:xfrm>
            <a:off x="5016312" y="1988840"/>
            <a:ext cx="68263" cy="638175"/>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2" name="页脚占位符 1"/>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extLst>
      <p:ext uri="{BB962C8B-B14F-4D97-AF65-F5344CB8AC3E}">
        <p14:creationId xmlns:p14="http://schemas.microsoft.com/office/powerpoint/2010/main" val="1456475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9.1 </a:t>
            </a:r>
            <a:r>
              <a:rPr lang="zh-CN" altLang="en-US" dirty="0">
                <a:solidFill>
                  <a:srgbClr val="01ACF1"/>
                </a:solidFill>
                <a:cs typeface="+mn-ea"/>
                <a:sym typeface="+mn-lt"/>
              </a:rPr>
              <a:t>运维工具</a:t>
            </a:r>
            <a:endParaRPr lang="zh-CN" altLang="en-US" dirty="0"/>
          </a:p>
        </p:txBody>
      </p:sp>
      <p:sp>
        <p:nvSpPr>
          <p:cNvPr id="4" name="页脚占位符 3"/>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图片 5" descr="图示&#10;&#10;低可信度描述已自动生成">
            <a:extLst>
              <a:ext uri="{FF2B5EF4-FFF2-40B4-BE49-F238E27FC236}">
                <a16:creationId xmlns:a16="http://schemas.microsoft.com/office/drawing/2014/main" id="{9572401B-3D9D-4705-8351-F7EE3E9FCC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2803" y="984843"/>
            <a:ext cx="6971907" cy="5534400"/>
          </a:xfrm>
          <a:prstGeom prst="rect">
            <a:avLst/>
          </a:prstGeom>
        </p:spPr>
      </p:pic>
    </p:spTree>
    <p:extLst>
      <p:ext uri="{BB962C8B-B14F-4D97-AF65-F5344CB8AC3E}">
        <p14:creationId xmlns:p14="http://schemas.microsoft.com/office/powerpoint/2010/main" val="1818296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1.2 </a:t>
            </a:r>
            <a:r>
              <a:rPr lang="zh-CN" altLang="en-US"/>
              <a:t>发展历程</a:t>
            </a:r>
          </a:p>
        </p:txBody>
      </p:sp>
      <p:sp>
        <p:nvSpPr>
          <p:cNvPr id="4" name="页脚占位符 3"/>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7" name="图片 6" descr="图示&#10;&#10;低可信度描述已自动生成">
            <a:extLst>
              <a:ext uri="{FF2B5EF4-FFF2-40B4-BE49-F238E27FC236}">
                <a16:creationId xmlns:a16="http://schemas.microsoft.com/office/drawing/2014/main" id="{0F35B94E-9756-449A-918A-D234CB65FD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4615" y="1320336"/>
            <a:ext cx="9258854" cy="4506423"/>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9.2 </a:t>
            </a:r>
            <a:r>
              <a:rPr lang="en-US" altLang="zh-CN" dirty="0">
                <a:solidFill>
                  <a:srgbClr val="01ACF1"/>
                </a:solidFill>
                <a:cs typeface="+mn-ea"/>
                <a:sym typeface="+mn-lt"/>
              </a:rPr>
              <a:t>OMM/Insight</a:t>
            </a:r>
            <a:endParaRPr lang="zh-CN" altLang="en-US" dirty="0"/>
          </a:p>
        </p:txBody>
      </p:sp>
      <p:sp>
        <p:nvSpPr>
          <p:cNvPr id="4" name="页脚占位符 3"/>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5" name="图片 4" descr="图示&#10;&#10;描述已自动生成">
            <a:extLst>
              <a:ext uri="{FF2B5EF4-FFF2-40B4-BE49-F238E27FC236}">
                <a16:creationId xmlns:a16="http://schemas.microsoft.com/office/drawing/2014/main" id="{2073DD81-E8C5-418C-B995-563CD0B97E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2407" y="2411436"/>
            <a:ext cx="6129929" cy="2377990"/>
          </a:xfrm>
          <a:prstGeom prst="rect">
            <a:avLst/>
          </a:prstGeom>
        </p:spPr>
      </p:pic>
      <p:sp>
        <p:nvSpPr>
          <p:cNvPr id="6" name="内容占位符 2">
            <a:extLst>
              <a:ext uri="{FF2B5EF4-FFF2-40B4-BE49-F238E27FC236}">
                <a16:creationId xmlns:a16="http://schemas.microsoft.com/office/drawing/2014/main" id="{EE9BEAD4-1939-4B59-BABA-5A52D14D9C7F}"/>
              </a:ext>
            </a:extLst>
          </p:cNvPr>
          <p:cNvSpPr>
            <a:spLocks noGrp="1"/>
          </p:cNvSpPr>
          <p:nvPr>
            <p:ph idx="1"/>
          </p:nvPr>
        </p:nvSpPr>
        <p:spPr>
          <a:xfrm>
            <a:off x="838200" y="1027535"/>
            <a:ext cx="5257799" cy="5036382"/>
          </a:xfrm>
        </p:spPr>
        <p:txBody>
          <a:bodyPr/>
          <a:lstStyle/>
          <a:p>
            <a:r>
              <a:rPr lang="zh-CN" altLang="en-US" dirty="0"/>
              <a:t>运维平台</a:t>
            </a:r>
            <a:endParaRPr lang="en-US" altLang="zh-CN" dirty="0"/>
          </a:p>
          <a:p>
            <a:pPr lvl="1"/>
            <a:r>
              <a:rPr lang="en-US" altLang="zh-CN" sz="1800" dirty="0" err="1"/>
              <a:t>InsightAgent</a:t>
            </a:r>
            <a:r>
              <a:rPr lang="zh-CN" altLang="en-US" sz="1800" dirty="0"/>
              <a:t>是主机代理，每台主机上部署，执行</a:t>
            </a:r>
            <a:r>
              <a:rPr lang="en-US" altLang="zh-CN" sz="1800" dirty="0" err="1"/>
              <a:t>insightserver</a:t>
            </a:r>
            <a:r>
              <a:rPr lang="zh-CN" altLang="en-US" sz="1800" dirty="0"/>
              <a:t>下发的命令，并将数据收集推送到</a:t>
            </a:r>
            <a:r>
              <a:rPr lang="en-US" altLang="zh-CN" sz="1800" dirty="0" err="1"/>
              <a:t>kafka</a:t>
            </a:r>
            <a:r>
              <a:rPr lang="zh-CN" altLang="en-US" sz="1800" dirty="0"/>
              <a:t>；</a:t>
            </a:r>
            <a:endParaRPr lang="en-US" altLang="zh-CN" sz="1800" dirty="0"/>
          </a:p>
          <a:p>
            <a:pPr lvl="1"/>
            <a:r>
              <a:rPr lang="en-US" altLang="zh-CN" sz="1800" dirty="0" err="1"/>
              <a:t>Filebeat</a:t>
            </a:r>
            <a:r>
              <a:rPr lang="zh-CN" altLang="en-US" sz="1800" dirty="0"/>
              <a:t>是日志采集代理，用于收集每台服务器的日志数据；</a:t>
            </a:r>
            <a:endParaRPr lang="en-US" altLang="zh-CN" sz="1800" dirty="0"/>
          </a:p>
          <a:p>
            <a:pPr lvl="1"/>
            <a:r>
              <a:rPr lang="zh-CN" altLang="en-US" sz="1800" dirty="0"/>
              <a:t>运维性能数据经过</a:t>
            </a:r>
            <a:r>
              <a:rPr lang="en-US" altLang="zh-CN" sz="1800" dirty="0" err="1"/>
              <a:t>kafka</a:t>
            </a:r>
            <a:r>
              <a:rPr lang="zh-CN" altLang="en-US" sz="1800" dirty="0"/>
              <a:t>消息队列后通过</a:t>
            </a:r>
            <a:r>
              <a:rPr lang="en-US" altLang="zh-CN" sz="1800" dirty="0" err="1"/>
              <a:t>logstash</a:t>
            </a:r>
            <a:r>
              <a:rPr lang="zh-CN" altLang="en-US" sz="1800" dirty="0"/>
              <a:t>采集到</a:t>
            </a:r>
            <a:r>
              <a:rPr lang="en-US" altLang="zh-CN" sz="1800" dirty="0" err="1"/>
              <a:t>elasticsearch</a:t>
            </a:r>
            <a:r>
              <a:rPr lang="zh-CN" altLang="en-US" sz="1800" dirty="0"/>
              <a:t>中存储；</a:t>
            </a:r>
            <a:endParaRPr lang="en-US" altLang="zh-CN" sz="1800" dirty="0"/>
          </a:p>
          <a:p>
            <a:pPr lvl="1"/>
            <a:r>
              <a:rPr lang="en-US" altLang="zh-CN" sz="1800" dirty="0" err="1"/>
              <a:t>Insightserver</a:t>
            </a:r>
            <a:r>
              <a:rPr lang="zh-CN" altLang="en-US" sz="1800" dirty="0"/>
              <a:t>会查询</a:t>
            </a:r>
            <a:r>
              <a:rPr lang="en-US" altLang="zh-CN" sz="1800" dirty="0"/>
              <a:t>ES</a:t>
            </a:r>
            <a:r>
              <a:rPr lang="zh-CN" altLang="en-US" sz="1800" dirty="0"/>
              <a:t>中的性能数据、</a:t>
            </a:r>
            <a:r>
              <a:rPr lang="en-US" altLang="zh-CN" sz="1800" dirty="0"/>
              <a:t>RDB</a:t>
            </a:r>
            <a:r>
              <a:rPr lang="zh-CN" altLang="en-US" sz="1800" dirty="0"/>
              <a:t>中的集群信息以及</a:t>
            </a:r>
            <a:r>
              <a:rPr lang="en-US" altLang="zh-CN" sz="1800" dirty="0"/>
              <a:t>Redis</a:t>
            </a:r>
            <a:r>
              <a:rPr lang="zh-CN" altLang="en-US" sz="1800" dirty="0"/>
              <a:t>中的缓存信息进行展示和汇总分析。</a:t>
            </a:r>
            <a:endParaRPr lang="en-US" altLang="zh-CN" sz="1800" dirty="0"/>
          </a:p>
        </p:txBody>
      </p:sp>
    </p:spTree>
    <p:extLst>
      <p:ext uri="{BB962C8B-B14F-4D97-AF65-F5344CB8AC3E}">
        <p14:creationId xmlns:p14="http://schemas.microsoft.com/office/powerpoint/2010/main" val="375632551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H_Others_3"/>
          <p:cNvSpPr txBox="1">
            <a:spLocks noChangeArrowheads="1"/>
          </p:cNvSpPr>
          <p:nvPr>
            <p:custDataLst>
              <p:tags r:id="rId1"/>
            </p:custDataLst>
          </p:nvPr>
        </p:nvSpPr>
        <p:spPr bwMode="auto">
          <a:xfrm>
            <a:off x="2306638" y="2057400"/>
            <a:ext cx="14351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章节</a:t>
            </a:r>
          </a:p>
        </p:txBody>
      </p:sp>
      <p:sp>
        <p:nvSpPr>
          <p:cNvPr id="23" name="MH_Others_4"/>
          <p:cNvSpPr txBox="1"/>
          <p:nvPr>
            <p:custDataLst>
              <p:tags r:id="rId2"/>
            </p:custDataLst>
          </p:nvPr>
        </p:nvSpPr>
        <p:spPr>
          <a:xfrm rot="5400000">
            <a:off x="488156" y="3107532"/>
            <a:ext cx="3694113" cy="584200"/>
          </a:xfrm>
          <a:prstGeom prst="rect">
            <a:avLst/>
          </a:prstGeom>
          <a:noFill/>
        </p:spPr>
        <p:txBody>
          <a:bodyPr>
            <a:spAutoFit/>
          </a:bodyPr>
          <a:lstStyle/>
          <a:p>
            <a:pPr algn="ctr">
              <a:defRPr/>
            </a:pPr>
            <a:r>
              <a:rPr lang="en-US" altLang="zh-CN" sz="3200" spc="400" dirty="0">
                <a:solidFill>
                  <a:srgbClr val="DDDDDD"/>
                </a:solidFill>
                <a:latin typeface="+mj-lt"/>
                <a:ea typeface="微软雅黑" panose="020B0503020204020204" pitchFamily="34" charset="-122"/>
                <a:cs typeface="+mn-ea"/>
                <a:sym typeface="+mn-lt"/>
              </a:rPr>
              <a:t>CONTENTS</a:t>
            </a:r>
            <a:endParaRPr lang="zh-CN" altLang="en-US" sz="3200" spc="400" dirty="0">
              <a:solidFill>
                <a:srgbClr val="DDDDDD"/>
              </a:solidFill>
              <a:latin typeface="+mj-lt"/>
              <a:ea typeface="微软雅黑" panose="020B0503020204020204" pitchFamily="34" charset="-122"/>
              <a:cs typeface="+mn-ea"/>
              <a:sym typeface="+mn-lt"/>
            </a:endParaRPr>
          </a:p>
        </p:txBody>
      </p:sp>
      <p:sp>
        <p:nvSpPr>
          <p:cNvPr id="28" name="直接连接符 27"/>
          <p:cNvSpPr/>
          <p:nvPr/>
        </p:nvSpPr>
        <p:spPr>
          <a:xfrm>
            <a:off x="5015880" y="2702043"/>
            <a:ext cx="4079148" cy="0"/>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任意多边形: 形状 28"/>
          <p:cNvSpPr/>
          <p:nvPr/>
        </p:nvSpPr>
        <p:spPr>
          <a:xfrm>
            <a:off x="5015880" y="2702043"/>
            <a:ext cx="396175" cy="1600673"/>
          </a:xfrm>
          <a:custGeom>
            <a:avLst/>
            <a:gdLst>
              <a:gd name="connsiteX0" fmla="*/ 0 w 396175"/>
              <a:gd name="connsiteY0" fmla="*/ 0 h 1600673"/>
              <a:gd name="connsiteX1" fmla="*/ 396175 w 396175"/>
              <a:gd name="connsiteY1" fmla="*/ 0 h 1600673"/>
              <a:gd name="connsiteX2" fmla="*/ 396175 w 396175"/>
              <a:gd name="connsiteY2" fmla="*/ 1600673 h 1600673"/>
              <a:gd name="connsiteX3" fmla="*/ 0 w 396175"/>
              <a:gd name="connsiteY3" fmla="*/ 1600673 h 1600673"/>
              <a:gd name="connsiteX4" fmla="*/ 0 w 396175"/>
              <a:gd name="connsiteY4" fmla="*/ 0 h 1600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175" h="1600673">
                <a:moveTo>
                  <a:pt x="0" y="0"/>
                </a:moveTo>
                <a:lnTo>
                  <a:pt x="396175" y="0"/>
                </a:lnTo>
                <a:lnTo>
                  <a:pt x="396175" y="1600673"/>
                </a:lnTo>
                <a:lnTo>
                  <a:pt x="0" y="16006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FFFFFF"/>
                </a:solidFill>
                <a:latin typeface="微软雅黑" panose="020B0503020204020204" pitchFamily="34" charset="-122"/>
                <a:ea typeface="微软雅黑" panose="020B0503020204020204" pitchFamily="34" charset="-122"/>
                <a:cs typeface="+mn-ea"/>
                <a:sym typeface="+mn-lt"/>
              </a:rPr>
              <a:t>第一章 云计算发展历史</a:t>
            </a:r>
            <a:endParaRPr lang="en-US" sz="2000" b="1" kern="120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30" name="任意多边形: 形状 29"/>
          <p:cNvSpPr/>
          <p:nvPr/>
        </p:nvSpPr>
        <p:spPr>
          <a:xfrm>
            <a:off x="5437107" y="2732773"/>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10.1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现状问题</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1" name="直接连接符 30"/>
          <p:cNvSpPr/>
          <p:nvPr/>
        </p:nvSpPr>
        <p:spPr>
          <a:xfrm>
            <a:off x="5375920" y="347683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32" name="任意多边形: 形状 31"/>
          <p:cNvSpPr/>
          <p:nvPr/>
        </p:nvSpPr>
        <p:spPr>
          <a:xfrm>
            <a:off x="5437107" y="3514039"/>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10.2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后续发展</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3" name="直接连接符 32"/>
          <p:cNvSpPr/>
          <p:nvPr/>
        </p:nvSpPr>
        <p:spPr>
          <a:xfrm>
            <a:off x="5375920" y="4258102"/>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6" name="MH_Entry_1"/>
          <p:cNvSpPr/>
          <p:nvPr>
            <p:custDataLst>
              <p:tags r:id="rId3"/>
            </p:custDataLst>
          </p:nvPr>
        </p:nvSpPr>
        <p:spPr>
          <a:xfrm>
            <a:off x="5081400" y="1988841"/>
            <a:ext cx="4803962" cy="592380"/>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fontScale="92500"/>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第十章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现状及后续发展</a:t>
            </a:r>
          </a:p>
        </p:txBody>
      </p:sp>
      <p:sp>
        <p:nvSpPr>
          <p:cNvPr id="27" name="MH_Others_1"/>
          <p:cNvSpPr/>
          <p:nvPr>
            <p:custDataLst>
              <p:tags r:id="rId4"/>
            </p:custDataLst>
          </p:nvPr>
        </p:nvSpPr>
        <p:spPr>
          <a:xfrm>
            <a:off x="5016312" y="1988840"/>
            <a:ext cx="68263" cy="638175"/>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2" name="页脚占位符 1"/>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extLst>
      <p:ext uri="{BB962C8B-B14F-4D97-AF65-F5344CB8AC3E}">
        <p14:creationId xmlns:p14="http://schemas.microsoft.com/office/powerpoint/2010/main" val="394687181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10.1 </a:t>
            </a:r>
            <a:r>
              <a:rPr lang="zh-CN" altLang="en-US" dirty="0">
                <a:solidFill>
                  <a:srgbClr val="01ACF1"/>
                </a:solidFill>
                <a:cs typeface="+mn-ea"/>
                <a:sym typeface="+mn-lt"/>
              </a:rPr>
              <a:t>现状问题</a:t>
            </a:r>
            <a:endParaRPr lang="zh-CN" altLang="en-US" dirty="0"/>
          </a:p>
        </p:txBody>
      </p:sp>
      <p:sp>
        <p:nvSpPr>
          <p:cNvPr id="3" name="内容占位符 2"/>
          <p:cNvSpPr>
            <a:spLocks noGrp="1"/>
          </p:cNvSpPr>
          <p:nvPr>
            <p:ph idx="1"/>
          </p:nvPr>
        </p:nvSpPr>
        <p:spPr>
          <a:xfrm>
            <a:off x="838201" y="1085879"/>
            <a:ext cx="10658399" cy="5396787"/>
          </a:xfrm>
        </p:spPr>
        <p:txBody>
          <a:bodyPr/>
          <a:lstStyle/>
          <a:p>
            <a:r>
              <a:rPr lang="zh-CN" altLang="en-US" dirty="0"/>
              <a:t>现状问题</a:t>
            </a:r>
            <a:endParaRPr lang="en-US" altLang="zh-CN" dirty="0"/>
          </a:p>
          <a:p>
            <a:pPr lvl="1"/>
            <a:r>
              <a:rPr lang="zh-CN" altLang="en-US" dirty="0"/>
              <a:t>计算节点计算不出分片时会群发所有数据节点，造成不必要网络</a:t>
            </a:r>
            <a:r>
              <a:rPr lang="en-US" altLang="zh-CN" dirty="0"/>
              <a:t>IO</a:t>
            </a:r>
            <a:r>
              <a:rPr lang="zh-CN" altLang="en-US" dirty="0"/>
              <a:t>开销</a:t>
            </a:r>
            <a:endParaRPr lang="en-US" altLang="zh-CN" dirty="0"/>
          </a:p>
          <a:p>
            <a:pPr lvl="1"/>
            <a:r>
              <a:rPr lang="zh-CN" altLang="en-US" dirty="0"/>
              <a:t>计算节点性能瓶颈：优化器多基于规则，全局索引性能差，大结果处理差</a:t>
            </a:r>
            <a:endParaRPr lang="en-US" altLang="zh-CN" dirty="0"/>
          </a:p>
          <a:p>
            <a:pPr lvl="1"/>
            <a:r>
              <a:rPr lang="zh-CN" altLang="en-US" dirty="0"/>
              <a:t>跨分片汇聚函数操作非强一致性</a:t>
            </a:r>
            <a:endParaRPr lang="en-US" altLang="zh-CN" dirty="0"/>
          </a:p>
          <a:p>
            <a:pPr lvl="1"/>
            <a:r>
              <a:rPr lang="zh-CN" altLang="en-US" dirty="0"/>
              <a:t>计算节点拆分的执行计划树，设计时间函数操作时存在时差</a:t>
            </a:r>
            <a:endParaRPr lang="en-US" altLang="zh-CN" dirty="0"/>
          </a:p>
          <a:p>
            <a:pPr lvl="1"/>
            <a:r>
              <a:rPr lang="zh-CN" altLang="en-US" dirty="0"/>
              <a:t>基本功能支持不够完善：分布式视图、分布式存储过程、</a:t>
            </a:r>
            <a:r>
              <a:rPr lang="en-US" altLang="zh-CN" dirty="0">
                <a:latin typeface="Times New Roman" panose="02020603050405020304" pitchFamily="18" charset="0"/>
                <a:cs typeface="Times New Roman" panose="02020603050405020304" pitchFamily="18" charset="0"/>
              </a:rPr>
              <a:t>prepare</a:t>
            </a:r>
          </a:p>
          <a:p>
            <a:pPr lvl="1"/>
            <a:r>
              <a:rPr lang="en-US" altLang="zh-CN" dirty="0"/>
              <a:t>HTAP</a:t>
            </a:r>
            <a:r>
              <a:rPr lang="zh-CN" altLang="en-US" dirty="0"/>
              <a:t>架构存在元数据和事务不一致性问题，未采用列式存储数据节点仍会出现瓶颈</a:t>
            </a:r>
            <a:endParaRPr lang="en-US" altLang="zh-CN" dirty="0"/>
          </a:p>
          <a:p>
            <a:pPr lvl="1"/>
            <a:r>
              <a:rPr lang="zh-CN" altLang="en-US" dirty="0"/>
              <a:t>全局管理网元过多，网络交互复杂</a:t>
            </a:r>
            <a:endParaRPr lang="en-US" altLang="zh-CN" dirty="0"/>
          </a:p>
          <a:p>
            <a:pPr lvl="1"/>
            <a:r>
              <a:rPr lang="zh-CN" altLang="en-US" dirty="0"/>
              <a:t>运维能力弱</a:t>
            </a:r>
            <a:endParaRPr lang="en-US" altLang="zh-CN" dirty="0"/>
          </a:p>
          <a:p>
            <a:pPr marL="480695" lvl="1" indent="0">
              <a:buNone/>
            </a:pPr>
            <a:endParaRPr lang="zh-CN" altLang="en-US" dirty="0"/>
          </a:p>
          <a:p>
            <a:pPr lvl="1"/>
            <a:endParaRPr lang="en-US" altLang="zh-CN" dirty="0"/>
          </a:p>
          <a:p>
            <a:pPr lvl="1"/>
            <a:endParaRPr lang="zh-CN" altLang="en-US" dirty="0">
              <a:solidFill>
                <a:srgbClr val="0000FF"/>
              </a:solidFill>
              <a:sym typeface="+mn-ea"/>
            </a:endParaRPr>
          </a:p>
          <a:p>
            <a:pPr lvl="1"/>
            <a:endParaRPr lang="en-US" altLang="zh-CN" dirty="0"/>
          </a:p>
          <a:p>
            <a:pPr lvl="1"/>
            <a:endParaRPr lang="zh-CN" altLang="en-US" dirty="0"/>
          </a:p>
          <a:p>
            <a:pPr lvl="1"/>
            <a:endParaRPr lang="zh-CN" altLang="en-US" dirty="0"/>
          </a:p>
          <a:p>
            <a:pPr lvl="1"/>
            <a:endParaRPr lang="zh-CN" altLang="en-US" dirty="0"/>
          </a:p>
          <a:p>
            <a:pPr lvl="1"/>
            <a:endParaRPr lang="en-US" altLang="zh-CN" dirty="0"/>
          </a:p>
          <a:p>
            <a:pPr marL="480695" lvl="1" indent="0">
              <a:buNone/>
            </a:pPr>
            <a:endParaRPr lang="zh-CN" altLang="en-US" dirty="0"/>
          </a:p>
        </p:txBody>
      </p:sp>
      <p:sp>
        <p:nvSpPr>
          <p:cNvPr id="4" name="页脚占位符 3"/>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extLst>
      <p:ext uri="{BB962C8B-B14F-4D97-AF65-F5344CB8AC3E}">
        <p14:creationId xmlns:p14="http://schemas.microsoft.com/office/powerpoint/2010/main" val="224446119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10.2 </a:t>
            </a:r>
            <a:r>
              <a:rPr lang="zh-CN" altLang="en-US" dirty="0">
                <a:solidFill>
                  <a:srgbClr val="01ACF1"/>
                </a:solidFill>
                <a:cs typeface="+mn-ea"/>
                <a:sym typeface="+mn-lt"/>
              </a:rPr>
              <a:t>后续发展</a:t>
            </a:r>
            <a:endParaRPr lang="zh-CN" altLang="en-US" dirty="0"/>
          </a:p>
        </p:txBody>
      </p:sp>
      <p:sp>
        <p:nvSpPr>
          <p:cNvPr id="3" name="内容占位符 2"/>
          <p:cNvSpPr>
            <a:spLocks noGrp="1"/>
          </p:cNvSpPr>
          <p:nvPr>
            <p:ph idx="1"/>
          </p:nvPr>
        </p:nvSpPr>
        <p:spPr>
          <a:xfrm>
            <a:off x="838201" y="1085879"/>
            <a:ext cx="10658399" cy="5396787"/>
          </a:xfrm>
        </p:spPr>
        <p:txBody>
          <a:bodyPr/>
          <a:lstStyle/>
          <a:p>
            <a:r>
              <a:rPr lang="zh-CN" altLang="en-US" dirty="0"/>
              <a:t>后续发展</a:t>
            </a:r>
            <a:endParaRPr lang="en-US" altLang="zh-CN" dirty="0"/>
          </a:p>
          <a:p>
            <a:pPr lvl="1"/>
            <a:r>
              <a:rPr lang="zh-CN" altLang="en-US" dirty="0"/>
              <a:t>兼容性：</a:t>
            </a:r>
            <a:r>
              <a:rPr lang="en-US" altLang="zh-CN" dirty="0"/>
              <a:t>Oracle</a:t>
            </a:r>
            <a:r>
              <a:rPr lang="zh-CN" altLang="en-US" dirty="0"/>
              <a:t>兼容性，计算节点和数据节点的兼容性</a:t>
            </a:r>
            <a:endParaRPr lang="en-US" altLang="zh-CN" dirty="0"/>
          </a:p>
          <a:p>
            <a:pPr lvl="1"/>
            <a:r>
              <a:rPr lang="en-US" altLang="zh-CN" dirty="0"/>
              <a:t>HTAP</a:t>
            </a:r>
            <a:r>
              <a:rPr lang="zh-CN" altLang="en-US" dirty="0"/>
              <a:t>架构：</a:t>
            </a:r>
            <a:r>
              <a:rPr lang="en-US" altLang="zh-CN" dirty="0"/>
              <a:t>DDL/DML/Transaction</a:t>
            </a:r>
            <a:r>
              <a:rPr lang="zh-CN" altLang="en-US"/>
              <a:t>支持，支持行列混合存储</a:t>
            </a:r>
            <a:endParaRPr lang="en-US" altLang="zh-CN" dirty="0"/>
          </a:p>
          <a:p>
            <a:pPr lvl="1"/>
            <a:r>
              <a:rPr lang="zh-CN" altLang="en-US" dirty="0"/>
              <a:t>减少网元，统一采用</a:t>
            </a:r>
            <a:r>
              <a:rPr lang="en-US" altLang="zh-CN" dirty="0" err="1"/>
              <a:t>zk</a:t>
            </a:r>
            <a:r>
              <a:rPr lang="zh-CN" altLang="en-US" dirty="0"/>
              <a:t>管理元数据</a:t>
            </a:r>
          </a:p>
          <a:p>
            <a:pPr marL="480695" lvl="1" indent="0">
              <a:buNone/>
            </a:pPr>
            <a:endParaRPr lang="zh-CN" altLang="en-US" dirty="0"/>
          </a:p>
          <a:p>
            <a:pPr lvl="1"/>
            <a:endParaRPr lang="en-US" altLang="zh-CN" dirty="0"/>
          </a:p>
          <a:p>
            <a:pPr lvl="1"/>
            <a:endParaRPr lang="zh-CN" altLang="en-US" dirty="0">
              <a:solidFill>
                <a:srgbClr val="0000FF"/>
              </a:solidFill>
              <a:sym typeface="+mn-ea"/>
            </a:endParaRPr>
          </a:p>
          <a:p>
            <a:pPr lvl="1"/>
            <a:endParaRPr lang="en-US" altLang="zh-CN" dirty="0"/>
          </a:p>
          <a:p>
            <a:pPr lvl="1"/>
            <a:endParaRPr lang="zh-CN" altLang="en-US" dirty="0"/>
          </a:p>
          <a:p>
            <a:pPr lvl="1"/>
            <a:endParaRPr lang="zh-CN" altLang="en-US" dirty="0"/>
          </a:p>
          <a:p>
            <a:pPr lvl="1"/>
            <a:endParaRPr lang="zh-CN" altLang="en-US" dirty="0"/>
          </a:p>
          <a:p>
            <a:pPr lvl="1"/>
            <a:endParaRPr lang="en-US" altLang="zh-CN" dirty="0"/>
          </a:p>
          <a:p>
            <a:pPr marL="480695" lvl="1" indent="0">
              <a:buNone/>
            </a:pPr>
            <a:endParaRPr lang="zh-CN" altLang="en-US" dirty="0"/>
          </a:p>
        </p:txBody>
      </p:sp>
      <p:sp>
        <p:nvSpPr>
          <p:cNvPr id="4" name="页脚占位符 3"/>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extLst>
      <p:ext uri="{BB962C8B-B14F-4D97-AF65-F5344CB8AC3E}">
        <p14:creationId xmlns:p14="http://schemas.microsoft.com/office/powerpoint/2010/main" val="9208011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1.3 </a:t>
            </a:r>
            <a:r>
              <a:rPr lang="zh-CN" altLang="en-US"/>
              <a:t>核心特性</a:t>
            </a:r>
          </a:p>
        </p:txBody>
      </p:sp>
      <p:sp>
        <p:nvSpPr>
          <p:cNvPr id="4" name="页脚占位符 3"/>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6" name="内容占位符 2">
            <a:extLst>
              <a:ext uri="{FF2B5EF4-FFF2-40B4-BE49-F238E27FC236}">
                <a16:creationId xmlns:a16="http://schemas.microsoft.com/office/drawing/2014/main" id="{A0DD4E6F-FFA2-4C2F-B2E1-4CCACAEEF65F}"/>
              </a:ext>
            </a:extLst>
          </p:cNvPr>
          <p:cNvSpPr>
            <a:spLocks noGrp="1"/>
          </p:cNvSpPr>
          <p:nvPr>
            <p:ph idx="1"/>
          </p:nvPr>
        </p:nvSpPr>
        <p:spPr>
          <a:xfrm>
            <a:off x="838201" y="1268760"/>
            <a:ext cx="10658399" cy="3729960"/>
          </a:xfrm>
        </p:spPr>
        <p:txBody>
          <a:bodyPr/>
          <a:lstStyle/>
          <a:p>
            <a:r>
              <a:rPr lang="zh-CN" altLang="en-US" dirty="0"/>
              <a:t>灵活数据切换技术</a:t>
            </a:r>
            <a:endParaRPr lang="en-US" altLang="zh-CN" dirty="0"/>
          </a:p>
          <a:p>
            <a:r>
              <a:rPr lang="zh-CN" altLang="en-US" dirty="0"/>
              <a:t>强一致性分布式事务</a:t>
            </a:r>
            <a:endParaRPr lang="en-US" altLang="zh-CN" dirty="0"/>
          </a:p>
          <a:p>
            <a:r>
              <a:rPr lang="zh-CN" altLang="en-US" dirty="0"/>
              <a:t>多级</a:t>
            </a:r>
            <a:r>
              <a:rPr lang="en-US" altLang="zh-CN" dirty="0"/>
              <a:t>SCALE-OUT</a:t>
            </a:r>
            <a:r>
              <a:rPr lang="zh-CN" altLang="en-US" dirty="0"/>
              <a:t>扩展</a:t>
            </a:r>
            <a:endParaRPr lang="en-US" altLang="zh-CN" dirty="0"/>
          </a:p>
          <a:p>
            <a:r>
              <a:rPr lang="zh-CN" altLang="en-US" dirty="0"/>
              <a:t>分布式优化器</a:t>
            </a:r>
            <a:endParaRPr lang="en-US" altLang="zh-CN" dirty="0"/>
          </a:p>
          <a:p>
            <a:r>
              <a:rPr lang="zh-CN" altLang="en-US" dirty="0"/>
              <a:t>读写分离</a:t>
            </a:r>
            <a:endParaRPr lang="en-US" altLang="zh-CN" dirty="0"/>
          </a:p>
          <a:p>
            <a:r>
              <a:rPr lang="en-US" altLang="zh-CN" dirty="0"/>
              <a:t>……</a:t>
            </a:r>
          </a:p>
          <a:p>
            <a:pPr lvl="1"/>
            <a:endParaRPr lang="zh-CN" altLang="en-US" dirty="0">
              <a:solidFill>
                <a:srgbClr val="0000FF"/>
              </a:solidFill>
              <a:sym typeface="+mn-ea"/>
            </a:endParaRPr>
          </a:p>
          <a:p>
            <a:pPr lvl="1"/>
            <a:endParaRPr lang="en-US" altLang="zh-CN" dirty="0"/>
          </a:p>
          <a:p>
            <a:pPr lvl="1"/>
            <a:endParaRPr lang="zh-CN" altLang="en-US" dirty="0"/>
          </a:p>
          <a:p>
            <a:pPr lvl="1"/>
            <a:endParaRPr lang="zh-CN" altLang="en-US" dirty="0"/>
          </a:p>
          <a:p>
            <a:pPr lvl="1"/>
            <a:endParaRPr lang="zh-CN" altLang="en-US" dirty="0"/>
          </a:p>
          <a:p>
            <a:pPr lvl="1"/>
            <a:endParaRPr lang="en-US" altLang="zh-CN" dirty="0"/>
          </a:p>
          <a:p>
            <a:pPr marL="480695" lvl="1" indent="0">
              <a:buNone/>
            </a:pP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 </a:t>
            </a:r>
            <a:r>
              <a:rPr lang="zh-CN" altLang="en-US" dirty="0"/>
              <a:t>兼容性</a:t>
            </a:r>
          </a:p>
        </p:txBody>
      </p:sp>
      <p:sp>
        <p:nvSpPr>
          <p:cNvPr id="12" name="矩形 11"/>
          <p:cNvSpPr/>
          <p:nvPr/>
        </p:nvSpPr>
        <p:spPr>
          <a:xfrm>
            <a:off x="2709885" y="4226981"/>
            <a:ext cx="2340426" cy="1604860"/>
          </a:xfrm>
          <a:prstGeom prst="rect">
            <a:avLst/>
          </a:prstGeom>
          <a:solidFill>
            <a:schemeClr val="bg1"/>
          </a:solid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prstClr val="black">
                  <a:lumMod val="75000"/>
                  <a:lumOff val="25000"/>
                </a:prstClr>
              </a:solidFill>
              <a:latin typeface="+mn-ea"/>
            </a:endParaRPr>
          </a:p>
        </p:txBody>
      </p:sp>
      <p:sp>
        <p:nvSpPr>
          <p:cNvPr id="13" name="圆角矩形 12"/>
          <p:cNvSpPr/>
          <p:nvPr/>
        </p:nvSpPr>
        <p:spPr>
          <a:xfrm>
            <a:off x="2915229" y="4333045"/>
            <a:ext cx="1981199" cy="5334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b="1" dirty="0">
                <a:solidFill>
                  <a:prstClr val="black">
                    <a:lumMod val="75000"/>
                    <a:lumOff val="25000"/>
                  </a:prstClr>
                </a:solidFill>
                <a:latin typeface="+mn-ea"/>
              </a:rPr>
              <a:t>MySQL</a:t>
            </a:r>
            <a:endParaRPr lang="zh-CN" altLang="en-US" sz="1600" b="1" dirty="0">
              <a:solidFill>
                <a:prstClr val="black">
                  <a:lumMod val="75000"/>
                  <a:lumOff val="25000"/>
                </a:prstClr>
              </a:solidFill>
              <a:latin typeface="+mn-ea"/>
            </a:endParaRPr>
          </a:p>
        </p:txBody>
      </p:sp>
      <p:sp>
        <p:nvSpPr>
          <p:cNvPr id="21" name="矩形 20"/>
          <p:cNvSpPr/>
          <p:nvPr/>
        </p:nvSpPr>
        <p:spPr>
          <a:xfrm>
            <a:off x="2915228" y="5293779"/>
            <a:ext cx="858868" cy="37011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600" dirty="0">
                <a:solidFill>
                  <a:prstClr val="black">
                    <a:lumMod val="75000"/>
                    <a:lumOff val="25000"/>
                  </a:prstClr>
                </a:solidFill>
                <a:latin typeface="+mn-ea"/>
              </a:rPr>
              <a:t>5.7</a:t>
            </a:r>
            <a:endParaRPr lang="zh-CN" altLang="en-US" sz="1600" dirty="0">
              <a:solidFill>
                <a:prstClr val="black">
                  <a:lumMod val="75000"/>
                  <a:lumOff val="25000"/>
                </a:prstClr>
              </a:solidFill>
              <a:latin typeface="+mn-ea"/>
            </a:endParaRPr>
          </a:p>
        </p:txBody>
      </p:sp>
      <p:sp>
        <p:nvSpPr>
          <p:cNvPr id="25" name="矩形 24"/>
          <p:cNvSpPr/>
          <p:nvPr/>
        </p:nvSpPr>
        <p:spPr>
          <a:xfrm>
            <a:off x="3918199" y="5293779"/>
            <a:ext cx="978228" cy="37011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600" dirty="0">
                <a:solidFill>
                  <a:prstClr val="black">
                    <a:lumMod val="75000"/>
                    <a:lumOff val="25000"/>
                  </a:prstClr>
                </a:solidFill>
                <a:latin typeface="+mn-ea"/>
              </a:rPr>
              <a:t>8.0</a:t>
            </a:r>
            <a:endParaRPr lang="zh-CN" altLang="en-US" sz="1600" dirty="0">
              <a:solidFill>
                <a:prstClr val="black">
                  <a:lumMod val="75000"/>
                  <a:lumOff val="25000"/>
                </a:prstClr>
              </a:solidFill>
              <a:latin typeface="+mn-ea"/>
            </a:endParaRPr>
          </a:p>
        </p:txBody>
      </p:sp>
      <p:sp>
        <p:nvSpPr>
          <p:cNvPr id="44" name="矩形 43"/>
          <p:cNvSpPr/>
          <p:nvPr/>
        </p:nvSpPr>
        <p:spPr>
          <a:xfrm>
            <a:off x="6823958" y="4226982"/>
            <a:ext cx="2242457" cy="1604860"/>
          </a:xfrm>
          <a:prstGeom prst="rect">
            <a:avLst/>
          </a:prstGeom>
          <a:solidFill>
            <a:schemeClr val="bg1"/>
          </a:solid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prstClr val="black">
                  <a:lumMod val="75000"/>
                  <a:lumOff val="25000"/>
                </a:prstClr>
              </a:solidFill>
              <a:latin typeface="+mn-ea"/>
            </a:endParaRPr>
          </a:p>
        </p:txBody>
      </p:sp>
      <p:sp>
        <p:nvSpPr>
          <p:cNvPr id="50" name="圆角矩形 49"/>
          <p:cNvSpPr/>
          <p:nvPr/>
        </p:nvSpPr>
        <p:spPr>
          <a:xfrm>
            <a:off x="6933541" y="4333045"/>
            <a:ext cx="1981199" cy="5334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b="1" dirty="0">
                <a:solidFill>
                  <a:prstClr val="black">
                    <a:lumMod val="75000"/>
                    <a:lumOff val="25000"/>
                  </a:prstClr>
                </a:solidFill>
                <a:latin typeface="+mn-ea"/>
              </a:rPr>
              <a:t>Oracle</a:t>
            </a:r>
            <a:endParaRPr lang="zh-CN" altLang="en-US" sz="1600" b="1" dirty="0">
              <a:solidFill>
                <a:prstClr val="black">
                  <a:lumMod val="75000"/>
                  <a:lumOff val="25000"/>
                </a:prstClr>
              </a:solidFill>
              <a:latin typeface="+mn-ea"/>
            </a:endParaRPr>
          </a:p>
        </p:txBody>
      </p:sp>
      <p:sp>
        <p:nvSpPr>
          <p:cNvPr id="16"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5" name="图片 4" descr="图片包含 徽标&#10;&#10;描述已自动生成">
            <a:extLst>
              <a:ext uri="{FF2B5EF4-FFF2-40B4-BE49-F238E27FC236}">
                <a16:creationId xmlns:a16="http://schemas.microsoft.com/office/drawing/2014/main" id="{CBF7826E-2CD2-4DE8-9DF3-E91B843F48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8268" y="967367"/>
            <a:ext cx="2748280" cy="2748280"/>
          </a:xfrm>
          <a:prstGeom prst="rect">
            <a:avLst/>
          </a:prstGeom>
        </p:spPr>
      </p:pic>
      <p:pic>
        <p:nvPicPr>
          <p:cNvPr id="7" name="图片 6" descr="卡通人物&#10;&#10;描述已自动生成">
            <a:extLst>
              <a:ext uri="{FF2B5EF4-FFF2-40B4-BE49-F238E27FC236}">
                <a16:creationId xmlns:a16="http://schemas.microsoft.com/office/drawing/2014/main" id="{D50993CB-EFA7-4675-957A-1664BADB29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07788" y="1194107"/>
            <a:ext cx="3217041" cy="2415526"/>
          </a:xfrm>
          <a:prstGeom prst="rect">
            <a:avLst/>
          </a:prstGeom>
        </p:spPr>
      </p:pic>
      <p:sp>
        <p:nvSpPr>
          <p:cNvPr id="8" name="文本框 7">
            <a:extLst>
              <a:ext uri="{FF2B5EF4-FFF2-40B4-BE49-F238E27FC236}">
                <a16:creationId xmlns:a16="http://schemas.microsoft.com/office/drawing/2014/main" id="{91A8F06C-1196-443F-B954-8F29533F4C07}"/>
              </a:ext>
            </a:extLst>
          </p:cNvPr>
          <p:cNvSpPr txBox="1"/>
          <p:nvPr/>
        </p:nvSpPr>
        <p:spPr>
          <a:xfrm>
            <a:off x="7327933" y="5293779"/>
            <a:ext cx="1234506" cy="369332"/>
          </a:xfrm>
          <a:prstGeom prst="rect">
            <a:avLst/>
          </a:prstGeom>
          <a:noFill/>
        </p:spPr>
        <p:txBody>
          <a:bodyPr wrap="square" rtlCol="0">
            <a:spAutoFit/>
          </a:bodyPr>
          <a:lstStyle/>
          <a:p>
            <a:r>
              <a:rPr lang="zh-CN" altLang="en-US" dirty="0"/>
              <a:t>部分支持</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H_Others_3"/>
          <p:cNvSpPr txBox="1">
            <a:spLocks noChangeArrowheads="1"/>
          </p:cNvSpPr>
          <p:nvPr>
            <p:custDataLst>
              <p:tags r:id="rId1"/>
            </p:custDataLst>
          </p:nvPr>
        </p:nvSpPr>
        <p:spPr bwMode="auto">
          <a:xfrm>
            <a:off x="2306638" y="2057400"/>
            <a:ext cx="14351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章节</a:t>
            </a:r>
          </a:p>
        </p:txBody>
      </p:sp>
      <p:sp>
        <p:nvSpPr>
          <p:cNvPr id="23" name="MH_Others_4"/>
          <p:cNvSpPr txBox="1"/>
          <p:nvPr>
            <p:custDataLst>
              <p:tags r:id="rId2"/>
            </p:custDataLst>
          </p:nvPr>
        </p:nvSpPr>
        <p:spPr>
          <a:xfrm rot="5400000">
            <a:off x="488156" y="3107532"/>
            <a:ext cx="3694113" cy="584200"/>
          </a:xfrm>
          <a:prstGeom prst="rect">
            <a:avLst/>
          </a:prstGeom>
          <a:noFill/>
        </p:spPr>
        <p:txBody>
          <a:bodyPr>
            <a:spAutoFit/>
          </a:bodyPr>
          <a:lstStyle/>
          <a:p>
            <a:pPr algn="ctr">
              <a:defRPr/>
            </a:pPr>
            <a:r>
              <a:rPr lang="en-US" altLang="zh-CN" sz="3200" spc="400" dirty="0">
                <a:solidFill>
                  <a:srgbClr val="DDDDDD"/>
                </a:solidFill>
                <a:latin typeface="+mj-lt"/>
                <a:ea typeface="微软雅黑" panose="020B0503020204020204" pitchFamily="34" charset="-122"/>
                <a:cs typeface="+mn-ea"/>
                <a:sym typeface="+mn-lt"/>
              </a:rPr>
              <a:t>CONTENTS</a:t>
            </a:r>
            <a:endParaRPr lang="zh-CN" altLang="en-US" sz="3200" spc="400" dirty="0">
              <a:solidFill>
                <a:srgbClr val="DDDDDD"/>
              </a:solidFill>
              <a:latin typeface="+mj-lt"/>
              <a:ea typeface="微软雅黑" panose="020B0503020204020204" pitchFamily="34" charset="-122"/>
              <a:cs typeface="+mn-ea"/>
              <a:sym typeface="+mn-lt"/>
            </a:endParaRPr>
          </a:p>
        </p:txBody>
      </p:sp>
      <p:sp>
        <p:nvSpPr>
          <p:cNvPr id="28" name="直接连接符 27"/>
          <p:cNvSpPr/>
          <p:nvPr/>
        </p:nvSpPr>
        <p:spPr>
          <a:xfrm flipV="1">
            <a:off x="5015880" y="2702042"/>
            <a:ext cx="4693082" cy="1"/>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任意多边形: 形状 28"/>
          <p:cNvSpPr/>
          <p:nvPr/>
        </p:nvSpPr>
        <p:spPr>
          <a:xfrm>
            <a:off x="5015880" y="2702043"/>
            <a:ext cx="396175" cy="1600673"/>
          </a:xfrm>
          <a:custGeom>
            <a:avLst/>
            <a:gdLst>
              <a:gd name="connsiteX0" fmla="*/ 0 w 396175"/>
              <a:gd name="connsiteY0" fmla="*/ 0 h 1600673"/>
              <a:gd name="connsiteX1" fmla="*/ 396175 w 396175"/>
              <a:gd name="connsiteY1" fmla="*/ 0 h 1600673"/>
              <a:gd name="connsiteX2" fmla="*/ 396175 w 396175"/>
              <a:gd name="connsiteY2" fmla="*/ 1600673 h 1600673"/>
              <a:gd name="connsiteX3" fmla="*/ 0 w 396175"/>
              <a:gd name="connsiteY3" fmla="*/ 1600673 h 1600673"/>
              <a:gd name="connsiteX4" fmla="*/ 0 w 396175"/>
              <a:gd name="connsiteY4" fmla="*/ 0 h 1600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175" h="1600673">
                <a:moveTo>
                  <a:pt x="0" y="0"/>
                </a:moveTo>
                <a:lnTo>
                  <a:pt x="396175" y="0"/>
                </a:lnTo>
                <a:lnTo>
                  <a:pt x="396175" y="1600673"/>
                </a:lnTo>
                <a:lnTo>
                  <a:pt x="0" y="16006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FFFFFF"/>
                </a:solidFill>
                <a:latin typeface="微软雅黑" panose="020B0503020204020204" pitchFamily="34" charset="-122"/>
                <a:ea typeface="微软雅黑" panose="020B0503020204020204" pitchFamily="34" charset="-122"/>
                <a:cs typeface="+mn-ea"/>
                <a:sym typeface="+mn-lt"/>
              </a:rPr>
              <a:t>第一章 云计算发展历史</a:t>
            </a:r>
            <a:endParaRPr lang="en-US" sz="2000" b="1" kern="120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30" name="任意多边形: 形状 29"/>
          <p:cNvSpPr/>
          <p:nvPr/>
        </p:nvSpPr>
        <p:spPr>
          <a:xfrm>
            <a:off x="5437107" y="2732773"/>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2.1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整体架构</a:t>
            </a:r>
            <a:endParaRPr 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1" name="直接连接符 30"/>
          <p:cNvSpPr/>
          <p:nvPr/>
        </p:nvSpPr>
        <p:spPr>
          <a:xfrm>
            <a:off x="5375920" y="347683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32" name="任意多边形: 形状 31"/>
          <p:cNvSpPr/>
          <p:nvPr/>
        </p:nvSpPr>
        <p:spPr>
          <a:xfrm>
            <a:off x="5437107" y="3514039"/>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2.2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主要模块</a:t>
            </a:r>
            <a:endParaRPr 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3" name="直接连接符 32"/>
          <p:cNvSpPr/>
          <p:nvPr/>
        </p:nvSpPr>
        <p:spPr>
          <a:xfrm>
            <a:off x="5375920" y="4258102"/>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6" name="MH_Entry_1"/>
          <p:cNvSpPr/>
          <p:nvPr>
            <p:custDataLst>
              <p:tags r:id="rId3"/>
            </p:custDataLst>
          </p:nvPr>
        </p:nvSpPr>
        <p:spPr>
          <a:xfrm>
            <a:off x="5081400" y="1988840"/>
            <a:ext cx="4627562" cy="638175"/>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fontScale="92500"/>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第二章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架构及主要模块</a:t>
            </a:r>
          </a:p>
        </p:txBody>
      </p:sp>
      <p:sp>
        <p:nvSpPr>
          <p:cNvPr id="27" name="MH_Others_1"/>
          <p:cNvSpPr/>
          <p:nvPr>
            <p:custDataLst>
              <p:tags r:id="rId4"/>
            </p:custDataLst>
          </p:nvPr>
        </p:nvSpPr>
        <p:spPr>
          <a:xfrm>
            <a:off x="5016312" y="1988840"/>
            <a:ext cx="68263" cy="638175"/>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34" name="任意多边形: 形状 33"/>
          <p:cNvSpPr/>
          <p:nvPr/>
        </p:nvSpPr>
        <p:spPr>
          <a:xfrm>
            <a:off x="5444033" y="4269113"/>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2.3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组件交互</a:t>
            </a:r>
            <a:endParaRPr 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5" name="直接连接符 34"/>
          <p:cNvSpPr/>
          <p:nvPr/>
        </p:nvSpPr>
        <p:spPr>
          <a:xfrm>
            <a:off x="5382846" y="501317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 name="页脚占位符 1"/>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10.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11.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2"/>
</p:tagLst>
</file>

<file path=ppt/tags/tag12.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13.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14.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15.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2"/>
</p:tagLst>
</file>

<file path=ppt/tags/tag16.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17.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2"/>
</p:tagLst>
</file>

<file path=ppt/tags/tag18.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19.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2"/>
</p:tagLst>
</file>

<file path=ppt/tags/tag2.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20.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21.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2"/>
</p:tagLst>
</file>

<file path=ppt/tags/tag22.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23.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24.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25.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26.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27.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28.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29.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2"/>
</p:tagLst>
</file>

<file path=ppt/tags/tag30.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31.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32.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33.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34.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35.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36.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37.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38.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39.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4.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40.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41.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42.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43.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44.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45.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46.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47.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48.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49.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50.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51.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52.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53.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54.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55.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56.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57.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58.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59.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6.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60.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61.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62.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7.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2"/>
</p:tagLst>
</file>

<file path=ppt/tags/tag8.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9.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2"/>
</p:tagLst>
</file>

<file path=ppt/theme/theme1.xml><?xml version="1.0" encoding="utf-8"?>
<a:theme xmlns:a="http://schemas.openxmlformats.org/drawingml/2006/main" name="3_主题1">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常用">
      <a:majorFont>
        <a:latin typeface="Arial"/>
        <a:ea typeface="微软雅黑"/>
        <a:cs typeface=""/>
      </a:majorFont>
      <a:minorFont>
        <a:latin typeface="Arial"/>
        <a:ea typeface="微软雅黑"/>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3307</TotalTime>
  <Words>4708</Words>
  <Application>Microsoft Office PowerPoint</Application>
  <PresentationFormat>宽屏</PresentationFormat>
  <Paragraphs>536</Paragraphs>
  <Slides>64</Slides>
  <Notes>62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64</vt:i4>
      </vt:variant>
    </vt:vector>
  </HeadingPairs>
  <TitlesOfParts>
    <vt:vector size="75" baseType="lpstr">
      <vt:lpstr>-apple-system</vt:lpstr>
      <vt:lpstr>BlinkMacSystemFont</vt:lpstr>
      <vt:lpstr>Helvetica Neue</vt:lpstr>
      <vt:lpstr>等线</vt:lpstr>
      <vt:lpstr>等线 Light</vt:lpstr>
      <vt:lpstr>微软雅黑</vt:lpstr>
      <vt:lpstr>Arial</vt:lpstr>
      <vt:lpstr>Calibri</vt:lpstr>
      <vt:lpstr>Times New Roman</vt:lpstr>
      <vt:lpstr>Wingdings</vt:lpstr>
      <vt:lpstr>3_主题1</vt:lpstr>
      <vt:lpstr>PowerPoint 演示文稿</vt:lpstr>
      <vt:lpstr>PowerPoint 演示文稿</vt:lpstr>
      <vt:lpstr>PowerPoint 演示文稿</vt:lpstr>
      <vt:lpstr>1.1 产品介绍和适用场景</vt:lpstr>
      <vt:lpstr>1.1 应用场景</vt:lpstr>
      <vt:lpstr>1.2 发展历程</vt:lpstr>
      <vt:lpstr>1.3 核心特性</vt:lpstr>
      <vt:lpstr>1.4 兼容性</vt:lpstr>
      <vt:lpstr>PowerPoint 演示文稿</vt:lpstr>
      <vt:lpstr>2.1 整体架构</vt:lpstr>
      <vt:lpstr>2.2 主要模块</vt:lpstr>
      <vt:lpstr>2.3 组件交互</vt:lpstr>
      <vt:lpstr>PowerPoint 演示文稿</vt:lpstr>
      <vt:lpstr>3.1 分片策略</vt:lpstr>
      <vt:lpstr>3.1 分片策略（续）</vt:lpstr>
      <vt:lpstr>3.1 分片策略（续）</vt:lpstr>
      <vt:lpstr>3.1 分片策略（续）</vt:lpstr>
      <vt:lpstr>3.2 分片路由</vt:lpstr>
      <vt:lpstr>3.2 分片路由（续）</vt:lpstr>
      <vt:lpstr>3.2 分片路由（续）</vt:lpstr>
      <vt:lpstr>PowerPoint 演示文稿</vt:lpstr>
      <vt:lpstr>4.1 分布式ACID</vt:lpstr>
      <vt:lpstr>4.1 CAP理论</vt:lpstr>
      <vt:lpstr>4.2 分布式事务方案</vt:lpstr>
      <vt:lpstr>4.2 分布式事务方案（续）</vt:lpstr>
      <vt:lpstr>4.3 原子性方案</vt:lpstr>
      <vt:lpstr>4.3 原子性方案（续）</vt:lpstr>
      <vt:lpstr>4.3 原子性方案（续）</vt:lpstr>
      <vt:lpstr>4.4 隔离性方案</vt:lpstr>
      <vt:lpstr>4.4 隔离性方案（续）</vt:lpstr>
      <vt:lpstr>4.4 隔离性方案（续）</vt:lpstr>
      <vt:lpstr>4.4 隔离性方案（续）</vt:lpstr>
      <vt:lpstr>4.4 隔离性方案（续）</vt:lpstr>
      <vt:lpstr>4.4 隔离性方案（续）</vt:lpstr>
      <vt:lpstr>PowerPoint 演示文稿</vt:lpstr>
      <vt:lpstr>5.1 GoldenDB高可用方案</vt:lpstr>
      <vt:lpstr>5.2 组件高可用</vt:lpstr>
      <vt:lpstr>5.2 组件高可用（续）</vt:lpstr>
      <vt:lpstr>5.2 组件高可用（续）</vt:lpstr>
      <vt:lpstr>5.2 组件高可用（续）</vt:lpstr>
      <vt:lpstr>5.2 组件高可用（续）</vt:lpstr>
      <vt:lpstr>5.2 组件高可用（续）</vt:lpstr>
      <vt:lpstr>PowerPoint 演示文稿</vt:lpstr>
      <vt:lpstr>6.1 GoldenDB高并发方案</vt:lpstr>
      <vt:lpstr>6.2 分布式SQL优化器</vt:lpstr>
      <vt:lpstr>6.2 分布式SQL优化器（续）</vt:lpstr>
      <vt:lpstr>PowerPoint 演示文稿</vt:lpstr>
      <vt:lpstr>7.1 数据备份方案</vt:lpstr>
      <vt:lpstr>7.2 数据恢复方案</vt:lpstr>
      <vt:lpstr>PowerPoint 演示文稿</vt:lpstr>
      <vt:lpstr>8.1 UPDATE分片键</vt:lpstr>
      <vt:lpstr>8.2 重分布</vt:lpstr>
      <vt:lpstr>8.2 重分布（续）</vt:lpstr>
      <vt:lpstr>8.2 重分布（续）</vt:lpstr>
      <vt:lpstr>8.3 导入导出</vt:lpstr>
      <vt:lpstr>8.3 导入导出（续）</vt:lpstr>
      <vt:lpstr>8.3 导入导出（续）</vt:lpstr>
      <vt:lpstr>PowerPoint 演示文稿</vt:lpstr>
      <vt:lpstr>9.1 运维工具</vt:lpstr>
      <vt:lpstr>9.2 OMM/Insight</vt:lpstr>
      <vt:lpstr>PowerPoint 演示文稿</vt:lpstr>
      <vt:lpstr>10.1 现状问题</vt:lpstr>
      <vt:lpstr>10.2 后续发展</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wutongjiang(姜雾彤)</dc:creator>
  <cp:lastModifiedBy>T182013</cp:lastModifiedBy>
  <cp:revision>2113</cp:revision>
  <cp:lastPrinted>2017-08-22T06:45:00Z</cp:lastPrinted>
  <dcterms:created xsi:type="dcterms:W3CDTF">2017-08-12T10:20:00Z</dcterms:created>
  <dcterms:modified xsi:type="dcterms:W3CDTF">2022-01-12T01:04:35Z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2052-11.1.0.9440</vt:lpwstr>
  </property>
</Properties>
</file>