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8" r:id="rId2"/>
    <p:sldId id="267" r:id="rId3"/>
    <p:sldId id="287" r:id="rId4"/>
    <p:sldId id="289" r:id="rId5"/>
    <p:sldId id="266" r:id="rId6"/>
    <p:sldId id="280" r:id="rId7"/>
    <p:sldId id="281" r:id="rId8"/>
    <p:sldId id="282" r:id="rId9"/>
    <p:sldId id="294" r:id="rId10"/>
    <p:sldId id="265" r:id="rId11"/>
    <p:sldId id="273" r:id="rId12"/>
    <p:sldId id="272" r:id="rId13"/>
    <p:sldId id="295" r:id="rId14"/>
    <p:sldId id="296" r:id="rId15"/>
    <p:sldId id="297" r:id="rId16"/>
    <p:sldId id="270" r:id="rId17"/>
    <p:sldId id="264" r:id="rId18"/>
    <p:sldId id="290" r:id="rId19"/>
    <p:sldId id="291" r:id="rId20"/>
    <p:sldId id="292" r:id="rId21"/>
    <p:sldId id="293" r:id="rId22"/>
    <p:sldId id="301" r:id="rId23"/>
    <p:sldId id="300" r:id="rId24"/>
    <p:sldId id="263" r:id="rId25"/>
    <p:sldId id="258" r:id="rId26"/>
    <p:sldId id="286" r:id="rId27"/>
    <p:sldId id="262" r:id="rId28"/>
    <p:sldId id="276" r:id="rId29"/>
    <p:sldId id="261" r:id="rId30"/>
    <p:sldId id="260" r:id="rId31"/>
    <p:sldId id="259" r:id="rId32"/>
    <p:sldId id="257" r:id="rId33"/>
    <p:sldId id="288" r:id="rId34"/>
    <p:sldId id="302"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182013" initials="T" lastIdx="1" clrIdx="0">
    <p:extLst>
      <p:ext uri="{19B8F6BF-5375-455C-9EA6-DF929625EA0E}">
        <p15:presenceInfo xmlns:p15="http://schemas.microsoft.com/office/powerpoint/2012/main" userId="T182013"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5" d="100"/>
          <a:sy n="155" d="100"/>
        </p:scale>
        <p:origin x="472"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0BAA3B-6B09-4346-847F-690B033A03B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7A7DC27-4882-4373-85AC-6329D30BE4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58F0F13-7EF3-426D-B779-54D2D14A07C4}"/>
              </a:ext>
            </a:extLst>
          </p:cNvPr>
          <p:cNvSpPr>
            <a:spLocks noGrp="1"/>
          </p:cNvSpPr>
          <p:nvPr>
            <p:ph type="dt" sz="half" idx="10"/>
          </p:nvPr>
        </p:nvSpPr>
        <p:spPr/>
        <p:txBody>
          <a:bodyPr/>
          <a:lstStyle/>
          <a:p>
            <a:fld id="{E9C0EF52-7526-48FB-9184-D2B20A6D47A0}" type="datetimeFigureOut">
              <a:rPr lang="zh-CN" altLang="en-US" smtClean="0"/>
              <a:t>2022/1/6</a:t>
            </a:fld>
            <a:endParaRPr lang="zh-CN" altLang="en-US"/>
          </a:p>
        </p:txBody>
      </p:sp>
      <p:sp>
        <p:nvSpPr>
          <p:cNvPr id="5" name="页脚占位符 4">
            <a:extLst>
              <a:ext uri="{FF2B5EF4-FFF2-40B4-BE49-F238E27FC236}">
                <a16:creationId xmlns:a16="http://schemas.microsoft.com/office/drawing/2014/main" id="{E31F0FE8-81B3-403A-A019-6B48C615AD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140174-2A6B-450E-8CB8-6CEB5511F769}"/>
              </a:ext>
            </a:extLst>
          </p:cNvPr>
          <p:cNvSpPr>
            <a:spLocks noGrp="1"/>
          </p:cNvSpPr>
          <p:nvPr>
            <p:ph type="sldNum" sz="quarter" idx="12"/>
          </p:nvPr>
        </p:nvSpPr>
        <p:spPr/>
        <p:txBody>
          <a:bodyPr/>
          <a:lstStyle/>
          <a:p>
            <a:fld id="{046C6280-0BEC-4D69-9B0B-50A4A7269D32}" type="slidenum">
              <a:rPr lang="zh-CN" altLang="en-US" smtClean="0"/>
              <a:t>‹#›</a:t>
            </a:fld>
            <a:endParaRPr lang="zh-CN" altLang="en-US"/>
          </a:p>
        </p:txBody>
      </p:sp>
    </p:spTree>
    <p:extLst>
      <p:ext uri="{BB962C8B-B14F-4D97-AF65-F5344CB8AC3E}">
        <p14:creationId xmlns:p14="http://schemas.microsoft.com/office/powerpoint/2010/main" val="614436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BBE83D-2C04-4EB4-A2BB-6EA354EC7F3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BC2B339-B351-4107-AC2C-2BAE3632B0F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C5C5F30-E0A1-4AFA-8FCD-F6F4276AC3F6}"/>
              </a:ext>
            </a:extLst>
          </p:cNvPr>
          <p:cNvSpPr>
            <a:spLocks noGrp="1"/>
          </p:cNvSpPr>
          <p:nvPr>
            <p:ph type="dt" sz="half" idx="10"/>
          </p:nvPr>
        </p:nvSpPr>
        <p:spPr/>
        <p:txBody>
          <a:bodyPr/>
          <a:lstStyle/>
          <a:p>
            <a:fld id="{E9C0EF52-7526-48FB-9184-D2B20A6D47A0}" type="datetimeFigureOut">
              <a:rPr lang="zh-CN" altLang="en-US" smtClean="0"/>
              <a:t>2022/1/6</a:t>
            </a:fld>
            <a:endParaRPr lang="zh-CN" altLang="en-US"/>
          </a:p>
        </p:txBody>
      </p:sp>
      <p:sp>
        <p:nvSpPr>
          <p:cNvPr id="5" name="页脚占位符 4">
            <a:extLst>
              <a:ext uri="{FF2B5EF4-FFF2-40B4-BE49-F238E27FC236}">
                <a16:creationId xmlns:a16="http://schemas.microsoft.com/office/drawing/2014/main" id="{5E13B581-0557-473A-A7B4-D34F2A64D0D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D404DC-9643-4244-8C7D-A38D09B9FE14}"/>
              </a:ext>
            </a:extLst>
          </p:cNvPr>
          <p:cNvSpPr>
            <a:spLocks noGrp="1"/>
          </p:cNvSpPr>
          <p:nvPr>
            <p:ph type="sldNum" sz="quarter" idx="12"/>
          </p:nvPr>
        </p:nvSpPr>
        <p:spPr/>
        <p:txBody>
          <a:bodyPr/>
          <a:lstStyle/>
          <a:p>
            <a:fld id="{046C6280-0BEC-4D69-9B0B-50A4A7269D32}" type="slidenum">
              <a:rPr lang="zh-CN" altLang="en-US" smtClean="0"/>
              <a:t>‹#›</a:t>
            </a:fld>
            <a:endParaRPr lang="zh-CN" altLang="en-US"/>
          </a:p>
        </p:txBody>
      </p:sp>
    </p:spTree>
    <p:extLst>
      <p:ext uri="{BB962C8B-B14F-4D97-AF65-F5344CB8AC3E}">
        <p14:creationId xmlns:p14="http://schemas.microsoft.com/office/powerpoint/2010/main" val="1787656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C958EE1-5814-440C-9E02-D8A5DCA0942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2E3E56D-A551-4E39-8D46-FF6A7186DB9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451E907-0DFE-4D64-BA88-274CBCEB5591}"/>
              </a:ext>
            </a:extLst>
          </p:cNvPr>
          <p:cNvSpPr>
            <a:spLocks noGrp="1"/>
          </p:cNvSpPr>
          <p:nvPr>
            <p:ph type="dt" sz="half" idx="10"/>
          </p:nvPr>
        </p:nvSpPr>
        <p:spPr/>
        <p:txBody>
          <a:bodyPr/>
          <a:lstStyle/>
          <a:p>
            <a:fld id="{E9C0EF52-7526-48FB-9184-D2B20A6D47A0}" type="datetimeFigureOut">
              <a:rPr lang="zh-CN" altLang="en-US" smtClean="0"/>
              <a:t>2022/1/6</a:t>
            </a:fld>
            <a:endParaRPr lang="zh-CN" altLang="en-US"/>
          </a:p>
        </p:txBody>
      </p:sp>
      <p:sp>
        <p:nvSpPr>
          <p:cNvPr id="5" name="页脚占位符 4">
            <a:extLst>
              <a:ext uri="{FF2B5EF4-FFF2-40B4-BE49-F238E27FC236}">
                <a16:creationId xmlns:a16="http://schemas.microsoft.com/office/drawing/2014/main" id="{F42A0E61-0367-462E-ADD3-61B5450311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8EFA013-3290-4270-BED8-6DC395E58F75}"/>
              </a:ext>
            </a:extLst>
          </p:cNvPr>
          <p:cNvSpPr>
            <a:spLocks noGrp="1"/>
          </p:cNvSpPr>
          <p:nvPr>
            <p:ph type="sldNum" sz="quarter" idx="12"/>
          </p:nvPr>
        </p:nvSpPr>
        <p:spPr/>
        <p:txBody>
          <a:bodyPr/>
          <a:lstStyle/>
          <a:p>
            <a:fld id="{046C6280-0BEC-4D69-9B0B-50A4A7269D32}" type="slidenum">
              <a:rPr lang="zh-CN" altLang="en-US" smtClean="0"/>
              <a:t>‹#›</a:t>
            </a:fld>
            <a:endParaRPr lang="zh-CN" altLang="en-US"/>
          </a:p>
        </p:txBody>
      </p:sp>
    </p:spTree>
    <p:extLst>
      <p:ext uri="{BB962C8B-B14F-4D97-AF65-F5344CB8AC3E}">
        <p14:creationId xmlns:p14="http://schemas.microsoft.com/office/powerpoint/2010/main" val="630208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2F7461-1225-448E-9F19-A55F9ED6E5E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0923F5B-DA3A-4562-885C-4FEE5C2FFC5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6524C45-939D-48FE-8D0E-5F3E6849C406}"/>
              </a:ext>
            </a:extLst>
          </p:cNvPr>
          <p:cNvSpPr>
            <a:spLocks noGrp="1"/>
          </p:cNvSpPr>
          <p:nvPr>
            <p:ph type="dt" sz="half" idx="10"/>
          </p:nvPr>
        </p:nvSpPr>
        <p:spPr/>
        <p:txBody>
          <a:bodyPr/>
          <a:lstStyle/>
          <a:p>
            <a:fld id="{E9C0EF52-7526-48FB-9184-D2B20A6D47A0}" type="datetimeFigureOut">
              <a:rPr lang="zh-CN" altLang="en-US" smtClean="0"/>
              <a:t>2022/1/6</a:t>
            </a:fld>
            <a:endParaRPr lang="zh-CN" altLang="en-US"/>
          </a:p>
        </p:txBody>
      </p:sp>
      <p:sp>
        <p:nvSpPr>
          <p:cNvPr id="5" name="页脚占位符 4">
            <a:extLst>
              <a:ext uri="{FF2B5EF4-FFF2-40B4-BE49-F238E27FC236}">
                <a16:creationId xmlns:a16="http://schemas.microsoft.com/office/drawing/2014/main" id="{DB14E24C-5E8C-4F40-ACBD-F97278F08B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D22F7F-EA70-4806-8B91-505C50F334F2}"/>
              </a:ext>
            </a:extLst>
          </p:cNvPr>
          <p:cNvSpPr>
            <a:spLocks noGrp="1"/>
          </p:cNvSpPr>
          <p:nvPr>
            <p:ph type="sldNum" sz="quarter" idx="12"/>
          </p:nvPr>
        </p:nvSpPr>
        <p:spPr/>
        <p:txBody>
          <a:bodyPr/>
          <a:lstStyle/>
          <a:p>
            <a:fld id="{046C6280-0BEC-4D69-9B0B-50A4A7269D32}" type="slidenum">
              <a:rPr lang="zh-CN" altLang="en-US" smtClean="0"/>
              <a:t>‹#›</a:t>
            </a:fld>
            <a:endParaRPr lang="zh-CN" altLang="en-US"/>
          </a:p>
        </p:txBody>
      </p:sp>
    </p:spTree>
    <p:extLst>
      <p:ext uri="{BB962C8B-B14F-4D97-AF65-F5344CB8AC3E}">
        <p14:creationId xmlns:p14="http://schemas.microsoft.com/office/powerpoint/2010/main" val="3276534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BD0074-D96B-4A34-A47E-D5E9970000F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76537B4-7021-4D6E-9542-1CC34565EE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0EB691E-DA00-4FCE-B992-27F3A131C690}"/>
              </a:ext>
            </a:extLst>
          </p:cNvPr>
          <p:cNvSpPr>
            <a:spLocks noGrp="1"/>
          </p:cNvSpPr>
          <p:nvPr>
            <p:ph type="dt" sz="half" idx="10"/>
          </p:nvPr>
        </p:nvSpPr>
        <p:spPr/>
        <p:txBody>
          <a:bodyPr/>
          <a:lstStyle/>
          <a:p>
            <a:fld id="{E9C0EF52-7526-48FB-9184-D2B20A6D47A0}" type="datetimeFigureOut">
              <a:rPr lang="zh-CN" altLang="en-US" smtClean="0"/>
              <a:t>2022/1/6</a:t>
            </a:fld>
            <a:endParaRPr lang="zh-CN" altLang="en-US"/>
          </a:p>
        </p:txBody>
      </p:sp>
      <p:sp>
        <p:nvSpPr>
          <p:cNvPr id="5" name="页脚占位符 4">
            <a:extLst>
              <a:ext uri="{FF2B5EF4-FFF2-40B4-BE49-F238E27FC236}">
                <a16:creationId xmlns:a16="http://schemas.microsoft.com/office/drawing/2014/main" id="{E2C10CB2-1540-4950-A293-DE0F0BF073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94E5E0F-26D4-4B26-AC8A-9F1BEC712069}"/>
              </a:ext>
            </a:extLst>
          </p:cNvPr>
          <p:cNvSpPr>
            <a:spLocks noGrp="1"/>
          </p:cNvSpPr>
          <p:nvPr>
            <p:ph type="sldNum" sz="quarter" idx="12"/>
          </p:nvPr>
        </p:nvSpPr>
        <p:spPr/>
        <p:txBody>
          <a:bodyPr/>
          <a:lstStyle/>
          <a:p>
            <a:fld id="{046C6280-0BEC-4D69-9B0B-50A4A7269D32}" type="slidenum">
              <a:rPr lang="zh-CN" altLang="en-US" smtClean="0"/>
              <a:t>‹#›</a:t>
            </a:fld>
            <a:endParaRPr lang="zh-CN" altLang="en-US"/>
          </a:p>
        </p:txBody>
      </p:sp>
    </p:spTree>
    <p:extLst>
      <p:ext uri="{BB962C8B-B14F-4D97-AF65-F5344CB8AC3E}">
        <p14:creationId xmlns:p14="http://schemas.microsoft.com/office/powerpoint/2010/main" val="2965318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C07484-6AF8-4FC2-842C-597AC637918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B3BDC08-82E9-471C-9705-BDF29D7FA89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306A315-0D7D-4F48-91F7-CE381F86564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1BE9796-5B5A-4A13-AE8A-D8E8E0CDBDAE}"/>
              </a:ext>
            </a:extLst>
          </p:cNvPr>
          <p:cNvSpPr>
            <a:spLocks noGrp="1"/>
          </p:cNvSpPr>
          <p:nvPr>
            <p:ph type="dt" sz="half" idx="10"/>
          </p:nvPr>
        </p:nvSpPr>
        <p:spPr/>
        <p:txBody>
          <a:bodyPr/>
          <a:lstStyle/>
          <a:p>
            <a:fld id="{E9C0EF52-7526-48FB-9184-D2B20A6D47A0}" type="datetimeFigureOut">
              <a:rPr lang="zh-CN" altLang="en-US" smtClean="0"/>
              <a:t>2022/1/6</a:t>
            </a:fld>
            <a:endParaRPr lang="zh-CN" altLang="en-US"/>
          </a:p>
        </p:txBody>
      </p:sp>
      <p:sp>
        <p:nvSpPr>
          <p:cNvPr id="6" name="页脚占位符 5">
            <a:extLst>
              <a:ext uri="{FF2B5EF4-FFF2-40B4-BE49-F238E27FC236}">
                <a16:creationId xmlns:a16="http://schemas.microsoft.com/office/drawing/2014/main" id="{E063D271-43AE-47D8-B269-49E9C2A568D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A0DF39F-F4EE-41FC-806E-0646F56C6A73}"/>
              </a:ext>
            </a:extLst>
          </p:cNvPr>
          <p:cNvSpPr>
            <a:spLocks noGrp="1"/>
          </p:cNvSpPr>
          <p:nvPr>
            <p:ph type="sldNum" sz="quarter" idx="12"/>
          </p:nvPr>
        </p:nvSpPr>
        <p:spPr/>
        <p:txBody>
          <a:bodyPr/>
          <a:lstStyle/>
          <a:p>
            <a:fld id="{046C6280-0BEC-4D69-9B0B-50A4A7269D32}" type="slidenum">
              <a:rPr lang="zh-CN" altLang="en-US" smtClean="0"/>
              <a:t>‹#›</a:t>
            </a:fld>
            <a:endParaRPr lang="zh-CN" altLang="en-US"/>
          </a:p>
        </p:txBody>
      </p:sp>
    </p:spTree>
    <p:extLst>
      <p:ext uri="{BB962C8B-B14F-4D97-AF65-F5344CB8AC3E}">
        <p14:creationId xmlns:p14="http://schemas.microsoft.com/office/powerpoint/2010/main" val="3546342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9EDBC5-192D-420A-BB0C-3FEA8FD7D29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83C0160-7E3F-4603-8E5E-582D6815CD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499B434-662C-440D-A955-38E4A5AB65D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BFCFC6C-E79E-4262-B36A-E8B95ED2CD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7A28D6B-27E7-4A61-9097-25A5401247E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0D87AE4-F638-4944-B0D5-4109306AE62A}"/>
              </a:ext>
            </a:extLst>
          </p:cNvPr>
          <p:cNvSpPr>
            <a:spLocks noGrp="1"/>
          </p:cNvSpPr>
          <p:nvPr>
            <p:ph type="dt" sz="half" idx="10"/>
          </p:nvPr>
        </p:nvSpPr>
        <p:spPr/>
        <p:txBody>
          <a:bodyPr/>
          <a:lstStyle/>
          <a:p>
            <a:fld id="{E9C0EF52-7526-48FB-9184-D2B20A6D47A0}" type="datetimeFigureOut">
              <a:rPr lang="zh-CN" altLang="en-US" smtClean="0"/>
              <a:t>2022/1/6</a:t>
            </a:fld>
            <a:endParaRPr lang="zh-CN" altLang="en-US"/>
          </a:p>
        </p:txBody>
      </p:sp>
      <p:sp>
        <p:nvSpPr>
          <p:cNvPr id="8" name="页脚占位符 7">
            <a:extLst>
              <a:ext uri="{FF2B5EF4-FFF2-40B4-BE49-F238E27FC236}">
                <a16:creationId xmlns:a16="http://schemas.microsoft.com/office/drawing/2014/main" id="{3B6CD693-7AFB-4900-AD72-7A53F1FA2F7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AF80F5D-5723-4AB4-B483-345EB995C91F}"/>
              </a:ext>
            </a:extLst>
          </p:cNvPr>
          <p:cNvSpPr>
            <a:spLocks noGrp="1"/>
          </p:cNvSpPr>
          <p:nvPr>
            <p:ph type="sldNum" sz="quarter" idx="12"/>
          </p:nvPr>
        </p:nvSpPr>
        <p:spPr/>
        <p:txBody>
          <a:bodyPr/>
          <a:lstStyle/>
          <a:p>
            <a:fld id="{046C6280-0BEC-4D69-9B0B-50A4A7269D32}" type="slidenum">
              <a:rPr lang="zh-CN" altLang="en-US" smtClean="0"/>
              <a:t>‹#›</a:t>
            </a:fld>
            <a:endParaRPr lang="zh-CN" altLang="en-US"/>
          </a:p>
        </p:txBody>
      </p:sp>
    </p:spTree>
    <p:extLst>
      <p:ext uri="{BB962C8B-B14F-4D97-AF65-F5344CB8AC3E}">
        <p14:creationId xmlns:p14="http://schemas.microsoft.com/office/powerpoint/2010/main" val="4165434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72C794-7530-4D39-8F14-42C8FC28625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3A3F53F-851A-46DD-A5AF-0461FF6729DD}"/>
              </a:ext>
            </a:extLst>
          </p:cNvPr>
          <p:cNvSpPr>
            <a:spLocks noGrp="1"/>
          </p:cNvSpPr>
          <p:nvPr>
            <p:ph type="dt" sz="half" idx="10"/>
          </p:nvPr>
        </p:nvSpPr>
        <p:spPr/>
        <p:txBody>
          <a:bodyPr/>
          <a:lstStyle/>
          <a:p>
            <a:fld id="{E9C0EF52-7526-48FB-9184-D2B20A6D47A0}" type="datetimeFigureOut">
              <a:rPr lang="zh-CN" altLang="en-US" smtClean="0"/>
              <a:t>2022/1/6</a:t>
            </a:fld>
            <a:endParaRPr lang="zh-CN" altLang="en-US"/>
          </a:p>
        </p:txBody>
      </p:sp>
      <p:sp>
        <p:nvSpPr>
          <p:cNvPr id="4" name="页脚占位符 3">
            <a:extLst>
              <a:ext uri="{FF2B5EF4-FFF2-40B4-BE49-F238E27FC236}">
                <a16:creationId xmlns:a16="http://schemas.microsoft.com/office/drawing/2014/main" id="{868EAE5E-218D-45BF-B399-84D3CB580C5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225ABFC-07D5-41EB-95EF-2E0F06589B15}"/>
              </a:ext>
            </a:extLst>
          </p:cNvPr>
          <p:cNvSpPr>
            <a:spLocks noGrp="1"/>
          </p:cNvSpPr>
          <p:nvPr>
            <p:ph type="sldNum" sz="quarter" idx="12"/>
          </p:nvPr>
        </p:nvSpPr>
        <p:spPr/>
        <p:txBody>
          <a:bodyPr/>
          <a:lstStyle/>
          <a:p>
            <a:fld id="{046C6280-0BEC-4D69-9B0B-50A4A7269D32}" type="slidenum">
              <a:rPr lang="zh-CN" altLang="en-US" smtClean="0"/>
              <a:t>‹#›</a:t>
            </a:fld>
            <a:endParaRPr lang="zh-CN" altLang="en-US"/>
          </a:p>
        </p:txBody>
      </p:sp>
    </p:spTree>
    <p:extLst>
      <p:ext uri="{BB962C8B-B14F-4D97-AF65-F5344CB8AC3E}">
        <p14:creationId xmlns:p14="http://schemas.microsoft.com/office/powerpoint/2010/main" val="26811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869D1B5-5641-43CC-8B7F-BE735EAA799F}"/>
              </a:ext>
            </a:extLst>
          </p:cNvPr>
          <p:cNvSpPr>
            <a:spLocks noGrp="1"/>
          </p:cNvSpPr>
          <p:nvPr>
            <p:ph type="dt" sz="half" idx="10"/>
          </p:nvPr>
        </p:nvSpPr>
        <p:spPr/>
        <p:txBody>
          <a:bodyPr/>
          <a:lstStyle/>
          <a:p>
            <a:fld id="{E9C0EF52-7526-48FB-9184-D2B20A6D47A0}" type="datetimeFigureOut">
              <a:rPr lang="zh-CN" altLang="en-US" smtClean="0"/>
              <a:t>2022/1/6</a:t>
            </a:fld>
            <a:endParaRPr lang="zh-CN" altLang="en-US"/>
          </a:p>
        </p:txBody>
      </p:sp>
      <p:sp>
        <p:nvSpPr>
          <p:cNvPr id="3" name="页脚占位符 2">
            <a:extLst>
              <a:ext uri="{FF2B5EF4-FFF2-40B4-BE49-F238E27FC236}">
                <a16:creationId xmlns:a16="http://schemas.microsoft.com/office/drawing/2014/main" id="{A901676C-6409-4450-8648-A6B42F914EB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A6AC8F1-84A6-4069-B0DB-2C560819571A}"/>
              </a:ext>
            </a:extLst>
          </p:cNvPr>
          <p:cNvSpPr>
            <a:spLocks noGrp="1"/>
          </p:cNvSpPr>
          <p:nvPr>
            <p:ph type="sldNum" sz="quarter" idx="12"/>
          </p:nvPr>
        </p:nvSpPr>
        <p:spPr/>
        <p:txBody>
          <a:bodyPr/>
          <a:lstStyle/>
          <a:p>
            <a:fld id="{046C6280-0BEC-4D69-9B0B-50A4A7269D32}" type="slidenum">
              <a:rPr lang="zh-CN" altLang="en-US" smtClean="0"/>
              <a:t>‹#›</a:t>
            </a:fld>
            <a:endParaRPr lang="zh-CN" altLang="en-US"/>
          </a:p>
        </p:txBody>
      </p:sp>
    </p:spTree>
    <p:extLst>
      <p:ext uri="{BB962C8B-B14F-4D97-AF65-F5344CB8AC3E}">
        <p14:creationId xmlns:p14="http://schemas.microsoft.com/office/powerpoint/2010/main" val="34203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9A86D2-1295-495E-B71B-F104AE2CD65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600B8EE-B01F-48FA-B97E-9CA59DC146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ADFCAA0-B3D4-4355-9EC5-F835D8105E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D76D30A-0916-4B47-87A9-7B1FDBFB4C61}"/>
              </a:ext>
            </a:extLst>
          </p:cNvPr>
          <p:cNvSpPr>
            <a:spLocks noGrp="1"/>
          </p:cNvSpPr>
          <p:nvPr>
            <p:ph type="dt" sz="half" idx="10"/>
          </p:nvPr>
        </p:nvSpPr>
        <p:spPr/>
        <p:txBody>
          <a:bodyPr/>
          <a:lstStyle/>
          <a:p>
            <a:fld id="{E9C0EF52-7526-48FB-9184-D2B20A6D47A0}" type="datetimeFigureOut">
              <a:rPr lang="zh-CN" altLang="en-US" smtClean="0"/>
              <a:t>2022/1/6</a:t>
            </a:fld>
            <a:endParaRPr lang="zh-CN" altLang="en-US"/>
          </a:p>
        </p:txBody>
      </p:sp>
      <p:sp>
        <p:nvSpPr>
          <p:cNvPr id="6" name="页脚占位符 5">
            <a:extLst>
              <a:ext uri="{FF2B5EF4-FFF2-40B4-BE49-F238E27FC236}">
                <a16:creationId xmlns:a16="http://schemas.microsoft.com/office/drawing/2014/main" id="{D5084E92-58B8-4169-8D37-C9667E3C172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9E40EA5-058D-4374-98DF-81B9BF8F04E0}"/>
              </a:ext>
            </a:extLst>
          </p:cNvPr>
          <p:cNvSpPr>
            <a:spLocks noGrp="1"/>
          </p:cNvSpPr>
          <p:nvPr>
            <p:ph type="sldNum" sz="quarter" idx="12"/>
          </p:nvPr>
        </p:nvSpPr>
        <p:spPr/>
        <p:txBody>
          <a:bodyPr/>
          <a:lstStyle/>
          <a:p>
            <a:fld id="{046C6280-0BEC-4D69-9B0B-50A4A7269D32}" type="slidenum">
              <a:rPr lang="zh-CN" altLang="en-US" smtClean="0"/>
              <a:t>‹#›</a:t>
            </a:fld>
            <a:endParaRPr lang="zh-CN" altLang="en-US"/>
          </a:p>
        </p:txBody>
      </p:sp>
    </p:spTree>
    <p:extLst>
      <p:ext uri="{BB962C8B-B14F-4D97-AF65-F5344CB8AC3E}">
        <p14:creationId xmlns:p14="http://schemas.microsoft.com/office/powerpoint/2010/main" val="3763778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86A66B-6857-46F2-9306-2A29ADE3252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44C955A-66B7-4DF2-AB3B-1BD371A135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2A052B3-3BB5-435F-B850-42CCE5640A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577D1FC-E053-4503-B7F8-CE9EF367C7DF}"/>
              </a:ext>
            </a:extLst>
          </p:cNvPr>
          <p:cNvSpPr>
            <a:spLocks noGrp="1"/>
          </p:cNvSpPr>
          <p:nvPr>
            <p:ph type="dt" sz="half" idx="10"/>
          </p:nvPr>
        </p:nvSpPr>
        <p:spPr/>
        <p:txBody>
          <a:bodyPr/>
          <a:lstStyle/>
          <a:p>
            <a:fld id="{E9C0EF52-7526-48FB-9184-D2B20A6D47A0}" type="datetimeFigureOut">
              <a:rPr lang="zh-CN" altLang="en-US" smtClean="0"/>
              <a:t>2022/1/6</a:t>
            </a:fld>
            <a:endParaRPr lang="zh-CN" altLang="en-US"/>
          </a:p>
        </p:txBody>
      </p:sp>
      <p:sp>
        <p:nvSpPr>
          <p:cNvPr id="6" name="页脚占位符 5">
            <a:extLst>
              <a:ext uri="{FF2B5EF4-FFF2-40B4-BE49-F238E27FC236}">
                <a16:creationId xmlns:a16="http://schemas.microsoft.com/office/drawing/2014/main" id="{68925423-BAD8-49AA-8915-BFFE58DC83E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257279C-46EC-4E0A-9956-6DB84FD8E98F}"/>
              </a:ext>
            </a:extLst>
          </p:cNvPr>
          <p:cNvSpPr>
            <a:spLocks noGrp="1"/>
          </p:cNvSpPr>
          <p:nvPr>
            <p:ph type="sldNum" sz="quarter" idx="12"/>
          </p:nvPr>
        </p:nvSpPr>
        <p:spPr/>
        <p:txBody>
          <a:bodyPr/>
          <a:lstStyle/>
          <a:p>
            <a:fld id="{046C6280-0BEC-4D69-9B0B-50A4A7269D32}" type="slidenum">
              <a:rPr lang="zh-CN" altLang="en-US" smtClean="0"/>
              <a:t>‹#›</a:t>
            </a:fld>
            <a:endParaRPr lang="zh-CN" altLang="en-US"/>
          </a:p>
        </p:txBody>
      </p:sp>
    </p:spTree>
    <p:extLst>
      <p:ext uri="{BB962C8B-B14F-4D97-AF65-F5344CB8AC3E}">
        <p14:creationId xmlns:p14="http://schemas.microsoft.com/office/powerpoint/2010/main" val="1152362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9276392-1230-4525-9FFE-6F29883B82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5ECFC1B-8B8A-471F-9CF3-B1469D828F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203F856-7AF9-4C62-ACE1-CBE7477B4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C0EF52-7526-48FB-9184-D2B20A6D47A0}" type="datetimeFigureOut">
              <a:rPr lang="zh-CN" altLang="en-US" smtClean="0"/>
              <a:t>2022/1/6</a:t>
            </a:fld>
            <a:endParaRPr lang="zh-CN" altLang="en-US"/>
          </a:p>
        </p:txBody>
      </p:sp>
      <p:sp>
        <p:nvSpPr>
          <p:cNvPr id="5" name="页脚占位符 4">
            <a:extLst>
              <a:ext uri="{FF2B5EF4-FFF2-40B4-BE49-F238E27FC236}">
                <a16:creationId xmlns:a16="http://schemas.microsoft.com/office/drawing/2014/main" id="{BD432D08-1330-4943-BF2E-4A4F4FA1CD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032AABE-0FDB-40F3-879C-12222012CB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6C6280-0BEC-4D69-9B0B-50A4A7269D32}" type="slidenum">
              <a:rPr lang="zh-CN" altLang="en-US" smtClean="0"/>
              <a:t>‹#›</a:t>
            </a:fld>
            <a:endParaRPr lang="zh-CN" altLang="en-US"/>
          </a:p>
        </p:txBody>
      </p:sp>
    </p:spTree>
    <p:extLst>
      <p:ext uri="{BB962C8B-B14F-4D97-AF65-F5344CB8AC3E}">
        <p14:creationId xmlns:p14="http://schemas.microsoft.com/office/powerpoint/2010/main" val="2563868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标题 1">
            <a:extLst>
              <a:ext uri="{FF2B5EF4-FFF2-40B4-BE49-F238E27FC236}">
                <a16:creationId xmlns:a16="http://schemas.microsoft.com/office/drawing/2014/main" id="{FEB1B7F6-48BA-4CC4-A53B-A1348983F21D}"/>
              </a:ext>
            </a:extLst>
          </p:cNvPr>
          <p:cNvSpPr txBox="1">
            <a:spLocks/>
          </p:cNvSpPr>
          <p:nvPr/>
        </p:nvSpPr>
        <p:spPr>
          <a:xfrm>
            <a:off x="3817517" y="2561620"/>
            <a:ext cx="7442313" cy="11328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err="1"/>
              <a:t>GoldenDB</a:t>
            </a:r>
            <a:r>
              <a:rPr lang="zh-CN" altLang="en-US" sz="3600" b="1" dirty="0"/>
              <a:t>分布式数据库</a:t>
            </a:r>
          </a:p>
        </p:txBody>
      </p:sp>
    </p:spTree>
    <p:extLst>
      <p:ext uri="{BB962C8B-B14F-4D97-AF65-F5344CB8AC3E}">
        <p14:creationId xmlns:p14="http://schemas.microsoft.com/office/powerpoint/2010/main" val="2245435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FBFCF10-BE9F-447F-A349-9E600946BF87}"/>
              </a:ext>
            </a:extLst>
          </p:cNvPr>
          <p:cNvSpPr>
            <a:spLocks noGrp="1"/>
          </p:cNvSpPr>
          <p:nvPr>
            <p:ph idx="1"/>
          </p:nvPr>
        </p:nvSpPr>
        <p:spPr>
          <a:xfrm>
            <a:off x="838200" y="636182"/>
            <a:ext cx="10515600" cy="3670207"/>
          </a:xfrm>
        </p:spPr>
        <p:txBody>
          <a:bodyPr>
            <a:normAutofit/>
          </a:bodyPr>
          <a:lstStyle/>
          <a:p>
            <a:pPr marL="0" indent="0">
              <a:buNone/>
            </a:pPr>
            <a:r>
              <a:rPr lang="en-US" altLang="zh-CN" sz="2000" b="1" dirty="0"/>
              <a:t>CAP</a:t>
            </a:r>
            <a:r>
              <a:rPr lang="zh-CN" altLang="en-US" sz="2000" b="1" dirty="0"/>
              <a:t>理论</a:t>
            </a:r>
            <a:endParaRPr lang="en-US" altLang="zh-CN" sz="2000" b="1" dirty="0"/>
          </a:p>
          <a:p>
            <a:pPr marL="0" indent="0">
              <a:buNone/>
            </a:pPr>
            <a:endParaRPr lang="en-US" altLang="zh-CN" sz="2000" b="1" dirty="0"/>
          </a:p>
          <a:p>
            <a:pPr marL="0" indent="0" algn="l" fontAlgn="base">
              <a:buNone/>
            </a:pPr>
            <a:r>
              <a:rPr lang="zh-CN" altLang="en-US" sz="1800" b="0" i="0" spc="41" dirty="0">
                <a:solidFill>
                  <a:srgbClr val="24292E"/>
                </a:solidFill>
                <a:effectLst/>
                <a:latin typeface="BlinkMacSystemFont"/>
              </a:rPr>
              <a:t>根据</a:t>
            </a:r>
            <a:r>
              <a:rPr lang="en-US" altLang="zh-CN" sz="1800" b="0" i="0" spc="41" dirty="0">
                <a:solidFill>
                  <a:srgbClr val="24292E"/>
                </a:solidFill>
                <a:effectLst/>
                <a:latin typeface="BlinkMacSystemFont"/>
              </a:rPr>
              <a:t>CAP</a:t>
            </a:r>
            <a:r>
              <a:rPr lang="zh-CN" altLang="en-US" sz="1800" b="0" i="0" spc="41" dirty="0">
                <a:solidFill>
                  <a:srgbClr val="24292E"/>
                </a:solidFill>
                <a:effectLst/>
                <a:latin typeface="BlinkMacSystemFont"/>
              </a:rPr>
              <a:t>理论，无法同时满足一致性、可用性和分区容忍性。但是在分布式数据库系统中，分区容忍性是必须的，分区是始终会存在的，因此需要在一致性和可用性之间进行权衡。</a:t>
            </a:r>
            <a:endParaRPr lang="en-US" altLang="zh-CN" sz="1800" b="0" i="0" spc="41" dirty="0">
              <a:solidFill>
                <a:srgbClr val="24292E"/>
              </a:solidFill>
              <a:effectLst/>
              <a:latin typeface="BlinkMacSystemFont"/>
            </a:endParaRPr>
          </a:p>
          <a:p>
            <a:pPr marL="0" indent="0" algn="l" fontAlgn="base">
              <a:buNone/>
            </a:pPr>
            <a:endParaRPr lang="en-US" altLang="zh-CN" sz="1800" b="0" i="0" spc="41" dirty="0">
              <a:solidFill>
                <a:srgbClr val="24292E"/>
              </a:solidFill>
              <a:effectLst/>
              <a:latin typeface="BlinkMacSystemFont"/>
            </a:endParaRPr>
          </a:p>
          <a:p>
            <a:pPr marL="0" indent="0" algn="l" fontAlgn="base">
              <a:buNone/>
            </a:pPr>
            <a:r>
              <a:rPr lang="en-US" altLang="zh-CN" sz="1800" b="0" i="0" spc="41" dirty="0">
                <a:solidFill>
                  <a:srgbClr val="24292E"/>
                </a:solidFill>
                <a:effectLst/>
                <a:latin typeface="BlinkMacSystemFont"/>
              </a:rPr>
              <a:t>CP without A</a:t>
            </a:r>
            <a:r>
              <a:rPr lang="zh-CN" altLang="en-US" sz="1800" b="0" i="0" spc="41" dirty="0">
                <a:solidFill>
                  <a:srgbClr val="24292E"/>
                </a:solidFill>
                <a:effectLst/>
                <a:latin typeface="BlinkMacSystemFont"/>
              </a:rPr>
              <a:t>：分布式系统容许系统停机或者长时间无响应，一旦发生网络故障或者消息丢失等情况，就要牺牲用户的体验，等待所有数据全部一致之后再让用户访问系统。传统的分布式数据库事务都属于这种模式，对于金融行业的分布式数据库产品而言，优先保证数据的一致性。</a:t>
            </a:r>
            <a:endParaRPr lang="zh-CN" altLang="en-US" sz="1800" b="0" i="0" spc="0" dirty="0">
              <a:solidFill>
                <a:srgbClr val="333333"/>
              </a:solidFill>
              <a:effectLst/>
              <a:latin typeface="Helvetica Neue"/>
            </a:endParaRPr>
          </a:p>
          <a:p>
            <a:pPr marL="0" indent="0" algn="l" fontAlgn="base">
              <a:buNone/>
            </a:pPr>
            <a:r>
              <a:rPr lang="en-US" altLang="zh-CN" sz="1800" b="0" i="0" spc="41" dirty="0">
                <a:solidFill>
                  <a:srgbClr val="24292E"/>
                </a:solidFill>
                <a:effectLst/>
                <a:latin typeface="BlinkMacSystemFont"/>
              </a:rPr>
              <a:t>AP without C</a:t>
            </a:r>
            <a:r>
              <a:rPr lang="zh-CN" altLang="en-US" sz="1800" b="0" i="0" spc="41" dirty="0">
                <a:solidFill>
                  <a:srgbClr val="24292E"/>
                </a:solidFill>
                <a:effectLst/>
                <a:latin typeface="BlinkMacSystemFont"/>
              </a:rPr>
              <a:t>：分布式系统中允许数据不一致，一旦分区发生，节点之间可能会失去联系，为了高可用，每个节点只能用本地数据提供服务，而这样会导致全局数据的不一致性。现在众多</a:t>
            </a:r>
            <a:r>
              <a:rPr lang="en-US" altLang="zh-CN" sz="1800" b="0" i="0" spc="41" dirty="0">
                <a:solidFill>
                  <a:srgbClr val="24292E"/>
                </a:solidFill>
                <a:effectLst/>
                <a:latin typeface="BlinkMacSystemFont"/>
              </a:rPr>
              <a:t>NoSQL</a:t>
            </a:r>
            <a:r>
              <a:rPr lang="zh-CN" altLang="en-US" sz="1800" b="0" i="0" spc="41" dirty="0">
                <a:solidFill>
                  <a:srgbClr val="24292E"/>
                </a:solidFill>
                <a:effectLst/>
                <a:latin typeface="BlinkMacSystemFont"/>
              </a:rPr>
              <a:t>都属于此类。</a:t>
            </a:r>
            <a:endParaRPr lang="zh-CN" altLang="en-US" sz="1800" b="0" i="0" spc="0" dirty="0">
              <a:solidFill>
                <a:srgbClr val="333333"/>
              </a:solidFill>
              <a:effectLst/>
              <a:latin typeface="Helvetica Neue"/>
            </a:endParaRPr>
          </a:p>
          <a:p>
            <a:endParaRPr lang="en-US" altLang="zh-CN" dirty="0"/>
          </a:p>
          <a:p>
            <a:pPr marL="0" indent="0">
              <a:buNone/>
            </a:pPr>
            <a:endParaRPr lang="zh-CN" altLang="en-US" dirty="0"/>
          </a:p>
        </p:txBody>
      </p:sp>
    </p:spTree>
    <p:extLst>
      <p:ext uri="{BB962C8B-B14F-4D97-AF65-F5344CB8AC3E}">
        <p14:creationId xmlns:p14="http://schemas.microsoft.com/office/powerpoint/2010/main" val="4287773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147487-516F-4332-BDCD-E3DAD4A53CD2}"/>
              </a:ext>
            </a:extLst>
          </p:cNvPr>
          <p:cNvSpPr>
            <a:spLocks noGrp="1"/>
          </p:cNvSpPr>
          <p:nvPr>
            <p:ph type="title"/>
          </p:nvPr>
        </p:nvSpPr>
        <p:spPr>
          <a:xfrm>
            <a:off x="838199" y="365125"/>
            <a:ext cx="2801983" cy="733795"/>
          </a:xfrm>
        </p:spPr>
        <p:txBody>
          <a:bodyPr>
            <a:normAutofit/>
          </a:bodyPr>
          <a:lstStyle/>
          <a:p>
            <a:r>
              <a:rPr lang="zh-CN" altLang="en-US" sz="2000" b="1" dirty="0"/>
              <a:t>分布式事务方案设计</a:t>
            </a:r>
          </a:p>
        </p:txBody>
      </p:sp>
      <p:sp>
        <p:nvSpPr>
          <p:cNvPr id="3" name="内容占位符 2">
            <a:extLst>
              <a:ext uri="{FF2B5EF4-FFF2-40B4-BE49-F238E27FC236}">
                <a16:creationId xmlns:a16="http://schemas.microsoft.com/office/drawing/2014/main" id="{BA2138F5-D37D-4546-985D-7C162EDDB0FC}"/>
              </a:ext>
            </a:extLst>
          </p:cNvPr>
          <p:cNvSpPr>
            <a:spLocks noGrp="1"/>
          </p:cNvSpPr>
          <p:nvPr>
            <p:ph idx="1"/>
          </p:nvPr>
        </p:nvSpPr>
        <p:spPr>
          <a:xfrm>
            <a:off x="903807" y="1098920"/>
            <a:ext cx="10515600" cy="4351338"/>
          </a:xfrm>
        </p:spPr>
        <p:txBody>
          <a:bodyPr>
            <a:normAutofit/>
          </a:bodyPr>
          <a:lstStyle/>
          <a:p>
            <a:pPr marL="0" indent="0">
              <a:buNone/>
            </a:pPr>
            <a:r>
              <a:rPr lang="en-US" altLang="zh-CN" sz="2000" dirty="0"/>
              <a:t>1</a:t>
            </a:r>
            <a:r>
              <a:rPr lang="zh-CN" altLang="en-US" sz="2000" dirty="0"/>
              <a:t>、</a:t>
            </a:r>
            <a:r>
              <a:rPr lang="en-US" altLang="zh-CN" sz="2000" dirty="0"/>
              <a:t> 1PC+GTID</a:t>
            </a:r>
          </a:p>
          <a:p>
            <a:pPr marL="0" indent="0">
              <a:buNone/>
            </a:pPr>
            <a:r>
              <a:rPr lang="en-US" altLang="zh-CN" sz="2000" dirty="0"/>
              <a:t>2</a:t>
            </a:r>
            <a:r>
              <a:rPr lang="zh-CN" altLang="en-US" sz="2000" dirty="0"/>
              <a:t>、</a:t>
            </a:r>
            <a:r>
              <a:rPr lang="en-US" altLang="zh-CN" sz="2000" dirty="0"/>
              <a:t> 2PC</a:t>
            </a:r>
          </a:p>
          <a:p>
            <a:pPr marL="0" indent="0">
              <a:buNone/>
            </a:pPr>
            <a:r>
              <a:rPr lang="en-US" altLang="zh-CN" sz="2000" dirty="0"/>
              <a:t>3</a:t>
            </a:r>
            <a:r>
              <a:rPr lang="zh-CN" altLang="en-US" sz="2000" dirty="0"/>
              <a:t>、</a:t>
            </a:r>
            <a:r>
              <a:rPr lang="en-US" altLang="zh-CN" sz="2000" dirty="0"/>
              <a:t> 3PC</a:t>
            </a:r>
          </a:p>
          <a:p>
            <a:pPr marL="0" indent="0">
              <a:buNone/>
            </a:pPr>
            <a:r>
              <a:rPr lang="en-US" altLang="zh-CN" sz="2000" dirty="0"/>
              <a:t>4</a:t>
            </a:r>
            <a:r>
              <a:rPr lang="zh-CN" altLang="en-US" sz="2000" dirty="0"/>
              <a:t>、</a:t>
            </a:r>
            <a:r>
              <a:rPr lang="en-US" altLang="zh-CN" sz="2000" dirty="0"/>
              <a:t> TCC</a:t>
            </a:r>
          </a:p>
          <a:p>
            <a:pPr marL="0" indent="0">
              <a:buNone/>
            </a:pPr>
            <a:r>
              <a:rPr lang="en-US" altLang="zh-CN" sz="2000" dirty="0"/>
              <a:t>5</a:t>
            </a:r>
            <a:r>
              <a:rPr lang="zh-CN" altLang="en-US" sz="2000" dirty="0"/>
              <a:t>、可靠消息最终一致性</a:t>
            </a:r>
            <a:endParaRPr lang="en-US" altLang="zh-CN" sz="2000" dirty="0"/>
          </a:p>
          <a:p>
            <a:pPr marL="0" indent="0">
              <a:buNone/>
            </a:pPr>
            <a:r>
              <a:rPr lang="en-US" altLang="zh-CN" sz="2000" dirty="0"/>
              <a:t>6</a:t>
            </a:r>
            <a:r>
              <a:rPr lang="zh-CN" altLang="en-US" sz="2000" dirty="0"/>
              <a:t>、最大努力通知</a:t>
            </a:r>
            <a:endParaRPr lang="en-US" altLang="zh-CN" sz="2000" dirty="0"/>
          </a:p>
          <a:p>
            <a:pPr marL="0" indent="0">
              <a:buNone/>
            </a:pPr>
            <a:r>
              <a:rPr lang="en-US" altLang="zh-CN" sz="2000" dirty="0"/>
              <a:t>7</a:t>
            </a:r>
            <a:r>
              <a:rPr lang="zh-CN" altLang="en-US" sz="2000" dirty="0"/>
              <a:t>、共识算法：</a:t>
            </a:r>
            <a:r>
              <a:rPr lang="en-US" altLang="zh-CN" sz="2000" dirty="0" err="1"/>
              <a:t>Paxos</a:t>
            </a:r>
            <a:r>
              <a:rPr lang="en-US" altLang="zh-CN" sz="2000" dirty="0"/>
              <a:t>/Raft</a:t>
            </a:r>
            <a:endParaRPr lang="zh-CN" altLang="en-US" sz="2000" dirty="0"/>
          </a:p>
        </p:txBody>
      </p:sp>
    </p:spTree>
    <p:extLst>
      <p:ext uri="{BB962C8B-B14F-4D97-AF65-F5344CB8AC3E}">
        <p14:creationId xmlns:p14="http://schemas.microsoft.com/office/powerpoint/2010/main" val="2774445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5326A14C-1611-48C1-8DE9-445938C7E648}"/>
              </a:ext>
            </a:extLst>
          </p:cNvPr>
          <p:cNvSpPr>
            <a:spLocks noGrp="1"/>
          </p:cNvSpPr>
          <p:nvPr>
            <p:ph type="title"/>
          </p:nvPr>
        </p:nvSpPr>
        <p:spPr>
          <a:xfrm>
            <a:off x="643467" y="321734"/>
            <a:ext cx="10905066" cy="1135737"/>
          </a:xfrm>
        </p:spPr>
        <p:txBody>
          <a:bodyPr>
            <a:normAutofit/>
          </a:bodyPr>
          <a:lstStyle/>
          <a:p>
            <a:r>
              <a:rPr lang="zh-CN" altLang="en-US" sz="3600" b="1"/>
              <a:t>事务隔离级别</a:t>
            </a:r>
          </a:p>
        </p:txBody>
      </p:sp>
      <p:sp>
        <p:nvSpPr>
          <p:cNvPr id="3" name="内容占位符 2">
            <a:extLst>
              <a:ext uri="{FF2B5EF4-FFF2-40B4-BE49-F238E27FC236}">
                <a16:creationId xmlns:a16="http://schemas.microsoft.com/office/drawing/2014/main" id="{C2F9E455-625F-4E95-9388-9026F8C95680}"/>
              </a:ext>
            </a:extLst>
          </p:cNvPr>
          <p:cNvSpPr>
            <a:spLocks noGrp="1"/>
          </p:cNvSpPr>
          <p:nvPr>
            <p:ph idx="1"/>
          </p:nvPr>
        </p:nvSpPr>
        <p:spPr>
          <a:xfrm>
            <a:off x="643469" y="1782981"/>
            <a:ext cx="4008384" cy="2070562"/>
          </a:xfrm>
        </p:spPr>
        <p:txBody>
          <a:bodyPr>
            <a:normAutofit/>
          </a:bodyPr>
          <a:lstStyle/>
          <a:p>
            <a:pPr marL="0" indent="0">
              <a:buNone/>
            </a:pPr>
            <a:r>
              <a:rPr lang="en-US" altLang="zh-CN" sz="2000" dirty="0"/>
              <a:t>1</a:t>
            </a:r>
            <a:r>
              <a:rPr lang="zh-CN" altLang="en-US" sz="2000" dirty="0"/>
              <a:t>、单机事务隔离级别</a:t>
            </a:r>
            <a:endParaRPr lang="en-US" altLang="zh-CN" sz="2000" dirty="0"/>
          </a:p>
          <a:p>
            <a:pPr marL="0" indent="0">
              <a:buNone/>
            </a:pPr>
            <a:r>
              <a:rPr lang="en-US" altLang="zh-CN" sz="2000" dirty="0"/>
              <a:t>2</a:t>
            </a:r>
            <a:r>
              <a:rPr lang="zh-CN" altLang="en-US" sz="2000" dirty="0"/>
              <a:t>、分布式事务隔离级别</a:t>
            </a:r>
            <a:endParaRPr lang="en-US" altLang="zh-CN" sz="2000" dirty="0"/>
          </a:p>
          <a:p>
            <a:pPr marL="0" indent="0">
              <a:buNone/>
            </a:pPr>
            <a:r>
              <a:rPr lang="en-US" altLang="zh-CN" sz="2000" b="0" i="0" dirty="0" err="1">
                <a:effectLst/>
                <a:latin typeface="-apple-system"/>
              </a:rPr>
              <a:t>GoldenDB</a:t>
            </a:r>
            <a:r>
              <a:rPr lang="zh-CN" altLang="en-US" sz="2000" b="0" i="0" dirty="0">
                <a:effectLst/>
                <a:latin typeface="-apple-system"/>
              </a:rPr>
              <a:t>中数据节点的隔离级别是默认</a:t>
            </a:r>
            <a:r>
              <a:rPr lang="en-US" altLang="zh-CN" sz="2000" b="0" i="0" dirty="0">
                <a:effectLst/>
                <a:latin typeface="-apple-system"/>
              </a:rPr>
              <a:t>RC</a:t>
            </a:r>
            <a:r>
              <a:rPr lang="zh-CN" altLang="en-US" sz="2000" b="0" i="0" dirty="0">
                <a:effectLst/>
                <a:latin typeface="-apple-system"/>
              </a:rPr>
              <a:t>隔离级别，计算节点</a:t>
            </a:r>
            <a:r>
              <a:rPr lang="en-US" altLang="zh-CN" sz="2000" b="0" i="0" dirty="0">
                <a:effectLst/>
                <a:latin typeface="-apple-system"/>
              </a:rPr>
              <a:t>proxy</a:t>
            </a:r>
            <a:r>
              <a:rPr lang="zh-CN" altLang="en-US" sz="2000" b="0" i="0" dirty="0">
                <a:effectLst/>
                <a:latin typeface="-apple-system"/>
              </a:rPr>
              <a:t>分为读语句和写语句不同的隔离级别，如表所示：</a:t>
            </a:r>
            <a:endParaRPr lang="zh-CN" altLang="en-US" sz="2000" dirty="0"/>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6" name="表格 5">
            <a:extLst>
              <a:ext uri="{FF2B5EF4-FFF2-40B4-BE49-F238E27FC236}">
                <a16:creationId xmlns:a16="http://schemas.microsoft.com/office/drawing/2014/main" id="{2524ACAD-F1E8-4BBE-BCE5-822B1583C35A}"/>
              </a:ext>
            </a:extLst>
          </p:cNvPr>
          <p:cNvGraphicFramePr>
            <a:graphicFrameLocks noGrp="1"/>
          </p:cNvGraphicFramePr>
          <p:nvPr>
            <p:extLst>
              <p:ext uri="{D42A27DB-BD31-4B8C-83A1-F6EECF244321}">
                <p14:modId xmlns:p14="http://schemas.microsoft.com/office/powerpoint/2010/main" val="1516795356"/>
              </p:ext>
            </p:extLst>
          </p:nvPr>
        </p:nvGraphicFramePr>
        <p:xfrm>
          <a:off x="4698783" y="1831410"/>
          <a:ext cx="6253213" cy="3715062"/>
        </p:xfrm>
        <a:graphic>
          <a:graphicData uri="http://schemas.openxmlformats.org/drawingml/2006/table">
            <a:tbl>
              <a:tblPr firstRow="1" firstCol="1" bandRow="1">
                <a:tableStyleId>{5C22544A-7EE6-4342-B048-85BDC9FD1C3A}</a:tableStyleId>
              </a:tblPr>
              <a:tblGrid>
                <a:gridCol w="1639239">
                  <a:extLst>
                    <a:ext uri="{9D8B030D-6E8A-4147-A177-3AD203B41FA5}">
                      <a16:colId xmlns:a16="http://schemas.microsoft.com/office/drawing/2014/main" val="2838706561"/>
                    </a:ext>
                  </a:extLst>
                </a:gridCol>
                <a:gridCol w="2274117">
                  <a:extLst>
                    <a:ext uri="{9D8B030D-6E8A-4147-A177-3AD203B41FA5}">
                      <a16:colId xmlns:a16="http://schemas.microsoft.com/office/drawing/2014/main" val="2127289370"/>
                    </a:ext>
                  </a:extLst>
                </a:gridCol>
                <a:gridCol w="2339857">
                  <a:extLst>
                    <a:ext uri="{9D8B030D-6E8A-4147-A177-3AD203B41FA5}">
                      <a16:colId xmlns:a16="http://schemas.microsoft.com/office/drawing/2014/main" val="623040322"/>
                    </a:ext>
                  </a:extLst>
                </a:gridCol>
              </a:tblGrid>
              <a:tr h="264726">
                <a:tc>
                  <a:txBody>
                    <a:bodyPr/>
                    <a:lstStyle/>
                    <a:p>
                      <a:pPr algn="ctr">
                        <a:lnSpc>
                          <a:spcPct val="150000"/>
                        </a:lnSpc>
                      </a:pPr>
                      <a:r>
                        <a:rPr lang="zh-CN" sz="1200" kern="100">
                          <a:effectLst/>
                        </a:rPr>
                        <a:t>分类</a:t>
                      </a:r>
                      <a:endParaRPr lang="zh-CN" sz="12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5740" marR="65740" marT="0" marB="0"/>
                </a:tc>
                <a:tc>
                  <a:txBody>
                    <a:bodyPr/>
                    <a:lstStyle/>
                    <a:p>
                      <a:pPr algn="ctr">
                        <a:lnSpc>
                          <a:spcPct val="150000"/>
                        </a:lnSpc>
                      </a:pPr>
                      <a:r>
                        <a:rPr lang="zh-CN" sz="1200" kern="100">
                          <a:effectLst/>
                        </a:rPr>
                        <a:t>隔离级别</a:t>
                      </a:r>
                      <a:endParaRPr lang="zh-CN" sz="12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5740" marR="65740" marT="0" marB="0"/>
                </a:tc>
                <a:tc>
                  <a:txBody>
                    <a:bodyPr/>
                    <a:lstStyle/>
                    <a:p>
                      <a:pPr algn="ctr">
                        <a:lnSpc>
                          <a:spcPct val="150000"/>
                        </a:lnSpc>
                      </a:pPr>
                      <a:r>
                        <a:rPr lang="zh-CN" sz="1200" kern="100">
                          <a:effectLst/>
                        </a:rPr>
                        <a:t>描述</a:t>
                      </a:r>
                      <a:endParaRPr lang="zh-CN" sz="12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5740" marR="65740" marT="0" marB="0"/>
                </a:tc>
                <a:extLst>
                  <a:ext uri="{0D108BD9-81ED-4DB2-BD59-A6C34878D82A}">
                    <a16:rowId xmlns:a16="http://schemas.microsoft.com/office/drawing/2014/main" val="2935980599"/>
                  </a:ext>
                </a:extLst>
              </a:tr>
              <a:tr h="790646">
                <a:tc rowSpan="2">
                  <a:txBody>
                    <a:bodyPr/>
                    <a:lstStyle/>
                    <a:p>
                      <a:pPr algn="ctr">
                        <a:lnSpc>
                          <a:spcPct val="150000"/>
                        </a:lnSpc>
                      </a:pPr>
                      <a:r>
                        <a:rPr lang="zh-CN" sz="1200" kern="100">
                          <a:effectLst/>
                        </a:rPr>
                        <a:t>读语句隔离级别</a:t>
                      </a:r>
                      <a:endParaRPr lang="zh-CN" sz="12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5740" marR="65740" marT="0" marB="0"/>
                </a:tc>
                <a:tc>
                  <a:txBody>
                    <a:bodyPr/>
                    <a:lstStyle/>
                    <a:p>
                      <a:pPr algn="ctr">
                        <a:lnSpc>
                          <a:spcPct val="150000"/>
                        </a:lnSpc>
                      </a:pPr>
                      <a:r>
                        <a:rPr lang="en-US" sz="1200" kern="100">
                          <a:effectLst/>
                        </a:rPr>
                        <a:t>UR(Unconsistency Read)</a:t>
                      </a:r>
                      <a:endParaRPr lang="zh-CN" sz="12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5740" marR="65740" marT="0" marB="0"/>
                </a:tc>
                <a:tc>
                  <a:txBody>
                    <a:bodyPr/>
                    <a:lstStyle/>
                    <a:p>
                      <a:pPr algn="just">
                        <a:lnSpc>
                          <a:spcPct val="150000"/>
                        </a:lnSpc>
                      </a:pPr>
                      <a:r>
                        <a:rPr lang="zh-CN" sz="1200" kern="100">
                          <a:effectLst/>
                        </a:rPr>
                        <a:t>非一致性读，即不判断分布式读写冲突，适用于允许脏读或者不存在读写冲突的场景</a:t>
                      </a:r>
                      <a:endParaRPr lang="zh-CN" sz="12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5740" marR="65740" marT="0" marB="0"/>
                </a:tc>
                <a:extLst>
                  <a:ext uri="{0D108BD9-81ED-4DB2-BD59-A6C34878D82A}">
                    <a16:rowId xmlns:a16="http://schemas.microsoft.com/office/drawing/2014/main" val="2838637183"/>
                  </a:ext>
                </a:extLst>
              </a:tr>
              <a:tr h="1053606">
                <a:tc vMerge="1">
                  <a:txBody>
                    <a:bodyPr/>
                    <a:lstStyle/>
                    <a:p>
                      <a:endParaRPr lang="zh-CN" altLang="en-US"/>
                    </a:p>
                  </a:txBody>
                  <a:tcPr/>
                </a:tc>
                <a:tc>
                  <a:txBody>
                    <a:bodyPr/>
                    <a:lstStyle/>
                    <a:p>
                      <a:pPr algn="ctr">
                        <a:lnSpc>
                          <a:spcPct val="150000"/>
                        </a:lnSpc>
                      </a:pPr>
                      <a:r>
                        <a:rPr lang="en-US" sz="1200" kern="100">
                          <a:effectLst/>
                        </a:rPr>
                        <a:t>CR(Consistency Read)</a:t>
                      </a:r>
                      <a:endParaRPr lang="zh-CN" sz="12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5740" marR="65740" marT="0" marB="0"/>
                </a:tc>
                <a:tc>
                  <a:txBody>
                    <a:bodyPr/>
                    <a:lstStyle/>
                    <a:p>
                      <a:pPr algn="just">
                        <a:lnSpc>
                          <a:spcPct val="150000"/>
                        </a:lnSpc>
                      </a:pPr>
                      <a:r>
                        <a:rPr lang="zh-CN" sz="1200" kern="100">
                          <a:effectLst/>
                        </a:rPr>
                        <a:t>强一致性读，先查询活跃</a:t>
                      </a:r>
                      <a:r>
                        <a:rPr lang="en-US" sz="1200" kern="100">
                          <a:effectLst/>
                        </a:rPr>
                        <a:t>GTID</a:t>
                      </a:r>
                      <a:r>
                        <a:rPr lang="zh-CN" sz="1200" kern="100">
                          <a:effectLst/>
                        </a:rPr>
                        <a:t>，后查询数据，严格保证返回结果处于分布式事务已提交状态，不存在脏读的可能性</a:t>
                      </a:r>
                      <a:endParaRPr lang="zh-CN" sz="12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5740" marR="65740" marT="0" marB="0"/>
                </a:tc>
                <a:extLst>
                  <a:ext uri="{0D108BD9-81ED-4DB2-BD59-A6C34878D82A}">
                    <a16:rowId xmlns:a16="http://schemas.microsoft.com/office/drawing/2014/main" val="3455254291"/>
                  </a:ext>
                </a:extLst>
              </a:tr>
              <a:tr h="790646">
                <a:tc rowSpan="2">
                  <a:txBody>
                    <a:bodyPr/>
                    <a:lstStyle/>
                    <a:p>
                      <a:pPr algn="ctr">
                        <a:lnSpc>
                          <a:spcPct val="150000"/>
                        </a:lnSpc>
                      </a:pPr>
                      <a:r>
                        <a:rPr lang="zh-CN" sz="1200" kern="100">
                          <a:effectLst/>
                        </a:rPr>
                        <a:t>写语句隔离级别</a:t>
                      </a:r>
                      <a:endParaRPr lang="zh-CN" sz="12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5740" marR="65740" marT="0" marB="0"/>
                </a:tc>
                <a:tc>
                  <a:txBody>
                    <a:bodyPr/>
                    <a:lstStyle/>
                    <a:p>
                      <a:pPr algn="ctr">
                        <a:lnSpc>
                          <a:spcPct val="150000"/>
                        </a:lnSpc>
                      </a:pPr>
                      <a:r>
                        <a:rPr lang="en-US" sz="1200" kern="100">
                          <a:effectLst/>
                        </a:rPr>
                        <a:t>SW(Single Write)</a:t>
                      </a:r>
                      <a:endParaRPr lang="zh-CN" sz="12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5740" marR="65740" marT="0" marB="0"/>
                </a:tc>
                <a:tc>
                  <a:txBody>
                    <a:bodyPr/>
                    <a:lstStyle/>
                    <a:p>
                      <a:pPr algn="just">
                        <a:lnSpc>
                          <a:spcPct val="150000"/>
                        </a:lnSpc>
                      </a:pPr>
                      <a:r>
                        <a:rPr lang="zh-CN" sz="1200" kern="100">
                          <a:effectLst/>
                        </a:rPr>
                        <a:t>单事务写，即不判断分布式写</a:t>
                      </a:r>
                      <a:r>
                        <a:rPr lang="en-US" sz="1200" kern="100">
                          <a:effectLst/>
                        </a:rPr>
                        <a:t>-</a:t>
                      </a:r>
                      <a:r>
                        <a:rPr lang="zh-CN" sz="1200" kern="100">
                          <a:effectLst/>
                        </a:rPr>
                        <a:t>写冲突，适用于不存在多个事务同时写相同数据的场景</a:t>
                      </a:r>
                      <a:endParaRPr lang="zh-CN" sz="12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5740" marR="65740" marT="0" marB="0"/>
                </a:tc>
                <a:extLst>
                  <a:ext uri="{0D108BD9-81ED-4DB2-BD59-A6C34878D82A}">
                    <a16:rowId xmlns:a16="http://schemas.microsoft.com/office/drawing/2014/main" val="3517183183"/>
                  </a:ext>
                </a:extLst>
              </a:tr>
              <a:tr h="790646">
                <a:tc vMerge="1">
                  <a:txBody>
                    <a:bodyPr/>
                    <a:lstStyle/>
                    <a:p>
                      <a:endParaRPr lang="zh-CN" altLang="en-US"/>
                    </a:p>
                  </a:txBody>
                  <a:tcPr/>
                </a:tc>
                <a:tc>
                  <a:txBody>
                    <a:bodyPr/>
                    <a:lstStyle/>
                    <a:p>
                      <a:pPr algn="ctr">
                        <a:lnSpc>
                          <a:spcPct val="150000"/>
                        </a:lnSpc>
                      </a:pPr>
                      <a:r>
                        <a:rPr lang="en-US" sz="1200" kern="100">
                          <a:effectLst/>
                        </a:rPr>
                        <a:t>CW(Consistency Write)</a:t>
                      </a:r>
                      <a:endParaRPr lang="zh-CN" sz="12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5740" marR="65740" marT="0" marB="0"/>
                </a:tc>
                <a:tc>
                  <a:txBody>
                    <a:bodyPr/>
                    <a:lstStyle/>
                    <a:p>
                      <a:pPr algn="just">
                        <a:lnSpc>
                          <a:spcPct val="150000"/>
                        </a:lnSpc>
                      </a:pPr>
                      <a:r>
                        <a:rPr lang="zh-CN" sz="1200" kern="100" dirty="0">
                          <a:effectLst/>
                        </a:rPr>
                        <a:t>强一致性写，需要判断事务写</a:t>
                      </a:r>
                      <a:r>
                        <a:rPr lang="en-US" sz="1200" kern="100" dirty="0">
                          <a:effectLst/>
                        </a:rPr>
                        <a:t>-</a:t>
                      </a:r>
                      <a:r>
                        <a:rPr lang="zh-CN" sz="1200" kern="100" dirty="0">
                          <a:effectLst/>
                        </a:rPr>
                        <a:t>写冲突，允许多个事务同时写相同的数据</a:t>
                      </a:r>
                      <a:endParaRPr lang="zh-CN" sz="1200"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65740" marR="65740" marT="0" marB="0"/>
                </a:tc>
                <a:extLst>
                  <a:ext uri="{0D108BD9-81ED-4DB2-BD59-A6C34878D82A}">
                    <a16:rowId xmlns:a16="http://schemas.microsoft.com/office/drawing/2014/main" val="1805681524"/>
                  </a:ext>
                </a:extLst>
              </a:tr>
            </a:tbl>
          </a:graphicData>
        </a:graphic>
      </p:graphicFrame>
    </p:spTree>
    <p:extLst>
      <p:ext uri="{BB962C8B-B14F-4D97-AF65-F5344CB8AC3E}">
        <p14:creationId xmlns:p14="http://schemas.microsoft.com/office/powerpoint/2010/main" val="2964548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52CF85-A685-448E-A4EF-D9C13E1C4784}"/>
              </a:ext>
            </a:extLst>
          </p:cNvPr>
          <p:cNvSpPr>
            <a:spLocks noGrp="1"/>
          </p:cNvSpPr>
          <p:nvPr>
            <p:ph type="title"/>
          </p:nvPr>
        </p:nvSpPr>
        <p:spPr>
          <a:xfrm>
            <a:off x="838200" y="365125"/>
            <a:ext cx="2807099" cy="680489"/>
          </a:xfrm>
        </p:spPr>
        <p:txBody>
          <a:bodyPr>
            <a:normAutofit/>
          </a:bodyPr>
          <a:lstStyle/>
          <a:p>
            <a:r>
              <a:rPr lang="zh-CN" altLang="en-US" sz="2000" b="1" dirty="0"/>
              <a:t>一致性读</a:t>
            </a:r>
          </a:p>
        </p:txBody>
      </p:sp>
      <p:sp>
        <p:nvSpPr>
          <p:cNvPr id="5" name="文本框 4">
            <a:extLst>
              <a:ext uri="{FF2B5EF4-FFF2-40B4-BE49-F238E27FC236}">
                <a16:creationId xmlns:a16="http://schemas.microsoft.com/office/drawing/2014/main" id="{9AAB9880-8B35-4ABC-8635-3AC8E14FB2AC}"/>
              </a:ext>
            </a:extLst>
          </p:cNvPr>
          <p:cNvSpPr txBox="1"/>
          <p:nvPr/>
        </p:nvSpPr>
        <p:spPr>
          <a:xfrm>
            <a:off x="622663" y="5221785"/>
            <a:ext cx="11120846" cy="1477328"/>
          </a:xfrm>
          <a:prstGeom prst="rect">
            <a:avLst/>
          </a:prstGeom>
          <a:noFill/>
        </p:spPr>
        <p:txBody>
          <a:bodyPr wrap="square" rtlCol="0">
            <a:spAutoFit/>
          </a:bodyPr>
          <a:lstStyle/>
          <a:p>
            <a:r>
              <a:rPr lang="zh-CN" altLang="en-US" sz="1800" b="0" i="0" spc="0" dirty="0">
                <a:solidFill>
                  <a:srgbClr val="000000"/>
                </a:solidFill>
                <a:effectLst/>
                <a:latin typeface="仿宋" panose="02010609060101010101" pitchFamily="49" charset="-122"/>
                <a:ea typeface="仿宋" panose="02010609060101010101" pitchFamily="49" charset="-122"/>
              </a:rPr>
              <a:t>当</a:t>
            </a:r>
            <a:r>
              <a:rPr lang="en-US" altLang="zh-CN" sz="1800" b="0" i="0" spc="0" dirty="0">
                <a:solidFill>
                  <a:srgbClr val="000000"/>
                </a:solidFill>
                <a:effectLst/>
                <a:latin typeface="Times New Roman" panose="02020603050405020304" pitchFamily="18" charset="0"/>
              </a:rPr>
              <a:t>proxy</a:t>
            </a:r>
            <a:r>
              <a:rPr lang="zh-CN" altLang="en-US" sz="1800" b="0" i="0" spc="0" dirty="0">
                <a:solidFill>
                  <a:srgbClr val="000000"/>
                </a:solidFill>
                <a:effectLst/>
                <a:latin typeface="仿宋" panose="02010609060101010101" pitchFamily="49" charset="-122"/>
                <a:ea typeface="仿宋" panose="02010609060101010101" pitchFamily="49" charset="-122"/>
              </a:rPr>
              <a:t>隔离级别定义为</a:t>
            </a:r>
            <a:r>
              <a:rPr lang="en-US" altLang="zh-CN" sz="1800" b="0" i="0" spc="0" dirty="0">
                <a:solidFill>
                  <a:srgbClr val="000000"/>
                </a:solidFill>
                <a:effectLst/>
                <a:latin typeface="Times New Roman" panose="02020603050405020304" pitchFamily="18" charset="0"/>
              </a:rPr>
              <a:t>CR</a:t>
            </a:r>
            <a:r>
              <a:rPr lang="zh-CN" altLang="en-US" sz="1800" b="0" i="0" spc="0" dirty="0">
                <a:solidFill>
                  <a:srgbClr val="000000"/>
                </a:solidFill>
                <a:effectLst/>
                <a:latin typeface="仿宋" panose="02010609060101010101" pitchFamily="49" charset="-122"/>
                <a:ea typeface="仿宋" panose="02010609060101010101" pitchFamily="49" charset="-122"/>
              </a:rPr>
              <a:t>时候，查询数据时，通过检查数据行</a:t>
            </a:r>
            <a:r>
              <a:rPr lang="en-US" altLang="zh-CN" sz="1800" b="0" i="0" spc="0" dirty="0">
                <a:solidFill>
                  <a:srgbClr val="000000"/>
                </a:solidFill>
                <a:effectLst/>
                <a:latin typeface="Times New Roman" panose="02020603050405020304" pitchFamily="18" charset="0"/>
              </a:rPr>
              <a:t>GTID</a:t>
            </a:r>
            <a:r>
              <a:rPr lang="zh-CN" altLang="en-US" sz="1800" b="0" i="0" spc="0" dirty="0">
                <a:solidFill>
                  <a:srgbClr val="000000"/>
                </a:solidFill>
                <a:effectLst/>
                <a:latin typeface="仿宋" panose="02010609060101010101" pitchFamily="49" charset="-122"/>
                <a:ea typeface="仿宋" panose="02010609060101010101" pitchFamily="49" charset="-122"/>
              </a:rPr>
              <a:t>列对应的全局状态，来判断该数据行是否正在被其它全局事务修改。如果</a:t>
            </a:r>
            <a:r>
              <a:rPr lang="en-US" altLang="zh-CN" sz="1800" b="0" i="0" spc="0" dirty="0">
                <a:solidFill>
                  <a:srgbClr val="000000"/>
                </a:solidFill>
                <a:effectLst/>
                <a:latin typeface="Times New Roman" panose="02020603050405020304" pitchFamily="18" charset="0"/>
              </a:rPr>
              <a:t>GTID</a:t>
            </a:r>
            <a:r>
              <a:rPr lang="zh-CN" altLang="en-US" sz="1800" b="0" i="0" spc="0" dirty="0">
                <a:solidFill>
                  <a:srgbClr val="000000"/>
                </a:solidFill>
                <a:effectLst/>
                <a:latin typeface="仿宋" panose="02010609060101010101" pitchFamily="49" charset="-122"/>
                <a:ea typeface="仿宋" panose="02010609060101010101" pitchFamily="49" charset="-122"/>
              </a:rPr>
              <a:t>在全局活跃事务列表中，则表明该数据正在被修改，不能返回给应用。</a:t>
            </a:r>
            <a:endParaRPr lang="en-US" altLang="zh-CN" sz="1800" b="0" i="0" spc="0" dirty="0">
              <a:solidFill>
                <a:srgbClr val="000000"/>
              </a:solidFill>
              <a:effectLst/>
              <a:latin typeface="仿宋" panose="02010609060101010101" pitchFamily="49" charset="-122"/>
              <a:ea typeface="仿宋" panose="02010609060101010101" pitchFamily="49" charset="-122"/>
            </a:endParaRPr>
          </a:p>
          <a:p>
            <a:r>
              <a:rPr lang="zh-CN" altLang="en-US" sz="1800" b="0" i="0" spc="0" dirty="0">
                <a:solidFill>
                  <a:srgbClr val="FF0000"/>
                </a:solidFill>
                <a:effectLst/>
                <a:latin typeface="仿宋" panose="02010609060101010101" pitchFamily="49" charset="-122"/>
                <a:ea typeface="仿宋" panose="02010609060101010101" pitchFamily="49" charset="-122"/>
              </a:rPr>
              <a:t>在一致性读的过程中，如果事务已提交即</a:t>
            </a:r>
            <a:r>
              <a:rPr lang="en-US" altLang="zh-CN" sz="1800" b="0" i="0" spc="0" dirty="0">
                <a:solidFill>
                  <a:srgbClr val="FF0000"/>
                </a:solidFill>
                <a:effectLst/>
                <a:latin typeface="Times New Roman" panose="02020603050405020304" pitchFamily="18" charset="0"/>
              </a:rPr>
              <a:t>GTID</a:t>
            </a:r>
            <a:r>
              <a:rPr lang="zh-CN" altLang="en-US" sz="1800" b="0" i="0" spc="0" dirty="0">
                <a:solidFill>
                  <a:srgbClr val="FF0000"/>
                </a:solidFill>
                <a:effectLst/>
                <a:latin typeface="仿宋" panose="02010609060101010101" pitchFamily="49" charset="-122"/>
                <a:ea typeface="仿宋" panose="02010609060101010101" pitchFamily="49" charset="-122"/>
              </a:rPr>
              <a:t>不在活跃事务列表中，则返回的是已提交的数据；如果事务未提交，即</a:t>
            </a:r>
            <a:r>
              <a:rPr lang="en-US" altLang="zh-CN" sz="1800" b="0" i="0" spc="0" dirty="0">
                <a:solidFill>
                  <a:srgbClr val="FF0000"/>
                </a:solidFill>
                <a:effectLst/>
                <a:latin typeface="Times New Roman" panose="02020603050405020304" pitchFamily="18" charset="0"/>
              </a:rPr>
              <a:t>GTID</a:t>
            </a:r>
            <a:r>
              <a:rPr lang="zh-CN" altLang="en-US" sz="1800" b="0" i="0" spc="0" dirty="0">
                <a:solidFill>
                  <a:srgbClr val="FF0000"/>
                </a:solidFill>
                <a:effectLst/>
                <a:latin typeface="仿宋" panose="02010609060101010101" pitchFamily="49" charset="-122"/>
                <a:ea typeface="仿宋" panose="02010609060101010101" pitchFamily="49" charset="-122"/>
              </a:rPr>
              <a:t>在活跃事务列表中，则返回的是事务提交之前的数据，这样即满足了隔离性要求</a:t>
            </a:r>
            <a:r>
              <a:rPr lang="zh-CN" altLang="en-US" sz="1800" b="0" i="0" spc="0" dirty="0">
                <a:solidFill>
                  <a:srgbClr val="000000"/>
                </a:solidFill>
                <a:effectLst/>
                <a:latin typeface="仿宋" panose="02010609060101010101" pitchFamily="49" charset="-122"/>
                <a:ea typeface="仿宋" panose="02010609060101010101" pitchFamily="49" charset="-122"/>
              </a:rPr>
              <a:t>。</a:t>
            </a:r>
            <a:endParaRPr lang="zh-CN" altLang="en-US" dirty="0">
              <a:effectLst/>
            </a:endParaRPr>
          </a:p>
          <a:p>
            <a:endParaRPr lang="zh-CN" altLang="en-US" dirty="0"/>
          </a:p>
        </p:txBody>
      </p:sp>
      <p:pic>
        <p:nvPicPr>
          <p:cNvPr id="6" name="图片 5" descr="图形用户界面&#10;&#10;描述已自动生成">
            <a:extLst>
              <a:ext uri="{FF2B5EF4-FFF2-40B4-BE49-F238E27FC236}">
                <a16:creationId xmlns:a16="http://schemas.microsoft.com/office/drawing/2014/main" id="{CF08AF7E-5426-4EB8-9082-8C7FA32AE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2612" y="1045614"/>
            <a:ext cx="7568074" cy="4133333"/>
          </a:xfrm>
          <a:prstGeom prst="rect">
            <a:avLst/>
          </a:prstGeom>
        </p:spPr>
      </p:pic>
    </p:spTree>
    <p:extLst>
      <p:ext uri="{BB962C8B-B14F-4D97-AF65-F5344CB8AC3E}">
        <p14:creationId xmlns:p14="http://schemas.microsoft.com/office/powerpoint/2010/main" val="3816197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52CF85-A685-448E-A4EF-D9C13E1C4784}"/>
              </a:ext>
            </a:extLst>
          </p:cNvPr>
          <p:cNvSpPr>
            <a:spLocks noGrp="1"/>
          </p:cNvSpPr>
          <p:nvPr>
            <p:ph type="title"/>
          </p:nvPr>
        </p:nvSpPr>
        <p:spPr>
          <a:xfrm>
            <a:off x="838200" y="365125"/>
            <a:ext cx="2950614" cy="659987"/>
          </a:xfrm>
        </p:spPr>
        <p:txBody>
          <a:bodyPr>
            <a:normAutofit/>
          </a:bodyPr>
          <a:lstStyle/>
          <a:p>
            <a:r>
              <a:rPr lang="en-US" altLang="zh-CN" sz="2000" b="1" dirty="0"/>
              <a:t>MVCC</a:t>
            </a:r>
            <a:r>
              <a:rPr lang="zh-CN" altLang="en-US" sz="2000" b="1" dirty="0"/>
              <a:t>模式下一致性读</a:t>
            </a:r>
          </a:p>
        </p:txBody>
      </p:sp>
      <p:sp>
        <p:nvSpPr>
          <p:cNvPr id="3" name="文本框 2">
            <a:extLst>
              <a:ext uri="{FF2B5EF4-FFF2-40B4-BE49-F238E27FC236}">
                <a16:creationId xmlns:a16="http://schemas.microsoft.com/office/drawing/2014/main" id="{D1A5EB9D-FC12-4385-87A9-868007960D64}"/>
              </a:ext>
            </a:extLst>
          </p:cNvPr>
          <p:cNvSpPr txBox="1"/>
          <p:nvPr/>
        </p:nvSpPr>
        <p:spPr>
          <a:xfrm>
            <a:off x="838200" y="5569545"/>
            <a:ext cx="10779084" cy="923330"/>
          </a:xfrm>
          <a:prstGeom prst="rect">
            <a:avLst/>
          </a:prstGeom>
          <a:noFill/>
        </p:spPr>
        <p:txBody>
          <a:bodyPr wrap="square" rtlCol="0">
            <a:spAutoFit/>
          </a:bodyPr>
          <a:lstStyle/>
          <a:p>
            <a:r>
              <a:rPr lang="en-US" altLang="zh-CN" sz="1800" b="0" i="0" spc="0" dirty="0">
                <a:solidFill>
                  <a:srgbClr val="FF0000"/>
                </a:solidFill>
                <a:effectLst/>
                <a:latin typeface="Times New Roman" panose="02020603050405020304" pitchFamily="18" charset="0"/>
              </a:rPr>
              <a:t>MVCC</a:t>
            </a:r>
            <a:r>
              <a:rPr lang="zh-CN" altLang="en-US" sz="1800" b="0" i="0" spc="0" dirty="0">
                <a:solidFill>
                  <a:srgbClr val="FF0000"/>
                </a:solidFill>
                <a:effectLst/>
                <a:latin typeface="仿宋" panose="02010609060101010101" pitchFamily="49" charset="-122"/>
                <a:ea typeface="仿宋" panose="02010609060101010101" pitchFamily="49" charset="-122"/>
              </a:rPr>
              <a:t>模式下的一致性读的好处是通过</a:t>
            </a:r>
            <a:r>
              <a:rPr lang="en-US" altLang="zh-CN" sz="1800" b="0" i="0" spc="0" dirty="0">
                <a:solidFill>
                  <a:srgbClr val="FF0000"/>
                </a:solidFill>
                <a:effectLst/>
                <a:latin typeface="Times New Roman" panose="02020603050405020304" pitchFamily="18" charset="0"/>
              </a:rPr>
              <a:t>MVCC</a:t>
            </a:r>
            <a:r>
              <a:rPr lang="zh-CN" altLang="en-US" sz="1800" b="0" i="0" spc="0" dirty="0">
                <a:solidFill>
                  <a:srgbClr val="FF0000"/>
                </a:solidFill>
                <a:effectLst/>
                <a:latin typeface="仿宋" panose="02010609060101010101" pitchFamily="49" charset="-122"/>
                <a:ea typeface="仿宋" panose="02010609060101010101" pitchFamily="49" charset="-122"/>
              </a:rPr>
              <a:t>多版本并发控制，能够</a:t>
            </a:r>
            <a:r>
              <a:rPr lang="zh-CN" altLang="en-US" sz="1800" b="1" i="0" spc="0" dirty="0">
                <a:solidFill>
                  <a:srgbClr val="FF0000"/>
                </a:solidFill>
                <a:effectLst/>
                <a:latin typeface="仿宋" panose="02010609060101010101" pitchFamily="49" charset="-122"/>
                <a:ea typeface="仿宋" panose="02010609060101010101" pitchFamily="49" charset="-122"/>
              </a:rPr>
              <a:t>保证读一致性，并且写不阻塞读</a:t>
            </a:r>
            <a:r>
              <a:rPr lang="zh-CN" altLang="en-US" sz="1800" b="0" i="0" spc="0" dirty="0">
                <a:solidFill>
                  <a:srgbClr val="FF0000"/>
                </a:solidFill>
                <a:effectLst/>
                <a:latin typeface="仿宋" panose="02010609060101010101" pitchFamily="49" charset="-122"/>
                <a:ea typeface="仿宋" panose="02010609060101010101" pitchFamily="49" charset="-122"/>
              </a:rPr>
              <a:t>。同时将</a:t>
            </a:r>
            <a:r>
              <a:rPr lang="en-US" altLang="zh-CN" sz="1800" b="0" i="0" spc="0" dirty="0">
                <a:solidFill>
                  <a:srgbClr val="FF0000"/>
                </a:solidFill>
                <a:effectLst/>
                <a:latin typeface="Times New Roman" panose="02020603050405020304" pitchFamily="18" charset="0"/>
              </a:rPr>
              <a:t>GTID</a:t>
            </a:r>
            <a:r>
              <a:rPr lang="zh-CN" altLang="en-US" sz="1800" b="0" i="0" spc="0" dirty="0">
                <a:solidFill>
                  <a:srgbClr val="FF0000"/>
                </a:solidFill>
                <a:effectLst/>
                <a:latin typeface="仿宋" panose="02010609060101010101" pitchFamily="49" charset="-122"/>
                <a:ea typeface="仿宋" panose="02010609060101010101" pitchFamily="49" charset="-122"/>
              </a:rPr>
              <a:t>的活跃判断检测下推到了数据节点，</a:t>
            </a:r>
            <a:r>
              <a:rPr lang="zh-CN" altLang="en-US" sz="1800" b="1" i="0" spc="0" dirty="0">
                <a:solidFill>
                  <a:srgbClr val="FF0000"/>
                </a:solidFill>
                <a:effectLst/>
                <a:latin typeface="仿宋" panose="02010609060101010101" pitchFamily="49" charset="-122"/>
                <a:ea typeface="仿宋" panose="02010609060101010101" pitchFamily="49" charset="-122"/>
              </a:rPr>
              <a:t>避免了计算节点获取所有结果集进行活跃判断而导致的</a:t>
            </a:r>
            <a:r>
              <a:rPr lang="en-US" altLang="zh-CN" sz="1800" b="1" i="0" spc="0" dirty="0">
                <a:solidFill>
                  <a:srgbClr val="FF0000"/>
                </a:solidFill>
                <a:effectLst/>
                <a:latin typeface="Times New Roman" panose="02020603050405020304" pitchFamily="18" charset="0"/>
              </a:rPr>
              <a:t>Proxy</a:t>
            </a:r>
            <a:r>
              <a:rPr lang="zh-CN" altLang="en-US" sz="1800" b="1" i="0" spc="0" dirty="0">
                <a:solidFill>
                  <a:srgbClr val="FF0000"/>
                </a:solidFill>
                <a:effectLst/>
                <a:latin typeface="仿宋" panose="02010609060101010101" pitchFamily="49" charset="-122"/>
                <a:ea typeface="仿宋" panose="02010609060101010101" pitchFamily="49" charset="-122"/>
              </a:rPr>
              <a:t>内存开销增大的风险</a:t>
            </a:r>
            <a:r>
              <a:rPr lang="zh-CN" altLang="en-US" sz="1800" b="0" i="0" spc="0" dirty="0">
                <a:solidFill>
                  <a:srgbClr val="FF0000"/>
                </a:solidFill>
                <a:effectLst/>
                <a:latin typeface="仿宋" panose="02010609060101010101" pitchFamily="49" charset="-122"/>
                <a:ea typeface="仿宋" panose="02010609060101010101" pitchFamily="49" charset="-122"/>
              </a:rPr>
              <a:t>。</a:t>
            </a:r>
            <a:endParaRPr lang="zh-CN" altLang="en-US" dirty="0">
              <a:effectLst/>
            </a:endParaRPr>
          </a:p>
        </p:txBody>
      </p:sp>
      <p:pic>
        <p:nvPicPr>
          <p:cNvPr id="6" name="图片 5" descr="图形用户界面&#10;&#10;描述已自动生成">
            <a:extLst>
              <a:ext uri="{FF2B5EF4-FFF2-40B4-BE49-F238E27FC236}">
                <a16:creationId xmlns:a16="http://schemas.microsoft.com/office/drawing/2014/main" id="{1D69CFE4-CD5A-4106-A8BC-248A13AFE5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2125" y="890452"/>
            <a:ext cx="8667750" cy="4876800"/>
          </a:xfrm>
          <a:prstGeom prst="rect">
            <a:avLst/>
          </a:prstGeom>
        </p:spPr>
      </p:pic>
    </p:spTree>
    <p:extLst>
      <p:ext uri="{BB962C8B-B14F-4D97-AF65-F5344CB8AC3E}">
        <p14:creationId xmlns:p14="http://schemas.microsoft.com/office/powerpoint/2010/main" val="3902869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52CF85-A685-448E-A4EF-D9C13E1C4784}"/>
              </a:ext>
            </a:extLst>
          </p:cNvPr>
          <p:cNvSpPr>
            <a:spLocks noGrp="1"/>
          </p:cNvSpPr>
          <p:nvPr>
            <p:ph type="title"/>
          </p:nvPr>
        </p:nvSpPr>
        <p:spPr>
          <a:xfrm>
            <a:off x="838200" y="365125"/>
            <a:ext cx="1999311" cy="602581"/>
          </a:xfrm>
        </p:spPr>
        <p:txBody>
          <a:bodyPr>
            <a:normAutofit/>
          </a:bodyPr>
          <a:lstStyle/>
          <a:p>
            <a:r>
              <a:rPr lang="zh-CN" altLang="en-US" sz="2000" b="1" dirty="0"/>
              <a:t>一致性写</a:t>
            </a:r>
          </a:p>
        </p:txBody>
      </p:sp>
      <p:pic>
        <p:nvPicPr>
          <p:cNvPr id="5" name="图片 4" descr="图形用户界面&#10;&#10;描述已自动生成">
            <a:extLst>
              <a:ext uri="{FF2B5EF4-FFF2-40B4-BE49-F238E27FC236}">
                <a16:creationId xmlns:a16="http://schemas.microsoft.com/office/drawing/2014/main" id="{65CAAF2E-898F-4A6C-A83C-6EFA3B889E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2125" y="990600"/>
            <a:ext cx="8667750" cy="4876800"/>
          </a:xfrm>
          <a:prstGeom prst="rect">
            <a:avLst/>
          </a:prstGeom>
        </p:spPr>
      </p:pic>
    </p:spTree>
    <p:extLst>
      <p:ext uri="{BB962C8B-B14F-4D97-AF65-F5344CB8AC3E}">
        <p14:creationId xmlns:p14="http://schemas.microsoft.com/office/powerpoint/2010/main" val="4211804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CE9983-7006-48B1-9E11-09F62A18DDAB}"/>
              </a:ext>
            </a:extLst>
          </p:cNvPr>
          <p:cNvSpPr>
            <a:spLocks noGrp="1"/>
          </p:cNvSpPr>
          <p:nvPr>
            <p:ph type="title"/>
          </p:nvPr>
        </p:nvSpPr>
        <p:spPr>
          <a:xfrm>
            <a:off x="838200" y="365126"/>
            <a:ext cx="1913201" cy="725594"/>
          </a:xfrm>
        </p:spPr>
        <p:txBody>
          <a:bodyPr>
            <a:normAutofit/>
          </a:bodyPr>
          <a:lstStyle/>
          <a:p>
            <a:r>
              <a:rPr lang="zh-CN" altLang="en-US" sz="2000" b="1" dirty="0"/>
              <a:t>存在的问题</a:t>
            </a:r>
          </a:p>
        </p:txBody>
      </p:sp>
      <p:sp>
        <p:nvSpPr>
          <p:cNvPr id="3" name="内容占位符 2">
            <a:extLst>
              <a:ext uri="{FF2B5EF4-FFF2-40B4-BE49-F238E27FC236}">
                <a16:creationId xmlns:a16="http://schemas.microsoft.com/office/drawing/2014/main" id="{57684CEA-4A45-4CEC-9187-BC60E18E7F07}"/>
              </a:ext>
            </a:extLst>
          </p:cNvPr>
          <p:cNvSpPr>
            <a:spLocks noGrp="1"/>
          </p:cNvSpPr>
          <p:nvPr>
            <p:ph idx="1"/>
          </p:nvPr>
        </p:nvSpPr>
        <p:spPr>
          <a:xfrm>
            <a:off x="871004" y="1100031"/>
            <a:ext cx="10515600" cy="1811287"/>
          </a:xfrm>
        </p:spPr>
        <p:txBody>
          <a:bodyPr/>
          <a:lstStyle/>
          <a:p>
            <a:r>
              <a:rPr lang="zh-CN" altLang="en-US" sz="2000" dirty="0">
                <a:effectLst/>
                <a:latin typeface="Times New Roman" panose="02020603050405020304" pitchFamily="18" charset="0"/>
                <a:ea typeface="仿宋" panose="02010609060101010101" pitchFamily="49" charset="-122"/>
              </a:rPr>
              <a:t>计算不出分片时</a:t>
            </a:r>
            <a:r>
              <a:rPr lang="en-US" altLang="zh-CN" sz="2000" dirty="0">
                <a:effectLst/>
                <a:latin typeface="Times New Roman" panose="02020603050405020304" pitchFamily="18" charset="0"/>
                <a:ea typeface="仿宋" panose="02010609060101010101" pitchFamily="49" charset="-122"/>
              </a:rPr>
              <a:t>SQL</a:t>
            </a:r>
            <a:r>
              <a:rPr lang="zh-CN" altLang="en-US" sz="2000" dirty="0">
                <a:effectLst/>
                <a:latin typeface="Times New Roman" panose="02020603050405020304" pitchFamily="18" charset="0"/>
                <a:ea typeface="仿宋" panose="02010609060101010101" pitchFamily="49" charset="-122"/>
              </a:rPr>
              <a:t>会群发</a:t>
            </a:r>
            <a:r>
              <a:rPr lang="en-US" altLang="zh-CN" sz="2000" dirty="0">
                <a:effectLst/>
                <a:latin typeface="Times New Roman" panose="02020603050405020304" pitchFamily="18" charset="0"/>
                <a:ea typeface="仿宋" panose="02010609060101010101" pitchFamily="49" charset="-122"/>
              </a:rPr>
              <a:t>DB</a:t>
            </a:r>
            <a:r>
              <a:rPr lang="zh-CN" altLang="en-US" sz="2000" dirty="0">
                <a:effectLst/>
                <a:latin typeface="Times New Roman" panose="02020603050405020304" pitchFamily="18" charset="0"/>
                <a:ea typeface="仿宋" panose="02010609060101010101" pitchFamily="49" charset="-122"/>
              </a:rPr>
              <a:t>，</a:t>
            </a:r>
            <a:r>
              <a:rPr lang="zh-CN" altLang="zh-CN" sz="2000" dirty="0">
                <a:effectLst/>
                <a:latin typeface="Times New Roman" panose="02020603050405020304" pitchFamily="18" charset="0"/>
                <a:ea typeface="仿宋" panose="02010609060101010101" pitchFamily="49" charset="-122"/>
              </a:rPr>
              <a:t>存在非必要的网络时延消耗</a:t>
            </a:r>
          </a:p>
          <a:p>
            <a:r>
              <a:rPr lang="en-US" altLang="zh-CN" sz="2000" dirty="0">
                <a:effectLst/>
                <a:latin typeface="Times New Roman" panose="02020603050405020304" pitchFamily="18" charset="0"/>
                <a:ea typeface="仿宋" panose="02010609060101010101" pitchFamily="49" charset="-122"/>
              </a:rPr>
              <a:t>CR</a:t>
            </a:r>
            <a:r>
              <a:rPr lang="zh-CN" altLang="zh-CN" sz="2000" dirty="0">
                <a:effectLst/>
                <a:latin typeface="Times New Roman" panose="02020603050405020304" pitchFamily="18" charset="0"/>
                <a:ea typeface="仿宋" panose="02010609060101010101" pitchFamily="49" charset="-122"/>
              </a:rPr>
              <a:t>检测冲突时性能下降较大</a:t>
            </a:r>
          </a:p>
          <a:p>
            <a:r>
              <a:rPr lang="zh-CN" altLang="zh-CN" sz="2000" dirty="0">
                <a:effectLst/>
                <a:latin typeface="Times New Roman" panose="02020603050405020304" pitchFamily="18" charset="0"/>
                <a:ea typeface="仿宋" panose="02010609060101010101" pitchFamily="49" charset="-122"/>
              </a:rPr>
              <a:t>被拆分的</a:t>
            </a:r>
            <a:r>
              <a:rPr lang="en-US" altLang="zh-CN" sz="2000" dirty="0">
                <a:effectLst/>
                <a:latin typeface="Times New Roman" panose="02020603050405020304" pitchFamily="18" charset="0"/>
                <a:ea typeface="仿宋" panose="02010609060101010101" pitchFamily="49" charset="-122"/>
              </a:rPr>
              <a:t>SQL</a:t>
            </a:r>
            <a:r>
              <a:rPr lang="zh-CN" altLang="zh-CN" sz="2000" dirty="0">
                <a:effectLst/>
                <a:latin typeface="Times New Roman" panose="02020603050405020304" pitchFamily="18" charset="0"/>
                <a:ea typeface="仿宋" panose="02010609060101010101" pitchFamily="49" charset="-122"/>
              </a:rPr>
              <a:t>语句，存在时差</a:t>
            </a:r>
          </a:p>
          <a:p>
            <a:r>
              <a:rPr lang="en-US" altLang="zh-CN" sz="2000" dirty="0">
                <a:effectLst/>
                <a:latin typeface="Times New Roman" panose="02020603050405020304" pitchFamily="18" charset="0"/>
                <a:ea typeface="仿宋" panose="02010609060101010101" pitchFamily="49" charset="-122"/>
              </a:rPr>
              <a:t>delete+</a:t>
            </a:r>
            <a:r>
              <a:rPr lang="zh-CN" altLang="zh-CN" sz="2000" dirty="0">
                <a:effectLst/>
                <a:latin typeface="Times New Roman" panose="02020603050405020304" pitchFamily="18" charset="0"/>
                <a:ea typeface="仿宋" panose="02010609060101010101" pitchFamily="49" charset="-122"/>
              </a:rPr>
              <a:t>汇聚函数的实现不是强一致性</a:t>
            </a:r>
          </a:p>
          <a:p>
            <a:endParaRPr lang="zh-CN" altLang="en-US" dirty="0"/>
          </a:p>
        </p:txBody>
      </p:sp>
    </p:spTree>
    <p:extLst>
      <p:ext uri="{BB962C8B-B14F-4D97-AF65-F5344CB8AC3E}">
        <p14:creationId xmlns:p14="http://schemas.microsoft.com/office/powerpoint/2010/main" val="3809689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B8DE3-7A35-42D8-AED0-46D3EDE8795B}"/>
              </a:ext>
            </a:extLst>
          </p:cNvPr>
          <p:cNvSpPr>
            <a:spLocks noGrp="1"/>
          </p:cNvSpPr>
          <p:nvPr>
            <p:ph type="title"/>
          </p:nvPr>
        </p:nvSpPr>
        <p:spPr>
          <a:xfrm>
            <a:off x="838201" y="365125"/>
            <a:ext cx="1671274" cy="385257"/>
          </a:xfrm>
        </p:spPr>
        <p:txBody>
          <a:bodyPr>
            <a:normAutofit fontScale="90000"/>
          </a:bodyPr>
          <a:lstStyle/>
          <a:p>
            <a:r>
              <a:rPr lang="zh-CN" altLang="en-US" sz="2400" b="1" dirty="0"/>
              <a:t>高可用</a:t>
            </a:r>
          </a:p>
        </p:txBody>
      </p:sp>
      <p:sp>
        <p:nvSpPr>
          <p:cNvPr id="3" name="内容占位符 2">
            <a:extLst>
              <a:ext uri="{FF2B5EF4-FFF2-40B4-BE49-F238E27FC236}">
                <a16:creationId xmlns:a16="http://schemas.microsoft.com/office/drawing/2014/main" id="{6811EC40-17C6-4680-A499-A278EDD0A68C}"/>
              </a:ext>
            </a:extLst>
          </p:cNvPr>
          <p:cNvSpPr>
            <a:spLocks noGrp="1"/>
          </p:cNvSpPr>
          <p:nvPr>
            <p:ph idx="1"/>
          </p:nvPr>
        </p:nvSpPr>
        <p:spPr>
          <a:xfrm>
            <a:off x="838200" y="976832"/>
            <a:ext cx="10515600" cy="3787889"/>
          </a:xfrm>
        </p:spPr>
        <p:txBody>
          <a:bodyPr>
            <a:normAutofit/>
          </a:bodyPr>
          <a:lstStyle/>
          <a:p>
            <a:pPr marL="0" indent="0">
              <a:buNone/>
            </a:pPr>
            <a:r>
              <a:rPr lang="en-US" altLang="zh-CN" sz="2000" b="1" dirty="0"/>
              <a:t>1</a:t>
            </a:r>
            <a:r>
              <a:rPr lang="zh-CN" altLang="en-US" sz="2000" b="1" dirty="0"/>
              <a:t>、组件高可用</a:t>
            </a:r>
            <a:endParaRPr lang="en-US" altLang="zh-CN" sz="2000" b="1" dirty="0"/>
          </a:p>
          <a:p>
            <a:r>
              <a:rPr lang="zh-CN" altLang="en-US" sz="2000" dirty="0"/>
              <a:t>计算节点</a:t>
            </a:r>
            <a:r>
              <a:rPr lang="en-US" altLang="zh-CN" sz="2000" dirty="0"/>
              <a:t>proxy</a:t>
            </a:r>
            <a:r>
              <a:rPr lang="zh-CN" altLang="en-US" sz="2000" dirty="0"/>
              <a:t>高可用</a:t>
            </a:r>
            <a:endParaRPr lang="en-US" altLang="zh-CN" sz="2000" dirty="0"/>
          </a:p>
          <a:p>
            <a:r>
              <a:rPr lang="zh-CN" altLang="en-US" sz="2000" dirty="0"/>
              <a:t>数据节点</a:t>
            </a:r>
            <a:r>
              <a:rPr lang="en-US" altLang="zh-CN" sz="2000" dirty="0"/>
              <a:t>DB</a:t>
            </a:r>
            <a:r>
              <a:rPr lang="zh-CN" altLang="en-US" sz="2000" dirty="0"/>
              <a:t>高可用</a:t>
            </a:r>
            <a:endParaRPr lang="en-US" altLang="zh-CN" sz="2000" dirty="0"/>
          </a:p>
          <a:p>
            <a:r>
              <a:rPr lang="zh-CN" altLang="en-US" sz="2000" dirty="0"/>
              <a:t>全局事务管理节点</a:t>
            </a:r>
            <a:r>
              <a:rPr lang="en-US" altLang="zh-CN" sz="2000" dirty="0"/>
              <a:t>GTM</a:t>
            </a:r>
            <a:r>
              <a:rPr lang="zh-CN" altLang="en-US" sz="2000" dirty="0"/>
              <a:t>高可用</a:t>
            </a:r>
            <a:endParaRPr lang="en-US" altLang="zh-CN" sz="2000" dirty="0"/>
          </a:p>
          <a:p>
            <a:r>
              <a:rPr lang="zh-CN" altLang="en-US" sz="2000" dirty="0"/>
              <a:t>管理节点</a:t>
            </a:r>
            <a:r>
              <a:rPr lang="en-US" altLang="zh-CN" sz="2000" dirty="0"/>
              <a:t>PM/CM/MDS</a:t>
            </a:r>
            <a:r>
              <a:rPr lang="zh-CN" altLang="en-US" sz="2000" dirty="0"/>
              <a:t>高可用</a:t>
            </a:r>
            <a:endParaRPr lang="en-US" altLang="zh-CN" sz="2000" dirty="0"/>
          </a:p>
          <a:p>
            <a:pPr marL="0" indent="0">
              <a:buNone/>
            </a:pPr>
            <a:r>
              <a:rPr lang="en-US" altLang="zh-CN" sz="2000" b="1" dirty="0"/>
              <a:t>2</a:t>
            </a:r>
            <a:r>
              <a:rPr lang="zh-CN" altLang="en-US" sz="2000" b="1" dirty="0"/>
              <a:t>、故障切换</a:t>
            </a:r>
            <a:endParaRPr lang="en-US" altLang="zh-CN" sz="2000" b="1" dirty="0"/>
          </a:p>
          <a:p>
            <a:r>
              <a:rPr lang="zh-CN" altLang="en-US" sz="2000" dirty="0"/>
              <a:t>同城双活</a:t>
            </a:r>
            <a:endParaRPr lang="en-US" altLang="zh-CN" sz="2000" dirty="0"/>
          </a:p>
          <a:p>
            <a:r>
              <a:rPr lang="zh-CN" altLang="en-US" sz="2000" dirty="0"/>
              <a:t>异地多活：两地三中心，三地五中心</a:t>
            </a:r>
            <a:endParaRPr lang="en-US" altLang="zh-CN" sz="2000" dirty="0"/>
          </a:p>
          <a:p>
            <a:pPr marL="0" indent="0">
              <a:buNone/>
            </a:pPr>
            <a:r>
              <a:rPr lang="en-US" altLang="zh-CN" sz="2000" b="1" dirty="0"/>
              <a:t>3</a:t>
            </a:r>
            <a:r>
              <a:rPr lang="zh-CN" altLang="en-US" sz="2000" b="1" dirty="0"/>
              <a:t>、孤岛演练</a:t>
            </a:r>
          </a:p>
        </p:txBody>
      </p:sp>
    </p:spTree>
    <p:extLst>
      <p:ext uri="{BB962C8B-B14F-4D97-AF65-F5344CB8AC3E}">
        <p14:creationId xmlns:p14="http://schemas.microsoft.com/office/powerpoint/2010/main" val="652580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62ECA3-377B-43B2-ABFF-976BF1CEE95A}"/>
              </a:ext>
            </a:extLst>
          </p:cNvPr>
          <p:cNvSpPr>
            <a:spLocks noGrp="1"/>
          </p:cNvSpPr>
          <p:nvPr>
            <p:ph type="title"/>
          </p:nvPr>
        </p:nvSpPr>
        <p:spPr>
          <a:xfrm>
            <a:off x="838200" y="365125"/>
            <a:ext cx="4639999" cy="623083"/>
          </a:xfrm>
        </p:spPr>
        <p:txBody>
          <a:bodyPr>
            <a:normAutofit/>
          </a:bodyPr>
          <a:lstStyle/>
          <a:p>
            <a:r>
              <a:rPr lang="zh-CN" altLang="en-US" sz="2400" b="1" dirty="0"/>
              <a:t>计算节点高可用</a:t>
            </a:r>
          </a:p>
        </p:txBody>
      </p:sp>
      <p:sp>
        <p:nvSpPr>
          <p:cNvPr id="3" name="内容占位符 2">
            <a:extLst>
              <a:ext uri="{FF2B5EF4-FFF2-40B4-BE49-F238E27FC236}">
                <a16:creationId xmlns:a16="http://schemas.microsoft.com/office/drawing/2014/main" id="{06878D0B-2164-4650-881C-2FD019C8892F}"/>
              </a:ext>
            </a:extLst>
          </p:cNvPr>
          <p:cNvSpPr>
            <a:spLocks noGrp="1"/>
          </p:cNvSpPr>
          <p:nvPr>
            <p:ph idx="1"/>
          </p:nvPr>
        </p:nvSpPr>
        <p:spPr>
          <a:xfrm>
            <a:off x="838200" y="1001435"/>
            <a:ext cx="10515600" cy="1175903"/>
          </a:xfrm>
        </p:spPr>
        <p:txBody>
          <a:bodyPr/>
          <a:lstStyle/>
          <a:p>
            <a:pPr marL="0" indent="0" algn="just">
              <a:buNone/>
            </a:pPr>
            <a:r>
              <a:rPr lang="zh-CN" altLang="en-US" sz="1800" b="0" i="0" spc="0" dirty="0">
                <a:solidFill>
                  <a:srgbClr val="000000"/>
                </a:solidFill>
                <a:effectLst/>
                <a:latin typeface="仿宋" panose="02010609060101010101" pitchFamily="49" charset="-122"/>
                <a:ea typeface="仿宋" panose="02010609060101010101" pitchFamily="49" charset="-122"/>
              </a:rPr>
              <a:t>为降低计算节点异常对业务的影响，采用的措施：</a:t>
            </a:r>
            <a:endParaRPr lang="zh-CN" altLang="en-US" dirty="0">
              <a:effectLst/>
            </a:endParaRPr>
          </a:p>
          <a:p>
            <a:pPr marL="0" indent="0" algn="just">
              <a:buNone/>
            </a:pPr>
            <a:r>
              <a:rPr lang="en-US" altLang="zh-CN" sz="1800" b="0" i="0" spc="0" dirty="0">
                <a:solidFill>
                  <a:srgbClr val="000000"/>
                </a:solidFill>
                <a:effectLst/>
                <a:latin typeface="仿宋" panose="02010609060101010101" pitchFamily="49" charset="-122"/>
                <a:ea typeface="仿宋" panose="02010609060101010101" pitchFamily="49" charset="-122"/>
              </a:rPr>
              <a:t>1</a:t>
            </a:r>
            <a:r>
              <a:rPr lang="zh-CN" altLang="en-US" sz="1800" b="0" i="0" spc="0" dirty="0">
                <a:solidFill>
                  <a:srgbClr val="000000"/>
                </a:solidFill>
                <a:effectLst/>
                <a:latin typeface="仿宋" panose="02010609060101010101" pitchFamily="49" charset="-122"/>
                <a:ea typeface="仿宋" panose="02010609060101010101" pitchFamily="49" charset="-122"/>
              </a:rPr>
              <a:t>、监控节点健康状况（</a:t>
            </a:r>
            <a:r>
              <a:rPr lang="zh-CN" altLang="en-US" sz="1800" b="0" i="0" spc="0" dirty="0">
                <a:solidFill>
                  <a:srgbClr val="FF0000"/>
                </a:solidFill>
                <a:effectLst/>
                <a:latin typeface="仿宋" panose="02010609060101010101" pitchFamily="49" charset="-122"/>
                <a:ea typeface="仿宋" panose="02010609060101010101" pitchFamily="49" charset="-122"/>
              </a:rPr>
              <a:t>客户端定时发心跳语句保活</a:t>
            </a:r>
            <a:r>
              <a:rPr lang="zh-CN" altLang="en-US" sz="1800" b="0" i="0" spc="0" dirty="0">
                <a:solidFill>
                  <a:srgbClr val="000000"/>
                </a:solidFill>
                <a:effectLst/>
                <a:latin typeface="仿宋" panose="02010609060101010101" pitchFamily="49" charset="-122"/>
                <a:ea typeface="仿宋" panose="02010609060101010101" pitchFamily="49" charset="-122"/>
              </a:rPr>
              <a:t>）；</a:t>
            </a:r>
            <a:endParaRPr lang="zh-CN" altLang="en-US" dirty="0">
              <a:effectLst/>
            </a:endParaRPr>
          </a:p>
          <a:p>
            <a:pPr marL="0" indent="0" algn="just">
              <a:buNone/>
            </a:pPr>
            <a:r>
              <a:rPr lang="en-US" altLang="zh-CN" sz="1800" b="0" i="0" spc="0" dirty="0">
                <a:solidFill>
                  <a:srgbClr val="000000"/>
                </a:solidFill>
                <a:effectLst/>
                <a:latin typeface="仿宋" panose="02010609060101010101" pitchFamily="49" charset="-122"/>
                <a:ea typeface="仿宋" panose="02010609060101010101" pitchFamily="49" charset="-122"/>
              </a:rPr>
              <a:t>2</a:t>
            </a:r>
            <a:r>
              <a:rPr lang="zh-CN" altLang="en-US" sz="1800" b="0" i="0" spc="0" dirty="0">
                <a:solidFill>
                  <a:srgbClr val="000000"/>
                </a:solidFill>
                <a:effectLst/>
                <a:latin typeface="仿宋" panose="02010609060101010101" pitchFamily="49" charset="-122"/>
                <a:ea typeface="仿宋" panose="02010609060101010101" pitchFamily="49" charset="-122"/>
              </a:rPr>
              <a:t>、在某些节点发生故障时，实现故障的接管；</a:t>
            </a:r>
            <a:endParaRPr lang="zh-CN" altLang="en-US" dirty="0">
              <a:effectLst/>
            </a:endParaRPr>
          </a:p>
          <a:p>
            <a:pPr marL="0" indent="0">
              <a:buNone/>
            </a:pPr>
            <a:endParaRPr lang="zh-CN" altLang="en-US" dirty="0"/>
          </a:p>
        </p:txBody>
      </p:sp>
      <p:sp>
        <p:nvSpPr>
          <p:cNvPr id="4" name="文本框 3">
            <a:extLst>
              <a:ext uri="{FF2B5EF4-FFF2-40B4-BE49-F238E27FC236}">
                <a16:creationId xmlns:a16="http://schemas.microsoft.com/office/drawing/2014/main" id="{D40162C6-5326-4DA5-9EF0-8028A4E3EC10}"/>
              </a:ext>
            </a:extLst>
          </p:cNvPr>
          <p:cNvSpPr txBox="1"/>
          <p:nvPr/>
        </p:nvSpPr>
        <p:spPr>
          <a:xfrm>
            <a:off x="791386" y="2348388"/>
            <a:ext cx="10110460" cy="646331"/>
          </a:xfrm>
          <a:prstGeom prst="rect">
            <a:avLst/>
          </a:prstGeom>
          <a:noFill/>
        </p:spPr>
        <p:txBody>
          <a:bodyPr wrap="none" rtlCol="0">
            <a:spAutoFit/>
          </a:bodyPr>
          <a:lstStyle/>
          <a:p>
            <a:r>
              <a:rPr lang="en-US" altLang="zh-CN" sz="1800" kern="100" dirty="0" err="1">
                <a:effectLst/>
                <a:latin typeface="Times New Roman" panose="02020603050405020304" pitchFamily="18" charset="0"/>
                <a:ea typeface="仿宋" panose="02010609060101010101" pitchFamily="49" charset="-122"/>
              </a:rPr>
              <a:t>GoldenDB</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中的计算节点是无状态的，所有的计算节点集群都对外提供服务，</a:t>
            </a:r>
            <a:endPar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当其中一个计算节点出现故障的时候，业务访问会路由到其它正常计算节点，对业务基本无感知。</a:t>
            </a:r>
            <a:endParaRPr lang="zh-CN" altLang="en-US" dirty="0"/>
          </a:p>
        </p:txBody>
      </p:sp>
      <p:sp>
        <p:nvSpPr>
          <p:cNvPr id="6" name="文本框 5">
            <a:extLst>
              <a:ext uri="{FF2B5EF4-FFF2-40B4-BE49-F238E27FC236}">
                <a16:creationId xmlns:a16="http://schemas.microsoft.com/office/drawing/2014/main" id="{76EB90C5-A20D-4DEE-86E5-95652E812CBF}"/>
              </a:ext>
            </a:extLst>
          </p:cNvPr>
          <p:cNvSpPr txBox="1"/>
          <p:nvPr/>
        </p:nvSpPr>
        <p:spPr>
          <a:xfrm>
            <a:off x="868953" y="5571640"/>
            <a:ext cx="10484847" cy="646331"/>
          </a:xfrm>
          <a:prstGeom prst="rect">
            <a:avLst/>
          </a:prstGeom>
          <a:noFill/>
        </p:spPr>
        <p:txBody>
          <a:bodyPr wrap="square" rtlCol="0">
            <a:spAutoFit/>
          </a:bodyPr>
          <a:lstStyle/>
          <a:p>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如果发生计算节点的异常切换，则如果在当前异常的</a:t>
            </a:r>
            <a:r>
              <a:rPr lang="en-US" altLang="zh-CN" sz="1800" kern="100" dirty="0">
                <a:effectLst/>
                <a:latin typeface="Times New Roman" panose="02020603050405020304" pitchFamily="18" charset="0"/>
                <a:ea typeface="仿宋" panose="02010609060101010101" pitchFamily="49" charset="-122"/>
              </a:rPr>
              <a:t>proxy</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中存在未提交事务，则会通过正常的</a:t>
            </a:r>
            <a:r>
              <a:rPr lang="en-US" altLang="zh-CN" sz="1800" kern="100" dirty="0">
                <a:effectLst/>
                <a:latin typeface="Times New Roman" panose="02020603050405020304" pitchFamily="18" charset="0"/>
                <a:ea typeface="仿宋" panose="02010609060101010101" pitchFamily="49" charset="-122"/>
              </a:rPr>
              <a:t>proxy</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查询元数据信息，然后下发到对应的</a:t>
            </a:r>
            <a:r>
              <a:rPr lang="en-US" altLang="zh-CN" sz="1800" kern="100" dirty="0">
                <a:effectLst/>
                <a:latin typeface="Times New Roman" panose="02020603050405020304" pitchFamily="18" charset="0"/>
                <a:ea typeface="仿宋" panose="02010609060101010101" pitchFamily="49" charset="-122"/>
              </a:rPr>
              <a:t>DB</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，回滚对应的事务。</a:t>
            </a:r>
            <a:endParaRPr lang="zh-CN" altLang="en-US" dirty="0"/>
          </a:p>
        </p:txBody>
      </p:sp>
      <p:pic>
        <p:nvPicPr>
          <p:cNvPr id="8" name="图片 7" descr="图示&#10;&#10;描述已自动生成">
            <a:extLst>
              <a:ext uri="{FF2B5EF4-FFF2-40B4-BE49-F238E27FC236}">
                <a16:creationId xmlns:a16="http://schemas.microsoft.com/office/drawing/2014/main" id="{061FE4B4-6F27-4910-801E-8405149AFF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3365" y="2946473"/>
            <a:ext cx="5525861" cy="2555847"/>
          </a:xfrm>
          <a:prstGeom prst="rect">
            <a:avLst/>
          </a:prstGeom>
        </p:spPr>
      </p:pic>
    </p:spTree>
    <p:extLst>
      <p:ext uri="{BB962C8B-B14F-4D97-AF65-F5344CB8AC3E}">
        <p14:creationId xmlns:p14="http://schemas.microsoft.com/office/powerpoint/2010/main" val="2318584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1F34CD-5D55-46F1-B201-B1502237A75B}"/>
              </a:ext>
            </a:extLst>
          </p:cNvPr>
          <p:cNvSpPr>
            <a:spLocks noGrp="1"/>
          </p:cNvSpPr>
          <p:nvPr>
            <p:ph type="title"/>
          </p:nvPr>
        </p:nvSpPr>
        <p:spPr>
          <a:xfrm>
            <a:off x="838200" y="365125"/>
            <a:ext cx="2536469" cy="532873"/>
          </a:xfrm>
        </p:spPr>
        <p:txBody>
          <a:bodyPr>
            <a:normAutofit/>
          </a:bodyPr>
          <a:lstStyle/>
          <a:p>
            <a:r>
              <a:rPr lang="zh-CN" altLang="en-US" sz="2400" b="1" dirty="0"/>
              <a:t>管理节点高可用</a:t>
            </a:r>
          </a:p>
        </p:txBody>
      </p:sp>
      <p:pic>
        <p:nvPicPr>
          <p:cNvPr id="4" name="图片 3">
            <a:extLst>
              <a:ext uri="{FF2B5EF4-FFF2-40B4-BE49-F238E27FC236}">
                <a16:creationId xmlns:a16="http://schemas.microsoft.com/office/drawing/2014/main" id="{76E92B0F-B59C-494E-9DBD-797AEB71BDE6}"/>
              </a:ext>
            </a:extLst>
          </p:cNvPr>
          <p:cNvPicPr/>
          <p:nvPr/>
        </p:nvPicPr>
        <p:blipFill>
          <a:blip r:embed="rId2"/>
          <a:stretch>
            <a:fillRect/>
          </a:stretch>
        </p:blipFill>
        <p:spPr>
          <a:xfrm>
            <a:off x="891184" y="1598024"/>
            <a:ext cx="4850766" cy="2608216"/>
          </a:xfrm>
          <a:prstGeom prst="rect">
            <a:avLst/>
          </a:prstGeom>
          <a:noFill/>
          <a:ln>
            <a:noFill/>
          </a:ln>
        </p:spPr>
      </p:pic>
      <p:pic>
        <p:nvPicPr>
          <p:cNvPr id="5" name="图片 4">
            <a:extLst>
              <a:ext uri="{FF2B5EF4-FFF2-40B4-BE49-F238E27FC236}">
                <a16:creationId xmlns:a16="http://schemas.microsoft.com/office/drawing/2014/main" id="{3766FBA7-C552-411A-9669-44D835B4AE7E}"/>
              </a:ext>
            </a:extLst>
          </p:cNvPr>
          <p:cNvPicPr/>
          <p:nvPr/>
        </p:nvPicPr>
        <p:blipFill>
          <a:blip r:embed="rId3"/>
          <a:stretch>
            <a:fillRect/>
          </a:stretch>
        </p:blipFill>
        <p:spPr>
          <a:xfrm>
            <a:off x="6799747" y="1450249"/>
            <a:ext cx="4850765" cy="3208020"/>
          </a:xfrm>
          <a:prstGeom prst="rect">
            <a:avLst/>
          </a:prstGeom>
          <a:noFill/>
          <a:ln>
            <a:noFill/>
          </a:ln>
        </p:spPr>
      </p:pic>
    </p:spTree>
    <p:extLst>
      <p:ext uri="{BB962C8B-B14F-4D97-AF65-F5344CB8AC3E}">
        <p14:creationId xmlns:p14="http://schemas.microsoft.com/office/powerpoint/2010/main" val="1453098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3F9962-F1D6-4428-90E1-1BEB42F7906E}"/>
              </a:ext>
            </a:extLst>
          </p:cNvPr>
          <p:cNvSpPr>
            <a:spLocks noGrp="1"/>
          </p:cNvSpPr>
          <p:nvPr>
            <p:ph type="title"/>
          </p:nvPr>
        </p:nvSpPr>
        <p:spPr>
          <a:xfrm>
            <a:off x="838199" y="365126"/>
            <a:ext cx="3180239" cy="684590"/>
          </a:xfrm>
        </p:spPr>
        <p:txBody>
          <a:bodyPr>
            <a:normAutofit/>
          </a:bodyPr>
          <a:lstStyle/>
          <a:p>
            <a:r>
              <a:rPr lang="zh-CN" altLang="en-US" sz="2400" b="1" dirty="0"/>
              <a:t>整体架构</a:t>
            </a:r>
          </a:p>
        </p:txBody>
      </p:sp>
      <p:sp>
        <p:nvSpPr>
          <p:cNvPr id="9" name="文本框 8">
            <a:extLst>
              <a:ext uri="{FF2B5EF4-FFF2-40B4-BE49-F238E27FC236}">
                <a16:creationId xmlns:a16="http://schemas.microsoft.com/office/drawing/2014/main" id="{3F9DC060-FBC4-4733-BE2A-410FD1C9172E}"/>
              </a:ext>
            </a:extLst>
          </p:cNvPr>
          <p:cNvSpPr txBox="1"/>
          <p:nvPr/>
        </p:nvSpPr>
        <p:spPr>
          <a:xfrm>
            <a:off x="5707824" y="557662"/>
            <a:ext cx="5962052" cy="6001643"/>
          </a:xfrm>
          <a:prstGeom prst="rect">
            <a:avLst/>
          </a:prstGeom>
          <a:noFill/>
        </p:spPr>
        <p:txBody>
          <a:bodyPr wrap="square" rtlCol="0">
            <a:spAutoFit/>
          </a:bodyPr>
          <a:lstStyle/>
          <a:p>
            <a:r>
              <a:rPr lang="en-US" altLang="zh-CN" sz="1200" b="1" dirty="0"/>
              <a:t>OMM/insight</a:t>
            </a:r>
          </a:p>
          <a:p>
            <a:r>
              <a:rPr lang="en-US" altLang="zh-CN" sz="1200" dirty="0">
                <a:solidFill>
                  <a:srgbClr val="24292E"/>
                </a:solidFill>
                <a:latin typeface="等线" panose="02010600030101010101" pitchFamily="2" charset="-122"/>
                <a:ea typeface="等线" panose="02010600030101010101" pitchFamily="2" charset="-122"/>
              </a:rPr>
              <a:t>OMM(Operations, Maintenance &amp; Monitoring Manager</a:t>
            </a:r>
            <a:r>
              <a:rPr lang="zh-CN" altLang="en-US" sz="1200" dirty="0">
                <a:solidFill>
                  <a:srgbClr val="24292E"/>
                </a:solidFill>
                <a:latin typeface="等线" panose="02010600030101010101" pitchFamily="2" charset="-122"/>
                <a:ea typeface="等线" panose="02010600030101010101" pitchFamily="2" charset="-122"/>
              </a:rPr>
              <a:t>）是整个分布式数据库系统中用于进行维护工作的管理平台，负责所有组件的管理。</a:t>
            </a:r>
            <a:endParaRPr lang="en-US" altLang="zh-CN" sz="1200" dirty="0">
              <a:solidFill>
                <a:srgbClr val="24292E"/>
              </a:solidFill>
              <a:latin typeface="等线" panose="02010600030101010101" pitchFamily="2" charset="-122"/>
              <a:ea typeface="等线" panose="02010600030101010101" pitchFamily="2" charset="-122"/>
            </a:endParaRPr>
          </a:p>
          <a:p>
            <a:endParaRPr lang="en-US" altLang="zh-CN" sz="1200" b="1" dirty="0"/>
          </a:p>
          <a:p>
            <a:r>
              <a:rPr lang="zh-CN" altLang="en-US" sz="1200" b="1" dirty="0"/>
              <a:t>连接方式</a:t>
            </a:r>
            <a:endParaRPr lang="en-US" altLang="zh-CN" sz="1200" b="1" dirty="0"/>
          </a:p>
          <a:p>
            <a:r>
              <a:rPr lang="zh-CN" altLang="en-US" sz="1200" b="0" i="0" spc="0" dirty="0">
                <a:solidFill>
                  <a:srgbClr val="24292E"/>
                </a:solidFill>
                <a:effectLst/>
                <a:latin typeface="等线" panose="02010600030101010101" pitchFamily="2" charset="-122"/>
                <a:ea typeface="等线" panose="02010600030101010101" pitchFamily="2" charset="-122"/>
              </a:rPr>
              <a:t>应用客户端可以通过</a:t>
            </a:r>
            <a:r>
              <a:rPr lang="en-US" altLang="zh-CN" sz="1200" b="0" i="0" spc="0" dirty="0">
                <a:solidFill>
                  <a:srgbClr val="24292E"/>
                </a:solidFill>
                <a:effectLst/>
                <a:latin typeface="Helvetica Neue"/>
              </a:rPr>
              <a:t>JDBC</a:t>
            </a:r>
            <a:r>
              <a:rPr lang="zh-CN" altLang="en-US" sz="1200" b="0" i="0" spc="0" dirty="0">
                <a:solidFill>
                  <a:srgbClr val="24292E"/>
                </a:solidFill>
                <a:effectLst/>
                <a:latin typeface="等线" panose="02010600030101010101" pitchFamily="2" charset="-122"/>
                <a:ea typeface="等线" panose="02010600030101010101" pitchFamily="2" charset="-122"/>
              </a:rPr>
              <a:t>或</a:t>
            </a:r>
            <a:r>
              <a:rPr lang="en-US" altLang="zh-CN" sz="1200" b="0" i="0" spc="0" dirty="0">
                <a:solidFill>
                  <a:srgbClr val="24292E"/>
                </a:solidFill>
                <a:effectLst/>
                <a:latin typeface="Helvetica Neue"/>
              </a:rPr>
              <a:t>ODBC</a:t>
            </a:r>
            <a:r>
              <a:rPr lang="zh-CN" altLang="en-US" sz="1200" b="0" i="0" spc="0" dirty="0">
                <a:solidFill>
                  <a:srgbClr val="24292E"/>
                </a:solidFill>
                <a:effectLst/>
                <a:latin typeface="等线" panose="02010600030101010101" pitchFamily="2" charset="-122"/>
                <a:ea typeface="等线" panose="02010600030101010101" pitchFamily="2" charset="-122"/>
              </a:rPr>
              <a:t>直接连接到计算节点，也可以经过负载均衡</a:t>
            </a:r>
            <a:r>
              <a:rPr lang="en-US" altLang="zh-CN" sz="1200" b="0" i="0" spc="0" dirty="0">
                <a:solidFill>
                  <a:srgbClr val="24292E"/>
                </a:solidFill>
                <a:effectLst/>
                <a:latin typeface="Helvetica Neue"/>
              </a:rPr>
              <a:t>F5/A10</a:t>
            </a:r>
            <a:r>
              <a:rPr lang="zh-CN" altLang="en-US" sz="1200" b="0" i="0" spc="0" dirty="0">
                <a:solidFill>
                  <a:srgbClr val="24292E"/>
                </a:solidFill>
                <a:effectLst/>
                <a:latin typeface="等线" panose="02010600030101010101" pitchFamily="2" charset="-122"/>
                <a:ea typeface="等线" panose="02010600030101010101" pitchFamily="2" charset="-122"/>
              </a:rPr>
              <a:t>或</a:t>
            </a:r>
            <a:r>
              <a:rPr lang="en-US" altLang="zh-CN" sz="1200" b="0" i="0" spc="0" dirty="0">
                <a:solidFill>
                  <a:srgbClr val="24292E"/>
                </a:solidFill>
                <a:effectLst/>
                <a:latin typeface="Helvetica Neue"/>
              </a:rPr>
              <a:t>LVS</a:t>
            </a:r>
            <a:r>
              <a:rPr lang="zh-CN" altLang="en-US" sz="1200" dirty="0">
                <a:solidFill>
                  <a:srgbClr val="24292E"/>
                </a:solidFill>
                <a:latin typeface="等线" panose="02010600030101010101" pitchFamily="2" charset="-122"/>
                <a:ea typeface="等线" panose="02010600030101010101" pitchFamily="2" charset="-122"/>
              </a:rPr>
              <a:t>等</a:t>
            </a:r>
            <a:r>
              <a:rPr lang="zh-CN" altLang="en-US" sz="1200" b="0" i="0" spc="0" dirty="0">
                <a:solidFill>
                  <a:srgbClr val="24292E"/>
                </a:solidFill>
                <a:effectLst/>
                <a:latin typeface="等线" panose="02010600030101010101" pitchFamily="2" charset="-122"/>
                <a:ea typeface="等线" panose="02010600030101010101" pitchFamily="2" charset="-122"/>
              </a:rPr>
              <a:t>方式连接到计算节点，达到流量均衡的目的。</a:t>
            </a:r>
            <a:endParaRPr lang="en-US" altLang="zh-CN" sz="1200" b="0" i="0" spc="0" dirty="0">
              <a:solidFill>
                <a:srgbClr val="24292E"/>
              </a:solidFill>
              <a:effectLst/>
              <a:latin typeface="等线" panose="02010600030101010101" pitchFamily="2" charset="-122"/>
              <a:ea typeface="等线" panose="02010600030101010101" pitchFamily="2" charset="-122"/>
            </a:endParaRPr>
          </a:p>
          <a:p>
            <a:endParaRPr lang="en-US" altLang="zh-CN" sz="1200" b="0" i="0" spc="0" dirty="0">
              <a:solidFill>
                <a:srgbClr val="24292E"/>
              </a:solidFill>
              <a:effectLst/>
              <a:latin typeface="等线" panose="02010600030101010101" pitchFamily="2" charset="-122"/>
              <a:ea typeface="等线" panose="02010600030101010101" pitchFamily="2" charset="-122"/>
            </a:endParaRPr>
          </a:p>
          <a:p>
            <a:r>
              <a:rPr lang="zh-CN" altLang="en-US" sz="1200" b="1" dirty="0">
                <a:solidFill>
                  <a:srgbClr val="24292E"/>
                </a:solidFill>
                <a:latin typeface="等线" panose="02010600030101010101" pitchFamily="2" charset="-122"/>
                <a:ea typeface="等线" panose="02010600030101010101" pitchFamily="2" charset="-122"/>
              </a:rPr>
              <a:t>计算节点</a:t>
            </a:r>
            <a:r>
              <a:rPr lang="en-US" altLang="zh-CN" sz="1200" b="1" dirty="0">
                <a:solidFill>
                  <a:srgbClr val="24292E"/>
                </a:solidFill>
                <a:latin typeface="等线" panose="02010600030101010101" pitchFamily="2" charset="-122"/>
                <a:ea typeface="等线" panose="02010600030101010101" pitchFamily="2" charset="-122"/>
              </a:rPr>
              <a:t>(CN)</a:t>
            </a:r>
          </a:p>
          <a:p>
            <a:r>
              <a:rPr lang="zh-CN" altLang="en-US" sz="1200" dirty="0">
                <a:solidFill>
                  <a:srgbClr val="24292E"/>
                </a:solidFill>
                <a:latin typeface="等线" panose="02010600030101010101" pitchFamily="2" charset="-122"/>
                <a:ea typeface="等线" panose="02010600030101010101" pitchFamily="2" charset="-122"/>
              </a:rPr>
              <a:t>计算节点包括</a:t>
            </a:r>
            <a:r>
              <a:rPr lang="en-US" altLang="zh-CN" sz="1200" dirty="0">
                <a:solidFill>
                  <a:srgbClr val="24292E"/>
                </a:solidFill>
                <a:latin typeface="等线" panose="02010600030101010101" pitchFamily="2" charset="-122"/>
                <a:ea typeface="等线" panose="02010600030101010101" pitchFamily="2" charset="-122"/>
              </a:rPr>
              <a:t>proxy</a:t>
            </a:r>
            <a:r>
              <a:rPr lang="zh-CN" altLang="en-US" sz="1200" dirty="0">
                <a:solidFill>
                  <a:srgbClr val="24292E"/>
                </a:solidFill>
                <a:latin typeface="等线" panose="02010600030101010101" pitchFamily="2" charset="-122"/>
                <a:ea typeface="等线" panose="02010600030101010101" pitchFamily="2" charset="-122"/>
              </a:rPr>
              <a:t>和</a:t>
            </a:r>
            <a:r>
              <a:rPr lang="en-US" altLang="zh-CN" sz="1200" dirty="0">
                <a:solidFill>
                  <a:srgbClr val="24292E"/>
                </a:solidFill>
                <a:latin typeface="等线" panose="02010600030101010101" pitchFamily="2" charset="-122"/>
                <a:ea typeface="等线" panose="02010600030101010101" pitchFamily="2" charset="-122"/>
              </a:rPr>
              <a:t>SQL</a:t>
            </a:r>
            <a:r>
              <a:rPr lang="zh-CN" altLang="en-US" sz="1200" dirty="0">
                <a:solidFill>
                  <a:srgbClr val="24292E"/>
                </a:solidFill>
                <a:latin typeface="等线" panose="02010600030101010101" pitchFamily="2" charset="-122"/>
                <a:ea typeface="等线" panose="02010600030101010101" pitchFamily="2" charset="-122"/>
              </a:rPr>
              <a:t>引擎，主要负责用户认证与鉴权、分布式事务控制、执行具体的分布式计划、分布式优化、存储节点负载均衡等任务。</a:t>
            </a:r>
            <a:endParaRPr lang="en-US" altLang="zh-CN" sz="1200" dirty="0">
              <a:solidFill>
                <a:srgbClr val="24292E"/>
              </a:solidFill>
              <a:latin typeface="等线" panose="02010600030101010101" pitchFamily="2" charset="-122"/>
              <a:ea typeface="等线" panose="02010600030101010101" pitchFamily="2" charset="-122"/>
            </a:endParaRPr>
          </a:p>
          <a:p>
            <a:endParaRPr lang="en-US" altLang="zh-CN" sz="1200" dirty="0">
              <a:solidFill>
                <a:srgbClr val="24292E"/>
              </a:solidFill>
              <a:latin typeface="等线" panose="02010600030101010101" pitchFamily="2" charset="-122"/>
              <a:ea typeface="等线" panose="02010600030101010101" pitchFamily="2" charset="-122"/>
            </a:endParaRPr>
          </a:p>
          <a:p>
            <a:r>
              <a:rPr lang="zh-CN" altLang="en-US" sz="1200" b="1" dirty="0">
                <a:solidFill>
                  <a:srgbClr val="24292E"/>
                </a:solidFill>
                <a:latin typeface="等线" panose="02010600030101010101" pitchFamily="2" charset="-122"/>
                <a:ea typeface="等线" panose="02010600030101010101" pitchFamily="2" charset="-122"/>
              </a:rPr>
              <a:t>数据节点</a:t>
            </a:r>
            <a:r>
              <a:rPr lang="en-US" altLang="zh-CN" sz="1200" b="1" dirty="0">
                <a:solidFill>
                  <a:srgbClr val="24292E"/>
                </a:solidFill>
                <a:latin typeface="等线" panose="02010600030101010101" pitchFamily="2" charset="-122"/>
                <a:ea typeface="等线" panose="02010600030101010101" pitchFamily="2" charset="-122"/>
              </a:rPr>
              <a:t>(DN)</a:t>
            </a:r>
          </a:p>
          <a:p>
            <a:r>
              <a:rPr lang="zh-CN" altLang="en-US" sz="1200" dirty="0">
                <a:solidFill>
                  <a:srgbClr val="24292E"/>
                </a:solidFill>
                <a:latin typeface="等线" panose="02010600030101010101" pitchFamily="2" charset="-122"/>
                <a:ea typeface="等线" panose="02010600030101010101" pitchFamily="2" charset="-122"/>
              </a:rPr>
              <a:t>数据节点用于实际存储数据、执行</a:t>
            </a:r>
            <a:r>
              <a:rPr lang="en-US" altLang="zh-CN" sz="1200" dirty="0">
                <a:solidFill>
                  <a:srgbClr val="24292E"/>
                </a:solidFill>
                <a:latin typeface="等线" panose="02010600030101010101" pitchFamily="2" charset="-122"/>
                <a:ea typeface="等线" panose="02010600030101010101" pitchFamily="2" charset="-122"/>
              </a:rPr>
              <a:t>SQL</a:t>
            </a:r>
            <a:r>
              <a:rPr lang="zh-CN" altLang="en-US" sz="1200" dirty="0">
                <a:solidFill>
                  <a:srgbClr val="24292E"/>
                </a:solidFill>
                <a:latin typeface="等线" panose="02010600030101010101" pitchFamily="2" charset="-122"/>
                <a:ea typeface="等线" panose="02010600030101010101" pitchFamily="2" charset="-122"/>
              </a:rPr>
              <a:t>操作和本地事务控制。每个数据节点对应一个</a:t>
            </a:r>
            <a:r>
              <a:rPr lang="en-US" altLang="zh-CN" sz="1200" dirty="0">
                <a:solidFill>
                  <a:srgbClr val="24292E"/>
                </a:solidFill>
                <a:latin typeface="等线" panose="02010600030101010101" pitchFamily="2" charset="-122"/>
                <a:ea typeface="等线" panose="02010600030101010101" pitchFamily="2" charset="-122"/>
              </a:rPr>
              <a:t>MySQL</a:t>
            </a:r>
            <a:r>
              <a:rPr lang="zh-CN" altLang="en-US" sz="1200" dirty="0">
                <a:solidFill>
                  <a:srgbClr val="24292E"/>
                </a:solidFill>
                <a:latin typeface="等线" panose="02010600030101010101" pitchFamily="2" charset="-122"/>
                <a:ea typeface="等线" panose="02010600030101010101" pitchFamily="2" charset="-122"/>
              </a:rPr>
              <a:t>节点，多个数据节点组成一个安全组</a:t>
            </a:r>
            <a:r>
              <a:rPr lang="en-US" altLang="zh-CN" sz="1200" dirty="0">
                <a:solidFill>
                  <a:srgbClr val="24292E"/>
                </a:solidFill>
                <a:latin typeface="等线" panose="02010600030101010101" pitchFamily="2" charset="-122"/>
                <a:ea typeface="等线" panose="02010600030101010101" pitchFamily="2" charset="-122"/>
              </a:rPr>
              <a:t>Group</a:t>
            </a:r>
            <a:r>
              <a:rPr lang="zh-CN" altLang="en-US" sz="1200" dirty="0">
                <a:solidFill>
                  <a:srgbClr val="24292E"/>
                </a:solidFill>
                <a:latin typeface="等线" panose="02010600030101010101" pitchFamily="2" charset="-122"/>
                <a:ea typeface="等线" panose="02010600030101010101" pitchFamily="2" charset="-122"/>
              </a:rPr>
              <a:t>。在安全组</a:t>
            </a:r>
            <a:r>
              <a:rPr lang="en-US" altLang="zh-CN" sz="1200" dirty="0">
                <a:solidFill>
                  <a:srgbClr val="24292E"/>
                </a:solidFill>
                <a:latin typeface="等线" panose="02010600030101010101" pitchFamily="2" charset="-122"/>
                <a:ea typeface="等线" panose="02010600030101010101" pitchFamily="2" charset="-122"/>
              </a:rPr>
              <a:t>Group</a:t>
            </a:r>
            <a:r>
              <a:rPr lang="zh-CN" altLang="en-US" sz="1200" dirty="0">
                <a:solidFill>
                  <a:srgbClr val="24292E"/>
                </a:solidFill>
                <a:latin typeface="等线" panose="02010600030101010101" pitchFamily="2" charset="-122"/>
                <a:ea typeface="等线" panose="02010600030101010101" pitchFamily="2" charset="-122"/>
              </a:rPr>
              <a:t>中，数据节点按照一主多备进行快同步数据复制。</a:t>
            </a:r>
            <a:endParaRPr lang="en-US" altLang="zh-CN" sz="1200" dirty="0">
              <a:solidFill>
                <a:srgbClr val="24292E"/>
              </a:solidFill>
              <a:latin typeface="等线" panose="02010600030101010101" pitchFamily="2" charset="-122"/>
              <a:ea typeface="等线" panose="02010600030101010101" pitchFamily="2" charset="-122"/>
            </a:endParaRPr>
          </a:p>
          <a:p>
            <a:endParaRPr lang="en-US" altLang="zh-CN" sz="1200" dirty="0">
              <a:solidFill>
                <a:srgbClr val="24292E"/>
              </a:solidFill>
              <a:latin typeface="等线" panose="02010600030101010101" pitchFamily="2" charset="-122"/>
              <a:ea typeface="等线" panose="02010600030101010101" pitchFamily="2" charset="-122"/>
            </a:endParaRPr>
          </a:p>
          <a:p>
            <a:pPr algn="l"/>
            <a:r>
              <a:rPr lang="zh-CN" altLang="en-US" sz="1200" b="1" dirty="0">
                <a:solidFill>
                  <a:srgbClr val="24292E"/>
                </a:solidFill>
                <a:latin typeface="等线" panose="02010600030101010101" pitchFamily="2" charset="-122"/>
                <a:ea typeface="等线" panose="02010600030101010101" pitchFamily="2" charset="-122"/>
              </a:rPr>
              <a:t>全局事务节点</a:t>
            </a:r>
            <a:r>
              <a:rPr lang="en-US" altLang="zh-CN" sz="1200" b="1" dirty="0">
                <a:solidFill>
                  <a:srgbClr val="24292E"/>
                </a:solidFill>
                <a:latin typeface="等线" panose="02010600030101010101" pitchFamily="2" charset="-122"/>
                <a:ea typeface="等线" panose="02010600030101010101" pitchFamily="2" charset="-122"/>
              </a:rPr>
              <a:t>(GTM)</a:t>
            </a:r>
            <a:endParaRPr lang="zh-CN" altLang="en-US" sz="1200" b="1" dirty="0">
              <a:solidFill>
                <a:srgbClr val="24292E"/>
              </a:solidFill>
              <a:latin typeface="等线" panose="02010600030101010101" pitchFamily="2" charset="-122"/>
              <a:ea typeface="等线" panose="02010600030101010101" pitchFamily="2" charset="-122"/>
            </a:endParaRPr>
          </a:p>
          <a:p>
            <a:pPr algn="l"/>
            <a:r>
              <a:rPr lang="zh-CN" altLang="en-US" sz="1200" dirty="0">
                <a:solidFill>
                  <a:srgbClr val="24292E"/>
                </a:solidFill>
                <a:latin typeface="等线" panose="02010600030101010101" pitchFamily="2" charset="-122"/>
                <a:ea typeface="等线" panose="02010600030101010101" pitchFamily="2" charset="-122"/>
              </a:rPr>
              <a:t>全局事务协调中心，用于协助计算节点进行分布式事务管理，主要包括生成、释放全局事务</a:t>
            </a:r>
            <a:r>
              <a:rPr lang="en-US" altLang="zh-CN" sz="1200" dirty="0">
                <a:solidFill>
                  <a:srgbClr val="24292E"/>
                </a:solidFill>
                <a:latin typeface="等线" panose="02010600030101010101" pitchFamily="2" charset="-122"/>
                <a:ea typeface="等线" panose="02010600030101010101" pitchFamily="2" charset="-122"/>
              </a:rPr>
              <a:t>ID</a:t>
            </a:r>
            <a:r>
              <a:rPr lang="zh-CN" altLang="en-US" sz="1200" dirty="0">
                <a:solidFill>
                  <a:srgbClr val="24292E"/>
                </a:solidFill>
                <a:latin typeface="等线" panose="02010600030101010101" pitchFamily="2" charset="-122"/>
                <a:ea typeface="等线" panose="02010600030101010101" pitchFamily="2" charset="-122"/>
              </a:rPr>
              <a:t>（</a:t>
            </a:r>
            <a:r>
              <a:rPr lang="en-US" altLang="zh-CN" sz="1200" dirty="0">
                <a:solidFill>
                  <a:srgbClr val="24292E"/>
                </a:solidFill>
                <a:latin typeface="等线" panose="02010600030101010101" pitchFamily="2" charset="-122"/>
                <a:ea typeface="等线" panose="02010600030101010101" pitchFamily="2" charset="-122"/>
              </a:rPr>
              <a:t>GTID</a:t>
            </a:r>
            <a:r>
              <a:rPr lang="zh-CN" altLang="en-US" sz="1200" dirty="0">
                <a:solidFill>
                  <a:srgbClr val="24292E"/>
                </a:solidFill>
                <a:latin typeface="等线" panose="02010600030101010101" pitchFamily="2" charset="-122"/>
                <a:ea typeface="等线" panose="02010600030101010101" pitchFamily="2" charset="-122"/>
              </a:rPr>
              <a:t>）、维护活跃事务。在</a:t>
            </a:r>
            <a:r>
              <a:rPr lang="en-US" altLang="zh-CN" sz="1200" dirty="0" err="1">
                <a:solidFill>
                  <a:srgbClr val="24292E"/>
                </a:solidFill>
                <a:latin typeface="等线" panose="02010600030101010101" pitchFamily="2" charset="-122"/>
                <a:ea typeface="等线" panose="02010600030101010101" pitchFamily="2" charset="-122"/>
              </a:rPr>
              <a:t>GoldenDB</a:t>
            </a:r>
            <a:r>
              <a:rPr lang="zh-CN" altLang="en-US" sz="1200" dirty="0">
                <a:solidFill>
                  <a:srgbClr val="24292E"/>
                </a:solidFill>
                <a:latin typeface="等线" panose="02010600030101010101" pitchFamily="2" charset="-122"/>
                <a:ea typeface="等线" panose="02010600030101010101" pitchFamily="2" charset="-122"/>
              </a:rPr>
              <a:t>中，只有跨分片的写操作才会申请</a:t>
            </a:r>
            <a:r>
              <a:rPr lang="en-US" altLang="zh-CN" sz="1200" dirty="0">
                <a:solidFill>
                  <a:srgbClr val="24292E"/>
                </a:solidFill>
                <a:latin typeface="等线" panose="02010600030101010101" pitchFamily="2" charset="-122"/>
                <a:ea typeface="等线" panose="02010600030101010101" pitchFamily="2" charset="-122"/>
              </a:rPr>
              <a:t>GTID</a:t>
            </a:r>
            <a:r>
              <a:rPr lang="zh-CN" altLang="en-US" sz="1200" dirty="0">
                <a:solidFill>
                  <a:srgbClr val="24292E"/>
                </a:solidFill>
                <a:latin typeface="等线" panose="02010600030101010101" pitchFamily="2" charset="-122"/>
                <a:ea typeface="等线" panose="02010600030101010101" pitchFamily="2" charset="-122"/>
              </a:rPr>
              <a:t>，其它读查询操作和单分片的写操作都不会申请</a:t>
            </a:r>
            <a:r>
              <a:rPr lang="en-US" altLang="zh-CN" sz="1200" dirty="0">
                <a:solidFill>
                  <a:srgbClr val="24292E"/>
                </a:solidFill>
                <a:latin typeface="等线" panose="02010600030101010101" pitchFamily="2" charset="-122"/>
                <a:ea typeface="等线" panose="02010600030101010101" pitchFamily="2" charset="-122"/>
              </a:rPr>
              <a:t>GTID</a:t>
            </a:r>
            <a:r>
              <a:rPr lang="zh-CN" altLang="en-US" sz="1200" dirty="0">
                <a:solidFill>
                  <a:srgbClr val="24292E"/>
                </a:solidFill>
                <a:latin typeface="等线" panose="02010600030101010101" pitchFamily="2" charset="-122"/>
                <a:ea typeface="等线" panose="02010600030101010101" pitchFamily="2" charset="-122"/>
              </a:rPr>
              <a:t>。</a:t>
            </a:r>
            <a:endParaRPr lang="en-US" altLang="zh-CN" sz="1200" dirty="0">
              <a:solidFill>
                <a:srgbClr val="24292E"/>
              </a:solidFill>
              <a:latin typeface="等线" panose="02010600030101010101" pitchFamily="2" charset="-122"/>
              <a:ea typeface="等线" panose="02010600030101010101" pitchFamily="2" charset="-122"/>
            </a:endParaRPr>
          </a:p>
          <a:p>
            <a:pPr algn="l"/>
            <a:endParaRPr lang="en-US" altLang="zh-CN" sz="1200" dirty="0">
              <a:solidFill>
                <a:srgbClr val="24292E"/>
              </a:solidFill>
              <a:effectLst/>
              <a:latin typeface="等线" panose="02010600030101010101" pitchFamily="2" charset="-122"/>
              <a:ea typeface="等线" panose="02010600030101010101" pitchFamily="2" charset="-122"/>
            </a:endParaRPr>
          </a:p>
          <a:p>
            <a:pPr algn="l"/>
            <a:r>
              <a:rPr lang="zh-CN" altLang="en-US" sz="1200" b="1" dirty="0">
                <a:solidFill>
                  <a:srgbClr val="24292E"/>
                </a:solidFill>
                <a:latin typeface="等线" panose="02010600030101010101" pitchFamily="2" charset="-122"/>
                <a:ea typeface="等线" panose="02010600030101010101" pitchFamily="2" charset="-122"/>
              </a:rPr>
              <a:t>管理节点</a:t>
            </a:r>
            <a:r>
              <a:rPr lang="en-US" altLang="zh-CN" sz="1200" b="1" dirty="0">
                <a:solidFill>
                  <a:srgbClr val="24292E"/>
                </a:solidFill>
                <a:latin typeface="等线" panose="02010600030101010101" pitchFamily="2" charset="-122"/>
                <a:ea typeface="等线" panose="02010600030101010101" pitchFamily="2" charset="-122"/>
              </a:rPr>
              <a:t>(MN)</a:t>
            </a:r>
            <a:endParaRPr lang="zh-CN" altLang="en-US" sz="1200" b="1" dirty="0">
              <a:solidFill>
                <a:srgbClr val="24292E"/>
              </a:solidFill>
              <a:latin typeface="等线" panose="02010600030101010101" pitchFamily="2" charset="-122"/>
              <a:ea typeface="等线" panose="02010600030101010101" pitchFamily="2" charset="-122"/>
            </a:endParaRPr>
          </a:p>
          <a:p>
            <a:pPr algn="l"/>
            <a:r>
              <a:rPr lang="en-US" altLang="zh-CN" sz="1200" dirty="0">
                <a:solidFill>
                  <a:srgbClr val="24292E"/>
                </a:solidFill>
                <a:latin typeface="等线" panose="02010600030101010101" pitchFamily="2" charset="-122"/>
                <a:ea typeface="等线" panose="02010600030101010101" pitchFamily="2" charset="-122"/>
              </a:rPr>
              <a:t>1. </a:t>
            </a:r>
            <a:r>
              <a:rPr lang="en-US" altLang="zh-CN" sz="1200" dirty="0" err="1">
                <a:solidFill>
                  <a:srgbClr val="24292E"/>
                </a:solidFill>
                <a:latin typeface="等线" panose="02010600030101010101" pitchFamily="2" charset="-122"/>
                <a:ea typeface="等线" panose="02010600030101010101" pitchFamily="2" charset="-122"/>
              </a:rPr>
              <a:t>MetaDataServer</a:t>
            </a:r>
            <a:r>
              <a:rPr lang="en-US" altLang="zh-CN" sz="1200" dirty="0">
                <a:solidFill>
                  <a:srgbClr val="24292E"/>
                </a:solidFill>
                <a:latin typeface="等线" panose="02010600030101010101" pitchFamily="2" charset="-122"/>
                <a:ea typeface="等线" panose="02010600030101010101" pitchFamily="2" charset="-122"/>
              </a:rPr>
              <a:t>(MDS)</a:t>
            </a:r>
            <a:r>
              <a:rPr lang="zh-CN" altLang="en-US" sz="1200" dirty="0">
                <a:solidFill>
                  <a:srgbClr val="24292E"/>
                </a:solidFill>
                <a:latin typeface="等线" panose="02010600030101010101" pitchFamily="2" charset="-122"/>
                <a:ea typeface="等线" panose="02010600030101010101" pitchFamily="2" charset="-122"/>
              </a:rPr>
              <a:t>主要功能是管理分布式数据库的元数据信息，对外提供操作接口；持久化数据以及进行相应的任务管理工作。</a:t>
            </a:r>
          </a:p>
          <a:p>
            <a:pPr algn="l"/>
            <a:r>
              <a:rPr lang="en-US" altLang="zh-CN" sz="1200" dirty="0">
                <a:solidFill>
                  <a:srgbClr val="24292E"/>
                </a:solidFill>
                <a:latin typeface="等线" panose="02010600030101010101" pitchFamily="2" charset="-122"/>
                <a:ea typeface="等线" panose="02010600030101010101" pitchFamily="2" charset="-122"/>
              </a:rPr>
              <a:t>2. </a:t>
            </a:r>
            <a:r>
              <a:rPr lang="en-US" altLang="zh-CN" sz="1200" dirty="0" err="1">
                <a:solidFill>
                  <a:srgbClr val="24292E"/>
                </a:solidFill>
                <a:latin typeface="等线" panose="02010600030101010101" pitchFamily="2" charset="-122"/>
                <a:ea typeface="等线" panose="02010600030101010101" pitchFamily="2" charset="-122"/>
              </a:rPr>
              <a:t>ProxyManager</a:t>
            </a:r>
            <a:r>
              <a:rPr lang="en-US" altLang="zh-CN" sz="1200" dirty="0">
                <a:solidFill>
                  <a:srgbClr val="24292E"/>
                </a:solidFill>
                <a:latin typeface="等线" panose="02010600030101010101" pitchFamily="2" charset="-122"/>
                <a:ea typeface="等线" panose="02010600030101010101" pitchFamily="2" charset="-122"/>
              </a:rPr>
              <a:t>(PM)</a:t>
            </a:r>
            <a:r>
              <a:rPr lang="zh-CN" altLang="en-US" sz="1200" dirty="0">
                <a:solidFill>
                  <a:srgbClr val="24292E"/>
                </a:solidFill>
                <a:latin typeface="等线" panose="02010600030101010101" pitchFamily="2" charset="-122"/>
                <a:ea typeface="等线" panose="02010600030101010101" pitchFamily="2" charset="-122"/>
              </a:rPr>
              <a:t>主要功能包括：管理计算节点，管理连接实例，收集计算节点状态、统计告警信息和对计算节点的异常进行处理。</a:t>
            </a:r>
          </a:p>
          <a:p>
            <a:pPr algn="l"/>
            <a:r>
              <a:rPr lang="en-US" altLang="zh-CN" sz="1200" dirty="0">
                <a:solidFill>
                  <a:srgbClr val="24292E"/>
                </a:solidFill>
                <a:latin typeface="等线" panose="02010600030101010101" pitchFamily="2" charset="-122"/>
                <a:ea typeface="等线" panose="02010600030101010101" pitchFamily="2" charset="-122"/>
              </a:rPr>
              <a:t>3. </a:t>
            </a:r>
            <a:r>
              <a:rPr lang="en-US" altLang="zh-CN" sz="1200" dirty="0" err="1">
                <a:solidFill>
                  <a:srgbClr val="24292E"/>
                </a:solidFill>
                <a:latin typeface="等线" panose="02010600030101010101" pitchFamily="2" charset="-122"/>
                <a:ea typeface="等线" panose="02010600030101010101" pitchFamily="2" charset="-122"/>
              </a:rPr>
              <a:t>ClusterManager</a:t>
            </a:r>
            <a:r>
              <a:rPr lang="en-US" altLang="zh-CN" sz="1200" dirty="0">
                <a:solidFill>
                  <a:srgbClr val="24292E"/>
                </a:solidFill>
                <a:latin typeface="等线" panose="02010600030101010101" pitchFamily="2" charset="-122"/>
                <a:ea typeface="等线" panose="02010600030101010101" pitchFamily="2" charset="-122"/>
              </a:rPr>
              <a:t>(CM) </a:t>
            </a:r>
            <a:r>
              <a:rPr lang="zh-CN" altLang="en-US" sz="1200" dirty="0">
                <a:solidFill>
                  <a:srgbClr val="24292E"/>
                </a:solidFill>
                <a:latin typeface="等线" panose="02010600030101010101" pitchFamily="2" charset="-122"/>
                <a:ea typeface="等线" panose="02010600030101010101" pitchFamily="2" charset="-122"/>
              </a:rPr>
              <a:t>在分布式数据库系统中主要用于存储节点安全组的管理，协同计算节点控制对数据库的访问。</a:t>
            </a:r>
          </a:p>
          <a:p>
            <a:pPr algn="l"/>
            <a:endParaRPr lang="en-US" altLang="zh-CN" sz="1200" dirty="0">
              <a:solidFill>
                <a:srgbClr val="24292E"/>
              </a:solidFill>
              <a:latin typeface="等线" panose="02010600030101010101" pitchFamily="2" charset="-122"/>
              <a:ea typeface="等线" panose="02010600030101010101" pitchFamily="2" charset="-122"/>
            </a:endParaRPr>
          </a:p>
          <a:p>
            <a:pPr algn="l"/>
            <a:r>
              <a:rPr lang="zh-CN" altLang="en-US" sz="1200" b="1" dirty="0">
                <a:solidFill>
                  <a:srgbClr val="24292E"/>
                </a:solidFill>
                <a:latin typeface="等线" panose="02010600030101010101" pitchFamily="2" charset="-122"/>
                <a:ea typeface="等线" panose="02010600030101010101" pitchFamily="2" charset="-122"/>
              </a:rPr>
              <a:t>导入导出工具</a:t>
            </a:r>
            <a:r>
              <a:rPr lang="en-US" altLang="zh-CN" sz="1200" b="1" dirty="0">
                <a:solidFill>
                  <a:srgbClr val="24292E"/>
                </a:solidFill>
                <a:latin typeface="等线" panose="02010600030101010101" pitchFamily="2" charset="-122"/>
                <a:ea typeface="等线" panose="02010600030101010101" pitchFamily="2" charset="-122"/>
              </a:rPr>
              <a:t>(LDS)</a:t>
            </a:r>
          </a:p>
          <a:p>
            <a:pPr algn="l"/>
            <a:r>
              <a:rPr lang="en-US" altLang="zh-CN" sz="1200" dirty="0" err="1">
                <a:solidFill>
                  <a:srgbClr val="24292E"/>
                </a:solidFill>
                <a:latin typeface="等线" panose="02010600030101010101" pitchFamily="2" charset="-122"/>
                <a:ea typeface="等线" panose="02010600030101010101" pitchFamily="2" charset="-122"/>
              </a:rPr>
              <a:t>LoadServer</a:t>
            </a:r>
            <a:r>
              <a:rPr lang="en-US" altLang="zh-CN" sz="1200" dirty="0">
                <a:solidFill>
                  <a:srgbClr val="24292E"/>
                </a:solidFill>
                <a:latin typeface="等线" panose="02010600030101010101" pitchFamily="2" charset="-122"/>
                <a:ea typeface="等线" panose="02010600030101010101" pitchFamily="2" charset="-122"/>
              </a:rPr>
              <a:t>(LDS)</a:t>
            </a:r>
            <a:r>
              <a:rPr lang="zh-CN" altLang="en-US" sz="1200" dirty="0">
                <a:solidFill>
                  <a:srgbClr val="24292E"/>
                </a:solidFill>
                <a:latin typeface="等线" panose="02010600030101010101" pitchFamily="2" charset="-122"/>
                <a:ea typeface="等线" panose="02010600030101010101" pitchFamily="2" charset="-122"/>
              </a:rPr>
              <a:t>主要功能是在存储节点间批量导入导出数据。</a:t>
            </a:r>
          </a:p>
        </p:txBody>
      </p:sp>
      <p:pic>
        <p:nvPicPr>
          <p:cNvPr id="4" name="图片 3" descr="图示&#10;&#10;描述已自动生成">
            <a:extLst>
              <a:ext uri="{FF2B5EF4-FFF2-40B4-BE49-F238E27FC236}">
                <a16:creationId xmlns:a16="http://schemas.microsoft.com/office/drawing/2014/main" id="{A0F5B657-7746-4B55-A998-C8A99EA5A6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209" y="1285603"/>
            <a:ext cx="4962615" cy="4286794"/>
          </a:xfrm>
          <a:prstGeom prst="rect">
            <a:avLst/>
          </a:prstGeom>
        </p:spPr>
      </p:pic>
    </p:spTree>
    <p:extLst>
      <p:ext uri="{BB962C8B-B14F-4D97-AF65-F5344CB8AC3E}">
        <p14:creationId xmlns:p14="http://schemas.microsoft.com/office/powerpoint/2010/main" val="444265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F60C58-9B11-47F5-A566-820D632BB43C}"/>
              </a:ext>
            </a:extLst>
          </p:cNvPr>
          <p:cNvSpPr>
            <a:spLocks noGrp="1"/>
          </p:cNvSpPr>
          <p:nvPr>
            <p:ph type="title"/>
          </p:nvPr>
        </p:nvSpPr>
        <p:spPr>
          <a:xfrm>
            <a:off x="838200" y="365126"/>
            <a:ext cx="2492829" cy="440418"/>
          </a:xfrm>
        </p:spPr>
        <p:txBody>
          <a:bodyPr>
            <a:normAutofit/>
          </a:bodyPr>
          <a:lstStyle/>
          <a:p>
            <a:r>
              <a:rPr lang="zh-CN" altLang="en-US" sz="2400" b="1" dirty="0"/>
              <a:t>事务节点高可用</a:t>
            </a:r>
          </a:p>
        </p:txBody>
      </p:sp>
      <p:pic>
        <p:nvPicPr>
          <p:cNvPr id="4" name="图片 3">
            <a:extLst>
              <a:ext uri="{FF2B5EF4-FFF2-40B4-BE49-F238E27FC236}">
                <a16:creationId xmlns:a16="http://schemas.microsoft.com/office/drawing/2014/main" id="{8B536575-954B-4A85-855C-0CFDACDA4A92}"/>
              </a:ext>
            </a:extLst>
          </p:cNvPr>
          <p:cNvPicPr/>
          <p:nvPr/>
        </p:nvPicPr>
        <p:blipFill>
          <a:blip r:embed="rId2"/>
          <a:stretch>
            <a:fillRect/>
          </a:stretch>
        </p:blipFill>
        <p:spPr>
          <a:xfrm>
            <a:off x="6283822" y="1856740"/>
            <a:ext cx="5093335" cy="3327400"/>
          </a:xfrm>
          <a:prstGeom prst="rect">
            <a:avLst/>
          </a:prstGeom>
          <a:noFill/>
          <a:ln>
            <a:noFill/>
          </a:ln>
        </p:spPr>
      </p:pic>
      <p:pic>
        <p:nvPicPr>
          <p:cNvPr id="6" name="图片 5" descr="图示&#10;&#10;描述已自动生成">
            <a:extLst>
              <a:ext uri="{FF2B5EF4-FFF2-40B4-BE49-F238E27FC236}">
                <a16:creationId xmlns:a16="http://schemas.microsoft.com/office/drawing/2014/main" id="{41F47776-2891-4115-9316-ADC86950FB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869" y="1985551"/>
            <a:ext cx="5699351" cy="3518265"/>
          </a:xfrm>
          <a:prstGeom prst="rect">
            <a:avLst/>
          </a:prstGeom>
        </p:spPr>
      </p:pic>
    </p:spTree>
    <p:extLst>
      <p:ext uri="{BB962C8B-B14F-4D97-AF65-F5344CB8AC3E}">
        <p14:creationId xmlns:p14="http://schemas.microsoft.com/office/powerpoint/2010/main" val="4049214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5A4ED3ED-2E59-44E1-AF77-E24FE2BA3050}"/>
              </a:ext>
            </a:extLst>
          </p:cNvPr>
          <p:cNvSpPr>
            <a:spLocks noGrp="1"/>
          </p:cNvSpPr>
          <p:nvPr>
            <p:ph type="title"/>
          </p:nvPr>
        </p:nvSpPr>
        <p:spPr>
          <a:xfrm>
            <a:off x="643467" y="321734"/>
            <a:ext cx="10905066" cy="1135737"/>
          </a:xfrm>
        </p:spPr>
        <p:txBody>
          <a:bodyPr>
            <a:normAutofit/>
          </a:bodyPr>
          <a:lstStyle/>
          <a:p>
            <a:r>
              <a:rPr lang="zh-CN" altLang="en-US" sz="3600" b="1"/>
              <a:t>数据节点高可用</a:t>
            </a:r>
          </a:p>
        </p:txBody>
      </p:sp>
      <p:sp>
        <p:nvSpPr>
          <p:cNvPr id="3" name="内容占位符 2">
            <a:extLst>
              <a:ext uri="{FF2B5EF4-FFF2-40B4-BE49-F238E27FC236}">
                <a16:creationId xmlns:a16="http://schemas.microsoft.com/office/drawing/2014/main" id="{C673E718-ECE3-4EB9-9D77-EBBDF2FA4654}"/>
              </a:ext>
            </a:extLst>
          </p:cNvPr>
          <p:cNvSpPr>
            <a:spLocks noGrp="1"/>
          </p:cNvSpPr>
          <p:nvPr>
            <p:ph idx="1"/>
          </p:nvPr>
        </p:nvSpPr>
        <p:spPr>
          <a:xfrm>
            <a:off x="643467" y="1782981"/>
            <a:ext cx="10905066" cy="4393982"/>
          </a:xfrm>
        </p:spPr>
        <p:txBody>
          <a:bodyPr>
            <a:normAutofit/>
          </a:bodyPr>
          <a:lstStyle/>
          <a:p>
            <a:pPr marL="0" indent="0">
              <a:buNone/>
            </a:pPr>
            <a:r>
              <a:rPr lang="zh-CN" altLang="en-US" sz="2000"/>
              <a:t>快同步</a:t>
            </a:r>
            <a:endParaRPr lang="en-US" altLang="zh-CN" sz="2000"/>
          </a:p>
          <a:p>
            <a:pPr marL="0" indent="0">
              <a:buNone/>
            </a:pPr>
            <a:endParaRPr lang="zh-CN" altLang="en-US" sz="20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图片 8">
            <a:extLst>
              <a:ext uri="{FF2B5EF4-FFF2-40B4-BE49-F238E27FC236}">
                <a16:creationId xmlns:a16="http://schemas.microsoft.com/office/drawing/2014/main" id="{6C398D81-6C66-44BC-BE41-0E6A0BA655C6}"/>
              </a:ext>
            </a:extLst>
          </p:cNvPr>
          <p:cNvPicPr/>
          <p:nvPr/>
        </p:nvPicPr>
        <p:blipFill>
          <a:blip r:embed="rId2"/>
          <a:stretch>
            <a:fillRect/>
          </a:stretch>
        </p:blipFill>
        <p:spPr>
          <a:xfrm>
            <a:off x="2971347" y="2442708"/>
            <a:ext cx="4403090" cy="3383280"/>
          </a:xfrm>
          <a:prstGeom prst="rect">
            <a:avLst/>
          </a:prstGeom>
        </p:spPr>
      </p:pic>
    </p:spTree>
    <p:extLst>
      <p:ext uri="{BB962C8B-B14F-4D97-AF65-F5344CB8AC3E}">
        <p14:creationId xmlns:p14="http://schemas.microsoft.com/office/powerpoint/2010/main" val="3741665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5A4ED3ED-2E59-44E1-AF77-E24FE2BA3050}"/>
              </a:ext>
            </a:extLst>
          </p:cNvPr>
          <p:cNvSpPr>
            <a:spLocks noGrp="1"/>
          </p:cNvSpPr>
          <p:nvPr>
            <p:ph type="title"/>
          </p:nvPr>
        </p:nvSpPr>
        <p:spPr>
          <a:xfrm>
            <a:off x="643467" y="321734"/>
            <a:ext cx="3153470" cy="792963"/>
          </a:xfrm>
        </p:spPr>
        <p:txBody>
          <a:bodyPr>
            <a:normAutofit/>
          </a:bodyPr>
          <a:lstStyle/>
          <a:p>
            <a:r>
              <a:rPr lang="zh-CN" altLang="en-US" sz="2000" b="1" dirty="0"/>
              <a:t>数据节点安全组</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图片 3" descr="图形用户界面, 图示, 应用程序&#10;&#10;描述已自动生成">
            <a:extLst>
              <a:ext uri="{FF2B5EF4-FFF2-40B4-BE49-F238E27FC236}">
                <a16:creationId xmlns:a16="http://schemas.microsoft.com/office/drawing/2014/main" id="{A2F86D61-533C-4676-A763-512EE8F075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039" y="1476972"/>
            <a:ext cx="7667625" cy="2762250"/>
          </a:xfrm>
          <a:prstGeom prst="rect">
            <a:avLst/>
          </a:prstGeom>
        </p:spPr>
      </p:pic>
    </p:spTree>
    <p:extLst>
      <p:ext uri="{BB962C8B-B14F-4D97-AF65-F5344CB8AC3E}">
        <p14:creationId xmlns:p14="http://schemas.microsoft.com/office/powerpoint/2010/main" val="945275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0176AD54-4C6E-4B05-8749-A8F34EB1104A}"/>
              </a:ext>
            </a:extLst>
          </p:cNvPr>
          <p:cNvSpPr>
            <a:spLocks noGrp="1"/>
          </p:cNvSpPr>
          <p:nvPr>
            <p:ph type="title"/>
          </p:nvPr>
        </p:nvSpPr>
        <p:spPr>
          <a:xfrm>
            <a:off x="643467" y="321734"/>
            <a:ext cx="10905066" cy="1135737"/>
          </a:xfrm>
        </p:spPr>
        <p:txBody>
          <a:bodyPr>
            <a:normAutofit/>
          </a:bodyPr>
          <a:lstStyle/>
          <a:p>
            <a:r>
              <a:rPr lang="zh-CN" altLang="en-US" sz="3600" b="1"/>
              <a:t>数据节点高低水位</a:t>
            </a:r>
          </a:p>
        </p:txBody>
      </p:sp>
      <p:sp>
        <p:nvSpPr>
          <p:cNvPr id="3" name="内容占位符 2">
            <a:extLst>
              <a:ext uri="{FF2B5EF4-FFF2-40B4-BE49-F238E27FC236}">
                <a16:creationId xmlns:a16="http://schemas.microsoft.com/office/drawing/2014/main" id="{B905E109-3A09-4D72-AB82-62B60DFD19C9}"/>
              </a:ext>
            </a:extLst>
          </p:cNvPr>
          <p:cNvSpPr>
            <a:spLocks noGrp="1"/>
          </p:cNvSpPr>
          <p:nvPr>
            <p:ph idx="1"/>
          </p:nvPr>
        </p:nvSpPr>
        <p:spPr>
          <a:xfrm>
            <a:off x="962970" y="4171353"/>
            <a:ext cx="9674550" cy="1005893"/>
          </a:xfrm>
        </p:spPr>
        <p:txBody>
          <a:bodyPr>
            <a:normAutofit/>
          </a:bodyPr>
          <a:lstStyle/>
          <a:p>
            <a:pPr marL="0" indent="0">
              <a:buNone/>
            </a:pPr>
            <a:r>
              <a:rPr lang="zh-CN" altLang="zh-CN" sz="2000" kern="100" dirty="0">
                <a:effectLst/>
                <a:latin typeface="Times New Roman" panose="02020603050405020304" pitchFamily="18" charset="0"/>
                <a:ea typeface="仿宋" panose="02010609060101010101" pitchFamily="49" charset="-122"/>
                <a:cs typeface="Times New Roman" panose="02020603050405020304" pitchFamily="18" charset="0"/>
              </a:rPr>
              <a:t>数据节点的高低水位策略和高低水位的配置、</a:t>
            </a:r>
            <a:r>
              <a:rPr lang="en-US" altLang="zh-CN" sz="2000" kern="100" dirty="0">
                <a:effectLst/>
                <a:latin typeface="Times New Roman" panose="02020603050405020304" pitchFamily="18" charset="0"/>
                <a:ea typeface="仿宋" panose="02010609060101010101" pitchFamily="49" charset="-122"/>
                <a:cs typeface="Times New Roman" panose="02020603050405020304" pitchFamily="18" charset="0"/>
              </a:rPr>
              <a:t>team</a:t>
            </a:r>
            <a:r>
              <a:rPr lang="zh-CN" altLang="zh-CN" sz="2000" kern="100" dirty="0">
                <a:effectLst/>
                <a:latin typeface="Times New Roman" panose="02020603050405020304" pitchFamily="18" charset="0"/>
                <a:ea typeface="仿宋" panose="02010609060101010101" pitchFamily="49" charset="-122"/>
                <a:cs typeface="Times New Roman" panose="02020603050405020304" pitchFamily="18" charset="0"/>
              </a:rPr>
              <a:t>响应数以及主是否计数有关。以一主三备的数据分片为例，主机和备机</a:t>
            </a:r>
            <a:r>
              <a:rPr lang="en-US" altLang="zh-CN" sz="2000" kern="100" dirty="0">
                <a:effectLst/>
                <a:latin typeface="Times New Roman" panose="02020603050405020304" pitchFamily="18" charset="0"/>
                <a:ea typeface="仿宋" panose="02010609060101010101" pitchFamily="49" charset="-122"/>
                <a:cs typeface="Times New Roman" panose="02020603050405020304" pitchFamily="18" charset="0"/>
              </a:rPr>
              <a:t>1</a:t>
            </a:r>
            <a:r>
              <a:rPr lang="zh-CN" altLang="zh-CN" sz="2000" kern="100" dirty="0">
                <a:effectLst/>
                <a:latin typeface="Times New Roman" panose="02020603050405020304" pitchFamily="18" charset="0"/>
                <a:ea typeface="仿宋" panose="02010609060101010101" pitchFamily="49" charset="-122"/>
                <a:cs typeface="Times New Roman" panose="02020603050405020304" pitchFamily="18" charset="0"/>
              </a:rPr>
              <a:t>在</a:t>
            </a:r>
            <a:r>
              <a:rPr lang="en-US" altLang="zh-CN" sz="2000" kern="100" dirty="0">
                <a:effectLst/>
                <a:latin typeface="Times New Roman" panose="02020603050405020304" pitchFamily="18" charset="0"/>
                <a:ea typeface="仿宋" panose="02010609060101010101" pitchFamily="49" charset="-122"/>
                <a:cs typeface="Times New Roman" panose="02020603050405020304" pitchFamily="18" charset="0"/>
              </a:rPr>
              <a:t>team1</a:t>
            </a:r>
            <a:r>
              <a:rPr lang="zh-CN" altLang="zh-CN" sz="2000" kern="100" dirty="0">
                <a:effectLst/>
                <a:latin typeface="Times New Roman" panose="02020603050405020304" pitchFamily="18" charset="0"/>
                <a:ea typeface="仿宋" panose="02010609060101010101" pitchFamily="49" charset="-122"/>
                <a:cs typeface="Times New Roman" panose="02020603050405020304" pitchFamily="18" charset="0"/>
              </a:rPr>
              <a:t>、备机</a:t>
            </a:r>
            <a:r>
              <a:rPr lang="en-US" altLang="zh-CN" sz="2000" kern="100" dirty="0">
                <a:effectLst/>
                <a:latin typeface="Times New Roman" panose="02020603050405020304" pitchFamily="18" charset="0"/>
                <a:ea typeface="仿宋" panose="02010609060101010101" pitchFamily="49" charset="-122"/>
                <a:cs typeface="Times New Roman" panose="02020603050405020304" pitchFamily="18" charset="0"/>
              </a:rPr>
              <a:t>2</a:t>
            </a:r>
            <a:r>
              <a:rPr lang="zh-CN" altLang="zh-CN" sz="2000" kern="100" dirty="0">
                <a:effectLst/>
                <a:latin typeface="Times New Roman" panose="02020603050405020304" pitchFamily="18" charset="0"/>
                <a:ea typeface="仿宋" panose="02010609060101010101" pitchFamily="49" charset="-122"/>
                <a:cs typeface="Times New Roman" panose="02020603050405020304" pitchFamily="18" charset="0"/>
              </a:rPr>
              <a:t>和备机</a:t>
            </a:r>
            <a:r>
              <a:rPr lang="en-US" altLang="zh-CN" sz="2000" kern="100" dirty="0">
                <a:effectLst/>
                <a:latin typeface="Times New Roman" panose="02020603050405020304" pitchFamily="18" charset="0"/>
                <a:ea typeface="仿宋" panose="02010609060101010101" pitchFamily="49" charset="-122"/>
                <a:cs typeface="Times New Roman" panose="02020603050405020304" pitchFamily="18" charset="0"/>
              </a:rPr>
              <a:t>3</a:t>
            </a:r>
            <a:r>
              <a:rPr lang="zh-CN" altLang="zh-CN" sz="2000" kern="100" dirty="0">
                <a:effectLst/>
                <a:latin typeface="Times New Roman" panose="02020603050405020304" pitchFamily="18" charset="0"/>
                <a:ea typeface="仿宋" panose="02010609060101010101" pitchFamily="49" charset="-122"/>
                <a:cs typeface="Times New Roman" panose="02020603050405020304" pitchFamily="18" charset="0"/>
              </a:rPr>
              <a:t>在</a:t>
            </a:r>
            <a:r>
              <a:rPr lang="en-US" altLang="zh-CN" sz="2000" kern="100" dirty="0">
                <a:effectLst/>
                <a:latin typeface="Times New Roman" panose="02020603050405020304" pitchFamily="18" charset="0"/>
                <a:ea typeface="仿宋" panose="02010609060101010101" pitchFamily="49" charset="-122"/>
                <a:cs typeface="Times New Roman" panose="02020603050405020304" pitchFamily="18" charset="0"/>
              </a:rPr>
              <a:t>team2</a:t>
            </a:r>
            <a:r>
              <a:rPr lang="zh-CN" altLang="zh-CN" sz="2000" kern="100" dirty="0">
                <a:effectLst/>
                <a:latin typeface="Times New Roman" panose="02020603050405020304" pitchFamily="18" charset="0"/>
                <a:ea typeface="仿宋" panose="02010609060101010101" pitchFamily="49" charset="-122"/>
                <a:cs typeface="Times New Roman" panose="02020603050405020304" pitchFamily="18" charset="0"/>
              </a:rPr>
              <a:t>，配置的高水位为</a:t>
            </a:r>
            <a:r>
              <a:rPr lang="en-US" altLang="zh-CN" sz="2000" kern="100" dirty="0">
                <a:effectLst/>
                <a:latin typeface="Times New Roman" panose="02020603050405020304" pitchFamily="18" charset="0"/>
                <a:ea typeface="仿宋" panose="02010609060101010101" pitchFamily="49" charset="-122"/>
                <a:cs typeface="Times New Roman" panose="02020603050405020304" pitchFamily="18" charset="0"/>
              </a:rPr>
              <a:t>2</a:t>
            </a:r>
            <a:r>
              <a:rPr lang="zh-CN" altLang="zh-CN" sz="2000" kern="100" dirty="0">
                <a:effectLst/>
                <a:latin typeface="Times New Roman" panose="02020603050405020304" pitchFamily="18" charset="0"/>
                <a:ea typeface="仿宋" panose="02010609060101010101" pitchFamily="49" charset="-122"/>
                <a:cs typeface="Times New Roman" panose="02020603050405020304" pitchFamily="18" charset="0"/>
              </a:rPr>
              <a:t>、低水位为</a:t>
            </a:r>
            <a:r>
              <a:rPr lang="en-US" altLang="zh-CN" sz="2000" kern="100" dirty="0">
                <a:effectLst/>
                <a:latin typeface="Times New Roman" panose="02020603050405020304" pitchFamily="18" charset="0"/>
                <a:ea typeface="仿宋" panose="02010609060101010101" pitchFamily="49" charset="-122"/>
                <a:cs typeface="Times New Roman" panose="02020603050405020304" pitchFamily="18" charset="0"/>
              </a:rPr>
              <a:t>1</a:t>
            </a:r>
            <a:r>
              <a:rPr lang="zh-CN" altLang="zh-CN" sz="2000" kern="100" dirty="0">
                <a:effectLst/>
                <a:latin typeface="Times New Roman" panose="02020603050405020304" pitchFamily="18" charset="0"/>
                <a:ea typeface="仿宋" panose="02010609060101010101" pitchFamily="49" charset="-122"/>
                <a:cs typeface="Times New Roman" panose="02020603050405020304" pitchFamily="18" charset="0"/>
              </a:rPr>
              <a:t>，主计数，</a:t>
            </a:r>
            <a:r>
              <a:rPr lang="en-US" altLang="zh-CN" sz="2000" kern="100" dirty="0">
                <a:effectLst/>
                <a:latin typeface="Times New Roman" panose="02020603050405020304" pitchFamily="18" charset="0"/>
                <a:ea typeface="仿宋" panose="02010609060101010101" pitchFamily="49" charset="-122"/>
                <a:cs typeface="Times New Roman" panose="02020603050405020304" pitchFamily="18" charset="0"/>
              </a:rPr>
              <a:t>Team</a:t>
            </a:r>
            <a:r>
              <a:rPr lang="zh-CN" altLang="zh-CN" sz="2000" kern="100" dirty="0">
                <a:effectLst/>
                <a:latin typeface="Times New Roman" panose="02020603050405020304" pitchFamily="18" charset="0"/>
                <a:ea typeface="仿宋" panose="02010609060101010101" pitchFamily="49" charset="-122"/>
                <a:cs typeface="Times New Roman" panose="02020603050405020304" pitchFamily="18" charset="0"/>
              </a:rPr>
              <a:t>内响应的</a:t>
            </a:r>
            <a:r>
              <a:rPr lang="en-US" altLang="zh-CN" sz="2000" kern="100" dirty="0">
                <a:effectLst/>
                <a:latin typeface="Times New Roman" panose="02020603050405020304" pitchFamily="18" charset="0"/>
                <a:ea typeface="仿宋" panose="02010609060101010101" pitchFamily="49" charset="-122"/>
                <a:cs typeface="Times New Roman" panose="02020603050405020304" pitchFamily="18" charset="0"/>
              </a:rPr>
              <a:t>DB</a:t>
            </a:r>
            <a:r>
              <a:rPr lang="zh-CN" altLang="zh-CN" sz="2000" kern="100" dirty="0">
                <a:effectLst/>
                <a:latin typeface="Times New Roman" panose="02020603050405020304" pitchFamily="18" charset="0"/>
                <a:ea typeface="仿宋" panose="02010609060101010101" pitchFamily="49" charset="-122"/>
                <a:cs typeface="Times New Roman" panose="02020603050405020304" pitchFamily="18" charset="0"/>
              </a:rPr>
              <a:t>数为</a:t>
            </a:r>
            <a:r>
              <a:rPr lang="en-US" altLang="zh-CN" sz="2000" kern="100" dirty="0">
                <a:effectLst/>
                <a:latin typeface="Times New Roman" panose="02020603050405020304" pitchFamily="18" charset="0"/>
                <a:ea typeface="仿宋" panose="02010609060101010101" pitchFamily="49" charset="-122"/>
                <a:cs typeface="Times New Roman" panose="02020603050405020304" pitchFamily="18" charset="0"/>
              </a:rPr>
              <a:t>2</a:t>
            </a:r>
            <a:r>
              <a:rPr lang="zh-CN" altLang="zh-CN" sz="2000" kern="100" dirty="0">
                <a:effectLst/>
                <a:latin typeface="Times New Roman" panose="02020603050405020304" pitchFamily="18" charset="0"/>
                <a:ea typeface="仿宋" panose="02010609060101010101" pitchFamily="49" charset="-122"/>
                <a:cs typeface="Times New Roman" panose="02020603050405020304" pitchFamily="18" charset="0"/>
              </a:rPr>
              <a:t>。</a:t>
            </a:r>
          </a:p>
          <a:p>
            <a:pPr marL="0" indent="0">
              <a:buNone/>
            </a:pPr>
            <a:endParaRPr lang="zh-CN" altLang="en-US" sz="2000" dirty="0"/>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图片 5" descr="图示&#10;&#10;描述已自动生成">
            <a:extLst>
              <a:ext uri="{FF2B5EF4-FFF2-40B4-BE49-F238E27FC236}">
                <a16:creationId xmlns:a16="http://schemas.microsoft.com/office/drawing/2014/main" id="{6FBCC662-F7D0-4938-9237-BC5A44939E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4480" y="1409102"/>
            <a:ext cx="8286750" cy="2762250"/>
          </a:xfrm>
          <a:prstGeom prst="rect">
            <a:avLst/>
          </a:prstGeom>
        </p:spPr>
      </p:pic>
    </p:spTree>
    <p:extLst>
      <p:ext uri="{BB962C8B-B14F-4D97-AF65-F5344CB8AC3E}">
        <p14:creationId xmlns:p14="http://schemas.microsoft.com/office/powerpoint/2010/main" val="3068602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1B60D5-D25F-4EB9-8930-B262484C9702}"/>
              </a:ext>
            </a:extLst>
          </p:cNvPr>
          <p:cNvSpPr>
            <a:spLocks noGrp="1"/>
          </p:cNvSpPr>
          <p:nvPr>
            <p:ph type="title"/>
          </p:nvPr>
        </p:nvSpPr>
        <p:spPr>
          <a:xfrm>
            <a:off x="838200" y="365126"/>
            <a:ext cx="2540570" cy="647686"/>
          </a:xfrm>
        </p:spPr>
        <p:txBody>
          <a:bodyPr>
            <a:normAutofit/>
          </a:bodyPr>
          <a:lstStyle/>
          <a:p>
            <a:r>
              <a:rPr lang="zh-CN" altLang="en-US" sz="2000" b="1" dirty="0"/>
              <a:t>高并发</a:t>
            </a:r>
          </a:p>
        </p:txBody>
      </p:sp>
      <p:sp>
        <p:nvSpPr>
          <p:cNvPr id="3" name="内容占位符 2">
            <a:extLst>
              <a:ext uri="{FF2B5EF4-FFF2-40B4-BE49-F238E27FC236}">
                <a16:creationId xmlns:a16="http://schemas.microsoft.com/office/drawing/2014/main" id="{E9BE1F6A-6C06-4E7A-8EFD-491C722A1399}"/>
              </a:ext>
            </a:extLst>
          </p:cNvPr>
          <p:cNvSpPr>
            <a:spLocks noGrp="1"/>
          </p:cNvSpPr>
          <p:nvPr>
            <p:ph idx="1"/>
          </p:nvPr>
        </p:nvSpPr>
        <p:spPr>
          <a:xfrm>
            <a:off x="891506" y="1095745"/>
            <a:ext cx="10515600" cy="4351338"/>
          </a:xfrm>
        </p:spPr>
        <p:txBody>
          <a:bodyPr>
            <a:normAutofit fontScale="55000" lnSpcReduction="20000"/>
          </a:bodyPr>
          <a:lstStyle/>
          <a:p>
            <a:pPr marL="0" indent="0">
              <a:buNone/>
            </a:pPr>
            <a:r>
              <a:rPr lang="en-US" altLang="zh-CN" b="1" dirty="0"/>
              <a:t>1</a:t>
            </a:r>
            <a:r>
              <a:rPr lang="zh-CN" altLang="en-US" b="1" dirty="0"/>
              <a:t>、</a:t>
            </a:r>
            <a:r>
              <a:rPr lang="en-US" altLang="zh-CN" b="1" dirty="0"/>
              <a:t>proxy</a:t>
            </a:r>
          </a:p>
          <a:p>
            <a:r>
              <a:rPr lang="en-US" altLang="zh-CN" dirty="0"/>
              <a:t>LVS</a:t>
            </a:r>
          </a:p>
          <a:p>
            <a:r>
              <a:rPr lang="zh-CN" altLang="en-US" dirty="0"/>
              <a:t>池化技术：线程池，连接池</a:t>
            </a:r>
            <a:endParaRPr lang="en-US" altLang="zh-CN" dirty="0"/>
          </a:p>
          <a:p>
            <a:r>
              <a:rPr lang="zh-CN" altLang="en-US" dirty="0"/>
              <a:t>缓存：元数据缓存，执行计划树缓存，结果集缓存</a:t>
            </a:r>
            <a:endParaRPr lang="en-US" altLang="zh-CN" dirty="0"/>
          </a:p>
          <a:p>
            <a:r>
              <a:rPr lang="zh-CN" altLang="en-US" dirty="0"/>
              <a:t>流控：分包，黑名单</a:t>
            </a:r>
            <a:endParaRPr lang="en-US" altLang="zh-CN" dirty="0"/>
          </a:p>
          <a:p>
            <a:r>
              <a:rPr lang="zh-CN" altLang="en-US" dirty="0"/>
              <a:t>读写分离</a:t>
            </a:r>
            <a:endParaRPr lang="en-US" altLang="zh-CN" dirty="0"/>
          </a:p>
          <a:p>
            <a:r>
              <a:rPr lang="en-US" altLang="zh-CN" dirty="0"/>
              <a:t>Group</a:t>
            </a:r>
            <a:r>
              <a:rPr lang="zh-CN" altLang="en-US" dirty="0"/>
              <a:t>优先级</a:t>
            </a:r>
            <a:endParaRPr lang="en-US" altLang="zh-CN" dirty="0"/>
          </a:p>
          <a:p>
            <a:pPr marL="0" indent="0">
              <a:buNone/>
            </a:pPr>
            <a:r>
              <a:rPr lang="en-US" altLang="zh-CN" b="1" dirty="0"/>
              <a:t>2</a:t>
            </a:r>
            <a:r>
              <a:rPr lang="zh-CN" altLang="en-US" b="1" dirty="0"/>
              <a:t>、</a:t>
            </a:r>
            <a:r>
              <a:rPr lang="en-US" altLang="zh-CN" b="1" dirty="0"/>
              <a:t>SQL</a:t>
            </a:r>
            <a:r>
              <a:rPr lang="zh-CN" altLang="en-US" b="1" dirty="0"/>
              <a:t>引擎</a:t>
            </a:r>
            <a:endParaRPr lang="en-US" altLang="zh-CN" b="1" dirty="0"/>
          </a:p>
          <a:p>
            <a:r>
              <a:rPr lang="zh-CN" altLang="en-US" dirty="0"/>
              <a:t>分区裁剪</a:t>
            </a:r>
            <a:endParaRPr lang="en-US" altLang="zh-CN" dirty="0"/>
          </a:p>
          <a:p>
            <a:r>
              <a:rPr lang="zh-CN" altLang="en-US" dirty="0"/>
              <a:t>分布式优化器</a:t>
            </a:r>
            <a:endParaRPr lang="en-US" altLang="zh-CN" dirty="0"/>
          </a:p>
          <a:p>
            <a:pPr marL="0" indent="0">
              <a:buNone/>
            </a:pPr>
            <a:r>
              <a:rPr lang="en-US" altLang="zh-CN" b="1" dirty="0"/>
              <a:t>3</a:t>
            </a:r>
            <a:r>
              <a:rPr lang="zh-CN" altLang="en-US" b="1" dirty="0"/>
              <a:t>、执行器</a:t>
            </a:r>
            <a:endParaRPr lang="en-US" altLang="zh-CN" b="1" dirty="0"/>
          </a:p>
          <a:p>
            <a:pPr marL="0" indent="0">
              <a:buNone/>
            </a:pPr>
            <a:r>
              <a:rPr lang="en-US" altLang="zh-CN" b="1" dirty="0"/>
              <a:t>4</a:t>
            </a:r>
            <a:r>
              <a:rPr lang="zh-CN" altLang="en-US" b="1" dirty="0"/>
              <a:t>、</a:t>
            </a:r>
            <a:r>
              <a:rPr lang="en-US" altLang="zh-CN" b="1" dirty="0"/>
              <a:t>GTM</a:t>
            </a:r>
          </a:p>
          <a:p>
            <a:pPr marL="0" indent="0">
              <a:buNone/>
            </a:pPr>
            <a:r>
              <a:rPr lang="en-US" altLang="zh-CN" b="1" dirty="0"/>
              <a:t>5</a:t>
            </a:r>
            <a:r>
              <a:rPr lang="zh-CN" altLang="en-US" b="1" dirty="0"/>
              <a:t>、</a:t>
            </a:r>
            <a:r>
              <a:rPr lang="en-US" altLang="zh-CN" b="1" dirty="0"/>
              <a:t>DB</a:t>
            </a:r>
          </a:p>
          <a:p>
            <a:pPr marL="0" indent="0">
              <a:buNone/>
            </a:pPr>
            <a:r>
              <a:rPr lang="en-US" altLang="zh-CN" b="1" dirty="0"/>
              <a:t>6</a:t>
            </a:r>
            <a:r>
              <a:rPr lang="zh-CN" altLang="en-US" b="1" dirty="0"/>
              <a:t>、</a:t>
            </a:r>
            <a:r>
              <a:rPr lang="en-US" altLang="zh-CN" b="1" dirty="0" err="1"/>
              <a:t>loadserver</a:t>
            </a:r>
            <a:endParaRPr lang="zh-CN" altLang="en-US" b="1" dirty="0"/>
          </a:p>
        </p:txBody>
      </p:sp>
    </p:spTree>
    <p:extLst>
      <p:ext uri="{BB962C8B-B14F-4D97-AF65-F5344CB8AC3E}">
        <p14:creationId xmlns:p14="http://schemas.microsoft.com/office/powerpoint/2010/main" val="4049830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5A8901-AFE5-488F-89B2-569F69F2865C}"/>
              </a:ext>
            </a:extLst>
          </p:cNvPr>
          <p:cNvSpPr>
            <a:spLocks noGrp="1"/>
          </p:cNvSpPr>
          <p:nvPr>
            <p:ph type="title"/>
          </p:nvPr>
        </p:nvSpPr>
        <p:spPr>
          <a:xfrm>
            <a:off x="838200" y="365125"/>
            <a:ext cx="2310944" cy="828105"/>
          </a:xfrm>
        </p:spPr>
        <p:txBody>
          <a:bodyPr>
            <a:normAutofit/>
          </a:bodyPr>
          <a:lstStyle/>
          <a:p>
            <a:r>
              <a:rPr lang="zh-CN" altLang="en-US" sz="2000" b="1" dirty="0"/>
              <a:t>分布式查询优化器</a:t>
            </a:r>
          </a:p>
        </p:txBody>
      </p:sp>
      <p:sp>
        <p:nvSpPr>
          <p:cNvPr id="3" name="内容占位符 2">
            <a:extLst>
              <a:ext uri="{FF2B5EF4-FFF2-40B4-BE49-F238E27FC236}">
                <a16:creationId xmlns:a16="http://schemas.microsoft.com/office/drawing/2014/main" id="{11F5985E-C2C6-499A-BD76-EC7C31125F1E}"/>
              </a:ext>
            </a:extLst>
          </p:cNvPr>
          <p:cNvSpPr>
            <a:spLocks noGrp="1"/>
          </p:cNvSpPr>
          <p:nvPr>
            <p:ph idx="1"/>
          </p:nvPr>
        </p:nvSpPr>
        <p:spPr>
          <a:xfrm>
            <a:off x="655320" y="1193230"/>
            <a:ext cx="10515600" cy="3948732"/>
          </a:xfrm>
        </p:spPr>
        <p:txBody>
          <a:bodyPr>
            <a:normAutofit fontScale="77500" lnSpcReduction="20000"/>
          </a:bodyPr>
          <a:lstStyle/>
          <a:p>
            <a:pPr indent="0" algn="just">
              <a:lnSpc>
                <a:spcPct val="150000"/>
              </a:lnSpc>
              <a:buNone/>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优化器的优化工作主要体现在计划树的生成上，</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GoldenDB</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的查询优化器设计实现主要考虑以下两个方面：</a:t>
            </a:r>
          </a:p>
          <a:p>
            <a:pPr marL="0" lvl="0" indent="0" algn="just">
              <a:lnSpc>
                <a:spcPct val="150000"/>
              </a:lnSpc>
              <a:buNone/>
            </a:pPr>
            <a:r>
              <a:rPr lang="en-US" altLang="zh-CN" sz="1800" kern="100" dirty="0">
                <a:latin typeface="Times New Roman" panose="02020603050405020304" pitchFamily="18" charset="0"/>
                <a:ea typeface="仿宋" panose="02010609060101010101" pitchFamily="49" charset="-122"/>
                <a:cs typeface="Times New Roman" panose="02020603050405020304" pitchFamily="18" charset="0"/>
              </a:rPr>
              <a:t>    </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1</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代价模型的选择。</a:t>
            </a:r>
          </a:p>
          <a:p>
            <a:pPr indent="266700" algn="just">
              <a:lnSpc>
                <a:spcPct val="150000"/>
              </a:lnSpc>
            </a:pP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GoldenDB</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采用分布式系统代价估算模型，考虑节点间传输数据的代价，以减少数据传输的次数和数据量作为查询优化的目标，提高数据节点之间计算的并行度、减少计算节点的计算量。这主要考虑在分布式数据库系统环境中，表结构被水平或垂直拆分到多个数据节点，因此需要考虑语句如何分拆、分片之间数据如何移动、结果如何计算与合并的问题，网络通信开销不可忽视。</a:t>
            </a:r>
          </a:p>
          <a:p>
            <a:pPr marL="0" lvl="0" indent="0" algn="just">
              <a:lnSpc>
                <a:spcPct val="150000"/>
              </a:lnSpc>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2</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考虑数据一致性开销。</a:t>
            </a:r>
          </a:p>
          <a:p>
            <a:pPr indent="266700" algn="just">
              <a:lnSpc>
                <a:spcPct val="150000"/>
              </a:lnSpc>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在分布式数据库系统中，数据全局一致性机制相较于单机数据库需要更为复杂的控制。因此，如何降低数据全局一致性保证的开销，也是</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GoldenDB</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查询优化器的设计要求。</a:t>
            </a:r>
          </a:p>
          <a:p>
            <a:pPr indent="266700" algn="just">
              <a:lnSpc>
                <a:spcPct val="150000"/>
              </a:lnSpc>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总体来讲，</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GOldenDB</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的分布式查询优化器遵循了上述的设计原则，</a:t>
            </a:r>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以基于规则的优化为主，基于成本的优化为辅</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在提升系统的灵活性的同时控制系统实现的复杂性。优化器内部内置大量的优化规则，通过查询重写的方式进行经验性优化。在优化规则的选择上，重点分析分片剪枝、并行执行、合并下压、条件下推、条件繁殖、排序消除、去重消除、排序下推等。</a:t>
            </a:r>
          </a:p>
        </p:txBody>
      </p:sp>
    </p:spTree>
    <p:extLst>
      <p:ext uri="{BB962C8B-B14F-4D97-AF65-F5344CB8AC3E}">
        <p14:creationId xmlns:p14="http://schemas.microsoft.com/office/powerpoint/2010/main" val="1791008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8E49F5-B51D-47DB-9E77-3E2710135898}"/>
              </a:ext>
            </a:extLst>
          </p:cNvPr>
          <p:cNvSpPr>
            <a:spLocks noGrp="1"/>
          </p:cNvSpPr>
          <p:nvPr>
            <p:ph type="title"/>
          </p:nvPr>
        </p:nvSpPr>
        <p:spPr>
          <a:xfrm>
            <a:off x="838199" y="365125"/>
            <a:ext cx="3340157" cy="442663"/>
          </a:xfrm>
        </p:spPr>
        <p:txBody>
          <a:bodyPr>
            <a:normAutofit/>
          </a:bodyPr>
          <a:lstStyle/>
          <a:p>
            <a:r>
              <a:rPr lang="zh-CN" altLang="en-US" sz="2000" b="1" dirty="0"/>
              <a:t>分布式</a:t>
            </a:r>
            <a:r>
              <a:rPr lang="en-US" altLang="zh-CN" sz="2000" b="1" dirty="0"/>
              <a:t>SQL</a:t>
            </a:r>
            <a:r>
              <a:rPr lang="zh-CN" altLang="en-US" sz="2000" b="1" dirty="0"/>
              <a:t>引擎查询优化器</a:t>
            </a:r>
          </a:p>
        </p:txBody>
      </p:sp>
      <p:sp>
        <p:nvSpPr>
          <p:cNvPr id="3" name="内容占位符 2">
            <a:extLst>
              <a:ext uri="{FF2B5EF4-FFF2-40B4-BE49-F238E27FC236}">
                <a16:creationId xmlns:a16="http://schemas.microsoft.com/office/drawing/2014/main" id="{D58FA3AC-F06F-4E31-B636-008FA8A197AD}"/>
              </a:ext>
            </a:extLst>
          </p:cNvPr>
          <p:cNvSpPr>
            <a:spLocks noGrp="1"/>
          </p:cNvSpPr>
          <p:nvPr>
            <p:ph idx="1"/>
          </p:nvPr>
        </p:nvSpPr>
        <p:spPr>
          <a:xfrm>
            <a:off x="907908" y="959506"/>
            <a:ext cx="10515600" cy="4034841"/>
          </a:xfrm>
        </p:spPr>
        <p:txBody>
          <a:bodyPr/>
          <a:lstStyle/>
          <a:p>
            <a:r>
              <a:rPr lang="zh-CN" altLang="en-US" sz="2000" dirty="0"/>
              <a:t>分区裁剪：表级别，主子查询</a:t>
            </a:r>
            <a:endParaRPr lang="en-US" altLang="zh-CN" sz="2000" dirty="0"/>
          </a:p>
          <a:p>
            <a:r>
              <a:rPr lang="zh-CN" altLang="en-US" sz="2000" dirty="0"/>
              <a:t>条件繁殖</a:t>
            </a:r>
            <a:endParaRPr lang="en-US" altLang="zh-CN" sz="2000" dirty="0"/>
          </a:p>
          <a:p>
            <a:r>
              <a:rPr lang="en-US" altLang="zh-CN" sz="2000" dirty="0"/>
              <a:t>JOIN</a:t>
            </a:r>
            <a:r>
              <a:rPr lang="zh-CN" altLang="en-US" sz="2000" dirty="0"/>
              <a:t>优化：</a:t>
            </a:r>
            <a:r>
              <a:rPr lang="en-US" altLang="zh-CN" sz="2000" dirty="0"/>
              <a:t>MULTI_STEP</a:t>
            </a:r>
          </a:p>
          <a:p>
            <a:r>
              <a:rPr lang="zh-CN" altLang="en-US" sz="2000" dirty="0"/>
              <a:t>条件下推</a:t>
            </a:r>
            <a:endParaRPr lang="en-US" altLang="zh-CN" sz="2000" dirty="0"/>
          </a:p>
          <a:p>
            <a:r>
              <a:rPr lang="en-US" altLang="zh-CN" sz="2000" dirty="0"/>
              <a:t>force index</a:t>
            </a:r>
          </a:p>
          <a:p>
            <a:r>
              <a:rPr lang="zh-CN" altLang="en-US" sz="2000" dirty="0"/>
              <a:t>全局唯一索引</a:t>
            </a:r>
            <a:endParaRPr lang="en-US" altLang="zh-CN" sz="2000" dirty="0"/>
          </a:p>
          <a:p>
            <a:r>
              <a:rPr lang="zh-CN" altLang="en-US" sz="2000" dirty="0"/>
              <a:t>聚合函数优化</a:t>
            </a:r>
            <a:endParaRPr lang="en-US" altLang="zh-CN" sz="2000" dirty="0"/>
          </a:p>
          <a:p>
            <a:r>
              <a:rPr lang="zh-CN" altLang="en-US" sz="2000" dirty="0"/>
              <a:t>子查询优化：</a:t>
            </a:r>
            <a:r>
              <a:rPr lang="en-US" altLang="zh-CN" sz="2000" dirty="0"/>
              <a:t>IN</a:t>
            </a:r>
            <a:r>
              <a:rPr lang="zh-CN" altLang="en-US" sz="2000" dirty="0"/>
              <a:t>匹配条数</a:t>
            </a:r>
            <a:endParaRPr lang="en-US" altLang="zh-CN" sz="2000" dirty="0"/>
          </a:p>
          <a:p>
            <a:r>
              <a:rPr lang="en-US" altLang="zh-CN" sz="2000" dirty="0"/>
              <a:t>Hint</a:t>
            </a:r>
            <a:r>
              <a:rPr lang="zh-CN" altLang="en-US" sz="2000" dirty="0"/>
              <a:t>：</a:t>
            </a:r>
            <a:r>
              <a:rPr lang="en-US" altLang="zh-CN" sz="2000" dirty="0"/>
              <a:t>NOGTID </a:t>
            </a:r>
            <a:r>
              <a:rPr lang="en-US" altLang="zh-CN" sz="2000" dirty="0" err="1"/>
              <a:t>storagedb</a:t>
            </a:r>
            <a:r>
              <a:rPr lang="en-US" altLang="zh-CN" sz="2000" dirty="0"/>
              <a:t> </a:t>
            </a:r>
            <a:r>
              <a:rPr lang="en-US" altLang="zh-CN" sz="2000" dirty="0" err="1"/>
              <a:t>samedb</a:t>
            </a:r>
            <a:endParaRPr lang="en-US" altLang="zh-CN" sz="2000" dirty="0"/>
          </a:p>
          <a:p>
            <a:r>
              <a:rPr lang="en-US" altLang="zh-CN" sz="2000" dirty="0"/>
              <a:t>HTAP</a:t>
            </a:r>
          </a:p>
        </p:txBody>
      </p:sp>
    </p:spTree>
    <p:extLst>
      <p:ext uri="{BB962C8B-B14F-4D97-AF65-F5344CB8AC3E}">
        <p14:creationId xmlns:p14="http://schemas.microsoft.com/office/powerpoint/2010/main" val="19362486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4098B6-F401-4B4F-A148-FF623178230D}"/>
              </a:ext>
            </a:extLst>
          </p:cNvPr>
          <p:cNvSpPr>
            <a:spLocks noGrp="1"/>
          </p:cNvSpPr>
          <p:nvPr>
            <p:ph type="title"/>
          </p:nvPr>
        </p:nvSpPr>
        <p:spPr>
          <a:xfrm>
            <a:off x="838200" y="365126"/>
            <a:ext cx="2592977" cy="627652"/>
          </a:xfrm>
        </p:spPr>
        <p:txBody>
          <a:bodyPr>
            <a:normAutofit/>
          </a:bodyPr>
          <a:lstStyle/>
          <a:p>
            <a:r>
              <a:rPr lang="zh-CN" altLang="en-US" sz="2000" b="1" dirty="0"/>
              <a:t>备份恢复</a:t>
            </a:r>
          </a:p>
        </p:txBody>
      </p:sp>
      <p:sp>
        <p:nvSpPr>
          <p:cNvPr id="3" name="内容占位符 2">
            <a:extLst>
              <a:ext uri="{FF2B5EF4-FFF2-40B4-BE49-F238E27FC236}">
                <a16:creationId xmlns:a16="http://schemas.microsoft.com/office/drawing/2014/main" id="{061F9ED4-90F0-461B-8096-6E0876A61AB6}"/>
              </a:ext>
            </a:extLst>
          </p:cNvPr>
          <p:cNvSpPr>
            <a:spLocks noGrp="1"/>
          </p:cNvSpPr>
          <p:nvPr>
            <p:ph idx="1"/>
          </p:nvPr>
        </p:nvSpPr>
        <p:spPr>
          <a:xfrm>
            <a:off x="868680" y="1037500"/>
            <a:ext cx="10515600" cy="3067049"/>
          </a:xfrm>
        </p:spPr>
        <p:txBody>
          <a:bodyPr/>
          <a:lstStyle/>
          <a:p>
            <a:pPr marL="0" indent="0">
              <a:buNone/>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分布式数据库业务数据包括四类备份：</a:t>
            </a:r>
          </a:p>
          <a:p>
            <a:pPr marL="0" lvl="0" indent="0" algn="just">
              <a:lnSpc>
                <a:spcPct val="150000"/>
              </a:lnSpc>
              <a:buNone/>
            </a:pPr>
            <a:r>
              <a:rPr lang="en-US"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data</a:t>
            </a:r>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数据备份</a:t>
            </a:r>
            <a:endPar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lvl="0" indent="0" algn="just">
              <a:lnSpc>
                <a:spcPct val="150000"/>
              </a:lnSpc>
              <a:buNone/>
            </a:pPr>
            <a:r>
              <a:rPr lang="en-US" altLang="zh-CN" sz="1800" kern="100" dirty="0" err="1">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binlog</a:t>
            </a:r>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日志备份</a:t>
            </a:r>
            <a:endPar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lvl="0" indent="0" algn="just">
              <a:lnSpc>
                <a:spcPct val="150000"/>
              </a:lnSpc>
              <a:buNone/>
            </a:pPr>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活跃</a:t>
            </a:r>
            <a:r>
              <a:rPr lang="en-US"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GTID</a:t>
            </a:r>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备份（</a:t>
            </a:r>
            <a:r>
              <a:rPr lang="en-US"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GTM</a:t>
            </a:r>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管理，还包括</a:t>
            </a:r>
            <a:r>
              <a:rPr lang="en-US"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sequence</a:t>
            </a:r>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a:t>
            </a:r>
            <a:endPar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lvl="0" indent="0" algn="just">
              <a:lnSpc>
                <a:spcPct val="150000"/>
              </a:lnSpc>
              <a:buNone/>
            </a:pPr>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元数据备份（分布式特有）</a:t>
            </a:r>
            <a:endParaRPr lang="zh-CN" altLang="en-US"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4084758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667E16D-9902-40FC-85E4-BA2179F252F5}"/>
              </a:ext>
            </a:extLst>
          </p:cNvPr>
          <p:cNvSpPr>
            <a:spLocks noGrp="1"/>
          </p:cNvSpPr>
          <p:nvPr>
            <p:ph idx="1"/>
          </p:nvPr>
        </p:nvSpPr>
        <p:spPr>
          <a:xfrm>
            <a:off x="838200" y="512556"/>
            <a:ext cx="10515600" cy="5664407"/>
          </a:xfrm>
        </p:spPr>
        <p:txBody>
          <a:bodyPr/>
          <a:lstStyle/>
          <a:p>
            <a:pPr marL="0" indent="0">
              <a:buNone/>
            </a:pPr>
            <a:r>
              <a:rPr lang="zh-CN" altLang="en-US" dirty="0"/>
              <a:t>数据恢复</a:t>
            </a:r>
          </a:p>
        </p:txBody>
      </p:sp>
      <p:pic>
        <p:nvPicPr>
          <p:cNvPr id="4" name="图片 3" descr="图形用户界面&#10;&#10;中度可信度描述已自动生成">
            <a:extLst>
              <a:ext uri="{FF2B5EF4-FFF2-40B4-BE49-F238E27FC236}">
                <a16:creationId xmlns:a16="http://schemas.microsoft.com/office/drawing/2014/main" id="{E9EBFF11-CB28-493F-BB0C-728A2B5F63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97342"/>
            <a:ext cx="4838973" cy="2419487"/>
          </a:xfrm>
          <a:prstGeom prst="rect">
            <a:avLst/>
          </a:prstGeom>
        </p:spPr>
      </p:pic>
      <p:pic>
        <p:nvPicPr>
          <p:cNvPr id="8" name="图片 7" descr="图形用户界面, 图示&#10;&#10;描述已自动生成">
            <a:extLst>
              <a:ext uri="{FF2B5EF4-FFF2-40B4-BE49-F238E27FC236}">
                <a16:creationId xmlns:a16="http://schemas.microsoft.com/office/drawing/2014/main" id="{CEEAFFAE-2AAF-45DE-87E2-A6DABDC071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6271" y="801189"/>
            <a:ext cx="6206540" cy="4319091"/>
          </a:xfrm>
          <a:prstGeom prst="rect">
            <a:avLst/>
          </a:prstGeom>
        </p:spPr>
      </p:pic>
    </p:spTree>
    <p:extLst>
      <p:ext uri="{BB962C8B-B14F-4D97-AF65-F5344CB8AC3E}">
        <p14:creationId xmlns:p14="http://schemas.microsoft.com/office/powerpoint/2010/main" val="1635344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207F58-3D57-4E05-80D0-13A44E9A9264}"/>
              </a:ext>
            </a:extLst>
          </p:cNvPr>
          <p:cNvSpPr>
            <a:spLocks noGrp="1"/>
          </p:cNvSpPr>
          <p:nvPr>
            <p:ph type="title"/>
          </p:nvPr>
        </p:nvSpPr>
        <p:spPr>
          <a:xfrm>
            <a:off x="912008" y="336422"/>
            <a:ext cx="2405255" cy="770699"/>
          </a:xfrm>
        </p:spPr>
        <p:txBody>
          <a:bodyPr>
            <a:normAutofit/>
          </a:bodyPr>
          <a:lstStyle/>
          <a:p>
            <a:r>
              <a:rPr lang="zh-CN" altLang="en-US" sz="2400" b="1" dirty="0"/>
              <a:t>扩展性</a:t>
            </a:r>
          </a:p>
        </p:txBody>
      </p:sp>
      <p:sp>
        <p:nvSpPr>
          <p:cNvPr id="3" name="内容占位符 2">
            <a:extLst>
              <a:ext uri="{FF2B5EF4-FFF2-40B4-BE49-F238E27FC236}">
                <a16:creationId xmlns:a16="http://schemas.microsoft.com/office/drawing/2014/main" id="{C6C02577-2EBF-4543-ADD4-51525E21894E}"/>
              </a:ext>
            </a:extLst>
          </p:cNvPr>
          <p:cNvSpPr>
            <a:spLocks noGrp="1"/>
          </p:cNvSpPr>
          <p:nvPr>
            <p:ph idx="1"/>
          </p:nvPr>
        </p:nvSpPr>
        <p:spPr>
          <a:xfrm>
            <a:off x="912008" y="1321270"/>
            <a:ext cx="4465535" cy="1182444"/>
          </a:xfrm>
        </p:spPr>
        <p:txBody>
          <a:bodyPr/>
          <a:lstStyle/>
          <a:p>
            <a:pPr marL="0" indent="0">
              <a:buNone/>
            </a:pPr>
            <a:r>
              <a:rPr lang="en-US" altLang="zh-CN" dirty="0"/>
              <a:t>1</a:t>
            </a:r>
            <a:r>
              <a:rPr lang="zh-CN" altLang="en-US" dirty="0"/>
              <a:t>、多级扩展</a:t>
            </a:r>
            <a:endParaRPr lang="en-US" altLang="zh-CN" dirty="0"/>
          </a:p>
          <a:p>
            <a:pPr marL="0" indent="0">
              <a:buNone/>
            </a:pPr>
            <a:r>
              <a:rPr lang="en-US" altLang="zh-CN" dirty="0"/>
              <a:t>2</a:t>
            </a:r>
            <a:r>
              <a:rPr lang="zh-CN" altLang="en-US" dirty="0"/>
              <a:t>、异构数据库</a:t>
            </a:r>
          </a:p>
        </p:txBody>
      </p:sp>
    </p:spTree>
    <p:extLst>
      <p:ext uri="{BB962C8B-B14F-4D97-AF65-F5344CB8AC3E}">
        <p14:creationId xmlns:p14="http://schemas.microsoft.com/office/powerpoint/2010/main" val="2946319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内容占位符 2">
            <a:extLst>
              <a:ext uri="{FF2B5EF4-FFF2-40B4-BE49-F238E27FC236}">
                <a16:creationId xmlns:a16="http://schemas.microsoft.com/office/drawing/2014/main" id="{4EDDA4F0-E93C-4863-AA1D-EE9A780FBC1A}"/>
              </a:ext>
            </a:extLst>
          </p:cNvPr>
          <p:cNvSpPr>
            <a:spLocks noGrp="1"/>
          </p:cNvSpPr>
          <p:nvPr>
            <p:ph idx="1"/>
          </p:nvPr>
        </p:nvSpPr>
        <p:spPr>
          <a:xfrm>
            <a:off x="856829" y="756189"/>
            <a:ext cx="4246394" cy="433351"/>
          </a:xfrm>
        </p:spPr>
        <p:txBody>
          <a:bodyPr>
            <a:normAutofit/>
          </a:bodyPr>
          <a:lstStyle/>
          <a:p>
            <a:pPr marL="0" indent="0">
              <a:buNone/>
            </a:pPr>
            <a:r>
              <a:rPr lang="en-US" altLang="zh-CN" sz="2400" b="1" dirty="0" err="1"/>
              <a:t>GoldenDB</a:t>
            </a:r>
            <a:r>
              <a:rPr lang="zh-CN" altLang="en-US" sz="2400" b="1" dirty="0"/>
              <a:t>组件和进程列表</a:t>
            </a:r>
          </a:p>
          <a:p>
            <a:pPr marL="0" indent="0">
              <a:buNone/>
            </a:pPr>
            <a:endParaRPr lang="zh-CN" altLang="en-US" sz="2000" dirty="0"/>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图片 4">
            <a:extLst>
              <a:ext uri="{FF2B5EF4-FFF2-40B4-BE49-F238E27FC236}">
                <a16:creationId xmlns:a16="http://schemas.microsoft.com/office/drawing/2014/main" id="{DB66BA0E-2596-4E10-B7E3-9C9CC10DE60A}"/>
              </a:ext>
            </a:extLst>
          </p:cNvPr>
          <p:cNvPicPr>
            <a:picLocks noChangeAspect="1"/>
          </p:cNvPicPr>
          <p:nvPr/>
        </p:nvPicPr>
        <p:blipFill>
          <a:blip r:embed="rId2"/>
          <a:stretch>
            <a:fillRect/>
          </a:stretch>
        </p:blipFill>
        <p:spPr>
          <a:xfrm>
            <a:off x="993385" y="1398308"/>
            <a:ext cx="10205229" cy="5032971"/>
          </a:xfrm>
          <a:prstGeom prst="rect">
            <a:avLst/>
          </a:prstGeom>
        </p:spPr>
      </p:pic>
    </p:spTree>
    <p:extLst>
      <p:ext uri="{BB962C8B-B14F-4D97-AF65-F5344CB8AC3E}">
        <p14:creationId xmlns:p14="http://schemas.microsoft.com/office/powerpoint/2010/main" val="28514269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5336FC-ACC3-4B91-85AB-BE9397CAE110}"/>
              </a:ext>
            </a:extLst>
          </p:cNvPr>
          <p:cNvSpPr>
            <a:spLocks noGrp="1"/>
          </p:cNvSpPr>
          <p:nvPr>
            <p:ph type="title"/>
          </p:nvPr>
        </p:nvSpPr>
        <p:spPr>
          <a:xfrm>
            <a:off x="924309" y="410499"/>
            <a:ext cx="1236627" cy="434193"/>
          </a:xfrm>
        </p:spPr>
        <p:txBody>
          <a:bodyPr>
            <a:normAutofit/>
          </a:bodyPr>
          <a:lstStyle/>
          <a:p>
            <a:r>
              <a:rPr lang="zh-CN" altLang="en-US" sz="2400" b="1" dirty="0"/>
              <a:t>兼容性</a:t>
            </a:r>
          </a:p>
        </p:txBody>
      </p:sp>
      <p:sp>
        <p:nvSpPr>
          <p:cNvPr id="3" name="内容占位符 2">
            <a:extLst>
              <a:ext uri="{FF2B5EF4-FFF2-40B4-BE49-F238E27FC236}">
                <a16:creationId xmlns:a16="http://schemas.microsoft.com/office/drawing/2014/main" id="{82B4A5D1-E342-46F9-980D-DB7B4184E547}"/>
              </a:ext>
            </a:extLst>
          </p:cNvPr>
          <p:cNvSpPr>
            <a:spLocks noGrp="1"/>
          </p:cNvSpPr>
          <p:nvPr>
            <p:ph idx="1"/>
          </p:nvPr>
        </p:nvSpPr>
        <p:spPr>
          <a:xfrm>
            <a:off x="838200" y="1030138"/>
            <a:ext cx="10515600" cy="4351338"/>
          </a:xfrm>
        </p:spPr>
        <p:txBody>
          <a:bodyPr/>
          <a:lstStyle/>
          <a:p>
            <a:pPr marL="0" indent="0">
              <a:buNone/>
            </a:pPr>
            <a:r>
              <a:rPr lang="en-US" altLang="zh-CN" sz="2000" dirty="0"/>
              <a:t>1</a:t>
            </a:r>
            <a:r>
              <a:rPr lang="zh-CN" altLang="en-US" sz="2000" dirty="0"/>
              <a:t>、</a:t>
            </a:r>
            <a:r>
              <a:rPr lang="en-US" altLang="zh-CN" sz="2000" dirty="0"/>
              <a:t>MySQL</a:t>
            </a:r>
            <a:r>
              <a:rPr lang="zh-CN" altLang="en-US" sz="2000" dirty="0"/>
              <a:t>兼容性</a:t>
            </a:r>
            <a:endParaRPr lang="en-US" altLang="zh-CN" sz="2000" dirty="0"/>
          </a:p>
          <a:p>
            <a:pPr marL="0" indent="0">
              <a:buNone/>
            </a:pPr>
            <a:r>
              <a:rPr lang="zh-CN" altLang="en-US" sz="2000" dirty="0"/>
              <a:t>数据节点兼容</a:t>
            </a:r>
            <a:r>
              <a:rPr lang="en-US" altLang="zh-CN" sz="2000" dirty="0"/>
              <a:t>MySQL5.7/8.0</a:t>
            </a:r>
            <a:r>
              <a:rPr lang="zh-CN" altLang="en-US" sz="2000" dirty="0"/>
              <a:t>，计算节点部分兼容</a:t>
            </a:r>
            <a:r>
              <a:rPr lang="en-US" altLang="zh-CN" sz="2000" dirty="0"/>
              <a:t>MySQL8.0</a:t>
            </a:r>
          </a:p>
          <a:p>
            <a:pPr marL="0" indent="0">
              <a:buNone/>
            </a:pPr>
            <a:r>
              <a:rPr lang="en-US" altLang="zh-CN" sz="2000" dirty="0"/>
              <a:t>2</a:t>
            </a:r>
            <a:r>
              <a:rPr lang="zh-CN" altLang="en-US" sz="2000" dirty="0"/>
              <a:t>、</a:t>
            </a:r>
            <a:r>
              <a:rPr lang="en-US" altLang="zh-CN" sz="2000" dirty="0"/>
              <a:t>Oracle</a:t>
            </a:r>
            <a:r>
              <a:rPr lang="zh-CN" altLang="en-US" sz="2000" dirty="0"/>
              <a:t>兼容性</a:t>
            </a:r>
            <a:endParaRPr lang="en-US" altLang="zh-CN" sz="2000" dirty="0"/>
          </a:p>
          <a:p>
            <a:r>
              <a:rPr lang="en-US" altLang="zh-CN" sz="2000" dirty="0"/>
              <a:t>sequence</a:t>
            </a:r>
          </a:p>
          <a:p>
            <a:r>
              <a:rPr lang="zh-CN" altLang="en-US" sz="2000" dirty="0"/>
              <a:t>基本的时间、字符函数</a:t>
            </a:r>
            <a:endParaRPr lang="en-US" altLang="zh-CN" sz="2000" dirty="0"/>
          </a:p>
          <a:p>
            <a:r>
              <a:rPr lang="en-US" altLang="zh-CN" sz="2000" dirty="0"/>
              <a:t>Synonym</a:t>
            </a:r>
            <a:r>
              <a:rPr lang="zh-CN" altLang="en-US" sz="2000" dirty="0"/>
              <a:t>同义词</a:t>
            </a:r>
            <a:endParaRPr lang="en-US" altLang="zh-CN" sz="2000" dirty="0"/>
          </a:p>
          <a:p>
            <a:r>
              <a:rPr lang="zh-CN" altLang="en-US" sz="2000" dirty="0"/>
              <a:t>窗口函数</a:t>
            </a:r>
            <a:endParaRPr lang="en-US" altLang="zh-CN" sz="2000" dirty="0"/>
          </a:p>
          <a:p>
            <a:r>
              <a:rPr lang="en-US" altLang="zh-CN" sz="2000" dirty="0"/>
              <a:t>MERGE INTO</a:t>
            </a:r>
          </a:p>
          <a:p>
            <a:r>
              <a:rPr lang="en-US" altLang="zh-CN" sz="2000" dirty="0"/>
              <a:t>……</a:t>
            </a:r>
          </a:p>
          <a:p>
            <a:endParaRPr lang="zh-CN" altLang="en-US" dirty="0"/>
          </a:p>
        </p:txBody>
      </p:sp>
    </p:spTree>
    <p:extLst>
      <p:ext uri="{BB962C8B-B14F-4D97-AF65-F5344CB8AC3E}">
        <p14:creationId xmlns:p14="http://schemas.microsoft.com/office/powerpoint/2010/main" val="7334231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730287-AE5E-47CD-9F35-84BADF8FD5DB}"/>
              </a:ext>
            </a:extLst>
          </p:cNvPr>
          <p:cNvSpPr>
            <a:spLocks noGrp="1"/>
          </p:cNvSpPr>
          <p:nvPr>
            <p:ph type="title"/>
          </p:nvPr>
        </p:nvSpPr>
        <p:spPr>
          <a:xfrm>
            <a:off x="838200" y="365125"/>
            <a:ext cx="1527759" cy="733795"/>
          </a:xfrm>
        </p:spPr>
        <p:txBody>
          <a:bodyPr>
            <a:normAutofit/>
          </a:bodyPr>
          <a:lstStyle/>
          <a:p>
            <a:r>
              <a:rPr lang="zh-CN" altLang="en-US" sz="2400" b="1" dirty="0"/>
              <a:t>数据迁移</a:t>
            </a:r>
          </a:p>
        </p:txBody>
      </p:sp>
      <p:sp>
        <p:nvSpPr>
          <p:cNvPr id="3" name="内容占位符 2">
            <a:extLst>
              <a:ext uri="{FF2B5EF4-FFF2-40B4-BE49-F238E27FC236}">
                <a16:creationId xmlns:a16="http://schemas.microsoft.com/office/drawing/2014/main" id="{9CF31671-1121-443B-B915-7708AE907827}"/>
              </a:ext>
            </a:extLst>
          </p:cNvPr>
          <p:cNvSpPr>
            <a:spLocks noGrp="1"/>
          </p:cNvSpPr>
          <p:nvPr>
            <p:ph idx="1"/>
          </p:nvPr>
        </p:nvSpPr>
        <p:spPr>
          <a:xfrm>
            <a:off x="838200" y="1198256"/>
            <a:ext cx="10515600" cy="4351338"/>
          </a:xfrm>
        </p:spPr>
        <p:txBody>
          <a:bodyPr>
            <a:normAutofit/>
          </a:bodyPr>
          <a:lstStyle/>
          <a:p>
            <a:pPr marL="0" indent="0">
              <a:buNone/>
            </a:pPr>
            <a:r>
              <a:rPr lang="en-US" altLang="zh-CN" sz="2000" dirty="0"/>
              <a:t>1</a:t>
            </a:r>
            <a:r>
              <a:rPr lang="zh-CN" altLang="en-US" sz="2000" dirty="0"/>
              <a:t>、重分布</a:t>
            </a:r>
            <a:endParaRPr lang="en-US" altLang="zh-CN" sz="2000" dirty="0"/>
          </a:p>
          <a:p>
            <a:pPr marL="0" indent="0">
              <a:buNone/>
            </a:pPr>
            <a:r>
              <a:rPr lang="en-US" altLang="zh-CN" sz="2000" dirty="0"/>
              <a:t>2</a:t>
            </a:r>
            <a:r>
              <a:rPr lang="zh-CN" altLang="en-US" sz="2000" dirty="0"/>
              <a:t>、导入导出</a:t>
            </a:r>
            <a:endParaRPr lang="en-US" altLang="zh-CN" sz="2000" dirty="0"/>
          </a:p>
          <a:p>
            <a:pPr marL="0" indent="0">
              <a:buNone/>
            </a:pPr>
            <a:r>
              <a:rPr lang="en-US" altLang="zh-CN" sz="2000" dirty="0" err="1"/>
              <a:t>loadserver</a:t>
            </a:r>
            <a:r>
              <a:rPr lang="zh-CN" altLang="en-US" sz="2000" dirty="0"/>
              <a:t>：走</a:t>
            </a:r>
            <a:r>
              <a:rPr lang="en-US" altLang="zh-CN" sz="2000" dirty="0" err="1"/>
              <a:t>db</a:t>
            </a:r>
            <a:r>
              <a:rPr lang="en-US" altLang="zh-CN" sz="2000" dirty="0"/>
              <a:t>(</a:t>
            </a:r>
            <a:r>
              <a:rPr lang="zh-CN" altLang="en-US" sz="2000" dirty="0"/>
              <a:t>需要刷新自增列</a:t>
            </a:r>
            <a:r>
              <a:rPr lang="en-US" altLang="zh-CN" sz="2000" dirty="0"/>
              <a:t>)</a:t>
            </a:r>
          </a:p>
          <a:p>
            <a:pPr marL="0" indent="0">
              <a:buNone/>
            </a:pPr>
            <a:r>
              <a:rPr lang="en-US" altLang="zh-CN" sz="2000" dirty="0" err="1"/>
              <a:t>goldendumper</a:t>
            </a:r>
            <a:r>
              <a:rPr lang="zh-CN" altLang="en-US" sz="2000" dirty="0"/>
              <a:t>：走</a:t>
            </a:r>
            <a:r>
              <a:rPr lang="en-US" altLang="zh-CN" sz="2000" dirty="0"/>
              <a:t>proxy</a:t>
            </a:r>
            <a:endParaRPr lang="zh-CN" altLang="en-US" sz="2000" dirty="0"/>
          </a:p>
        </p:txBody>
      </p:sp>
    </p:spTree>
    <p:extLst>
      <p:ext uri="{BB962C8B-B14F-4D97-AF65-F5344CB8AC3E}">
        <p14:creationId xmlns:p14="http://schemas.microsoft.com/office/powerpoint/2010/main" val="4016968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2E4FDF-6E4F-47B8-8506-32FE981C2A12}"/>
              </a:ext>
            </a:extLst>
          </p:cNvPr>
          <p:cNvSpPr>
            <a:spLocks noGrp="1"/>
          </p:cNvSpPr>
          <p:nvPr>
            <p:ph type="title"/>
          </p:nvPr>
        </p:nvSpPr>
        <p:spPr>
          <a:xfrm>
            <a:off x="838200" y="365125"/>
            <a:ext cx="1650772" cy="840407"/>
          </a:xfrm>
        </p:spPr>
        <p:txBody>
          <a:bodyPr>
            <a:normAutofit/>
          </a:bodyPr>
          <a:lstStyle/>
          <a:p>
            <a:r>
              <a:rPr lang="zh-CN" altLang="en-US" sz="2000" b="1" dirty="0"/>
              <a:t>监控运维</a:t>
            </a:r>
          </a:p>
        </p:txBody>
      </p:sp>
      <p:sp>
        <p:nvSpPr>
          <p:cNvPr id="3" name="内容占位符 2">
            <a:extLst>
              <a:ext uri="{FF2B5EF4-FFF2-40B4-BE49-F238E27FC236}">
                <a16:creationId xmlns:a16="http://schemas.microsoft.com/office/drawing/2014/main" id="{490D1B73-F99E-4C52-9F44-787DADFE1AC9}"/>
              </a:ext>
            </a:extLst>
          </p:cNvPr>
          <p:cNvSpPr>
            <a:spLocks noGrp="1"/>
          </p:cNvSpPr>
          <p:nvPr>
            <p:ph idx="1"/>
          </p:nvPr>
        </p:nvSpPr>
        <p:spPr>
          <a:xfrm>
            <a:off x="875104" y="1136750"/>
            <a:ext cx="10515600" cy="4351338"/>
          </a:xfrm>
        </p:spPr>
        <p:txBody>
          <a:bodyPr>
            <a:normAutofit fontScale="70000" lnSpcReduction="20000"/>
          </a:bodyPr>
          <a:lstStyle/>
          <a:p>
            <a:pPr marL="0" indent="0">
              <a:buNone/>
            </a:pPr>
            <a:r>
              <a:rPr lang="en-US" altLang="zh-CN" dirty="0"/>
              <a:t>1</a:t>
            </a:r>
            <a:r>
              <a:rPr lang="zh-CN" altLang="en-US" dirty="0"/>
              <a:t>、流水号</a:t>
            </a:r>
            <a:endParaRPr lang="en-US" altLang="zh-CN" dirty="0"/>
          </a:p>
          <a:p>
            <a:pPr marL="0" indent="0">
              <a:buNone/>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系统表</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information_schema.INNODB_TRX</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主要记录了</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innodb</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事务的相关信息，需要增加</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2</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个字段用于保存事务流水号信息及</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GTID</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信息。</a:t>
            </a:r>
            <a:endPar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新增字段信息如下：</a:t>
            </a:r>
            <a:endPar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trx_serial_num</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varchar(32) DEFAULT NULL,</a:t>
            </a:r>
            <a:endParaRPr lang="en-US" altLang="zh-CN" sz="1800" kern="100" dirty="0">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trx_gtm_gtid</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varcahr</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(32) DEFAULT NULL</a:t>
            </a:r>
          </a:p>
          <a:p>
            <a:pPr marL="0" indent="0">
              <a:buNone/>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事务流水号信息和</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GTID</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信息都是以特殊</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HINT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信息的方式携带在</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SQL</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语句中的，如：</a:t>
            </a:r>
            <a:endPar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事务流水号：</a:t>
            </a:r>
            <a:r>
              <a:rPr lang="en-US"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/*+TSN=abc123*/ START TRANSACTION;</a:t>
            </a:r>
          </a:p>
          <a:p>
            <a:pPr marL="0" indent="0">
              <a:buNone/>
            </a:pPr>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事务流水号：</a:t>
            </a:r>
            <a:r>
              <a:rPr lang="en-US"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/*+GTID=123456*/ START TRANSACTION;</a:t>
            </a:r>
            <a:endParaRPr lang="en-US" altLang="zh-CN" dirty="0"/>
          </a:p>
          <a:p>
            <a:pPr marL="0" indent="0">
              <a:buNone/>
            </a:pPr>
            <a:r>
              <a:rPr lang="en-US" altLang="zh-CN" dirty="0"/>
              <a:t>2</a:t>
            </a:r>
            <a:r>
              <a:rPr lang="zh-CN" altLang="en-US" dirty="0"/>
              <a:t>、日志</a:t>
            </a:r>
            <a:endParaRPr lang="en-US" altLang="zh-CN" dirty="0"/>
          </a:p>
          <a:p>
            <a:pPr marL="0" indent="0">
              <a:buNone/>
            </a:pPr>
            <a:r>
              <a:rPr lang="zh-CN" altLang="en-US" sz="1800" kern="100" dirty="0">
                <a:latin typeface="Times New Roman" panose="02020603050405020304" pitchFamily="18" charset="0"/>
                <a:ea typeface="仿宋" panose="02010609060101010101" pitchFamily="49" charset="-122"/>
                <a:cs typeface="Times New Roman" panose="02020603050405020304" pitchFamily="18" charset="0"/>
              </a:rPr>
              <a:t>系统日志：</a:t>
            </a:r>
            <a:r>
              <a:rPr lang="en-US" altLang="zh-CN" sz="1800" kern="100" dirty="0">
                <a:latin typeface="Times New Roman" panose="02020603050405020304" pitchFamily="18" charset="0"/>
                <a:ea typeface="仿宋" panose="02010609060101010101" pitchFamily="49" charset="-122"/>
                <a:cs typeface="Times New Roman" panose="02020603050405020304" pitchFamily="18" charset="0"/>
              </a:rPr>
              <a:t>Insight</a:t>
            </a:r>
            <a:r>
              <a:rPr lang="zh-CN" altLang="en-US" sz="1800" kern="100" dirty="0">
                <a:latin typeface="Times New Roman" panose="02020603050405020304" pitchFamily="18" charset="0"/>
                <a:ea typeface="仿宋" panose="02010609060101010101" pitchFamily="49" charset="-122"/>
                <a:cs typeface="Times New Roman" panose="02020603050405020304" pitchFamily="18" charset="0"/>
              </a:rPr>
              <a:t>下发操作日志，进程启停日志，程序运行日志</a:t>
            </a:r>
            <a:endParaRPr lang="en-US" altLang="zh-CN" sz="1800" kern="100" dirty="0">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zh-CN" altLang="en-US" sz="1800" kern="100" dirty="0">
                <a:latin typeface="Times New Roman" panose="02020603050405020304" pitchFamily="18" charset="0"/>
                <a:ea typeface="仿宋" panose="02010609060101010101" pitchFamily="49" charset="-122"/>
                <a:cs typeface="Times New Roman" panose="02020603050405020304" pitchFamily="18" charset="0"/>
              </a:rPr>
              <a:t>慢日志：</a:t>
            </a:r>
            <a:r>
              <a:rPr lang="en-US" altLang="zh-CN" sz="1800" kern="100" dirty="0">
                <a:latin typeface="Times New Roman" panose="02020603050405020304" pitchFamily="18" charset="0"/>
                <a:ea typeface="仿宋" panose="02010609060101010101" pitchFamily="49" charset="-122"/>
                <a:cs typeface="Times New Roman" panose="02020603050405020304" pitchFamily="18" charset="0"/>
              </a:rPr>
              <a:t>proxy</a:t>
            </a:r>
            <a:r>
              <a:rPr lang="zh-CN" altLang="en-US" sz="1800" kern="100" dirty="0">
                <a:latin typeface="Times New Roman" panose="02020603050405020304" pitchFamily="18" charset="0"/>
                <a:ea typeface="仿宋" panose="02010609060101010101" pitchFamily="49" charset="-122"/>
                <a:cs typeface="Times New Roman" panose="02020603050405020304" pitchFamily="18" charset="0"/>
              </a:rPr>
              <a:t>慢日志，</a:t>
            </a:r>
            <a:r>
              <a:rPr lang="en-US" altLang="zh-CN" sz="1800" kern="100" dirty="0">
                <a:latin typeface="Times New Roman" panose="02020603050405020304" pitchFamily="18" charset="0"/>
                <a:ea typeface="仿宋" panose="02010609060101010101" pitchFamily="49" charset="-122"/>
                <a:cs typeface="Times New Roman" panose="02020603050405020304" pitchFamily="18" charset="0"/>
              </a:rPr>
              <a:t>DB</a:t>
            </a:r>
            <a:r>
              <a:rPr lang="zh-CN" altLang="en-US" sz="1800" kern="100" dirty="0">
                <a:latin typeface="Times New Roman" panose="02020603050405020304" pitchFamily="18" charset="0"/>
                <a:ea typeface="仿宋" panose="02010609060101010101" pitchFamily="49" charset="-122"/>
                <a:cs typeface="Times New Roman" panose="02020603050405020304" pitchFamily="18" charset="0"/>
              </a:rPr>
              <a:t>慢日志，</a:t>
            </a:r>
            <a:r>
              <a:rPr lang="en-US" altLang="zh-CN" sz="1800" kern="100" dirty="0">
                <a:latin typeface="Times New Roman" panose="02020603050405020304" pitchFamily="18" charset="0"/>
                <a:ea typeface="仿宋" panose="02010609060101010101" pitchFamily="49" charset="-122"/>
                <a:cs typeface="Times New Roman" panose="02020603050405020304" pitchFamily="18" charset="0"/>
              </a:rPr>
              <a:t>DB</a:t>
            </a:r>
            <a:r>
              <a:rPr lang="zh-CN" altLang="en-US" sz="1800" kern="100" dirty="0">
                <a:latin typeface="Times New Roman" panose="02020603050405020304" pitchFamily="18" charset="0"/>
                <a:ea typeface="仿宋" panose="02010609060101010101" pitchFamily="49" charset="-122"/>
                <a:cs typeface="Times New Roman" panose="02020603050405020304" pitchFamily="18" charset="0"/>
              </a:rPr>
              <a:t>锁等待日志</a:t>
            </a:r>
            <a:endParaRPr lang="en-US" altLang="zh-CN" sz="1800" kern="100" dirty="0">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en-US" altLang="zh-CN" dirty="0"/>
              <a:t>3</a:t>
            </a:r>
            <a:r>
              <a:rPr lang="zh-CN" altLang="en-US" dirty="0"/>
              <a:t>、监控和故障诊断工具</a:t>
            </a:r>
            <a:endParaRPr lang="en-US" altLang="zh-CN" dirty="0"/>
          </a:p>
          <a:p>
            <a:pPr marL="0" indent="0">
              <a:buNone/>
            </a:pPr>
            <a:r>
              <a:rPr lang="zh-CN" altLang="en-US" sz="1800" kern="100" dirty="0">
                <a:latin typeface="Times New Roman" panose="02020603050405020304" pitchFamily="18" charset="0"/>
                <a:ea typeface="仿宋" panose="02010609060101010101" pitchFamily="49" charset="-122"/>
                <a:cs typeface="Times New Roman" panose="02020603050405020304" pitchFamily="18" charset="0"/>
              </a:rPr>
              <a:t>巡检脚本</a:t>
            </a:r>
            <a:endParaRPr lang="en-US" altLang="zh-CN" sz="1800" kern="100" dirty="0">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en-US" altLang="zh-CN" sz="1800" kern="100" dirty="0" err="1">
                <a:latin typeface="Times New Roman" panose="02020603050405020304" pitchFamily="18" charset="0"/>
                <a:ea typeface="仿宋" panose="02010609060101010101" pitchFamily="49" charset="-122"/>
                <a:cs typeface="Times New Roman" panose="02020603050405020304" pitchFamily="18" charset="0"/>
              </a:rPr>
              <a:t>dbtool</a:t>
            </a:r>
            <a:r>
              <a:rPr lang="zh-CN" altLang="en-US" sz="1800" kern="100" dirty="0">
                <a:latin typeface="Times New Roman" panose="02020603050405020304" pitchFamily="18" charset="0"/>
                <a:ea typeface="仿宋" panose="02010609060101010101" pitchFamily="49" charset="-122"/>
                <a:cs typeface="Times New Roman" panose="02020603050405020304" pitchFamily="18" charset="0"/>
              </a:rPr>
              <a:t>运维工具</a:t>
            </a:r>
            <a:endParaRPr lang="en-US" altLang="zh-CN" sz="1800" kern="100" dirty="0">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en-US" altLang="zh-CN" dirty="0"/>
              <a:t>4</a:t>
            </a:r>
            <a:r>
              <a:rPr lang="zh-CN" altLang="en-US" dirty="0"/>
              <a:t>、</a:t>
            </a:r>
            <a:r>
              <a:rPr lang="en-US" altLang="zh-CN" dirty="0"/>
              <a:t>OMM/Insight</a:t>
            </a:r>
            <a:endParaRPr lang="zh-CN" altLang="en-US" dirty="0"/>
          </a:p>
        </p:txBody>
      </p:sp>
    </p:spTree>
    <p:extLst>
      <p:ext uri="{BB962C8B-B14F-4D97-AF65-F5344CB8AC3E}">
        <p14:creationId xmlns:p14="http://schemas.microsoft.com/office/powerpoint/2010/main" val="42718536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AECAE9-CF09-49A2-8632-A51073B7ADA2}"/>
              </a:ext>
            </a:extLst>
          </p:cNvPr>
          <p:cNvSpPr>
            <a:spLocks noGrp="1"/>
          </p:cNvSpPr>
          <p:nvPr>
            <p:ph type="title"/>
          </p:nvPr>
        </p:nvSpPr>
        <p:spPr>
          <a:xfrm>
            <a:off x="838200" y="365126"/>
            <a:ext cx="3516476" cy="471366"/>
          </a:xfrm>
        </p:spPr>
        <p:txBody>
          <a:bodyPr>
            <a:normAutofit/>
          </a:bodyPr>
          <a:lstStyle/>
          <a:p>
            <a:r>
              <a:rPr lang="en-US" altLang="zh-CN" sz="2400" b="1" dirty="0"/>
              <a:t>Insight</a:t>
            </a:r>
            <a:r>
              <a:rPr lang="zh-CN" altLang="en-US" sz="2400" b="1" dirty="0"/>
              <a:t>运维平台交互关系</a:t>
            </a:r>
          </a:p>
        </p:txBody>
      </p:sp>
      <p:sp>
        <p:nvSpPr>
          <p:cNvPr id="5" name="文本框 4">
            <a:extLst>
              <a:ext uri="{FF2B5EF4-FFF2-40B4-BE49-F238E27FC236}">
                <a16:creationId xmlns:a16="http://schemas.microsoft.com/office/drawing/2014/main" id="{F206ACB5-9873-4AA3-9674-6D46427F4F4F}"/>
              </a:ext>
            </a:extLst>
          </p:cNvPr>
          <p:cNvSpPr txBox="1"/>
          <p:nvPr/>
        </p:nvSpPr>
        <p:spPr>
          <a:xfrm>
            <a:off x="1037413" y="3685903"/>
            <a:ext cx="10525852" cy="1200329"/>
          </a:xfrm>
          <a:prstGeom prst="rect">
            <a:avLst/>
          </a:prstGeom>
          <a:noFill/>
        </p:spPr>
        <p:txBody>
          <a:bodyPr wrap="square">
            <a:spAutoFit/>
          </a:bodyPr>
          <a:lstStyle/>
          <a:p>
            <a:pPr algn="just"/>
            <a:r>
              <a:rPr lang="en-US" altLang="zh-CN" b="0" i="0" dirty="0">
                <a:solidFill>
                  <a:srgbClr val="333333"/>
                </a:solidFill>
                <a:effectLst/>
                <a:latin typeface="-apple-system"/>
              </a:rPr>
              <a:t>1</a:t>
            </a:r>
            <a:r>
              <a:rPr lang="zh-CN" altLang="en-US" b="0" i="0" dirty="0">
                <a:solidFill>
                  <a:srgbClr val="333333"/>
                </a:solidFill>
                <a:effectLst/>
                <a:latin typeface="-apple-system"/>
              </a:rPr>
              <a:t>、</a:t>
            </a:r>
            <a:r>
              <a:rPr lang="en-US" altLang="zh-CN" b="0" i="0" dirty="0" err="1">
                <a:solidFill>
                  <a:srgbClr val="333333"/>
                </a:solidFill>
                <a:effectLst/>
                <a:latin typeface="-apple-system"/>
              </a:rPr>
              <a:t>InsightAgent</a:t>
            </a:r>
            <a:r>
              <a:rPr lang="zh-CN" altLang="en-US" b="0" i="0" dirty="0">
                <a:solidFill>
                  <a:srgbClr val="333333"/>
                </a:solidFill>
                <a:effectLst/>
                <a:latin typeface="-apple-system"/>
              </a:rPr>
              <a:t>是主机代理，每台主机上部署，执行</a:t>
            </a:r>
            <a:r>
              <a:rPr lang="en-US" altLang="zh-CN" b="0" i="0" dirty="0" err="1">
                <a:solidFill>
                  <a:srgbClr val="333333"/>
                </a:solidFill>
                <a:effectLst/>
                <a:latin typeface="-apple-system"/>
              </a:rPr>
              <a:t>insightserver</a:t>
            </a:r>
            <a:r>
              <a:rPr lang="zh-CN" altLang="en-US" b="0" i="0" dirty="0">
                <a:solidFill>
                  <a:srgbClr val="333333"/>
                </a:solidFill>
                <a:effectLst/>
                <a:latin typeface="-apple-system"/>
              </a:rPr>
              <a:t>下发的命令，并将数据收集推送到</a:t>
            </a:r>
            <a:r>
              <a:rPr lang="en-US" altLang="zh-CN" b="0" i="0" dirty="0" err="1">
                <a:solidFill>
                  <a:srgbClr val="333333"/>
                </a:solidFill>
                <a:effectLst/>
                <a:latin typeface="-apple-system"/>
              </a:rPr>
              <a:t>kafka</a:t>
            </a:r>
            <a:endParaRPr lang="en-US" altLang="zh-CN" b="0" i="0" dirty="0">
              <a:solidFill>
                <a:srgbClr val="333333"/>
              </a:solidFill>
              <a:effectLst/>
              <a:latin typeface="-apple-system"/>
            </a:endParaRPr>
          </a:p>
          <a:p>
            <a:pPr algn="just"/>
            <a:r>
              <a:rPr lang="en-US" altLang="zh-CN" b="0" i="0" dirty="0">
                <a:solidFill>
                  <a:srgbClr val="333333"/>
                </a:solidFill>
                <a:effectLst/>
                <a:latin typeface="-apple-system"/>
              </a:rPr>
              <a:t>2</a:t>
            </a:r>
            <a:r>
              <a:rPr lang="zh-CN" altLang="en-US" b="0" i="0" dirty="0">
                <a:solidFill>
                  <a:srgbClr val="333333"/>
                </a:solidFill>
                <a:effectLst/>
                <a:latin typeface="-apple-system"/>
              </a:rPr>
              <a:t>、</a:t>
            </a:r>
            <a:r>
              <a:rPr lang="en-US" altLang="zh-CN" b="0" i="0" dirty="0" err="1">
                <a:solidFill>
                  <a:srgbClr val="333333"/>
                </a:solidFill>
                <a:effectLst/>
                <a:latin typeface="-apple-system"/>
              </a:rPr>
              <a:t>Filebeat</a:t>
            </a:r>
            <a:r>
              <a:rPr lang="zh-CN" altLang="en-US" b="0" i="0" dirty="0">
                <a:solidFill>
                  <a:srgbClr val="333333"/>
                </a:solidFill>
                <a:effectLst/>
                <a:latin typeface="-apple-system"/>
              </a:rPr>
              <a:t>是日志采集代理，用于收集每台服务器的日志数据</a:t>
            </a:r>
          </a:p>
          <a:p>
            <a:pPr algn="just"/>
            <a:r>
              <a:rPr lang="en-US" altLang="zh-CN" b="0" i="0" dirty="0">
                <a:solidFill>
                  <a:srgbClr val="333333"/>
                </a:solidFill>
                <a:effectLst/>
                <a:latin typeface="-apple-system"/>
              </a:rPr>
              <a:t>3</a:t>
            </a:r>
            <a:r>
              <a:rPr lang="zh-CN" altLang="en-US" b="0" i="0" dirty="0">
                <a:solidFill>
                  <a:srgbClr val="333333"/>
                </a:solidFill>
                <a:effectLst/>
                <a:latin typeface="-apple-system"/>
              </a:rPr>
              <a:t>、运维性能数据经过</a:t>
            </a:r>
            <a:r>
              <a:rPr lang="en-US" altLang="zh-CN" b="0" i="0" dirty="0" err="1">
                <a:solidFill>
                  <a:srgbClr val="333333"/>
                </a:solidFill>
                <a:effectLst/>
                <a:latin typeface="-apple-system"/>
              </a:rPr>
              <a:t>kafka</a:t>
            </a:r>
            <a:r>
              <a:rPr lang="zh-CN" altLang="en-US" b="0" i="0" dirty="0">
                <a:solidFill>
                  <a:srgbClr val="333333"/>
                </a:solidFill>
                <a:effectLst/>
                <a:latin typeface="-apple-system"/>
              </a:rPr>
              <a:t>消息队列后通过</a:t>
            </a:r>
            <a:r>
              <a:rPr lang="en-US" altLang="zh-CN" b="0" i="0" dirty="0" err="1">
                <a:solidFill>
                  <a:srgbClr val="333333"/>
                </a:solidFill>
                <a:effectLst/>
                <a:latin typeface="-apple-system"/>
              </a:rPr>
              <a:t>logstash</a:t>
            </a:r>
            <a:r>
              <a:rPr lang="zh-CN" altLang="en-US" b="0" i="0" dirty="0">
                <a:solidFill>
                  <a:srgbClr val="333333"/>
                </a:solidFill>
                <a:effectLst/>
                <a:latin typeface="-apple-system"/>
              </a:rPr>
              <a:t>采集到</a:t>
            </a:r>
            <a:r>
              <a:rPr lang="en-US" altLang="zh-CN" b="0" i="0" dirty="0" err="1">
                <a:solidFill>
                  <a:srgbClr val="333333"/>
                </a:solidFill>
                <a:effectLst/>
                <a:latin typeface="-apple-system"/>
              </a:rPr>
              <a:t>elasticsearch</a:t>
            </a:r>
            <a:r>
              <a:rPr lang="zh-CN" altLang="en-US" b="0" i="0" dirty="0">
                <a:solidFill>
                  <a:srgbClr val="333333"/>
                </a:solidFill>
                <a:effectLst/>
                <a:latin typeface="-apple-system"/>
              </a:rPr>
              <a:t>中存储</a:t>
            </a:r>
          </a:p>
          <a:p>
            <a:pPr algn="just"/>
            <a:r>
              <a:rPr lang="en-US" altLang="zh-CN" b="0" i="0" dirty="0">
                <a:solidFill>
                  <a:srgbClr val="333333"/>
                </a:solidFill>
                <a:effectLst/>
                <a:latin typeface="-apple-system"/>
              </a:rPr>
              <a:t>4</a:t>
            </a:r>
            <a:r>
              <a:rPr lang="zh-CN" altLang="en-US" b="0" i="0" dirty="0">
                <a:solidFill>
                  <a:srgbClr val="333333"/>
                </a:solidFill>
                <a:effectLst/>
                <a:latin typeface="-apple-system"/>
              </a:rPr>
              <a:t>、</a:t>
            </a:r>
            <a:r>
              <a:rPr lang="en-US" altLang="zh-CN" b="0" i="0" dirty="0" err="1">
                <a:solidFill>
                  <a:srgbClr val="333333"/>
                </a:solidFill>
                <a:effectLst/>
                <a:latin typeface="-apple-system"/>
              </a:rPr>
              <a:t>Insightserver</a:t>
            </a:r>
            <a:r>
              <a:rPr lang="zh-CN" altLang="en-US" b="0" i="0" dirty="0">
                <a:solidFill>
                  <a:srgbClr val="333333"/>
                </a:solidFill>
                <a:effectLst/>
                <a:latin typeface="-apple-system"/>
              </a:rPr>
              <a:t>会查询</a:t>
            </a:r>
            <a:r>
              <a:rPr lang="en-US" altLang="zh-CN" b="0" i="0" dirty="0">
                <a:solidFill>
                  <a:srgbClr val="333333"/>
                </a:solidFill>
                <a:effectLst/>
                <a:latin typeface="-apple-system"/>
              </a:rPr>
              <a:t>ES</a:t>
            </a:r>
            <a:r>
              <a:rPr lang="zh-CN" altLang="en-US" b="0" i="0" dirty="0">
                <a:solidFill>
                  <a:srgbClr val="333333"/>
                </a:solidFill>
                <a:effectLst/>
                <a:latin typeface="-apple-system"/>
              </a:rPr>
              <a:t>中的性能数据、</a:t>
            </a:r>
            <a:r>
              <a:rPr lang="en-US" altLang="zh-CN" b="0" i="0" dirty="0">
                <a:solidFill>
                  <a:srgbClr val="333333"/>
                </a:solidFill>
                <a:effectLst/>
                <a:latin typeface="-apple-system"/>
              </a:rPr>
              <a:t>RDB</a:t>
            </a:r>
            <a:r>
              <a:rPr lang="zh-CN" altLang="en-US" b="0" i="0" dirty="0">
                <a:solidFill>
                  <a:srgbClr val="333333"/>
                </a:solidFill>
                <a:effectLst/>
                <a:latin typeface="-apple-system"/>
              </a:rPr>
              <a:t>中的集群信息以及</a:t>
            </a:r>
            <a:r>
              <a:rPr lang="en-US" altLang="zh-CN" b="0" i="0" dirty="0">
                <a:solidFill>
                  <a:srgbClr val="333333"/>
                </a:solidFill>
                <a:effectLst/>
                <a:latin typeface="-apple-system"/>
              </a:rPr>
              <a:t>Redis</a:t>
            </a:r>
            <a:r>
              <a:rPr lang="zh-CN" altLang="en-US" b="0" i="0" dirty="0">
                <a:solidFill>
                  <a:srgbClr val="333333"/>
                </a:solidFill>
                <a:effectLst/>
                <a:latin typeface="-apple-system"/>
              </a:rPr>
              <a:t>中的缓存信息进行展示和汇总分析</a:t>
            </a:r>
          </a:p>
        </p:txBody>
      </p:sp>
      <p:pic>
        <p:nvPicPr>
          <p:cNvPr id="4" name="图片 3" descr="图示&#10;&#10;描述已自动生成">
            <a:extLst>
              <a:ext uri="{FF2B5EF4-FFF2-40B4-BE49-F238E27FC236}">
                <a16:creationId xmlns:a16="http://schemas.microsoft.com/office/drawing/2014/main" id="{074B2296-6214-405D-8651-B6DB58EBB2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4660" y="707708"/>
            <a:ext cx="7845878" cy="3043660"/>
          </a:xfrm>
          <a:prstGeom prst="rect">
            <a:avLst/>
          </a:prstGeom>
        </p:spPr>
      </p:pic>
    </p:spTree>
    <p:extLst>
      <p:ext uri="{BB962C8B-B14F-4D97-AF65-F5344CB8AC3E}">
        <p14:creationId xmlns:p14="http://schemas.microsoft.com/office/powerpoint/2010/main" val="18432035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AECAE9-CF09-49A2-8632-A51073B7ADA2}"/>
              </a:ext>
            </a:extLst>
          </p:cNvPr>
          <p:cNvSpPr>
            <a:spLocks noGrp="1"/>
          </p:cNvSpPr>
          <p:nvPr>
            <p:ph type="title"/>
          </p:nvPr>
        </p:nvSpPr>
        <p:spPr>
          <a:xfrm>
            <a:off x="838200" y="365126"/>
            <a:ext cx="3516476" cy="471366"/>
          </a:xfrm>
        </p:spPr>
        <p:txBody>
          <a:bodyPr>
            <a:normAutofit/>
          </a:bodyPr>
          <a:lstStyle/>
          <a:p>
            <a:r>
              <a:rPr lang="zh-CN" altLang="en-US" sz="2400" b="1" dirty="0"/>
              <a:t>当前问题及后续发展</a:t>
            </a:r>
          </a:p>
        </p:txBody>
      </p:sp>
      <p:sp>
        <p:nvSpPr>
          <p:cNvPr id="5" name="文本框 4">
            <a:extLst>
              <a:ext uri="{FF2B5EF4-FFF2-40B4-BE49-F238E27FC236}">
                <a16:creationId xmlns:a16="http://schemas.microsoft.com/office/drawing/2014/main" id="{F206ACB5-9873-4AA3-9674-6D46427F4F4F}"/>
              </a:ext>
            </a:extLst>
          </p:cNvPr>
          <p:cNvSpPr txBox="1"/>
          <p:nvPr/>
        </p:nvSpPr>
        <p:spPr>
          <a:xfrm>
            <a:off x="838200" y="881196"/>
            <a:ext cx="10525852" cy="1200329"/>
          </a:xfrm>
          <a:prstGeom prst="rect">
            <a:avLst/>
          </a:prstGeom>
          <a:noFill/>
        </p:spPr>
        <p:txBody>
          <a:bodyPr wrap="square">
            <a:spAutoFit/>
          </a:bodyPr>
          <a:lstStyle/>
          <a:p>
            <a:pPr algn="just"/>
            <a:r>
              <a:rPr lang="en-US" altLang="zh-CN" b="0" i="0" dirty="0" err="1">
                <a:solidFill>
                  <a:srgbClr val="333333"/>
                </a:solidFill>
                <a:effectLst/>
                <a:latin typeface="-apple-system"/>
              </a:rPr>
              <a:t>GoldenDB</a:t>
            </a:r>
            <a:r>
              <a:rPr lang="zh-CN" altLang="en-US" b="0" i="0" dirty="0">
                <a:solidFill>
                  <a:srgbClr val="333333"/>
                </a:solidFill>
                <a:effectLst/>
                <a:latin typeface="-apple-system"/>
              </a:rPr>
              <a:t>目前存在的不足：</a:t>
            </a:r>
            <a:endParaRPr lang="en-US" altLang="zh-CN" b="0" i="0" dirty="0">
              <a:solidFill>
                <a:srgbClr val="333333"/>
              </a:solidFill>
              <a:effectLst/>
              <a:latin typeface="-apple-system"/>
            </a:endParaRPr>
          </a:p>
          <a:p>
            <a:pPr algn="just"/>
            <a:endParaRPr lang="en-US" altLang="zh-CN" dirty="0">
              <a:solidFill>
                <a:srgbClr val="333333"/>
              </a:solidFill>
              <a:latin typeface="-apple-system"/>
            </a:endParaRPr>
          </a:p>
          <a:p>
            <a:pPr algn="just"/>
            <a:endParaRPr lang="en-US" altLang="zh-CN" b="0" i="0" dirty="0">
              <a:solidFill>
                <a:srgbClr val="333333"/>
              </a:solidFill>
              <a:effectLst/>
              <a:latin typeface="-apple-system"/>
            </a:endParaRPr>
          </a:p>
          <a:p>
            <a:pPr algn="just"/>
            <a:endParaRPr lang="zh-CN" altLang="en-US" b="0" i="0" dirty="0">
              <a:solidFill>
                <a:srgbClr val="333333"/>
              </a:solidFill>
              <a:effectLst/>
              <a:latin typeface="-apple-system"/>
            </a:endParaRPr>
          </a:p>
        </p:txBody>
      </p:sp>
      <p:sp>
        <p:nvSpPr>
          <p:cNvPr id="6" name="文本框 5">
            <a:extLst>
              <a:ext uri="{FF2B5EF4-FFF2-40B4-BE49-F238E27FC236}">
                <a16:creationId xmlns:a16="http://schemas.microsoft.com/office/drawing/2014/main" id="{22FD2946-B31F-4B13-BEF8-955961C734C0}"/>
              </a:ext>
            </a:extLst>
          </p:cNvPr>
          <p:cNvSpPr txBox="1"/>
          <p:nvPr/>
        </p:nvSpPr>
        <p:spPr>
          <a:xfrm>
            <a:off x="833074" y="2828835"/>
            <a:ext cx="10525852" cy="2308324"/>
          </a:xfrm>
          <a:prstGeom prst="rect">
            <a:avLst/>
          </a:prstGeom>
          <a:noFill/>
        </p:spPr>
        <p:txBody>
          <a:bodyPr wrap="square">
            <a:spAutoFit/>
          </a:bodyPr>
          <a:lstStyle/>
          <a:p>
            <a:pPr algn="just"/>
            <a:r>
              <a:rPr lang="en-US" altLang="zh-CN" b="0" i="0" dirty="0" err="1">
                <a:solidFill>
                  <a:srgbClr val="333333"/>
                </a:solidFill>
                <a:effectLst/>
                <a:latin typeface="-apple-system"/>
              </a:rPr>
              <a:t>GoldenDB</a:t>
            </a:r>
            <a:r>
              <a:rPr lang="zh-CN" altLang="en-US" dirty="0">
                <a:solidFill>
                  <a:srgbClr val="333333"/>
                </a:solidFill>
                <a:latin typeface="-apple-system"/>
              </a:rPr>
              <a:t>后续发展</a:t>
            </a:r>
            <a:r>
              <a:rPr lang="zh-CN" altLang="en-US" b="0" i="0" dirty="0">
                <a:solidFill>
                  <a:srgbClr val="333333"/>
                </a:solidFill>
                <a:effectLst/>
                <a:latin typeface="-apple-system"/>
              </a:rPr>
              <a:t>：</a:t>
            </a:r>
            <a:endParaRPr lang="en-US" altLang="zh-CN" b="0" i="0" dirty="0">
              <a:solidFill>
                <a:srgbClr val="333333"/>
              </a:solidFill>
              <a:effectLst/>
              <a:latin typeface="-apple-system"/>
            </a:endParaRPr>
          </a:p>
          <a:p>
            <a:pPr algn="just"/>
            <a:r>
              <a:rPr lang="en-US" altLang="zh-CN" dirty="0">
                <a:solidFill>
                  <a:srgbClr val="333333"/>
                </a:solidFill>
                <a:latin typeface="-apple-system"/>
              </a:rPr>
              <a:t>1</a:t>
            </a:r>
            <a:r>
              <a:rPr lang="zh-CN" altLang="en-US" dirty="0">
                <a:solidFill>
                  <a:srgbClr val="333333"/>
                </a:solidFill>
                <a:latin typeface="-apple-system"/>
              </a:rPr>
              <a:t>、</a:t>
            </a:r>
            <a:r>
              <a:rPr lang="en-US" altLang="zh-CN" dirty="0">
                <a:solidFill>
                  <a:srgbClr val="333333"/>
                </a:solidFill>
                <a:latin typeface="-apple-system"/>
              </a:rPr>
              <a:t>HTAP</a:t>
            </a:r>
            <a:r>
              <a:rPr lang="zh-CN" altLang="en-US" dirty="0">
                <a:solidFill>
                  <a:srgbClr val="333333"/>
                </a:solidFill>
                <a:latin typeface="-apple-system"/>
              </a:rPr>
              <a:t>架构：整个</a:t>
            </a:r>
            <a:r>
              <a:rPr lang="en-US" altLang="zh-CN" dirty="0">
                <a:solidFill>
                  <a:srgbClr val="333333"/>
                </a:solidFill>
                <a:latin typeface="-apple-system"/>
              </a:rPr>
              <a:t>TP</a:t>
            </a:r>
            <a:r>
              <a:rPr lang="zh-CN" altLang="en-US" dirty="0">
                <a:solidFill>
                  <a:srgbClr val="333333"/>
                </a:solidFill>
                <a:latin typeface="-apple-system"/>
              </a:rPr>
              <a:t>和</a:t>
            </a:r>
            <a:r>
              <a:rPr lang="en-US" altLang="zh-CN" dirty="0">
                <a:solidFill>
                  <a:srgbClr val="333333"/>
                </a:solidFill>
                <a:latin typeface="-apple-system"/>
              </a:rPr>
              <a:t>AP</a:t>
            </a:r>
            <a:r>
              <a:rPr lang="zh-CN" altLang="en-US" dirty="0">
                <a:solidFill>
                  <a:srgbClr val="333333"/>
                </a:solidFill>
                <a:latin typeface="-apple-system"/>
              </a:rPr>
              <a:t>，</a:t>
            </a:r>
            <a:r>
              <a:rPr lang="en-US" altLang="zh-CN" dirty="0">
                <a:solidFill>
                  <a:srgbClr val="333333"/>
                </a:solidFill>
                <a:latin typeface="-apple-system"/>
              </a:rPr>
              <a:t>AP</a:t>
            </a:r>
            <a:r>
              <a:rPr lang="zh-CN" altLang="en-US" dirty="0">
                <a:solidFill>
                  <a:srgbClr val="333333"/>
                </a:solidFill>
                <a:latin typeface="-apple-system"/>
              </a:rPr>
              <a:t>引擎支持</a:t>
            </a:r>
            <a:r>
              <a:rPr lang="en-US" altLang="zh-CN" dirty="0">
                <a:solidFill>
                  <a:srgbClr val="333333"/>
                </a:solidFill>
                <a:latin typeface="-apple-system"/>
              </a:rPr>
              <a:t>DDL</a:t>
            </a:r>
            <a:r>
              <a:rPr lang="zh-CN" altLang="en-US" dirty="0">
                <a:solidFill>
                  <a:srgbClr val="333333"/>
                </a:solidFill>
                <a:latin typeface="-apple-system"/>
              </a:rPr>
              <a:t>、</a:t>
            </a:r>
            <a:r>
              <a:rPr lang="en-US" altLang="zh-CN" dirty="0">
                <a:solidFill>
                  <a:srgbClr val="333333"/>
                </a:solidFill>
                <a:latin typeface="-apple-system"/>
              </a:rPr>
              <a:t>DML</a:t>
            </a:r>
            <a:r>
              <a:rPr lang="zh-CN" altLang="en-US" dirty="0">
                <a:solidFill>
                  <a:srgbClr val="333333"/>
                </a:solidFill>
                <a:latin typeface="-apple-system"/>
              </a:rPr>
              <a:t>、事务、事务等复杂操作</a:t>
            </a:r>
            <a:endParaRPr lang="en-US" altLang="zh-CN" dirty="0">
              <a:solidFill>
                <a:srgbClr val="333333"/>
              </a:solidFill>
              <a:latin typeface="-apple-system"/>
            </a:endParaRPr>
          </a:p>
          <a:p>
            <a:pPr algn="just"/>
            <a:r>
              <a:rPr lang="en-US" altLang="zh-CN" dirty="0">
                <a:solidFill>
                  <a:srgbClr val="333333"/>
                </a:solidFill>
                <a:latin typeface="-apple-system"/>
              </a:rPr>
              <a:t>2</a:t>
            </a:r>
            <a:r>
              <a:rPr lang="zh-CN" altLang="en-US" dirty="0">
                <a:solidFill>
                  <a:srgbClr val="333333"/>
                </a:solidFill>
                <a:latin typeface="-apple-system"/>
              </a:rPr>
              <a:t>、</a:t>
            </a:r>
            <a:r>
              <a:rPr lang="en-US" altLang="zh-CN" dirty="0">
                <a:solidFill>
                  <a:srgbClr val="333333"/>
                </a:solidFill>
                <a:latin typeface="-apple-system"/>
              </a:rPr>
              <a:t>Oracle</a:t>
            </a:r>
            <a:r>
              <a:rPr lang="zh-CN" altLang="en-US" dirty="0">
                <a:solidFill>
                  <a:srgbClr val="333333"/>
                </a:solidFill>
                <a:latin typeface="-apple-system"/>
              </a:rPr>
              <a:t>兼容性</a:t>
            </a:r>
            <a:endParaRPr lang="en-US" altLang="zh-CN" dirty="0">
              <a:solidFill>
                <a:srgbClr val="333333"/>
              </a:solidFill>
              <a:latin typeface="-apple-system"/>
            </a:endParaRPr>
          </a:p>
          <a:p>
            <a:pPr algn="just"/>
            <a:r>
              <a:rPr lang="en-US" altLang="zh-CN" dirty="0">
                <a:solidFill>
                  <a:srgbClr val="333333"/>
                </a:solidFill>
                <a:latin typeface="-apple-system"/>
              </a:rPr>
              <a:t>3</a:t>
            </a:r>
            <a:r>
              <a:rPr lang="zh-CN" altLang="en-US" dirty="0">
                <a:solidFill>
                  <a:srgbClr val="333333"/>
                </a:solidFill>
                <a:latin typeface="-apple-system"/>
              </a:rPr>
              <a:t>、计算节点和存储节点的兼容性</a:t>
            </a:r>
            <a:endParaRPr lang="en-US" altLang="zh-CN" dirty="0">
              <a:solidFill>
                <a:srgbClr val="333333"/>
              </a:solidFill>
              <a:latin typeface="-apple-system"/>
            </a:endParaRPr>
          </a:p>
          <a:p>
            <a:pPr algn="just"/>
            <a:r>
              <a:rPr lang="en-US" altLang="zh-CN" dirty="0">
                <a:solidFill>
                  <a:srgbClr val="333333"/>
                </a:solidFill>
                <a:latin typeface="-apple-system"/>
              </a:rPr>
              <a:t>4</a:t>
            </a:r>
            <a:r>
              <a:rPr lang="zh-CN" altLang="en-US" dirty="0">
                <a:solidFill>
                  <a:srgbClr val="333333"/>
                </a:solidFill>
                <a:latin typeface="-apple-system"/>
              </a:rPr>
              <a:t>、减少网元，统一采用</a:t>
            </a:r>
            <a:r>
              <a:rPr lang="en-US" altLang="zh-CN" dirty="0" err="1">
                <a:solidFill>
                  <a:srgbClr val="333333"/>
                </a:solidFill>
                <a:latin typeface="-apple-system"/>
              </a:rPr>
              <a:t>zk</a:t>
            </a:r>
            <a:r>
              <a:rPr lang="zh-CN" altLang="en-US" dirty="0">
                <a:solidFill>
                  <a:srgbClr val="333333"/>
                </a:solidFill>
                <a:latin typeface="-apple-system"/>
              </a:rPr>
              <a:t>实现元数据、管理数据的管理</a:t>
            </a:r>
            <a:endParaRPr lang="en-US" altLang="zh-CN" dirty="0">
              <a:solidFill>
                <a:srgbClr val="333333"/>
              </a:solidFill>
              <a:latin typeface="-apple-system"/>
            </a:endParaRPr>
          </a:p>
          <a:p>
            <a:pPr algn="just"/>
            <a:endParaRPr lang="en-US" altLang="zh-CN" dirty="0">
              <a:solidFill>
                <a:srgbClr val="333333"/>
              </a:solidFill>
              <a:latin typeface="-apple-system"/>
            </a:endParaRPr>
          </a:p>
          <a:p>
            <a:pPr algn="just"/>
            <a:endParaRPr lang="en-US" altLang="zh-CN" b="0" i="0" dirty="0">
              <a:solidFill>
                <a:srgbClr val="333333"/>
              </a:solidFill>
              <a:effectLst/>
              <a:latin typeface="-apple-system"/>
            </a:endParaRPr>
          </a:p>
          <a:p>
            <a:pPr algn="just"/>
            <a:endParaRPr lang="zh-CN" altLang="en-US" b="0" i="0" dirty="0">
              <a:solidFill>
                <a:srgbClr val="333333"/>
              </a:solidFill>
              <a:effectLst/>
              <a:latin typeface="-apple-system"/>
            </a:endParaRPr>
          </a:p>
        </p:txBody>
      </p:sp>
    </p:spTree>
    <p:extLst>
      <p:ext uri="{BB962C8B-B14F-4D97-AF65-F5344CB8AC3E}">
        <p14:creationId xmlns:p14="http://schemas.microsoft.com/office/powerpoint/2010/main" val="3454608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187AC358-D4C3-4BC1-B0BB-F8D1CED6DBFA}"/>
              </a:ext>
            </a:extLst>
          </p:cNvPr>
          <p:cNvSpPr>
            <a:spLocks noGrp="1"/>
          </p:cNvSpPr>
          <p:nvPr>
            <p:ph type="title"/>
          </p:nvPr>
        </p:nvSpPr>
        <p:spPr>
          <a:xfrm>
            <a:off x="1131423" y="553795"/>
            <a:ext cx="2718901" cy="727981"/>
          </a:xfrm>
        </p:spPr>
        <p:txBody>
          <a:bodyPr vert="horz" lIns="91440" tIns="45720" rIns="91440" bIns="45720" rtlCol="0" anchor="ctr">
            <a:normAutofit/>
          </a:bodyPr>
          <a:lstStyle/>
          <a:p>
            <a:r>
              <a:rPr lang="zh-CN" altLang="en-US" sz="2400" b="1" kern="1200" dirty="0">
                <a:solidFill>
                  <a:schemeClr val="tx1"/>
                </a:solidFill>
                <a:latin typeface="+mj-lt"/>
                <a:ea typeface="+mj-ea"/>
                <a:cs typeface="+mj-cs"/>
              </a:rPr>
              <a:t>组件交互关系</a:t>
            </a:r>
          </a:p>
        </p:txBody>
      </p:sp>
      <p:sp>
        <p:nvSpPr>
          <p:cNvPr id="5" name="文本框 4">
            <a:extLst>
              <a:ext uri="{FF2B5EF4-FFF2-40B4-BE49-F238E27FC236}">
                <a16:creationId xmlns:a16="http://schemas.microsoft.com/office/drawing/2014/main" id="{20EEC925-CC21-4825-8449-B25EEC4A8D2C}"/>
              </a:ext>
            </a:extLst>
          </p:cNvPr>
          <p:cNvSpPr txBox="1"/>
          <p:nvPr/>
        </p:nvSpPr>
        <p:spPr>
          <a:xfrm>
            <a:off x="1131423" y="1782590"/>
            <a:ext cx="4008384" cy="4393982"/>
          </a:xfrm>
          <a:prstGeom prst="rect">
            <a:avLst/>
          </a:prstGeom>
        </p:spPr>
        <p:txBody>
          <a:bodyPr vert="horz" lIns="91440" tIns="45720" rIns="91440" bIns="45720" rtlCol="0">
            <a:normAutofit/>
          </a:bodyPr>
          <a:lstStyle/>
          <a:p>
            <a:pPr>
              <a:lnSpc>
                <a:spcPct val="90000"/>
              </a:lnSpc>
              <a:spcAft>
                <a:spcPts val="600"/>
              </a:spcAft>
            </a:pPr>
            <a:r>
              <a:rPr lang="en-US" altLang="zh-CN" sz="1400" b="0" i="0" spc="0" dirty="0">
                <a:effectLst/>
              </a:rPr>
              <a:t>1</a:t>
            </a:r>
            <a:r>
              <a:rPr lang="zh-CN" altLang="en-US" sz="1400" b="0" i="0" spc="0" dirty="0">
                <a:effectLst/>
              </a:rPr>
              <a:t>、计算节点</a:t>
            </a:r>
            <a:r>
              <a:rPr lang="en-US" altLang="zh-CN" sz="1400" dirty="0">
                <a:sym typeface="Wingdings" panose="05000000000000000000" pitchFamily="2" charset="2"/>
              </a:rPr>
              <a:t>&lt;-</a:t>
            </a:r>
            <a:r>
              <a:rPr lang="en-US" altLang="zh-CN" sz="1400" b="0" i="0" spc="0" dirty="0">
                <a:effectLst/>
                <a:sym typeface="Wingdings" panose="05000000000000000000" pitchFamily="2" charset="2"/>
              </a:rPr>
              <a:t>-</a:t>
            </a:r>
            <a:r>
              <a:rPr lang="en-US" altLang="zh-CN" sz="1400" b="0" i="0" spc="0" dirty="0">
                <a:effectLst/>
              </a:rPr>
              <a:t>&gt;</a:t>
            </a:r>
            <a:r>
              <a:rPr lang="zh-CN" altLang="en-US" sz="1400" b="0" i="0" spc="0" dirty="0">
                <a:effectLst/>
              </a:rPr>
              <a:t>数据节点</a:t>
            </a:r>
            <a:r>
              <a:rPr lang="en-US" altLang="zh-CN" sz="1400" b="0" i="0" spc="0" dirty="0">
                <a:effectLst/>
              </a:rPr>
              <a:t>:</a:t>
            </a:r>
            <a:r>
              <a:rPr lang="zh-CN" altLang="en-US" sz="1400" b="0" i="0" spc="0" dirty="0">
                <a:effectLst/>
              </a:rPr>
              <a:t>通过</a:t>
            </a:r>
            <a:r>
              <a:rPr lang="en-US" altLang="zh-CN" sz="1400" b="0" i="0" spc="0" dirty="0" err="1">
                <a:effectLst/>
              </a:rPr>
              <a:t>dbagent</a:t>
            </a:r>
            <a:r>
              <a:rPr lang="zh-CN" altLang="en-US" sz="1400" b="0" i="0" spc="0" dirty="0">
                <a:effectLst/>
              </a:rPr>
              <a:t>建立长连。接</a:t>
            </a:r>
            <a:endParaRPr lang="en-US" altLang="zh-CN" sz="1400" b="0" i="0" spc="0" dirty="0">
              <a:effectLst/>
            </a:endParaRPr>
          </a:p>
          <a:p>
            <a:pPr>
              <a:lnSpc>
                <a:spcPct val="90000"/>
              </a:lnSpc>
              <a:spcAft>
                <a:spcPts val="600"/>
              </a:spcAft>
            </a:pPr>
            <a:r>
              <a:rPr lang="en-US" altLang="zh-CN" sz="1400" b="0" i="0" spc="0" dirty="0">
                <a:effectLst/>
              </a:rPr>
              <a:t>2</a:t>
            </a:r>
            <a:r>
              <a:rPr lang="zh-CN" altLang="en-US" sz="1400" b="0" i="0" spc="0" dirty="0">
                <a:effectLst/>
              </a:rPr>
              <a:t>、数据节点主节点</a:t>
            </a:r>
            <a:r>
              <a:rPr lang="en-US" altLang="zh-CN" sz="1400" dirty="0">
                <a:sym typeface="Wingdings" panose="05000000000000000000" pitchFamily="2" charset="2"/>
              </a:rPr>
              <a:t>&lt;-</a:t>
            </a:r>
            <a:r>
              <a:rPr lang="en-US" altLang="zh-CN" sz="1400" b="0" i="0" spc="0" dirty="0">
                <a:effectLst/>
                <a:sym typeface="Wingdings" panose="05000000000000000000" pitchFamily="2" charset="2"/>
              </a:rPr>
              <a:t>-</a:t>
            </a:r>
            <a:r>
              <a:rPr lang="en-US" altLang="zh-CN" sz="1400" b="0" i="0" spc="0" dirty="0">
                <a:effectLst/>
              </a:rPr>
              <a:t>&gt;</a:t>
            </a:r>
            <a:r>
              <a:rPr lang="zh-CN" altLang="en-US" sz="1400" b="0" i="0" spc="0" dirty="0">
                <a:effectLst/>
              </a:rPr>
              <a:t>从节点</a:t>
            </a:r>
            <a:r>
              <a:rPr lang="en-US" altLang="zh-CN" sz="1400" b="0" i="0" spc="0" dirty="0">
                <a:effectLst/>
              </a:rPr>
              <a:t>:</a:t>
            </a:r>
            <a:r>
              <a:rPr lang="zh-CN" altLang="en-US" sz="1400" b="0" i="0" spc="0" dirty="0">
                <a:effectLst/>
              </a:rPr>
              <a:t>通过</a:t>
            </a:r>
            <a:r>
              <a:rPr lang="en-US" altLang="zh-CN" sz="1400" b="0" i="0" spc="0" dirty="0" err="1">
                <a:effectLst/>
              </a:rPr>
              <a:t>mysql</a:t>
            </a:r>
            <a:r>
              <a:rPr lang="zh-CN" altLang="en-US" sz="1400" b="0" i="0" spc="0" dirty="0">
                <a:effectLst/>
              </a:rPr>
              <a:t>的</a:t>
            </a:r>
            <a:r>
              <a:rPr lang="en-US" altLang="zh-CN" sz="1400" b="0" i="0" spc="0" dirty="0" err="1">
                <a:effectLst/>
              </a:rPr>
              <a:t>binlog</a:t>
            </a:r>
            <a:r>
              <a:rPr lang="zh-CN" altLang="en-US" sz="1400" b="0" i="0" spc="0" dirty="0">
                <a:effectLst/>
              </a:rPr>
              <a:t>同步复制原理，实现数据的同步。</a:t>
            </a:r>
            <a:endParaRPr lang="en-US" altLang="zh-CN" sz="1400" dirty="0">
              <a:effectLst/>
            </a:endParaRPr>
          </a:p>
          <a:p>
            <a:pPr>
              <a:lnSpc>
                <a:spcPct val="90000"/>
              </a:lnSpc>
              <a:spcAft>
                <a:spcPts val="600"/>
              </a:spcAft>
            </a:pPr>
            <a:r>
              <a:rPr lang="en-US" altLang="zh-CN" sz="1400" b="0" i="0" spc="0" dirty="0">
                <a:effectLst/>
              </a:rPr>
              <a:t>3</a:t>
            </a:r>
            <a:r>
              <a:rPr lang="zh-CN" altLang="en-US" sz="1400" b="0" i="0" spc="0" dirty="0">
                <a:effectLst/>
              </a:rPr>
              <a:t>、</a:t>
            </a:r>
            <a:r>
              <a:rPr lang="en-US" altLang="zh-CN" sz="1400" b="0" i="0" spc="0" dirty="0" err="1">
                <a:effectLst/>
              </a:rPr>
              <a:t>ProxyManager</a:t>
            </a:r>
            <a:r>
              <a:rPr lang="zh-CN" altLang="en-US" sz="1400" b="0" i="0" spc="0" dirty="0">
                <a:effectLst/>
              </a:rPr>
              <a:t>：实现对计算节点的统一管理，会和每个计算节点进行连接。</a:t>
            </a:r>
            <a:endParaRPr lang="en-US" altLang="zh-CN" sz="1400" dirty="0">
              <a:effectLst/>
            </a:endParaRPr>
          </a:p>
          <a:p>
            <a:pPr>
              <a:lnSpc>
                <a:spcPct val="90000"/>
              </a:lnSpc>
              <a:spcAft>
                <a:spcPts val="600"/>
              </a:spcAft>
            </a:pPr>
            <a:r>
              <a:rPr lang="en-US" altLang="zh-CN" sz="1400" b="0" i="0" spc="0" dirty="0">
                <a:effectLst/>
              </a:rPr>
              <a:t>4</a:t>
            </a:r>
            <a:r>
              <a:rPr lang="zh-CN" altLang="en-US" sz="1400" b="0" i="0" spc="0" dirty="0">
                <a:effectLst/>
              </a:rPr>
              <a:t>、</a:t>
            </a:r>
            <a:r>
              <a:rPr lang="en-US" altLang="zh-CN" sz="1400" b="0" i="0" spc="0" dirty="0" err="1">
                <a:effectLst/>
              </a:rPr>
              <a:t>ClusterManager</a:t>
            </a:r>
            <a:r>
              <a:rPr lang="zh-CN" altLang="en-US" sz="1400" b="0" i="0" spc="0" dirty="0">
                <a:effectLst/>
              </a:rPr>
              <a:t>：统一管理数据节点，比如数据节点的状态、扩容缩容，并协同计算节点控制数据的访问。</a:t>
            </a:r>
            <a:endParaRPr lang="en-US" altLang="zh-CN" sz="1400" dirty="0">
              <a:effectLst/>
            </a:endParaRPr>
          </a:p>
          <a:p>
            <a:pPr>
              <a:lnSpc>
                <a:spcPct val="90000"/>
              </a:lnSpc>
              <a:spcAft>
                <a:spcPts val="600"/>
              </a:spcAft>
            </a:pPr>
            <a:r>
              <a:rPr lang="en-US" altLang="zh-CN" sz="1400" b="0" i="0" spc="0" dirty="0">
                <a:effectLst/>
              </a:rPr>
              <a:t>5</a:t>
            </a:r>
            <a:r>
              <a:rPr lang="zh-CN" altLang="en-US" sz="1400" b="0" i="0" spc="0" dirty="0">
                <a:effectLst/>
              </a:rPr>
              <a:t>、</a:t>
            </a:r>
            <a:r>
              <a:rPr lang="en-US" altLang="zh-CN" sz="1400" b="0" i="0" spc="0" dirty="0" err="1">
                <a:effectLst/>
              </a:rPr>
              <a:t>Metadataserver</a:t>
            </a:r>
            <a:r>
              <a:rPr lang="zh-CN" altLang="en-US" sz="1400" b="0" i="0" spc="0" dirty="0">
                <a:effectLst/>
              </a:rPr>
              <a:t>：管理元数据信息，有</a:t>
            </a:r>
            <a:r>
              <a:rPr lang="en-US" altLang="zh-CN" sz="1400" b="0" i="0" spc="0" dirty="0">
                <a:effectLst/>
              </a:rPr>
              <a:t>DDL</a:t>
            </a:r>
            <a:r>
              <a:rPr lang="zh-CN" altLang="en-US" sz="1400" b="0" i="0" spc="0" dirty="0">
                <a:effectLst/>
              </a:rPr>
              <a:t>相关的变更会在这里同步更新，元数据会保存在</a:t>
            </a:r>
            <a:r>
              <a:rPr lang="en-US" altLang="zh-CN" sz="1400" b="0" i="0" spc="0" dirty="0">
                <a:effectLst/>
              </a:rPr>
              <a:t>RDB</a:t>
            </a:r>
            <a:r>
              <a:rPr lang="zh-CN" altLang="en-US" sz="1400" b="0" i="0" spc="0" dirty="0">
                <a:effectLst/>
              </a:rPr>
              <a:t>中。同时为了优化执行效率，元数据信息也会同时同步到每个计算节点和数据节点的内存中，业务访问的时候优先从本地读取元数据信息。</a:t>
            </a:r>
            <a:endParaRPr lang="en-US" altLang="zh-CN" sz="1400" dirty="0">
              <a:effectLst/>
            </a:endParaRPr>
          </a:p>
          <a:p>
            <a:pPr>
              <a:lnSpc>
                <a:spcPct val="90000"/>
              </a:lnSpc>
              <a:spcAft>
                <a:spcPts val="600"/>
              </a:spcAft>
            </a:pPr>
            <a:r>
              <a:rPr lang="en-US" altLang="zh-CN" sz="1400" b="0" i="0" spc="0" dirty="0">
                <a:effectLst/>
              </a:rPr>
              <a:t>6</a:t>
            </a:r>
            <a:r>
              <a:rPr lang="zh-CN" altLang="en-US" sz="1400" b="0" i="0" spc="0" dirty="0">
                <a:effectLst/>
              </a:rPr>
              <a:t>、事务访问计算节点：如果需要申请全局事务</a:t>
            </a:r>
            <a:r>
              <a:rPr lang="en-US" altLang="zh-CN" sz="1400" b="0" i="0" spc="0" dirty="0">
                <a:effectLst/>
              </a:rPr>
              <a:t>ID</a:t>
            </a:r>
            <a:r>
              <a:rPr lang="zh-CN" altLang="en-US" sz="1400" b="0" i="0" spc="0" dirty="0">
                <a:effectLst/>
              </a:rPr>
              <a:t>，会通过</a:t>
            </a:r>
            <a:r>
              <a:rPr lang="en-US" altLang="zh-CN" sz="1400" b="0" i="0" spc="0" dirty="0">
                <a:effectLst/>
              </a:rPr>
              <a:t>GTM</a:t>
            </a:r>
            <a:r>
              <a:rPr lang="zh-CN" altLang="en-US" sz="1400" b="0" i="0" spc="0" dirty="0">
                <a:effectLst/>
              </a:rPr>
              <a:t>管理节点申请</a:t>
            </a:r>
            <a:r>
              <a:rPr lang="en-US" altLang="zh-CN" sz="1400" b="0" i="0" spc="0" dirty="0">
                <a:effectLst/>
              </a:rPr>
              <a:t>GTID</a:t>
            </a:r>
            <a:r>
              <a:rPr lang="zh-CN" altLang="en-US" sz="1400" b="0" i="0" spc="0" dirty="0">
                <a:effectLst/>
              </a:rPr>
              <a:t>。</a:t>
            </a:r>
            <a:endParaRPr lang="en-US" altLang="zh-CN" sz="1400" dirty="0">
              <a:effectLst/>
            </a:endParaRPr>
          </a:p>
          <a:p>
            <a:pPr>
              <a:lnSpc>
                <a:spcPct val="90000"/>
              </a:lnSpc>
              <a:spcAft>
                <a:spcPts val="600"/>
              </a:spcAft>
            </a:pPr>
            <a:r>
              <a:rPr lang="en-US" altLang="zh-CN" sz="1400" b="0" i="0" spc="0" dirty="0">
                <a:effectLst/>
              </a:rPr>
              <a:t>7</a:t>
            </a:r>
            <a:r>
              <a:rPr lang="zh-CN" altLang="en-US" sz="1400" b="0" i="0" spc="0" dirty="0">
                <a:effectLst/>
              </a:rPr>
              <a:t>、每台服务器会部署</a:t>
            </a:r>
            <a:r>
              <a:rPr lang="en-US" altLang="zh-CN" sz="1400" b="0" i="0" spc="0" dirty="0" err="1">
                <a:effectLst/>
              </a:rPr>
              <a:t>ommagent</a:t>
            </a:r>
            <a:r>
              <a:rPr lang="zh-CN" altLang="en-US" sz="1400" b="0" i="0" spc="0" dirty="0">
                <a:effectLst/>
              </a:rPr>
              <a:t>，用于执行</a:t>
            </a:r>
            <a:r>
              <a:rPr lang="en-US" altLang="zh-CN" sz="1400" b="0" i="0" spc="0" dirty="0">
                <a:effectLst/>
              </a:rPr>
              <a:t>OMM</a:t>
            </a:r>
            <a:r>
              <a:rPr lang="zh-CN" altLang="en-US" sz="1400" b="0" i="0" spc="0" dirty="0">
                <a:effectLst/>
              </a:rPr>
              <a:t>管理节点下发的命令，并将告警信息同步到</a:t>
            </a:r>
            <a:r>
              <a:rPr lang="en-US" altLang="zh-CN" sz="1400" b="0" i="0" spc="0" dirty="0">
                <a:effectLst/>
              </a:rPr>
              <a:t>OMM</a:t>
            </a:r>
            <a:r>
              <a:rPr lang="zh-CN" altLang="en-US" sz="1400" b="0" i="0" spc="0" dirty="0">
                <a:effectLst/>
              </a:rPr>
              <a:t>管理节点</a:t>
            </a:r>
            <a:r>
              <a:rPr lang="zh-CN" altLang="en-US" sz="1400" dirty="0"/>
              <a:t>。</a:t>
            </a:r>
            <a:endParaRPr lang="en-US" altLang="zh-CN" sz="1400" dirty="0">
              <a:effectLst/>
            </a:endParaRPr>
          </a:p>
        </p:txBody>
      </p:sp>
      <p:grpSp>
        <p:nvGrpSpPr>
          <p:cNvPr id="21"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图片 5" descr="图示&#10;&#10;描述已自动生成">
            <a:extLst>
              <a:ext uri="{FF2B5EF4-FFF2-40B4-BE49-F238E27FC236}">
                <a16:creationId xmlns:a16="http://schemas.microsoft.com/office/drawing/2014/main" id="{7EC78FDF-1B53-4412-8A49-2F96753CC8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885" y="1718806"/>
            <a:ext cx="6735759" cy="4252691"/>
          </a:xfrm>
          <a:prstGeom prst="rect">
            <a:avLst/>
          </a:prstGeom>
        </p:spPr>
      </p:pic>
    </p:spTree>
    <p:extLst>
      <p:ext uri="{BB962C8B-B14F-4D97-AF65-F5344CB8AC3E}">
        <p14:creationId xmlns:p14="http://schemas.microsoft.com/office/powerpoint/2010/main" val="2588174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1D86DB4E-E0E5-4322-8834-C9C1153D9A2C}"/>
              </a:ext>
            </a:extLst>
          </p:cNvPr>
          <p:cNvSpPr>
            <a:spLocks noGrp="1"/>
          </p:cNvSpPr>
          <p:nvPr>
            <p:ph type="title"/>
          </p:nvPr>
        </p:nvSpPr>
        <p:spPr>
          <a:xfrm>
            <a:off x="731317" y="293969"/>
            <a:ext cx="2337559" cy="498356"/>
          </a:xfrm>
        </p:spPr>
        <p:txBody>
          <a:bodyPr>
            <a:normAutofit/>
          </a:bodyPr>
          <a:lstStyle/>
          <a:p>
            <a:r>
              <a:rPr lang="zh-CN" altLang="en-US" sz="2400" b="1" dirty="0"/>
              <a:t>数据分布</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图片 10" descr="文本&#10;&#10;描述已自动生成">
            <a:extLst>
              <a:ext uri="{FF2B5EF4-FFF2-40B4-BE49-F238E27FC236}">
                <a16:creationId xmlns:a16="http://schemas.microsoft.com/office/drawing/2014/main" id="{2A2E6660-8E4D-4503-B83C-0CC41C49DF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7205"/>
            <a:ext cx="12192000" cy="5999980"/>
          </a:xfrm>
          <a:prstGeom prst="rect">
            <a:avLst/>
          </a:prstGeom>
        </p:spPr>
      </p:pic>
    </p:spTree>
    <p:extLst>
      <p:ext uri="{BB962C8B-B14F-4D97-AF65-F5344CB8AC3E}">
        <p14:creationId xmlns:p14="http://schemas.microsoft.com/office/powerpoint/2010/main" val="1297198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内容占位符 2">
            <a:extLst>
              <a:ext uri="{FF2B5EF4-FFF2-40B4-BE49-F238E27FC236}">
                <a16:creationId xmlns:a16="http://schemas.microsoft.com/office/drawing/2014/main" id="{9D9A9059-496D-4182-B782-EA34B11956DF}"/>
              </a:ext>
            </a:extLst>
          </p:cNvPr>
          <p:cNvSpPr>
            <a:spLocks noGrp="1"/>
          </p:cNvSpPr>
          <p:nvPr>
            <p:ph idx="1"/>
          </p:nvPr>
        </p:nvSpPr>
        <p:spPr>
          <a:xfrm>
            <a:off x="832090" y="772525"/>
            <a:ext cx="4008384" cy="390257"/>
          </a:xfrm>
        </p:spPr>
        <p:txBody>
          <a:bodyPr>
            <a:normAutofit/>
          </a:bodyPr>
          <a:lstStyle/>
          <a:p>
            <a:pPr marL="0" indent="0">
              <a:buNone/>
            </a:pPr>
            <a:r>
              <a:rPr lang="zh-CN" altLang="en-US" sz="2000" b="1" kern="100" dirty="0">
                <a:latin typeface="Times New Roman" panose="02020603050405020304" pitchFamily="18" charset="0"/>
                <a:ea typeface="仿宋" panose="02010609060101010101" pitchFamily="49" charset="-122"/>
                <a:cs typeface="Times New Roman" panose="02020603050405020304" pitchFamily="18" charset="0"/>
              </a:rPr>
              <a:t>分片路由</a:t>
            </a:r>
            <a:r>
              <a:rPr lang="en-US" altLang="zh-CN" sz="2000" b="1" kern="100" dirty="0">
                <a:latin typeface="Times New Roman" panose="02020603050405020304" pitchFamily="18" charset="0"/>
                <a:ea typeface="仿宋" panose="02010609060101010101" pitchFamily="49" charset="-122"/>
                <a:cs typeface="Times New Roman" panose="02020603050405020304" pitchFamily="18" charset="0"/>
              </a:rPr>
              <a:t>——</a:t>
            </a:r>
            <a:r>
              <a:rPr lang="zh-CN" altLang="en-US" sz="2000" b="1" kern="100" dirty="0">
                <a:latin typeface="Times New Roman" panose="02020603050405020304" pitchFamily="18" charset="0"/>
                <a:ea typeface="仿宋" panose="02010609060101010101" pitchFamily="49" charset="-122"/>
                <a:cs typeface="Times New Roman" panose="02020603050405020304" pitchFamily="18" charset="0"/>
              </a:rPr>
              <a:t>表分片</a:t>
            </a:r>
            <a:r>
              <a:rPr lang="en-US" altLang="zh-CN" sz="2000" b="1" kern="100" dirty="0">
                <a:latin typeface="Times New Roman" panose="02020603050405020304" pitchFamily="18" charset="0"/>
                <a:ea typeface="仿宋" panose="02010609060101010101" pitchFamily="49" charset="-122"/>
                <a:cs typeface="Times New Roman" panose="02020603050405020304" pitchFamily="18" charset="0"/>
              </a:rPr>
              <a:t>DDL</a:t>
            </a:r>
          </a:p>
          <a:p>
            <a:pPr marL="0" indent="0">
              <a:buNone/>
            </a:pPr>
            <a:endParaRPr lang="en-US" altLang="zh-CN" sz="2000" kern="100" dirty="0">
              <a:latin typeface="Times New Roman" panose="02020603050405020304" pitchFamily="18" charset="0"/>
              <a:ea typeface="仿宋" panose="02010609060101010101" pitchFamily="49" charset="-122"/>
              <a:cs typeface="Times New Roman" panose="02020603050405020304" pitchFamily="18" charset="0"/>
            </a:endParaRPr>
          </a:p>
          <a:p>
            <a:endParaRPr lang="zh-CN" altLang="en-US" sz="20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图片 3" descr="图示&#10;&#10;描述已自动生成">
            <a:extLst>
              <a:ext uri="{FF2B5EF4-FFF2-40B4-BE49-F238E27FC236}">
                <a16:creationId xmlns:a16="http://schemas.microsoft.com/office/drawing/2014/main" id="{3E214510-04A6-43DF-8A4F-5B87D881F7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0787" y="1323975"/>
            <a:ext cx="7210425" cy="4210050"/>
          </a:xfrm>
          <a:prstGeom prst="rect">
            <a:avLst/>
          </a:prstGeom>
        </p:spPr>
      </p:pic>
    </p:spTree>
    <p:extLst>
      <p:ext uri="{BB962C8B-B14F-4D97-AF65-F5344CB8AC3E}">
        <p14:creationId xmlns:p14="http://schemas.microsoft.com/office/powerpoint/2010/main" val="803314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D9A9059-496D-4182-B782-EA34B11956DF}"/>
              </a:ext>
            </a:extLst>
          </p:cNvPr>
          <p:cNvSpPr>
            <a:spLocks noGrp="1"/>
          </p:cNvSpPr>
          <p:nvPr>
            <p:ph idx="1"/>
          </p:nvPr>
        </p:nvSpPr>
        <p:spPr>
          <a:xfrm>
            <a:off x="881743" y="440962"/>
            <a:ext cx="4284822" cy="444735"/>
          </a:xfrm>
        </p:spPr>
        <p:txBody>
          <a:bodyPr>
            <a:normAutofit/>
          </a:bodyPr>
          <a:lstStyle/>
          <a:p>
            <a:pPr marL="0" indent="0">
              <a:buNone/>
            </a:pPr>
            <a:r>
              <a:rPr lang="zh-CN" altLang="en-US" sz="2000" b="1" kern="100" dirty="0">
                <a:latin typeface="Times New Roman" panose="02020603050405020304" pitchFamily="18" charset="0"/>
                <a:ea typeface="仿宋" panose="02010609060101010101" pitchFamily="49" charset="-122"/>
                <a:cs typeface="Times New Roman" panose="02020603050405020304" pitchFamily="18" charset="0"/>
              </a:rPr>
              <a:t>分片路由</a:t>
            </a:r>
            <a:r>
              <a:rPr lang="en-US" altLang="zh-CN" sz="2000" b="1" kern="100" dirty="0">
                <a:latin typeface="Times New Roman" panose="02020603050405020304" pitchFamily="18" charset="0"/>
                <a:ea typeface="仿宋" panose="02010609060101010101" pitchFamily="49" charset="-122"/>
                <a:cs typeface="Times New Roman" panose="02020603050405020304" pitchFamily="18" charset="0"/>
              </a:rPr>
              <a:t>——</a:t>
            </a:r>
            <a:r>
              <a:rPr lang="zh-CN" altLang="en-US" sz="2000" b="1" kern="100" dirty="0">
                <a:latin typeface="Times New Roman" panose="02020603050405020304" pitchFamily="18" charset="0"/>
                <a:ea typeface="仿宋" panose="02010609060101010101" pitchFamily="49" charset="-122"/>
                <a:cs typeface="Times New Roman" panose="02020603050405020304" pitchFamily="18" charset="0"/>
              </a:rPr>
              <a:t>表分片</a:t>
            </a:r>
            <a:r>
              <a:rPr lang="en-US" altLang="zh-CN" sz="2000" b="1" kern="100" dirty="0">
                <a:latin typeface="Times New Roman" panose="02020603050405020304" pitchFamily="18" charset="0"/>
                <a:ea typeface="仿宋" panose="02010609060101010101" pitchFamily="49" charset="-122"/>
                <a:cs typeface="Times New Roman" panose="02020603050405020304" pitchFamily="18" charset="0"/>
              </a:rPr>
              <a:t>INSERT</a:t>
            </a:r>
          </a:p>
          <a:p>
            <a:pPr marL="0" indent="0">
              <a:buNone/>
            </a:pPr>
            <a:endParaRPr lang="en-US" altLang="zh-CN" sz="2800" kern="100" dirty="0">
              <a:latin typeface="Times New Roman" panose="02020603050405020304" pitchFamily="18" charset="0"/>
              <a:ea typeface="仿宋" panose="02010609060101010101" pitchFamily="49" charset="-122"/>
              <a:cs typeface="Times New Roman" panose="02020603050405020304" pitchFamily="18" charset="0"/>
            </a:endParaRPr>
          </a:p>
          <a:p>
            <a:endParaRPr lang="zh-CN" altLang="en-US" dirty="0"/>
          </a:p>
        </p:txBody>
      </p:sp>
      <p:pic>
        <p:nvPicPr>
          <p:cNvPr id="5" name="图片 4" descr="图形用户界面, 图示, 应用程序&#10;&#10;描述已自动生成">
            <a:extLst>
              <a:ext uri="{FF2B5EF4-FFF2-40B4-BE49-F238E27FC236}">
                <a16:creationId xmlns:a16="http://schemas.microsoft.com/office/drawing/2014/main" id="{DEA7A740-5EA2-421A-AC5B-B387613206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2179" y="1143680"/>
            <a:ext cx="7981950" cy="4657725"/>
          </a:xfrm>
          <a:prstGeom prst="rect">
            <a:avLst/>
          </a:prstGeom>
        </p:spPr>
      </p:pic>
    </p:spTree>
    <p:extLst>
      <p:ext uri="{BB962C8B-B14F-4D97-AF65-F5344CB8AC3E}">
        <p14:creationId xmlns:p14="http://schemas.microsoft.com/office/powerpoint/2010/main" val="2924172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D9A9059-496D-4182-B782-EA34B11956DF}"/>
              </a:ext>
            </a:extLst>
          </p:cNvPr>
          <p:cNvSpPr>
            <a:spLocks noGrp="1"/>
          </p:cNvSpPr>
          <p:nvPr>
            <p:ph idx="1"/>
          </p:nvPr>
        </p:nvSpPr>
        <p:spPr>
          <a:xfrm>
            <a:off x="881743" y="440962"/>
            <a:ext cx="4604657" cy="391429"/>
          </a:xfrm>
        </p:spPr>
        <p:txBody>
          <a:bodyPr>
            <a:normAutofit/>
          </a:bodyPr>
          <a:lstStyle/>
          <a:p>
            <a:pPr marL="0" indent="0">
              <a:buNone/>
            </a:pPr>
            <a:r>
              <a:rPr lang="zh-CN" altLang="en-US" sz="2000" b="1" kern="100" dirty="0">
                <a:latin typeface="Times New Roman" panose="02020603050405020304" pitchFamily="18" charset="0"/>
                <a:ea typeface="仿宋" panose="02010609060101010101" pitchFamily="49" charset="-122"/>
                <a:cs typeface="Times New Roman" panose="02020603050405020304" pitchFamily="18" charset="0"/>
              </a:rPr>
              <a:t>分片路由</a:t>
            </a:r>
            <a:r>
              <a:rPr lang="en-US" altLang="zh-CN" sz="2000" b="1" kern="100" dirty="0">
                <a:latin typeface="Times New Roman" panose="02020603050405020304" pitchFamily="18" charset="0"/>
                <a:ea typeface="仿宋" panose="02010609060101010101" pitchFamily="49" charset="-122"/>
                <a:cs typeface="Times New Roman" panose="02020603050405020304" pitchFamily="18" charset="0"/>
              </a:rPr>
              <a:t>——</a:t>
            </a:r>
            <a:r>
              <a:rPr lang="zh-CN" altLang="en-US" sz="2000" b="1" kern="100" dirty="0">
                <a:latin typeface="Times New Roman" panose="02020603050405020304" pitchFamily="18" charset="0"/>
                <a:ea typeface="仿宋" panose="02010609060101010101" pitchFamily="49" charset="-122"/>
                <a:cs typeface="Times New Roman" panose="02020603050405020304" pitchFamily="18" charset="0"/>
              </a:rPr>
              <a:t>表分片</a:t>
            </a:r>
            <a:r>
              <a:rPr lang="en-US" altLang="zh-CN" sz="2000" b="1" kern="100" dirty="0">
                <a:latin typeface="Times New Roman" panose="02020603050405020304" pitchFamily="18" charset="0"/>
                <a:ea typeface="仿宋" panose="02010609060101010101" pitchFamily="49" charset="-122"/>
                <a:cs typeface="Times New Roman" panose="02020603050405020304" pitchFamily="18" charset="0"/>
              </a:rPr>
              <a:t>SELECT</a:t>
            </a:r>
          </a:p>
          <a:p>
            <a:pPr marL="0" indent="0">
              <a:buNone/>
            </a:pPr>
            <a:endParaRPr lang="en-US" altLang="zh-CN" sz="2800" kern="100" dirty="0">
              <a:latin typeface="Times New Roman" panose="02020603050405020304" pitchFamily="18" charset="0"/>
              <a:ea typeface="仿宋" panose="02010609060101010101" pitchFamily="49" charset="-122"/>
              <a:cs typeface="Times New Roman" panose="02020603050405020304" pitchFamily="18" charset="0"/>
            </a:endParaRPr>
          </a:p>
          <a:p>
            <a:endParaRPr lang="zh-CN" altLang="en-US" dirty="0"/>
          </a:p>
        </p:txBody>
      </p:sp>
      <p:pic>
        <p:nvPicPr>
          <p:cNvPr id="4" name="图片 3" descr="图形用户界面, 应用程序&#10;&#10;描述已自动生成">
            <a:extLst>
              <a:ext uri="{FF2B5EF4-FFF2-40B4-BE49-F238E27FC236}">
                <a16:creationId xmlns:a16="http://schemas.microsoft.com/office/drawing/2014/main" id="{BD7BB7C2-33F5-436E-A4E2-F469C76CC7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1187" y="1138237"/>
            <a:ext cx="8429625" cy="4581525"/>
          </a:xfrm>
          <a:prstGeom prst="rect">
            <a:avLst/>
          </a:prstGeom>
        </p:spPr>
      </p:pic>
    </p:spTree>
    <p:extLst>
      <p:ext uri="{BB962C8B-B14F-4D97-AF65-F5344CB8AC3E}">
        <p14:creationId xmlns:p14="http://schemas.microsoft.com/office/powerpoint/2010/main" val="2754825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E241D7A6-0897-4F6D-BA38-D5BE694DCF76}"/>
              </a:ext>
            </a:extLst>
          </p:cNvPr>
          <p:cNvSpPr>
            <a:spLocks noGrp="1"/>
          </p:cNvSpPr>
          <p:nvPr>
            <p:ph type="title"/>
          </p:nvPr>
        </p:nvSpPr>
        <p:spPr>
          <a:xfrm>
            <a:off x="643467" y="321734"/>
            <a:ext cx="10905066" cy="1135737"/>
          </a:xfrm>
        </p:spPr>
        <p:txBody>
          <a:bodyPr>
            <a:normAutofit/>
          </a:bodyPr>
          <a:lstStyle/>
          <a:p>
            <a:r>
              <a:rPr lang="zh-CN" altLang="en-US" sz="3600" b="1"/>
              <a:t>事务控制</a:t>
            </a:r>
          </a:p>
        </p:txBody>
      </p:sp>
      <p:sp>
        <p:nvSpPr>
          <p:cNvPr id="3" name="内容占位符 2">
            <a:extLst>
              <a:ext uri="{FF2B5EF4-FFF2-40B4-BE49-F238E27FC236}">
                <a16:creationId xmlns:a16="http://schemas.microsoft.com/office/drawing/2014/main" id="{3F79D6BF-DF2B-42F6-B98C-7FAAB2A02A55}"/>
              </a:ext>
            </a:extLst>
          </p:cNvPr>
          <p:cNvSpPr>
            <a:spLocks noGrp="1"/>
          </p:cNvSpPr>
          <p:nvPr>
            <p:ph idx="1"/>
          </p:nvPr>
        </p:nvSpPr>
        <p:spPr>
          <a:xfrm>
            <a:off x="643469" y="1782981"/>
            <a:ext cx="4008384" cy="1465316"/>
          </a:xfrm>
        </p:spPr>
        <p:txBody>
          <a:bodyPr>
            <a:normAutofit/>
          </a:bodyPr>
          <a:lstStyle/>
          <a:p>
            <a:pPr marL="0" indent="0">
              <a:buNone/>
            </a:pPr>
            <a:r>
              <a:rPr lang="en-US" altLang="zh-CN" sz="2000" b="1" spc="41" dirty="0">
                <a:latin typeface="BlinkMacSystemFont"/>
              </a:rPr>
              <a:t>ACID</a:t>
            </a:r>
          </a:p>
          <a:p>
            <a:pPr marL="0" indent="0" fontAlgn="base">
              <a:buNone/>
            </a:pPr>
            <a:r>
              <a:rPr lang="zh-CN" altLang="en-US" sz="2000" spc="41" dirty="0">
                <a:latin typeface="BlinkMacSystemFont"/>
              </a:rPr>
              <a:t>分布式数据库中，将数据库事务的</a:t>
            </a:r>
            <a:r>
              <a:rPr lang="en-US" altLang="zh-CN" sz="2000" spc="41" dirty="0">
                <a:latin typeface="BlinkMacSystemFont"/>
              </a:rPr>
              <a:t>ACID</a:t>
            </a:r>
            <a:r>
              <a:rPr lang="zh-CN" altLang="en-US" sz="2000" spc="41" dirty="0">
                <a:latin typeface="BlinkMacSystemFont"/>
              </a:rPr>
              <a:t>理论延伸到分布式架构下，如表所示：</a:t>
            </a:r>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6" name="表格 5">
            <a:extLst>
              <a:ext uri="{FF2B5EF4-FFF2-40B4-BE49-F238E27FC236}">
                <a16:creationId xmlns:a16="http://schemas.microsoft.com/office/drawing/2014/main" id="{5B01B66C-14F6-47BB-AA36-7A8218AED25D}"/>
              </a:ext>
            </a:extLst>
          </p:cNvPr>
          <p:cNvGraphicFramePr>
            <a:graphicFrameLocks noGrp="1"/>
          </p:cNvGraphicFramePr>
          <p:nvPr>
            <p:extLst>
              <p:ext uri="{D42A27DB-BD31-4B8C-83A1-F6EECF244321}">
                <p14:modId xmlns:p14="http://schemas.microsoft.com/office/powerpoint/2010/main" val="1044726177"/>
              </p:ext>
            </p:extLst>
          </p:nvPr>
        </p:nvGraphicFramePr>
        <p:xfrm>
          <a:off x="4846830" y="1822147"/>
          <a:ext cx="6253212" cy="4315649"/>
        </p:xfrm>
        <a:graphic>
          <a:graphicData uri="http://schemas.openxmlformats.org/drawingml/2006/table">
            <a:tbl>
              <a:tblPr firstRow="1" firstCol="1" bandRow="1">
                <a:tableStyleId>{5C22544A-7EE6-4342-B048-85BDC9FD1C3A}</a:tableStyleId>
              </a:tblPr>
              <a:tblGrid>
                <a:gridCol w="1039020">
                  <a:extLst>
                    <a:ext uri="{9D8B030D-6E8A-4147-A177-3AD203B41FA5}">
                      <a16:colId xmlns:a16="http://schemas.microsoft.com/office/drawing/2014/main" val="3857979210"/>
                    </a:ext>
                  </a:extLst>
                </a:gridCol>
                <a:gridCol w="2736818">
                  <a:extLst>
                    <a:ext uri="{9D8B030D-6E8A-4147-A177-3AD203B41FA5}">
                      <a16:colId xmlns:a16="http://schemas.microsoft.com/office/drawing/2014/main" val="274240480"/>
                    </a:ext>
                  </a:extLst>
                </a:gridCol>
                <a:gridCol w="2477374">
                  <a:extLst>
                    <a:ext uri="{9D8B030D-6E8A-4147-A177-3AD203B41FA5}">
                      <a16:colId xmlns:a16="http://schemas.microsoft.com/office/drawing/2014/main" val="1833065642"/>
                    </a:ext>
                  </a:extLst>
                </a:gridCol>
              </a:tblGrid>
              <a:tr h="363222">
                <a:tc>
                  <a:txBody>
                    <a:bodyPr/>
                    <a:lstStyle/>
                    <a:p>
                      <a:pPr algn="ctr">
                        <a:lnSpc>
                          <a:spcPct val="150000"/>
                        </a:lnSpc>
                      </a:pPr>
                      <a:r>
                        <a:rPr lang="en-US" sz="1600" kern="100">
                          <a:effectLst/>
                        </a:rPr>
                        <a:t>ACID</a:t>
                      </a:r>
                      <a:endParaRPr lang="zh-CN" sz="16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89664" marR="89664" marT="0" marB="0"/>
                </a:tc>
                <a:tc>
                  <a:txBody>
                    <a:bodyPr/>
                    <a:lstStyle/>
                    <a:p>
                      <a:pPr algn="ctr">
                        <a:lnSpc>
                          <a:spcPct val="150000"/>
                        </a:lnSpc>
                      </a:pPr>
                      <a:r>
                        <a:rPr lang="zh-CN" sz="1600" kern="100">
                          <a:effectLst/>
                        </a:rPr>
                        <a:t>单机数据库</a:t>
                      </a:r>
                      <a:endParaRPr lang="zh-CN" sz="16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89664" marR="89664" marT="0" marB="0"/>
                </a:tc>
                <a:tc>
                  <a:txBody>
                    <a:bodyPr/>
                    <a:lstStyle/>
                    <a:p>
                      <a:pPr algn="ctr">
                        <a:lnSpc>
                          <a:spcPct val="150000"/>
                        </a:lnSpc>
                      </a:pPr>
                      <a:r>
                        <a:rPr lang="zh-CN" sz="1600" kern="100">
                          <a:effectLst/>
                        </a:rPr>
                        <a:t>分布式数据库</a:t>
                      </a:r>
                      <a:endParaRPr lang="zh-CN" sz="16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89664" marR="89664" marT="0" marB="0"/>
                </a:tc>
                <a:extLst>
                  <a:ext uri="{0D108BD9-81ED-4DB2-BD59-A6C34878D82A}">
                    <a16:rowId xmlns:a16="http://schemas.microsoft.com/office/drawing/2014/main" val="3883541865"/>
                  </a:ext>
                </a:extLst>
              </a:tr>
              <a:tr h="1078373">
                <a:tc>
                  <a:txBody>
                    <a:bodyPr/>
                    <a:lstStyle/>
                    <a:p>
                      <a:pPr algn="just">
                        <a:lnSpc>
                          <a:spcPct val="150000"/>
                        </a:lnSpc>
                      </a:pPr>
                      <a:r>
                        <a:rPr lang="zh-CN" sz="1600" kern="100">
                          <a:effectLst/>
                        </a:rPr>
                        <a:t>原子性</a:t>
                      </a:r>
                      <a:r>
                        <a:rPr lang="en-US" sz="1600" kern="100">
                          <a:effectLst/>
                        </a:rPr>
                        <a:t>-A</a:t>
                      </a:r>
                      <a:endParaRPr lang="zh-CN" sz="16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89664" marR="89664" marT="0" marB="0"/>
                </a:tc>
                <a:tc>
                  <a:txBody>
                    <a:bodyPr/>
                    <a:lstStyle/>
                    <a:p>
                      <a:pPr algn="just">
                        <a:lnSpc>
                          <a:spcPct val="150000"/>
                        </a:lnSpc>
                      </a:pPr>
                      <a:r>
                        <a:rPr lang="zh-CN" sz="1600" kern="100">
                          <a:effectLst/>
                        </a:rPr>
                        <a:t>多条记录的多次操作要么一起成功，要么一起失败</a:t>
                      </a:r>
                      <a:endParaRPr lang="zh-CN" sz="16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89664" marR="89664" marT="0" marB="0"/>
                </a:tc>
                <a:tc>
                  <a:txBody>
                    <a:bodyPr/>
                    <a:lstStyle/>
                    <a:p>
                      <a:pPr algn="just">
                        <a:lnSpc>
                          <a:spcPct val="150000"/>
                        </a:lnSpc>
                      </a:pPr>
                      <a:r>
                        <a:rPr lang="zh-CN" sz="1600" kern="100">
                          <a:effectLst/>
                        </a:rPr>
                        <a:t>多个数据分片上的操作要么一起成功，要么一起失败</a:t>
                      </a:r>
                      <a:endParaRPr lang="zh-CN" sz="16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89664" marR="89664" marT="0" marB="0"/>
                </a:tc>
                <a:extLst>
                  <a:ext uri="{0D108BD9-81ED-4DB2-BD59-A6C34878D82A}">
                    <a16:rowId xmlns:a16="http://schemas.microsoft.com/office/drawing/2014/main" val="1577274429"/>
                  </a:ext>
                </a:extLst>
              </a:tr>
              <a:tr h="1437027">
                <a:tc>
                  <a:txBody>
                    <a:bodyPr/>
                    <a:lstStyle/>
                    <a:p>
                      <a:pPr algn="just">
                        <a:lnSpc>
                          <a:spcPct val="150000"/>
                        </a:lnSpc>
                      </a:pPr>
                      <a:r>
                        <a:rPr lang="zh-CN" sz="1600" kern="100">
                          <a:effectLst/>
                        </a:rPr>
                        <a:t>隔离性</a:t>
                      </a:r>
                      <a:r>
                        <a:rPr lang="en-US" sz="1600" kern="100">
                          <a:effectLst/>
                        </a:rPr>
                        <a:t>-I</a:t>
                      </a:r>
                      <a:endParaRPr lang="zh-CN" sz="16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89664" marR="89664" marT="0" marB="0"/>
                </a:tc>
                <a:tc>
                  <a:txBody>
                    <a:bodyPr/>
                    <a:lstStyle/>
                    <a:p>
                      <a:pPr algn="just">
                        <a:lnSpc>
                          <a:spcPct val="150000"/>
                        </a:lnSpc>
                      </a:pPr>
                      <a:r>
                        <a:rPr lang="zh-CN" sz="1600" kern="100">
                          <a:effectLst/>
                        </a:rPr>
                        <a:t>不同连接不会相互访问未提交事务的数据</a:t>
                      </a:r>
                      <a:endParaRPr lang="zh-CN" sz="16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89664" marR="89664" marT="0" marB="0"/>
                </a:tc>
                <a:tc>
                  <a:txBody>
                    <a:bodyPr/>
                    <a:lstStyle/>
                    <a:p>
                      <a:pPr algn="just">
                        <a:lnSpc>
                          <a:spcPct val="150000"/>
                        </a:lnSpc>
                      </a:pPr>
                      <a:r>
                        <a:rPr lang="zh-CN" sz="1600" kern="100">
                          <a:effectLst/>
                        </a:rPr>
                        <a:t>多个计算节点上的不同连接不会相互访问到在多个数据分片内未提交事务的数据</a:t>
                      </a:r>
                      <a:endParaRPr lang="zh-CN" sz="16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89664" marR="89664" marT="0" marB="0"/>
                </a:tc>
                <a:extLst>
                  <a:ext uri="{0D108BD9-81ED-4DB2-BD59-A6C34878D82A}">
                    <a16:rowId xmlns:a16="http://schemas.microsoft.com/office/drawing/2014/main" val="4050786684"/>
                  </a:ext>
                </a:extLst>
              </a:tr>
              <a:tr h="1437027">
                <a:tc>
                  <a:txBody>
                    <a:bodyPr/>
                    <a:lstStyle/>
                    <a:p>
                      <a:pPr algn="just">
                        <a:lnSpc>
                          <a:spcPct val="150000"/>
                        </a:lnSpc>
                      </a:pPr>
                      <a:r>
                        <a:rPr lang="zh-CN" sz="1600" kern="100">
                          <a:effectLst/>
                        </a:rPr>
                        <a:t>持久性</a:t>
                      </a:r>
                      <a:r>
                        <a:rPr lang="en-US" sz="1600" kern="100">
                          <a:effectLst/>
                        </a:rPr>
                        <a:t>-D</a:t>
                      </a:r>
                      <a:endParaRPr lang="zh-CN" sz="16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89664" marR="89664" marT="0" marB="0"/>
                </a:tc>
                <a:tc>
                  <a:txBody>
                    <a:bodyPr/>
                    <a:lstStyle/>
                    <a:p>
                      <a:pPr algn="just">
                        <a:lnSpc>
                          <a:spcPct val="150000"/>
                        </a:lnSpc>
                      </a:pPr>
                      <a:r>
                        <a:rPr lang="zh-CN" sz="1600" kern="100">
                          <a:effectLst/>
                        </a:rPr>
                        <a:t>事务提交前先将日志落盘，机器重启后不丢失数据</a:t>
                      </a:r>
                      <a:endParaRPr lang="zh-CN" sz="16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89664" marR="89664" marT="0" marB="0"/>
                </a:tc>
                <a:tc>
                  <a:txBody>
                    <a:bodyPr/>
                    <a:lstStyle/>
                    <a:p>
                      <a:pPr algn="just">
                        <a:lnSpc>
                          <a:spcPct val="150000"/>
                        </a:lnSpc>
                      </a:pPr>
                      <a:r>
                        <a:rPr lang="zh-CN" sz="1600" kern="100" dirty="0">
                          <a:effectLst/>
                        </a:rPr>
                        <a:t>事务提交前必须将日志在主节点和从节点都得到复制，主节点故障时从节点仍能找回数据</a:t>
                      </a:r>
                      <a:endParaRPr lang="zh-CN" sz="1600"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89664" marR="89664" marT="0" marB="0"/>
                </a:tc>
                <a:extLst>
                  <a:ext uri="{0D108BD9-81ED-4DB2-BD59-A6C34878D82A}">
                    <a16:rowId xmlns:a16="http://schemas.microsoft.com/office/drawing/2014/main" val="1841257809"/>
                  </a:ext>
                </a:extLst>
              </a:tr>
            </a:tbl>
          </a:graphicData>
        </a:graphic>
      </p:graphicFrame>
    </p:spTree>
    <p:extLst>
      <p:ext uri="{BB962C8B-B14F-4D97-AF65-F5344CB8AC3E}">
        <p14:creationId xmlns:p14="http://schemas.microsoft.com/office/powerpoint/2010/main" val="321629914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700</TotalTime>
  <Words>2426</Words>
  <Application>Microsoft Office PowerPoint</Application>
  <PresentationFormat>宽屏</PresentationFormat>
  <Paragraphs>206</Paragraphs>
  <Slides>34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34</vt:i4>
      </vt:variant>
    </vt:vector>
  </HeadingPairs>
  <TitlesOfParts>
    <vt:vector size="43" baseType="lpstr">
      <vt:lpstr>-apple-system</vt:lpstr>
      <vt:lpstr>BlinkMacSystemFont</vt:lpstr>
      <vt:lpstr>Helvetica Neue</vt:lpstr>
      <vt:lpstr>等线</vt:lpstr>
      <vt:lpstr>等线 Light</vt:lpstr>
      <vt:lpstr>仿宋</vt:lpstr>
      <vt:lpstr>Arial</vt:lpstr>
      <vt:lpstr>Times New Roman</vt:lpstr>
      <vt:lpstr>Office 主题​​</vt:lpstr>
      <vt:lpstr>PowerPoint 演示文稿</vt:lpstr>
      <vt:lpstr>整体架构</vt:lpstr>
      <vt:lpstr>PowerPoint 演示文稿</vt:lpstr>
      <vt:lpstr>组件交互关系</vt:lpstr>
      <vt:lpstr>数据分布</vt:lpstr>
      <vt:lpstr>PowerPoint 演示文稿</vt:lpstr>
      <vt:lpstr>PowerPoint 演示文稿</vt:lpstr>
      <vt:lpstr>PowerPoint 演示文稿</vt:lpstr>
      <vt:lpstr>事务控制</vt:lpstr>
      <vt:lpstr>PowerPoint 演示文稿</vt:lpstr>
      <vt:lpstr>分布式事务方案设计</vt:lpstr>
      <vt:lpstr>事务隔离级别</vt:lpstr>
      <vt:lpstr>一致性读</vt:lpstr>
      <vt:lpstr>MVCC模式下一致性读</vt:lpstr>
      <vt:lpstr>一致性写</vt:lpstr>
      <vt:lpstr>存在的问题</vt:lpstr>
      <vt:lpstr>高可用</vt:lpstr>
      <vt:lpstr>计算节点高可用</vt:lpstr>
      <vt:lpstr>管理节点高可用</vt:lpstr>
      <vt:lpstr>事务节点高可用</vt:lpstr>
      <vt:lpstr>数据节点高可用</vt:lpstr>
      <vt:lpstr>数据节点安全组</vt:lpstr>
      <vt:lpstr>数据节点高低水位</vt:lpstr>
      <vt:lpstr>高并发</vt:lpstr>
      <vt:lpstr>分布式查询优化器</vt:lpstr>
      <vt:lpstr>分布式SQL引擎查询优化器</vt:lpstr>
      <vt:lpstr>备份恢复</vt:lpstr>
      <vt:lpstr>PowerPoint 演示文稿</vt:lpstr>
      <vt:lpstr>扩展性</vt:lpstr>
      <vt:lpstr>兼容性</vt:lpstr>
      <vt:lpstr>数据迁移</vt:lpstr>
      <vt:lpstr>监控运维</vt:lpstr>
      <vt:lpstr>Insight运维平台交互关系</vt:lpstr>
      <vt:lpstr>当前问题及后续发展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T182013</dc:creator>
  <cp:lastModifiedBy>T182013</cp:lastModifiedBy>
  <cp:revision>70</cp:revision>
  <dcterms:created xsi:type="dcterms:W3CDTF">2022-01-05T01:42:06Z</dcterms:created>
  <dcterms:modified xsi:type="dcterms:W3CDTF">2022-01-06T03:07:06Z</dcterms:modified>
</cp:coreProperties>
</file>