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72" r:id="rId2"/>
    <p:sldId id="280" r:id="rId3"/>
    <p:sldId id="275" r:id="rId4"/>
    <p:sldId id="287" r:id="rId5"/>
    <p:sldId id="305" r:id="rId6"/>
    <p:sldId id="299" r:id="rId7"/>
    <p:sldId id="308" r:id="rId8"/>
    <p:sldId id="306" r:id="rId9"/>
    <p:sldId id="310" r:id="rId10"/>
    <p:sldId id="313" r:id="rId11"/>
    <p:sldId id="314" r:id="rId12"/>
    <p:sldId id="315" r:id="rId13"/>
    <p:sldId id="316" r:id="rId14"/>
    <p:sldId id="307" r:id="rId15"/>
    <p:sldId id="317" r:id="rId16"/>
    <p:sldId id="329" r:id="rId17"/>
    <p:sldId id="331" r:id="rId18"/>
    <p:sldId id="334" r:id="rId19"/>
    <p:sldId id="330" r:id="rId20"/>
    <p:sldId id="325" r:id="rId21"/>
    <p:sldId id="328" r:id="rId22"/>
    <p:sldId id="327" r:id="rId23"/>
    <p:sldId id="326" r:id="rId24"/>
    <p:sldId id="323" r:id="rId25"/>
    <p:sldId id="324" r:id="rId26"/>
    <p:sldId id="322" r:id="rId27"/>
    <p:sldId id="333" r:id="rId28"/>
    <p:sldId id="321" r:id="rId29"/>
    <p:sldId id="320" r:id="rId30"/>
    <p:sldId id="318" r:id="rId31"/>
    <p:sldId id="332" r:id="rId32"/>
  </p:sldIdLst>
  <p:sldSz cx="12192000" cy="6858000"/>
  <p:notesSz cx="6858000" cy="9144000"/>
  <p:embeddedFontLst>
    <p:embeddedFont>
      <p:font typeface="Arial Black" panose="020B0A04020102020204" pitchFamily="34" charset="0"/>
      <p:bold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카페24 아네모네" pitchFamily="2" charset="-127"/>
      <p:bold r:id="rId37"/>
    </p:embeddedFont>
    <p:embeddedFont>
      <p:font typeface="카페24 아네모네에어" pitchFamily="2" charset="-127"/>
      <p:regular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3250"/>
    <a:srgbClr val="F0E2D4"/>
    <a:srgbClr val="DDBC9C"/>
    <a:srgbClr val="E1D4E4"/>
    <a:srgbClr val="B38E7A"/>
    <a:srgbClr val="425059"/>
    <a:srgbClr val="3D3D3D"/>
    <a:srgbClr val="F3DFBA"/>
    <a:srgbClr val="584C46"/>
    <a:srgbClr val="867A6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883BC-6672-42D8-BBEA-8E94B85AFFA4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602D6-6936-43FD-9E95-5EE617E03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2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3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2460550" y="2459504"/>
            <a:ext cx="727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rgbClr val="A1978B"/>
                </a:solidFill>
                <a:latin typeface="카페24 아네모네" pitchFamily="2" charset="-127"/>
                <a:ea typeface="카페24 아네모네" pitchFamily="2" charset="-127"/>
              </a:rPr>
              <a:t>Java </a:t>
            </a:r>
            <a:r>
              <a:rPr lang="en-US" altLang="ko-KR" sz="6000" b="1" spc="-300" dirty="0" err="1">
                <a:solidFill>
                  <a:srgbClr val="A1978B"/>
                </a:solidFill>
                <a:latin typeface="카페24 아네모네" pitchFamily="2" charset="-127"/>
                <a:ea typeface="카페24 아네모네" pitchFamily="2" charset="-127"/>
              </a:rPr>
              <a:t>Fx</a:t>
            </a:r>
            <a:r>
              <a:rPr lang="en-US" altLang="ko-KR" sz="6000" b="1" spc="-300" dirty="0">
                <a:solidFill>
                  <a:srgbClr val="A1978B"/>
                </a:solidFill>
                <a:latin typeface="카페24 아네모네" pitchFamily="2" charset="-127"/>
                <a:ea typeface="카페24 아네모네" pitchFamily="2" charset="-127"/>
              </a:rPr>
              <a:t> Mini Project</a:t>
            </a:r>
          </a:p>
          <a:p>
            <a:pPr algn="ctr"/>
            <a:r>
              <a:rPr lang="en-US" altLang="ko-KR" sz="6000" b="1" spc="-300" dirty="0">
                <a:solidFill>
                  <a:srgbClr val="A1978B"/>
                </a:solidFill>
                <a:latin typeface="카페24 아네모네" pitchFamily="2" charset="-127"/>
                <a:ea typeface="카페24 아네모네" pitchFamily="2" charset="-127"/>
              </a:rPr>
              <a:t>3</a:t>
            </a:r>
            <a:r>
              <a:rPr lang="ko-KR" altLang="en-US" sz="6000" b="1" spc="-300" dirty="0">
                <a:solidFill>
                  <a:srgbClr val="A1978B"/>
                </a:solidFill>
                <a:latin typeface="카페24 아네모네" pitchFamily="2" charset="-127"/>
                <a:ea typeface="카페24 아네모네" pitchFamily="2" charset="-127"/>
              </a:rPr>
              <a:t>조</a:t>
            </a:r>
            <a:endParaRPr lang="ko-KR" altLang="en-US" sz="6000" b="1" spc="-300" dirty="0">
              <a:solidFill>
                <a:schemeClr val="accent1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C7C435-BA6F-40E9-87DD-06065DB4213E}"/>
              </a:ext>
            </a:extLst>
          </p:cNvPr>
          <p:cNvSpPr/>
          <p:nvPr/>
        </p:nvSpPr>
        <p:spPr>
          <a:xfrm>
            <a:off x="9522691" y="6428509"/>
            <a:ext cx="2669309" cy="429491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29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유스케이스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 다이어그램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022701-D636-44DA-94C0-6366E680B2EF}"/>
              </a:ext>
            </a:extLst>
          </p:cNvPr>
          <p:cNvSpPr/>
          <p:nvPr/>
        </p:nvSpPr>
        <p:spPr>
          <a:xfrm>
            <a:off x="10021455" y="6557818"/>
            <a:ext cx="2170545" cy="30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65B907-4E11-4120-B95F-D0A2FA454A6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9" y="3221350"/>
            <a:ext cx="613877" cy="613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AC53F8-88FE-412F-B9D8-52B8A29AD555}"/>
              </a:ext>
            </a:extLst>
          </p:cNvPr>
          <p:cNvSpPr txBox="1"/>
          <p:nvPr/>
        </p:nvSpPr>
        <p:spPr>
          <a:xfrm>
            <a:off x="463084" y="3835225"/>
            <a:ext cx="1273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이용자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39BF21-0C82-4457-9E15-A8B1804B8411}"/>
              </a:ext>
            </a:extLst>
          </p:cNvPr>
          <p:cNvSpPr/>
          <p:nvPr/>
        </p:nvSpPr>
        <p:spPr>
          <a:xfrm>
            <a:off x="2198403" y="3300032"/>
            <a:ext cx="1057474" cy="480426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A38FEB-1101-4D4E-BC1C-6DA248FDF362}"/>
              </a:ext>
            </a:extLst>
          </p:cNvPr>
          <p:cNvSpPr/>
          <p:nvPr/>
        </p:nvSpPr>
        <p:spPr>
          <a:xfrm>
            <a:off x="1410377" y="1964296"/>
            <a:ext cx="1057474" cy="480426"/>
          </a:xfrm>
          <a:prstGeom prst="rect">
            <a:avLst/>
          </a:prstGeom>
          <a:solidFill>
            <a:srgbClr val="DDBC9C"/>
          </a:solidFill>
          <a:ln>
            <a:solidFill>
              <a:srgbClr val="4A3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회원가입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61EF0AE-1B70-4287-84EF-6031148F57DF}"/>
              </a:ext>
            </a:extLst>
          </p:cNvPr>
          <p:cNvCxnSpPr>
            <a:cxnSpLocks/>
            <a:stCxn id="7" idx="0"/>
            <a:endCxn id="12" idx="1"/>
          </p:cNvCxnSpPr>
          <p:nvPr/>
        </p:nvCxnSpPr>
        <p:spPr>
          <a:xfrm rot="5400000" flipH="1" flipV="1">
            <a:off x="746587" y="2557561"/>
            <a:ext cx="1016841" cy="310739"/>
          </a:xfrm>
          <a:prstGeom prst="bentConnector2">
            <a:avLst/>
          </a:prstGeom>
          <a:ln w="57150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F36C2C8-370D-4CD4-B355-72565ADE9F2E}"/>
              </a:ext>
            </a:extLst>
          </p:cNvPr>
          <p:cNvCxnSpPr>
            <a:cxnSpLocks/>
            <a:stCxn id="12" idx="3"/>
            <a:endCxn id="10" idx="0"/>
          </p:cNvCxnSpPr>
          <p:nvPr/>
        </p:nvCxnSpPr>
        <p:spPr>
          <a:xfrm>
            <a:off x="2467851" y="2204509"/>
            <a:ext cx="259289" cy="1095523"/>
          </a:xfrm>
          <a:prstGeom prst="bentConnector2">
            <a:avLst/>
          </a:prstGeom>
          <a:ln w="57150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CE844F-9354-40AF-B187-6A5BB200734E}"/>
              </a:ext>
            </a:extLst>
          </p:cNvPr>
          <p:cNvSpPr/>
          <p:nvPr/>
        </p:nvSpPr>
        <p:spPr>
          <a:xfrm>
            <a:off x="1398657" y="5245558"/>
            <a:ext cx="1057474" cy="480426"/>
          </a:xfrm>
          <a:prstGeom prst="rect">
            <a:avLst/>
          </a:prstGeom>
          <a:solidFill>
            <a:srgbClr val="DDBC9C"/>
          </a:solidFill>
          <a:ln>
            <a:solidFill>
              <a:srgbClr val="4A3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시간충전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EB9AA9-9902-4D4E-9379-BA7CC3BC0E80}"/>
              </a:ext>
            </a:extLst>
          </p:cNvPr>
          <p:cNvSpPr/>
          <p:nvPr/>
        </p:nvSpPr>
        <p:spPr>
          <a:xfrm>
            <a:off x="4313351" y="3756529"/>
            <a:ext cx="1519688" cy="480426"/>
          </a:xfrm>
          <a:prstGeom prst="rect">
            <a:avLst/>
          </a:prstGeom>
          <a:solidFill>
            <a:srgbClr val="DDBC9C"/>
          </a:solidFill>
          <a:ln>
            <a:solidFill>
              <a:srgbClr val="4A3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유저 메인 창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547100-0765-4A87-844C-C9B3013C68F2}"/>
              </a:ext>
            </a:extLst>
          </p:cNvPr>
          <p:cNvSpPr/>
          <p:nvPr/>
        </p:nvSpPr>
        <p:spPr>
          <a:xfrm>
            <a:off x="6559731" y="3756528"/>
            <a:ext cx="1057474" cy="480426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메뉴선택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37C8A64-4BA0-48CD-881D-D9EE8287B0EF}"/>
              </a:ext>
            </a:extLst>
          </p:cNvPr>
          <p:cNvSpPr/>
          <p:nvPr/>
        </p:nvSpPr>
        <p:spPr>
          <a:xfrm>
            <a:off x="6558351" y="5655379"/>
            <a:ext cx="1057474" cy="480426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로그아웃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77CA324-8734-4440-B0F4-9ED55C159A0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1406576" y="3528289"/>
            <a:ext cx="791827" cy="11956"/>
          </a:xfrm>
          <a:prstGeom prst="straightConnector1">
            <a:avLst/>
          </a:prstGeom>
          <a:ln w="57150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FC846E65-7BA7-47EC-A6B8-AD4A3C51D9D0}"/>
              </a:ext>
            </a:extLst>
          </p:cNvPr>
          <p:cNvCxnSpPr>
            <a:cxnSpLocks/>
            <a:stCxn id="8" idx="2"/>
            <a:endCxn id="26" idx="1"/>
          </p:cNvCxnSpPr>
          <p:nvPr/>
        </p:nvCxnSpPr>
        <p:spPr>
          <a:xfrm rot="16200000" flipH="1">
            <a:off x="716262" y="4803375"/>
            <a:ext cx="1065771" cy="299020"/>
          </a:xfrm>
          <a:prstGeom prst="bentConnector2">
            <a:avLst/>
          </a:prstGeom>
          <a:ln w="57150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CF26006-35EC-4BBD-AA31-D56FB1DF5608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>
            <a:off x="3255877" y="3540245"/>
            <a:ext cx="1057474" cy="456497"/>
          </a:xfrm>
          <a:prstGeom prst="bentConnector3">
            <a:avLst>
              <a:gd name="adj1" fmla="val 50000"/>
            </a:avLst>
          </a:prstGeom>
          <a:ln w="57150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0BC38C7-9A1A-4737-A0C2-20384D1CA7D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5833039" y="3996741"/>
            <a:ext cx="726692" cy="1"/>
          </a:xfrm>
          <a:prstGeom prst="bentConnector3">
            <a:avLst>
              <a:gd name="adj1" fmla="val 50000"/>
            </a:avLst>
          </a:prstGeom>
          <a:ln w="57150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0B14F240-B468-4BAC-ABCB-F15BD6CBB5B2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5833039" y="3996742"/>
            <a:ext cx="725312" cy="1898850"/>
          </a:xfrm>
          <a:prstGeom prst="bentConnector3">
            <a:avLst>
              <a:gd name="adj1" fmla="val 50000"/>
            </a:avLst>
          </a:prstGeom>
          <a:ln w="57150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7EDCFD-7E4C-47C2-9C67-19717E2A060D}"/>
              </a:ext>
            </a:extLst>
          </p:cNvPr>
          <p:cNvSpPr/>
          <p:nvPr/>
        </p:nvSpPr>
        <p:spPr>
          <a:xfrm>
            <a:off x="8505174" y="3120288"/>
            <a:ext cx="1516282" cy="480426"/>
          </a:xfrm>
          <a:prstGeom prst="rect">
            <a:avLst/>
          </a:prstGeom>
          <a:solidFill>
            <a:srgbClr val="DDBC9C"/>
          </a:solidFill>
          <a:ln>
            <a:solidFill>
              <a:srgbClr val="4A3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장바구니 담기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D4EC8E5-FB11-433B-BE5C-2784D865478B}"/>
              </a:ext>
            </a:extLst>
          </p:cNvPr>
          <p:cNvSpPr/>
          <p:nvPr/>
        </p:nvSpPr>
        <p:spPr>
          <a:xfrm>
            <a:off x="8505174" y="4465741"/>
            <a:ext cx="1057474" cy="480426"/>
          </a:xfrm>
          <a:prstGeom prst="rect">
            <a:avLst/>
          </a:prstGeom>
          <a:solidFill>
            <a:srgbClr val="DDBC9C"/>
          </a:solidFill>
          <a:ln>
            <a:solidFill>
              <a:srgbClr val="4A3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취소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744C87DE-41F1-4233-9922-207BD68F3EF9}"/>
              </a:ext>
            </a:extLst>
          </p:cNvPr>
          <p:cNvCxnSpPr>
            <a:cxnSpLocks/>
            <a:stCxn id="28" idx="3"/>
            <a:endCxn id="49" idx="1"/>
          </p:cNvCxnSpPr>
          <p:nvPr/>
        </p:nvCxnSpPr>
        <p:spPr>
          <a:xfrm>
            <a:off x="7617205" y="3996741"/>
            <a:ext cx="887969" cy="709213"/>
          </a:xfrm>
          <a:prstGeom prst="bentConnector3">
            <a:avLst>
              <a:gd name="adj1" fmla="val 50000"/>
            </a:avLst>
          </a:prstGeom>
          <a:ln w="57150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8A5A83CE-294E-4C0F-9464-FEFDE5E7EE31}"/>
              </a:ext>
            </a:extLst>
          </p:cNvPr>
          <p:cNvCxnSpPr>
            <a:cxnSpLocks/>
            <a:stCxn id="28" idx="3"/>
            <a:endCxn id="48" idx="1"/>
          </p:cNvCxnSpPr>
          <p:nvPr/>
        </p:nvCxnSpPr>
        <p:spPr>
          <a:xfrm flipV="1">
            <a:off x="7617205" y="3360501"/>
            <a:ext cx="887969" cy="636240"/>
          </a:xfrm>
          <a:prstGeom prst="bentConnector3">
            <a:avLst>
              <a:gd name="adj1" fmla="val 50000"/>
            </a:avLst>
          </a:prstGeom>
          <a:ln w="57150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E33C8A3-A2C3-499E-95CC-A2F667D905CE}"/>
              </a:ext>
            </a:extLst>
          </p:cNvPr>
          <p:cNvSpPr/>
          <p:nvPr/>
        </p:nvSpPr>
        <p:spPr>
          <a:xfrm>
            <a:off x="10577990" y="3120288"/>
            <a:ext cx="1057474" cy="480426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결제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0A5AC54-C6D9-4C4D-8FAD-A24D650E2F9E}"/>
              </a:ext>
            </a:extLst>
          </p:cNvPr>
          <p:cNvCxnSpPr>
            <a:cxnSpLocks/>
            <a:stCxn id="48" idx="3"/>
            <a:endCxn id="87" idx="1"/>
          </p:cNvCxnSpPr>
          <p:nvPr/>
        </p:nvCxnSpPr>
        <p:spPr>
          <a:xfrm>
            <a:off x="10021456" y="3360501"/>
            <a:ext cx="556534" cy="0"/>
          </a:xfrm>
          <a:prstGeom prst="straightConnector1">
            <a:avLst/>
          </a:prstGeom>
          <a:ln w="57150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6417759B-EC08-4DD7-A0F6-46D123E2237F}"/>
              </a:ext>
            </a:extLst>
          </p:cNvPr>
          <p:cNvCxnSpPr>
            <a:cxnSpLocks/>
            <a:stCxn id="26" idx="3"/>
            <a:endCxn id="10" idx="2"/>
          </p:cNvCxnSpPr>
          <p:nvPr/>
        </p:nvCxnSpPr>
        <p:spPr>
          <a:xfrm flipV="1">
            <a:off x="2456131" y="3780458"/>
            <a:ext cx="271009" cy="1705313"/>
          </a:xfrm>
          <a:prstGeom prst="bentConnector2">
            <a:avLst/>
          </a:prstGeom>
          <a:ln w="57150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1560A01-9448-4B41-9B2E-5129C3BF9C74}"/>
              </a:ext>
            </a:extLst>
          </p:cNvPr>
          <p:cNvSpPr/>
          <p:nvPr/>
        </p:nvSpPr>
        <p:spPr>
          <a:xfrm>
            <a:off x="5670177" y="2801390"/>
            <a:ext cx="1057474" cy="480426"/>
          </a:xfrm>
          <a:prstGeom prst="rect">
            <a:avLst/>
          </a:prstGeom>
          <a:solidFill>
            <a:srgbClr val="DDBC9C"/>
          </a:solidFill>
          <a:ln>
            <a:solidFill>
              <a:srgbClr val="4A3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시간충전</a:t>
            </a: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A9351697-7C9F-41F5-A1ED-0EC27381131F}"/>
              </a:ext>
            </a:extLst>
          </p:cNvPr>
          <p:cNvCxnSpPr>
            <a:cxnSpLocks/>
            <a:stCxn id="28" idx="0"/>
            <a:endCxn id="100" idx="3"/>
          </p:cNvCxnSpPr>
          <p:nvPr/>
        </p:nvCxnSpPr>
        <p:spPr>
          <a:xfrm rot="16200000" flipV="1">
            <a:off x="6550598" y="3218657"/>
            <a:ext cx="714925" cy="360817"/>
          </a:xfrm>
          <a:prstGeom prst="bentConnector2">
            <a:avLst/>
          </a:prstGeom>
          <a:ln w="57150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60D7A2F9-A3B2-4E71-87CF-EABC97276BBC}"/>
              </a:ext>
            </a:extLst>
          </p:cNvPr>
          <p:cNvCxnSpPr>
            <a:cxnSpLocks/>
            <a:stCxn id="27" idx="0"/>
            <a:endCxn id="100" idx="1"/>
          </p:cNvCxnSpPr>
          <p:nvPr/>
        </p:nvCxnSpPr>
        <p:spPr>
          <a:xfrm rot="5400000" flipH="1" flipV="1">
            <a:off x="5014223" y="3100575"/>
            <a:ext cx="714926" cy="596982"/>
          </a:xfrm>
          <a:prstGeom prst="bentConnector2">
            <a:avLst/>
          </a:prstGeom>
          <a:ln w="57150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58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29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유스케이스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 다이어그램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022701-D636-44DA-94C0-6366E680B2EF}"/>
              </a:ext>
            </a:extLst>
          </p:cNvPr>
          <p:cNvSpPr/>
          <p:nvPr/>
        </p:nvSpPr>
        <p:spPr>
          <a:xfrm>
            <a:off x="10021455" y="6557818"/>
            <a:ext cx="2170545" cy="30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974859-1F24-4776-A6F6-F974920DB56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66" y="3560366"/>
            <a:ext cx="613877" cy="6138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5E0F32-677B-46DC-B9C8-4EF5C2860710}"/>
              </a:ext>
            </a:extLst>
          </p:cNvPr>
          <p:cNvSpPr txBox="1"/>
          <p:nvPr/>
        </p:nvSpPr>
        <p:spPr>
          <a:xfrm>
            <a:off x="690279" y="4174242"/>
            <a:ext cx="1290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관리자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63B2DD-E964-46D7-A80F-47C5BA0DC12B}"/>
              </a:ext>
            </a:extLst>
          </p:cNvPr>
          <p:cNvSpPr/>
          <p:nvPr/>
        </p:nvSpPr>
        <p:spPr>
          <a:xfrm>
            <a:off x="2449252" y="3640845"/>
            <a:ext cx="1797400" cy="480426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관리자 메인 창</a:t>
            </a:r>
            <a:endParaRPr lang="ko-KR" altLang="en-US" dirty="0">
              <a:solidFill>
                <a:srgbClr val="DDBC9C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7BCF3E-85D3-4332-8A09-3D0703C5DD4D}"/>
              </a:ext>
            </a:extLst>
          </p:cNvPr>
          <p:cNvSpPr/>
          <p:nvPr/>
        </p:nvSpPr>
        <p:spPr>
          <a:xfrm>
            <a:off x="5214928" y="2547555"/>
            <a:ext cx="1107355" cy="480426"/>
          </a:xfrm>
          <a:prstGeom prst="rect">
            <a:avLst/>
          </a:prstGeom>
          <a:solidFill>
            <a:srgbClr val="DDBC9C"/>
          </a:solidFill>
          <a:ln>
            <a:solidFill>
              <a:srgbClr val="4A3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회원관리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A140C31-C2F7-46D7-BD4E-7A9E3D42B74F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4246652" y="3881058"/>
            <a:ext cx="992842" cy="0"/>
          </a:xfrm>
          <a:prstGeom prst="straightConnector1">
            <a:avLst/>
          </a:prstGeom>
          <a:ln w="57150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B6246E-B47F-40D4-AB4B-6157BD43A32C}"/>
              </a:ext>
            </a:extLst>
          </p:cNvPr>
          <p:cNvSpPr/>
          <p:nvPr/>
        </p:nvSpPr>
        <p:spPr>
          <a:xfrm>
            <a:off x="5239494" y="3640845"/>
            <a:ext cx="1107355" cy="480426"/>
          </a:xfrm>
          <a:prstGeom prst="rect">
            <a:avLst/>
          </a:prstGeom>
          <a:solidFill>
            <a:srgbClr val="DDBC9C"/>
          </a:solidFill>
          <a:ln>
            <a:solidFill>
              <a:srgbClr val="4A3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재고관리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C7C677-F77B-4507-824B-86516B2A1A8F}"/>
              </a:ext>
            </a:extLst>
          </p:cNvPr>
          <p:cNvSpPr/>
          <p:nvPr/>
        </p:nvSpPr>
        <p:spPr>
          <a:xfrm>
            <a:off x="5214929" y="5148039"/>
            <a:ext cx="1107355" cy="480426"/>
          </a:xfrm>
          <a:prstGeom prst="rect">
            <a:avLst/>
          </a:prstGeom>
          <a:solidFill>
            <a:srgbClr val="DDBC9C"/>
          </a:solidFill>
          <a:ln>
            <a:solidFill>
              <a:srgbClr val="4A3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좌석조회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34936E-898A-4D84-9343-702B0648CC21}"/>
              </a:ext>
            </a:extLst>
          </p:cNvPr>
          <p:cNvSpPr/>
          <p:nvPr/>
        </p:nvSpPr>
        <p:spPr>
          <a:xfrm>
            <a:off x="7478453" y="1480716"/>
            <a:ext cx="1156485" cy="480426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회원조회</a:t>
            </a:r>
            <a:endParaRPr lang="ko-KR" altLang="en-US" dirty="0">
              <a:solidFill>
                <a:srgbClr val="DDBC9C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756AC2B-5359-4568-A042-B7C17D48DE9B}"/>
              </a:ext>
            </a:extLst>
          </p:cNvPr>
          <p:cNvSpPr/>
          <p:nvPr/>
        </p:nvSpPr>
        <p:spPr>
          <a:xfrm>
            <a:off x="7478453" y="2146370"/>
            <a:ext cx="1156485" cy="480426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회원수정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B9DA6F-7919-4EEA-8983-8BA6A65DFF9C}"/>
              </a:ext>
            </a:extLst>
          </p:cNvPr>
          <p:cNvSpPr/>
          <p:nvPr/>
        </p:nvSpPr>
        <p:spPr>
          <a:xfrm>
            <a:off x="7478453" y="2795661"/>
            <a:ext cx="1156485" cy="480426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회원삭제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3D83E1-99D4-4F26-923F-D20B961295FB}"/>
              </a:ext>
            </a:extLst>
          </p:cNvPr>
          <p:cNvSpPr/>
          <p:nvPr/>
        </p:nvSpPr>
        <p:spPr>
          <a:xfrm>
            <a:off x="7401187" y="3632524"/>
            <a:ext cx="1156485" cy="480426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상품조회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CF2AB99-4BFB-4B31-A3E7-CD4CA3840B75}"/>
              </a:ext>
            </a:extLst>
          </p:cNvPr>
          <p:cNvSpPr/>
          <p:nvPr/>
        </p:nvSpPr>
        <p:spPr>
          <a:xfrm>
            <a:off x="7171564" y="4626334"/>
            <a:ext cx="1645001" cy="480426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주문 내역 확인</a:t>
            </a:r>
            <a:endParaRPr lang="ko-KR" altLang="en-US" dirty="0">
              <a:solidFill>
                <a:srgbClr val="DDBC9C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DA62A6-6CF9-4337-B082-B1C46F3DE35B}"/>
              </a:ext>
            </a:extLst>
          </p:cNvPr>
          <p:cNvSpPr/>
          <p:nvPr/>
        </p:nvSpPr>
        <p:spPr>
          <a:xfrm>
            <a:off x="7171564" y="5453146"/>
            <a:ext cx="1882996" cy="480426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이용자 좌석 확인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C85134-6AAC-4203-A202-97DCA66EA96B}"/>
              </a:ext>
            </a:extLst>
          </p:cNvPr>
          <p:cNvSpPr/>
          <p:nvPr/>
        </p:nvSpPr>
        <p:spPr>
          <a:xfrm>
            <a:off x="9895469" y="3640845"/>
            <a:ext cx="1107355" cy="480426"/>
          </a:xfrm>
          <a:prstGeom prst="rect">
            <a:avLst/>
          </a:prstGeom>
          <a:solidFill>
            <a:srgbClr val="DDBC9C"/>
          </a:solidFill>
          <a:ln>
            <a:solidFill>
              <a:srgbClr val="4A3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상품수정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1057662-6B57-4BBE-9F21-E358C0D7F821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4246652" y="3881058"/>
            <a:ext cx="968277" cy="1507194"/>
          </a:xfrm>
          <a:prstGeom prst="bentConnector3">
            <a:avLst>
              <a:gd name="adj1" fmla="val 50000"/>
            </a:avLst>
          </a:prstGeom>
          <a:ln w="57150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C796B438-5FA3-4FFA-B33C-E4D9A9F6AF4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4246652" y="2787768"/>
            <a:ext cx="968276" cy="1093290"/>
          </a:xfrm>
          <a:prstGeom prst="bentConnector3">
            <a:avLst>
              <a:gd name="adj1" fmla="val 50000"/>
            </a:avLst>
          </a:prstGeom>
          <a:ln w="57150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68079130-471A-4225-A3C0-6997016AD4FB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 flipV="1">
            <a:off x="6322283" y="1720929"/>
            <a:ext cx="1156170" cy="1066839"/>
          </a:xfrm>
          <a:prstGeom prst="bentConnector3">
            <a:avLst>
              <a:gd name="adj1" fmla="val 50000"/>
            </a:avLst>
          </a:prstGeom>
          <a:ln w="57150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B4096541-8A97-40E0-ADCA-5DE2892D2EF6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 flipV="1">
            <a:off x="6322283" y="2386583"/>
            <a:ext cx="1156170" cy="401185"/>
          </a:xfrm>
          <a:prstGeom prst="bentConnector3">
            <a:avLst>
              <a:gd name="adj1" fmla="val 50000"/>
            </a:avLst>
          </a:prstGeom>
          <a:ln w="57150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FE19A9A7-598F-415C-A972-DC01B2AA4A4C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6322283" y="2787768"/>
            <a:ext cx="1156170" cy="248106"/>
          </a:xfrm>
          <a:prstGeom prst="bentConnector3">
            <a:avLst>
              <a:gd name="adj1" fmla="val 50000"/>
            </a:avLst>
          </a:prstGeom>
          <a:ln w="57150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9D4DE9F-9029-4424-9811-157FED9061C2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 flipV="1">
            <a:off x="6346849" y="3872737"/>
            <a:ext cx="1054338" cy="8321"/>
          </a:xfrm>
          <a:prstGeom prst="straightConnector1">
            <a:avLst/>
          </a:prstGeom>
          <a:ln w="57150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0A81789-003E-461C-A320-00087EFFED08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8557672" y="3872737"/>
            <a:ext cx="1337797" cy="8321"/>
          </a:xfrm>
          <a:prstGeom prst="straightConnector1">
            <a:avLst/>
          </a:prstGeom>
          <a:ln w="57150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084ADDF7-BF3B-4DC5-9E3C-9B5A92F50873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6322284" y="5388252"/>
            <a:ext cx="849280" cy="305107"/>
          </a:xfrm>
          <a:prstGeom prst="bentConnector3">
            <a:avLst>
              <a:gd name="adj1" fmla="val 50000"/>
            </a:avLst>
          </a:prstGeom>
          <a:ln w="57150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5108CE64-2514-4798-B23B-CAEAC26CCEF3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 flipV="1">
            <a:off x="6322284" y="4866547"/>
            <a:ext cx="849280" cy="521705"/>
          </a:xfrm>
          <a:prstGeom prst="bentConnector3">
            <a:avLst>
              <a:gd name="adj1" fmla="val 50000"/>
            </a:avLst>
          </a:prstGeom>
          <a:ln w="57150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AB17FE9-F386-49E9-A22A-39E21120E292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1647743" y="3867305"/>
            <a:ext cx="801509" cy="13753"/>
          </a:xfrm>
          <a:prstGeom prst="straightConnector1">
            <a:avLst/>
          </a:prstGeom>
          <a:ln w="57150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5A23A3-CF7D-45F1-9333-C221E825EDA3}"/>
              </a:ext>
            </a:extLst>
          </p:cNvPr>
          <p:cNvSpPr/>
          <p:nvPr/>
        </p:nvSpPr>
        <p:spPr>
          <a:xfrm>
            <a:off x="9895468" y="2902740"/>
            <a:ext cx="1107355" cy="480426"/>
          </a:xfrm>
          <a:prstGeom prst="rect">
            <a:avLst/>
          </a:prstGeom>
          <a:solidFill>
            <a:srgbClr val="DDBC9C"/>
          </a:solidFill>
          <a:ln>
            <a:solidFill>
              <a:srgbClr val="4A3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상품등록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53BA866-ACF4-447B-B158-4F8F07B4DC8D}"/>
              </a:ext>
            </a:extLst>
          </p:cNvPr>
          <p:cNvSpPr/>
          <p:nvPr/>
        </p:nvSpPr>
        <p:spPr>
          <a:xfrm>
            <a:off x="9895468" y="4339358"/>
            <a:ext cx="1107355" cy="480426"/>
          </a:xfrm>
          <a:prstGeom prst="rect">
            <a:avLst/>
          </a:prstGeom>
          <a:solidFill>
            <a:srgbClr val="DDBC9C"/>
          </a:solidFill>
          <a:ln>
            <a:solidFill>
              <a:srgbClr val="4A3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상품삭제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EEA43A9-0BF2-4ED8-BCCC-0F3B7A10E7B8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8557672" y="3142953"/>
            <a:ext cx="1337796" cy="729784"/>
          </a:xfrm>
          <a:prstGeom prst="bentConnector3">
            <a:avLst>
              <a:gd name="adj1" fmla="val 50000"/>
            </a:avLst>
          </a:prstGeom>
          <a:ln w="57150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101DA981-04F1-4BDB-B3B9-44F4D50D83E4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8557672" y="3872737"/>
            <a:ext cx="1337796" cy="706834"/>
          </a:xfrm>
          <a:prstGeom prst="bentConnector3">
            <a:avLst>
              <a:gd name="adj1" fmla="val 50000"/>
            </a:avLst>
          </a:prstGeom>
          <a:ln w="57150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792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29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시퀀스 다이어그램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-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 이용자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022701-D636-44DA-94C0-6366E680B2EF}"/>
              </a:ext>
            </a:extLst>
          </p:cNvPr>
          <p:cNvSpPr/>
          <p:nvPr/>
        </p:nvSpPr>
        <p:spPr>
          <a:xfrm>
            <a:off x="10021455" y="6557818"/>
            <a:ext cx="2170545" cy="30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잘린 대각선 방향 모서리 6">
            <a:extLst>
              <a:ext uri="{FF2B5EF4-FFF2-40B4-BE49-F238E27FC236}">
                <a16:creationId xmlns:a16="http://schemas.microsoft.com/office/drawing/2014/main" id="{F302C07E-D46D-4B19-8F43-F01375F483FD}"/>
              </a:ext>
            </a:extLst>
          </p:cNvPr>
          <p:cNvSpPr/>
          <p:nvPr/>
        </p:nvSpPr>
        <p:spPr>
          <a:xfrm>
            <a:off x="288904" y="1468078"/>
            <a:ext cx="1038347" cy="364080"/>
          </a:xfrm>
          <a:prstGeom prst="snip2Diag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로그인</a:t>
            </a:r>
          </a:p>
        </p:txBody>
      </p:sp>
      <p:sp>
        <p:nvSpPr>
          <p:cNvPr id="9" name="사각형: 잘린 대각선 방향 모서리 8">
            <a:extLst>
              <a:ext uri="{FF2B5EF4-FFF2-40B4-BE49-F238E27FC236}">
                <a16:creationId xmlns:a16="http://schemas.microsoft.com/office/drawing/2014/main" id="{DD7AC070-70ED-4CDC-9CD4-92B26D527D66}"/>
              </a:ext>
            </a:extLst>
          </p:cNvPr>
          <p:cNvSpPr/>
          <p:nvPr/>
        </p:nvSpPr>
        <p:spPr>
          <a:xfrm>
            <a:off x="1616290" y="1470385"/>
            <a:ext cx="1038347" cy="364080"/>
          </a:xfrm>
          <a:prstGeom prst="snip2Diag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회원가입</a:t>
            </a:r>
            <a:endParaRPr lang="ko-KR" altLang="en-US" sz="1400" dirty="0">
              <a:solidFill>
                <a:srgbClr val="DDBC9C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BB1EE87E-8494-4427-A8D3-BB490BB28CA5}"/>
              </a:ext>
            </a:extLst>
          </p:cNvPr>
          <p:cNvSpPr/>
          <p:nvPr/>
        </p:nvSpPr>
        <p:spPr>
          <a:xfrm>
            <a:off x="4239578" y="1475959"/>
            <a:ext cx="1038347" cy="364080"/>
          </a:xfrm>
          <a:prstGeom prst="snip2Diag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시간충전</a:t>
            </a:r>
            <a:endParaRPr lang="ko-KR" altLang="en-US" sz="1400" dirty="0">
              <a:solidFill>
                <a:srgbClr val="DDBC9C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11" name="사각형: 잘린 대각선 방향 모서리 10">
            <a:extLst>
              <a:ext uri="{FF2B5EF4-FFF2-40B4-BE49-F238E27FC236}">
                <a16:creationId xmlns:a16="http://schemas.microsoft.com/office/drawing/2014/main" id="{55EBEB86-0D4C-4851-AAAB-58B9E3939CD2}"/>
              </a:ext>
            </a:extLst>
          </p:cNvPr>
          <p:cNvSpPr/>
          <p:nvPr/>
        </p:nvSpPr>
        <p:spPr>
          <a:xfrm>
            <a:off x="5525368" y="1475688"/>
            <a:ext cx="1175302" cy="364080"/>
          </a:xfrm>
          <a:prstGeom prst="snip2Diag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이용자메인</a:t>
            </a:r>
            <a:r>
              <a:rPr lang="en-US" altLang="ko-KR" sz="1400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1</a:t>
            </a:r>
            <a:endParaRPr lang="ko-KR" altLang="en-US" sz="1400" dirty="0">
              <a:solidFill>
                <a:srgbClr val="DDBC9C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A189F6C7-E6AB-46B3-BC6A-2EAA053D1941}"/>
              </a:ext>
            </a:extLst>
          </p:cNvPr>
          <p:cNvSpPr/>
          <p:nvPr/>
        </p:nvSpPr>
        <p:spPr>
          <a:xfrm>
            <a:off x="9793549" y="1467570"/>
            <a:ext cx="1038347" cy="364080"/>
          </a:xfrm>
          <a:prstGeom prst="snip2Diag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결제창</a:t>
            </a:r>
            <a:endParaRPr lang="ko-KR" altLang="en-US" sz="1400" dirty="0">
              <a:solidFill>
                <a:srgbClr val="DDBC9C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A193E6-7351-43B1-A3C1-9824AA1DFF09}"/>
              </a:ext>
            </a:extLst>
          </p:cNvPr>
          <p:cNvCxnSpPr>
            <a:stCxn id="7" idx="1"/>
          </p:cNvCxnSpPr>
          <p:nvPr/>
        </p:nvCxnSpPr>
        <p:spPr>
          <a:xfrm flipH="1">
            <a:off x="801197" y="1832157"/>
            <a:ext cx="6881" cy="4248183"/>
          </a:xfrm>
          <a:prstGeom prst="line">
            <a:avLst/>
          </a:prstGeom>
          <a:ln w="12700" cap="flat" cmpd="sng" algn="ctr">
            <a:solidFill>
              <a:srgbClr val="4A32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9D3D88-51B1-4DE8-888B-E8C766518F56}"/>
              </a:ext>
            </a:extLst>
          </p:cNvPr>
          <p:cNvCxnSpPr>
            <a:cxnSpLocks/>
          </p:cNvCxnSpPr>
          <p:nvPr/>
        </p:nvCxnSpPr>
        <p:spPr>
          <a:xfrm flipH="1">
            <a:off x="2119908" y="1832153"/>
            <a:ext cx="6881" cy="4248183"/>
          </a:xfrm>
          <a:prstGeom prst="line">
            <a:avLst/>
          </a:prstGeom>
          <a:ln w="12700" cap="flat" cmpd="sng" algn="ctr">
            <a:solidFill>
              <a:srgbClr val="4A32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14A2854-F2A3-4D96-B25C-5305C68FC89A}"/>
              </a:ext>
            </a:extLst>
          </p:cNvPr>
          <p:cNvCxnSpPr>
            <a:cxnSpLocks/>
          </p:cNvCxnSpPr>
          <p:nvPr/>
        </p:nvCxnSpPr>
        <p:spPr>
          <a:xfrm flipH="1">
            <a:off x="4748462" y="1839769"/>
            <a:ext cx="6881" cy="4248183"/>
          </a:xfrm>
          <a:prstGeom prst="line">
            <a:avLst/>
          </a:prstGeom>
          <a:ln w="12700" cap="flat" cmpd="sng" algn="ctr">
            <a:solidFill>
              <a:srgbClr val="4A32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5F2F688-1B46-42DF-A088-DD4855B55B1F}"/>
              </a:ext>
            </a:extLst>
          </p:cNvPr>
          <p:cNvCxnSpPr>
            <a:cxnSpLocks/>
          </p:cNvCxnSpPr>
          <p:nvPr/>
        </p:nvCxnSpPr>
        <p:spPr>
          <a:xfrm flipH="1">
            <a:off x="6095540" y="1839768"/>
            <a:ext cx="6881" cy="4248183"/>
          </a:xfrm>
          <a:prstGeom prst="line">
            <a:avLst/>
          </a:prstGeom>
          <a:ln w="12700" cap="flat" cmpd="sng" algn="ctr">
            <a:solidFill>
              <a:srgbClr val="4A32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69CABD-FB1D-49D5-8668-EBEF9AF519BC}"/>
              </a:ext>
            </a:extLst>
          </p:cNvPr>
          <p:cNvCxnSpPr>
            <a:cxnSpLocks/>
          </p:cNvCxnSpPr>
          <p:nvPr/>
        </p:nvCxnSpPr>
        <p:spPr>
          <a:xfrm flipH="1">
            <a:off x="8893091" y="1848824"/>
            <a:ext cx="6881" cy="4248183"/>
          </a:xfrm>
          <a:prstGeom prst="line">
            <a:avLst/>
          </a:prstGeom>
          <a:ln w="12700" cap="flat" cmpd="sng" algn="ctr">
            <a:solidFill>
              <a:srgbClr val="4A32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CA6DEA-7996-42BA-BF75-A62DE16CD751}"/>
              </a:ext>
            </a:extLst>
          </p:cNvPr>
          <p:cNvSpPr/>
          <p:nvPr/>
        </p:nvSpPr>
        <p:spPr>
          <a:xfrm>
            <a:off x="741958" y="2023646"/>
            <a:ext cx="113508" cy="3998800"/>
          </a:xfrm>
          <a:prstGeom prst="rect">
            <a:avLst/>
          </a:prstGeom>
          <a:solidFill>
            <a:srgbClr val="F0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6A9AB1-A352-48AD-80F6-2E8E6D459005}"/>
              </a:ext>
            </a:extLst>
          </p:cNvPr>
          <p:cNvSpPr/>
          <p:nvPr/>
        </p:nvSpPr>
        <p:spPr>
          <a:xfrm>
            <a:off x="2065674" y="2023640"/>
            <a:ext cx="107029" cy="1317123"/>
          </a:xfrm>
          <a:prstGeom prst="rect">
            <a:avLst/>
          </a:prstGeom>
          <a:solidFill>
            <a:srgbClr val="F0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161389-99D2-4AF1-9602-2FDC9BAABB13}"/>
              </a:ext>
            </a:extLst>
          </p:cNvPr>
          <p:cNvCxnSpPr>
            <a:cxnSpLocks/>
          </p:cNvCxnSpPr>
          <p:nvPr/>
        </p:nvCxnSpPr>
        <p:spPr>
          <a:xfrm>
            <a:off x="1007370" y="2436169"/>
            <a:ext cx="955089" cy="0"/>
          </a:xfrm>
          <a:prstGeom prst="straightConnector1">
            <a:avLst/>
          </a:prstGeom>
          <a:ln w="28575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60C1672-98DF-4E07-A72E-B81662F5A015}"/>
              </a:ext>
            </a:extLst>
          </p:cNvPr>
          <p:cNvSpPr txBox="1"/>
          <p:nvPr/>
        </p:nvSpPr>
        <p:spPr>
          <a:xfrm>
            <a:off x="862312" y="2218121"/>
            <a:ext cx="11959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회원가입 버튼 클릭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CF64EE-7FAA-4FD0-9A7C-AEC2CE242640}"/>
              </a:ext>
            </a:extLst>
          </p:cNvPr>
          <p:cNvSpPr txBox="1"/>
          <p:nvPr/>
        </p:nvSpPr>
        <p:spPr>
          <a:xfrm>
            <a:off x="1509319" y="3571874"/>
            <a:ext cx="12492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회원정보 </a:t>
            </a:r>
            <a:r>
              <a:rPr lang="en-US" altLang="ko-KR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DB</a:t>
            </a:r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 반환</a:t>
            </a:r>
          </a:p>
        </p:txBody>
      </p:sp>
      <p:sp>
        <p:nvSpPr>
          <p:cNvPr id="30" name="사각형: 잘린 대각선 방향 모서리 29">
            <a:extLst>
              <a:ext uri="{FF2B5EF4-FFF2-40B4-BE49-F238E27FC236}">
                <a16:creationId xmlns:a16="http://schemas.microsoft.com/office/drawing/2014/main" id="{751B1192-E548-48B1-A28E-4F273B863D68}"/>
              </a:ext>
            </a:extLst>
          </p:cNvPr>
          <p:cNvSpPr/>
          <p:nvPr/>
        </p:nvSpPr>
        <p:spPr>
          <a:xfrm>
            <a:off x="2752030" y="1475688"/>
            <a:ext cx="1340651" cy="364080"/>
          </a:xfrm>
          <a:prstGeom prst="snip2Diag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회원정보</a:t>
            </a:r>
            <a:r>
              <a:rPr lang="en-US" altLang="ko-KR" sz="1400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DB</a:t>
            </a:r>
            <a:endParaRPr lang="ko-KR" altLang="en-US" sz="1400" dirty="0">
              <a:solidFill>
                <a:srgbClr val="DDBC9C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33" name="사각형: 잘린 대각선 방향 모서리 32">
            <a:extLst>
              <a:ext uri="{FF2B5EF4-FFF2-40B4-BE49-F238E27FC236}">
                <a16:creationId xmlns:a16="http://schemas.microsoft.com/office/drawing/2014/main" id="{A16A9718-0030-416B-B29A-A0AFE9153C7F}"/>
              </a:ext>
            </a:extLst>
          </p:cNvPr>
          <p:cNvSpPr/>
          <p:nvPr/>
        </p:nvSpPr>
        <p:spPr>
          <a:xfrm>
            <a:off x="6958055" y="1476248"/>
            <a:ext cx="1175302" cy="364080"/>
          </a:xfrm>
          <a:prstGeom prst="snip2Diag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아이템</a:t>
            </a:r>
            <a:r>
              <a:rPr lang="en-US" altLang="ko-KR" sz="1400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DB</a:t>
            </a:r>
            <a:endParaRPr lang="ko-KR" altLang="en-US" sz="1400" dirty="0">
              <a:solidFill>
                <a:srgbClr val="DDBC9C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C48A1A9-D7D9-4C67-9985-1ADCE9E45BE9}"/>
              </a:ext>
            </a:extLst>
          </p:cNvPr>
          <p:cNvCxnSpPr>
            <a:cxnSpLocks/>
          </p:cNvCxnSpPr>
          <p:nvPr/>
        </p:nvCxnSpPr>
        <p:spPr>
          <a:xfrm flipH="1">
            <a:off x="1007370" y="3514084"/>
            <a:ext cx="2270358" cy="0"/>
          </a:xfrm>
          <a:prstGeom prst="straightConnector1">
            <a:avLst/>
          </a:prstGeom>
          <a:ln w="28575">
            <a:solidFill>
              <a:srgbClr val="4A32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잘린 대각선 방향 모서리 35">
            <a:extLst>
              <a:ext uri="{FF2B5EF4-FFF2-40B4-BE49-F238E27FC236}">
                <a16:creationId xmlns:a16="http://schemas.microsoft.com/office/drawing/2014/main" id="{32D35DB1-6927-46A3-B3DC-72AF040FA1E3}"/>
              </a:ext>
            </a:extLst>
          </p:cNvPr>
          <p:cNvSpPr/>
          <p:nvPr/>
        </p:nvSpPr>
        <p:spPr>
          <a:xfrm>
            <a:off x="8318917" y="1475688"/>
            <a:ext cx="1175302" cy="364080"/>
          </a:xfrm>
          <a:prstGeom prst="snip2Diag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이용자메인</a:t>
            </a:r>
            <a:r>
              <a:rPr lang="en-US" altLang="ko-KR" sz="1400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2</a:t>
            </a:r>
            <a:endParaRPr lang="ko-KR" altLang="en-US" sz="1400" dirty="0">
              <a:solidFill>
                <a:srgbClr val="DDBC9C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46DF418-46AD-473D-B56C-E3A1804312FB}"/>
              </a:ext>
            </a:extLst>
          </p:cNvPr>
          <p:cNvCxnSpPr>
            <a:cxnSpLocks/>
          </p:cNvCxnSpPr>
          <p:nvPr/>
        </p:nvCxnSpPr>
        <p:spPr>
          <a:xfrm flipH="1">
            <a:off x="3431526" y="1832152"/>
            <a:ext cx="6881" cy="4248183"/>
          </a:xfrm>
          <a:prstGeom prst="line">
            <a:avLst/>
          </a:prstGeom>
          <a:ln w="12700" cap="flat" cmpd="sng" algn="ctr">
            <a:solidFill>
              <a:srgbClr val="4A32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4D65D32-3A43-4B6B-9F20-58A2A522A74C}"/>
              </a:ext>
            </a:extLst>
          </p:cNvPr>
          <p:cNvCxnSpPr>
            <a:cxnSpLocks/>
          </p:cNvCxnSpPr>
          <p:nvPr/>
        </p:nvCxnSpPr>
        <p:spPr>
          <a:xfrm flipH="1">
            <a:off x="7546013" y="1832152"/>
            <a:ext cx="6881" cy="4248183"/>
          </a:xfrm>
          <a:prstGeom prst="line">
            <a:avLst/>
          </a:prstGeom>
          <a:ln w="12700" cap="flat" cmpd="sng" algn="ctr">
            <a:solidFill>
              <a:srgbClr val="4A32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958AF21-BBA4-4758-BB57-A0F5F6FF021C}"/>
              </a:ext>
            </a:extLst>
          </p:cNvPr>
          <p:cNvCxnSpPr>
            <a:cxnSpLocks/>
          </p:cNvCxnSpPr>
          <p:nvPr/>
        </p:nvCxnSpPr>
        <p:spPr>
          <a:xfrm flipH="1">
            <a:off x="10324751" y="1848823"/>
            <a:ext cx="6881" cy="4248183"/>
          </a:xfrm>
          <a:prstGeom prst="line">
            <a:avLst/>
          </a:prstGeom>
          <a:ln w="12700" cap="flat" cmpd="sng" algn="ctr">
            <a:solidFill>
              <a:srgbClr val="4A32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4A4A7B1-F82D-49D2-B099-58F1D76587CF}"/>
              </a:ext>
            </a:extLst>
          </p:cNvPr>
          <p:cNvCxnSpPr>
            <a:cxnSpLocks/>
          </p:cNvCxnSpPr>
          <p:nvPr/>
        </p:nvCxnSpPr>
        <p:spPr>
          <a:xfrm>
            <a:off x="2315282" y="2436168"/>
            <a:ext cx="955089" cy="0"/>
          </a:xfrm>
          <a:prstGeom prst="straightConnector1">
            <a:avLst/>
          </a:prstGeom>
          <a:ln w="28575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9130167-5963-475F-81B8-3899BF758D15}"/>
              </a:ext>
            </a:extLst>
          </p:cNvPr>
          <p:cNvSpPr txBox="1"/>
          <p:nvPr/>
        </p:nvSpPr>
        <p:spPr>
          <a:xfrm>
            <a:off x="2154136" y="2218121"/>
            <a:ext cx="12442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아이디 중복 버튼 클릭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4B5FAE0-072E-46DB-873F-B7256FBF8B99}"/>
              </a:ext>
            </a:extLst>
          </p:cNvPr>
          <p:cNvSpPr/>
          <p:nvPr/>
        </p:nvSpPr>
        <p:spPr>
          <a:xfrm>
            <a:off x="3377877" y="2013957"/>
            <a:ext cx="139053" cy="1810729"/>
          </a:xfrm>
          <a:prstGeom prst="rect">
            <a:avLst/>
          </a:prstGeom>
          <a:solidFill>
            <a:srgbClr val="F0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12CF104-9585-461C-8F23-8467F35E804A}"/>
              </a:ext>
            </a:extLst>
          </p:cNvPr>
          <p:cNvCxnSpPr>
            <a:cxnSpLocks/>
          </p:cNvCxnSpPr>
          <p:nvPr/>
        </p:nvCxnSpPr>
        <p:spPr>
          <a:xfrm>
            <a:off x="2305327" y="3086808"/>
            <a:ext cx="955089" cy="0"/>
          </a:xfrm>
          <a:prstGeom prst="straightConnector1">
            <a:avLst/>
          </a:prstGeom>
          <a:ln w="28575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9430067-B8C4-4926-9F18-DFB5C81F0337}"/>
              </a:ext>
            </a:extLst>
          </p:cNvPr>
          <p:cNvSpPr txBox="1"/>
          <p:nvPr/>
        </p:nvSpPr>
        <p:spPr>
          <a:xfrm>
            <a:off x="2164264" y="2868761"/>
            <a:ext cx="1205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회원가입 버튼 클릭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95BD25-0ECE-4F54-91C9-F8C1788572C0}"/>
              </a:ext>
            </a:extLst>
          </p:cNvPr>
          <p:cNvSpPr txBox="1"/>
          <p:nvPr/>
        </p:nvSpPr>
        <p:spPr>
          <a:xfrm>
            <a:off x="2128632" y="2543185"/>
            <a:ext cx="1249246" cy="209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ID </a:t>
            </a:r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중복 확인 응답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2BC9D2F-F88E-4248-87C7-8A5B84D0C8DE}"/>
              </a:ext>
            </a:extLst>
          </p:cNvPr>
          <p:cNvCxnSpPr>
            <a:cxnSpLocks/>
          </p:cNvCxnSpPr>
          <p:nvPr/>
        </p:nvCxnSpPr>
        <p:spPr>
          <a:xfrm flipH="1">
            <a:off x="2300424" y="2534766"/>
            <a:ext cx="962446" cy="0"/>
          </a:xfrm>
          <a:prstGeom prst="straightConnector1">
            <a:avLst/>
          </a:prstGeom>
          <a:ln w="28575">
            <a:solidFill>
              <a:srgbClr val="4A32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3E7265D-363B-476A-A426-1C99B13B38DE}"/>
              </a:ext>
            </a:extLst>
          </p:cNvPr>
          <p:cNvSpPr/>
          <p:nvPr/>
        </p:nvSpPr>
        <p:spPr>
          <a:xfrm>
            <a:off x="4690234" y="2549799"/>
            <a:ext cx="118938" cy="1849924"/>
          </a:xfrm>
          <a:prstGeom prst="rect">
            <a:avLst/>
          </a:prstGeom>
          <a:solidFill>
            <a:srgbClr val="F0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3288EDE-7B47-4F31-BE93-75DB6B32E4D3}"/>
              </a:ext>
            </a:extLst>
          </p:cNvPr>
          <p:cNvCxnSpPr>
            <a:cxnSpLocks/>
          </p:cNvCxnSpPr>
          <p:nvPr/>
        </p:nvCxnSpPr>
        <p:spPr>
          <a:xfrm>
            <a:off x="1007370" y="4180540"/>
            <a:ext cx="3567604" cy="0"/>
          </a:xfrm>
          <a:prstGeom prst="straightConnector1">
            <a:avLst/>
          </a:prstGeom>
          <a:ln w="28575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78DF59-4C6C-4DB6-9D54-B7C5C4BBEC3E}"/>
              </a:ext>
            </a:extLst>
          </p:cNvPr>
          <p:cNvSpPr txBox="1"/>
          <p:nvPr/>
        </p:nvSpPr>
        <p:spPr>
          <a:xfrm>
            <a:off x="1700376" y="3920449"/>
            <a:ext cx="198483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(</a:t>
            </a:r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잔여시간 無</a:t>
            </a:r>
            <a:r>
              <a:rPr lang="en-US" altLang="ko-KR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) </a:t>
            </a:r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시간충전 버튼 클릭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585DBB-BA79-4FD3-A763-33768A766A32}"/>
              </a:ext>
            </a:extLst>
          </p:cNvPr>
          <p:cNvSpPr txBox="1"/>
          <p:nvPr/>
        </p:nvSpPr>
        <p:spPr>
          <a:xfrm>
            <a:off x="3445845" y="3536634"/>
            <a:ext cx="1249246" cy="209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충전시간 </a:t>
            </a:r>
            <a:r>
              <a:rPr lang="en-US" altLang="ko-KR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DB UPDATE</a:t>
            </a:r>
            <a:endParaRPr lang="ko-KR" altLang="en-US" sz="900" dirty="0">
              <a:solidFill>
                <a:srgbClr val="4A3250"/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0D26621-9701-456C-9FA1-C0F56BE7BC69}"/>
              </a:ext>
            </a:extLst>
          </p:cNvPr>
          <p:cNvCxnSpPr>
            <a:cxnSpLocks/>
          </p:cNvCxnSpPr>
          <p:nvPr/>
        </p:nvCxnSpPr>
        <p:spPr>
          <a:xfrm flipH="1">
            <a:off x="3564552" y="3518208"/>
            <a:ext cx="962446" cy="0"/>
          </a:xfrm>
          <a:prstGeom prst="straightConnector1">
            <a:avLst/>
          </a:prstGeom>
          <a:ln w="28575">
            <a:solidFill>
              <a:srgbClr val="4A32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1A3490A-DFB5-4B04-A3FC-13951B9BAE91}"/>
              </a:ext>
            </a:extLst>
          </p:cNvPr>
          <p:cNvCxnSpPr>
            <a:cxnSpLocks/>
          </p:cNvCxnSpPr>
          <p:nvPr/>
        </p:nvCxnSpPr>
        <p:spPr>
          <a:xfrm flipH="1">
            <a:off x="3588840" y="2899322"/>
            <a:ext cx="955089" cy="0"/>
          </a:xfrm>
          <a:prstGeom prst="straightConnector1">
            <a:avLst/>
          </a:prstGeom>
          <a:ln w="28575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14128B7-038D-47F1-9F49-A5880C4E620D}"/>
              </a:ext>
            </a:extLst>
          </p:cNvPr>
          <p:cNvSpPr txBox="1"/>
          <p:nvPr/>
        </p:nvSpPr>
        <p:spPr>
          <a:xfrm>
            <a:off x="3517200" y="3000216"/>
            <a:ext cx="1080877" cy="209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ID</a:t>
            </a:r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 검색정보 응답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BAE5F6-A7FD-4BB1-9C60-C6596BEB50F9}"/>
              </a:ext>
            </a:extLst>
          </p:cNvPr>
          <p:cNvSpPr txBox="1"/>
          <p:nvPr/>
        </p:nvSpPr>
        <p:spPr>
          <a:xfrm>
            <a:off x="3433549" y="2714411"/>
            <a:ext cx="1249246" cy="209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아이디 검색 요청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4F957DA-7CAC-414D-BD04-74037D8657E7}"/>
              </a:ext>
            </a:extLst>
          </p:cNvPr>
          <p:cNvCxnSpPr>
            <a:cxnSpLocks/>
          </p:cNvCxnSpPr>
          <p:nvPr/>
        </p:nvCxnSpPr>
        <p:spPr>
          <a:xfrm>
            <a:off x="3597022" y="2998746"/>
            <a:ext cx="962446" cy="0"/>
          </a:xfrm>
          <a:prstGeom prst="straightConnector1">
            <a:avLst/>
          </a:prstGeom>
          <a:ln w="28575">
            <a:solidFill>
              <a:srgbClr val="4A32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0D1B78D-1201-4AD1-B902-42AED2FD2B6D}"/>
              </a:ext>
            </a:extLst>
          </p:cNvPr>
          <p:cNvCxnSpPr>
            <a:cxnSpLocks/>
          </p:cNvCxnSpPr>
          <p:nvPr/>
        </p:nvCxnSpPr>
        <p:spPr>
          <a:xfrm>
            <a:off x="4918326" y="4180540"/>
            <a:ext cx="6541035" cy="0"/>
          </a:xfrm>
          <a:prstGeom prst="straightConnector1">
            <a:avLst/>
          </a:prstGeom>
          <a:ln w="28575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F27F420-873A-40F7-BEF7-AEF7A2B77985}"/>
              </a:ext>
            </a:extLst>
          </p:cNvPr>
          <p:cNvSpPr txBox="1"/>
          <p:nvPr/>
        </p:nvSpPr>
        <p:spPr>
          <a:xfrm>
            <a:off x="4904462" y="3962493"/>
            <a:ext cx="65410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판매 정보 </a:t>
            </a:r>
            <a:r>
              <a:rPr lang="en-US" altLang="ko-KR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INSERT</a:t>
            </a:r>
            <a:endParaRPr lang="ko-KR" altLang="en-US" sz="900" dirty="0">
              <a:solidFill>
                <a:srgbClr val="4A3250"/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1F7ABE1-8469-4DCC-8C2F-606AF7B508DA}"/>
              </a:ext>
            </a:extLst>
          </p:cNvPr>
          <p:cNvCxnSpPr>
            <a:cxnSpLocks/>
          </p:cNvCxnSpPr>
          <p:nvPr/>
        </p:nvCxnSpPr>
        <p:spPr>
          <a:xfrm>
            <a:off x="1021234" y="4675559"/>
            <a:ext cx="4920171" cy="0"/>
          </a:xfrm>
          <a:prstGeom prst="straightConnector1">
            <a:avLst/>
          </a:prstGeom>
          <a:ln w="28575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D91786F-81E9-4A7C-91F9-37D0E4527448}"/>
              </a:ext>
            </a:extLst>
          </p:cNvPr>
          <p:cNvSpPr txBox="1"/>
          <p:nvPr/>
        </p:nvSpPr>
        <p:spPr>
          <a:xfrm>
            <a:off x="2204383" y="4416501"/>
            <a:ext cx="246289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(</a:t>
            </a:r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잔여시간 有</a:t>
            </a:r>
            <a:r>
              <a:rPr lang="en-US" altLang="ko-KR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) </a:t>
            </a:r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로그인 클릭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6A0F188-1927-465E-AE8F-1566D64A9516}"/>
              </a:ext>
            </a:extLst>
          </p:cNvPr>
          <p:cNvSpPr/>
          <p:nvPr/>
        </p:nvSpPr>
        <p:spPr>
          <a:xfrm>
            <a:off x="6040759" y="4286160"/>
            <a:ext cx="109946" cy="1628077"/>
          </a:xfrm>
          <a:prstGeom prst="rect">
            <a:avLst/>
          </a:prstGeom>
          <a:solidFill>
            <a:srgbClr val="F0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D2296D6-D8F3-440F-9E81-03507DE523FA}"/>
              </a:ext>
            </a:extLst>
          </p:cNvPr>
          <p:cNvCxnSpPr>
            <a:cxnSpLocks/>
          </p:cNvCxnSpPr>
          <p:nvPr/>
        </p:nvCxnSpPr>
        <p:spPr>
          <a:xfrm>
            <a:off x="6363660" y="4658553"/>
            <a:ext cx="955089" cy="0"/>
          </a:xfrm>
          <a:prstGeom prst="straightConnector1">
            <a:avLst/>
          </a:prstGeom>
          <a:ln w="28575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16ED0C6-4CB0-4E9A-B586-12082DB5F97F}"/>
              </a:ext>
            </a:extLst>
          </p:cNvPr>
          <p:cNvSpPr txBox="1"/>
          <p:nvPr/>
        </p:nvSpPr>
        <p:spPr>
          <a:xfrm>
            <a:off x="6255790" y="4440506"/>
            <a:ext cx="1129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상품 카테고리 선택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F7FF854-2770-4EB2-B8F5-C07FE0618DE9}"/>
              </a:ext>
            </a:extLst>
          </p:cNvPr>
          <p:cNvCxnSpPr>
            <a:cxnSpLocks/>
          </p:cNvCxnSpPr>
          <p:nvPr/>
        </p:nvCxnSpPr>
        <p:spPr>
          <a:xfrm>
            <a:off x="7738666" y="4658553"/>
            <a:ext cx="937065" cy="0"/>
          </a:xfrm>
          <a:prstGeom prst="straightConnector1">
            <a:avLst/>
          </a:prstGeom>
          <a:ln w="28575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45AD01D-0049-485A-9174-9CB4517A702A}"/>
              </a:ext>
            </a:extLst>
          </p:cNvPr>
          <p:cNvSpPr txBox="1"/>
          <p:nvPr/>
        </p:nvSpPr>
        <p:spPr>
          <a:xfrm>
            <a:off x="7703281" y="4440505"/>
            <a:ext cx="967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상품 리스트 반환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D3DB259-174A-4D49-9F57-E5BC6DDDA66F}"/>
              </a:ext>
            </a:extLst>
          </p:cNvPr>
          <p:cNvSpPr/>
          <p:nvPr/>
        </p:nvSpPr>
        <p:spPr>
          <a:xfrm>
            <a:off x="7474905" y="4295943"/>
            <a:ext cx="137383" cy="1286206"/>
          </a:xfrm>
          <a:prstGeom prst="rect">
            <a:avLst/>
          </a:prstGeom>
          <a:solidFill>
            <a:srgbClr val="F0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잘린 대각선 방향 모서리 100">
            <a:extLst>
              <a:ext uri="{FF2B5EF4-FFF2-40B4-BE49-F238E27FC236}">
                <a16:creationId xmlns:a16="http://schemas.microsoft.com/office/drawing/2014/main" id="{9B4ECA69-3692-44BD-903C-624D1CAA030C}"/>
              </a:ext>
            </a:extLst>
          </p:cNvPr>
          <p:cNvSpPr/>
          <p:nvPr/>
        </p:nvSpPr>
        <p:spPr>
          <a:xfrm>
            <a:off x="11024980" y="1467570"/>
            <a:ext cx="1038347" cy="364080"/>
          </a:xfrm>
          <a:prstGeom prst="snip2Diag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판매</a:t>
            </a:r>
            <a:r>
              <a:rPr lang="en-US" altLang="ko-KR" sz="1400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DB</a:t>
            </a:r>
            <a:endParaRPr lang="ko-KR" altLang="en-US" sz="1400" dirty="0">
              <a:solidFill>
                <a:srgbClr val="DDBC9C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2084A456-76A6-42F9-B440-AF25669E6AF7}"/>
              </a:ext>
            </a:extLst>
          </p:cNvPr>
          <p:cNvCxnSpPr>
            <a:cxnSpLocks/>
          </p:cNvCxnSpPr>
          <p:nvPr/>
        </p:nvCxnSpPr>
        <p:spPr>
          <a:xfrm flipH="1">
            <a:off x="11537273" y="1848823"/>
            <a:ext cx="6881" cy="4248183"/>
          </a:xfrm>
          <a:prstGeom prst="line">
            <a:avLst/>
          </a:prstGeom>
          <a:ln w="12700" cap="flat" cmpd="sng" algn="ctr">
            <a:solidFill>
              <a:srgbClr val="4A32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47E29D4-342E-451F-9436-CA9CF929E0CE}"/>
              </a:ext>
            </a:extLst>
          </p:cNvPr>
          <p:cNvSpPr/>
          <p:nvPr/>
        </p:nvSpPr>
        <p:spPr>
          <a:xfrm>
            <a:off x="11477591" y="3962492"/>
            <a:ext cx="116025" cy="1250293"/>
          </a:xfrm>
          <a:prstGeom prst="rect">
            <a:avLst/>
          </a:prstGeom>
          <a:solidFill>
            <a:srgbClr val="F0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54FAC30-4301-4770-9250-173DAD96B1F1}"/>
              </a:ext>
            </a:extLst>
          </p:cNvPr>
          <p:cNvSpPr/>
          <p:nvPr/>
        </p:nvSpPr>
        <p:spPr>
          <a:xfrm>
            <a:off x="8833006" y="4302939"/>
            <a:ext cx="135558" cy="900073"/>
          </a:xfrm>
          <a:prstGeom prst="rect">
            <a:avLst/>
          </a:prstGeom>
          <a:solidFill>
            <a:srgbClr val="F0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8F65A211-DC23-447C-909A-7CA01FFA5766}"/>
              </a:ext>
            </a:extLst>
          </p:cNvPr>
          <p:cNvCxnSpPr>
            <a:cxnSpLocks/>
          </p:cNvCxnSpPr>
          <p:nvPr/>
        </p:nvCxnSpPr>
        <p:spPr>
          <a:xfrm>
            <a:off x="9146881" y="4660764"/>
            <a:ext cx="937065" cy="0"/>
          </a:xfrm>
          <a:prstGeom prst="straightConnector1">
            <a:avLst/>
          </a:prstGeom>
          <a:ln w="28575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F7397A8-93B8-4DA4-A477-8537555E4106}"/>
              </a:ext>
            </a:extLst>
          </p:cNvPr>
          <p:cNvSpPr txBox="1"/>
          <p:nvPr/>
        </p:nvSpPr>
        <p:spPr>
          <a:xfrm>
            <a:off x="8906568" y="4444727"/>
            <a:ext cx="1411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상품 담고 결제버튼 클릭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D699DEF-409C-4F7D-B2A3-7E5F2B653DC5}"/>
              </a:ext>
            </a:extLst>
          </p:cNvPr>
          <p:cNvSpPr/>
          <p:nvPr/>
        </p:nvSpPr>
        <p:spPr>
          <a:xfrm>
            <a:off x="10250091" y="4312721"/>
            <a:ext cx="135558" cy="1269428"/>
          </a:xfrm>
          <a:prstGeom prst="rect">
            <a:avLst/>
          </a:prstGeom>
          <a:solidFill>
            <a:srgbClr val="F0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CD0DD3CA-320E-482C-A270-996109D7E0CC}"/>
              </a:ext>
            </a:extLst>
          </p:cNvPr>
          <p:cNvCxnSpPr>
            <a:cxnSpLocks/>
          </p:cNvCxnSpPr>
          <p:nvPr/>
        </p:nvCxnSpPr>
        <p:spPr>
          <a:xfrm>
            <a:off x="10490734" y="4658553"/>
            <a:ext cx="937065" cy="0"/>
          </a:xfrm>
          <a:prstGeom prst="straightConnector1">
            <a:avLst/>
          </a:prstGeom>
          <a:ln w="28575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17A3E39-26BB-49CB-9A24-87F31E611102}"/>
              </a:ext>
            </a:extLst>
          </p:cNvPr>
          <p:cNvSpPr txBox="1"/>
          <p:nvPr/>
        </p:nvSpPr>
        <p:spPr>
          <a:xfrm>
            <a:off x="10377552" y="4440505"/>
            <a:ext cx="1100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판매 </a:t>
            </a:r>
            <a:r>
              <a:rPr lang="en-US" altLang="ko-KR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DB INSERT</a:t>
            </a:r>
            <a:endParaRPr lang="ko-KR" altLang="en-US" sz="900" dirty="0">
              <a:solidFill>
                <a:srgbClr val="4A3250"/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45E3154-7817-4FF7-A188-B5D3601F6BBE}"/>
              </a:ext>
            </a:extLst>
          </p:cNvPr>
          <p:cNvSpPr txBox="1"/>
          <p:nvPr/>
        </p:nvSpPr>
        <p:spPr>
          <a:xfrm>
            <a:off x="8277396" y="5269654"/>
            <a:ext cx="12492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아이템 </a:t>
            </a:r>
            <a:r>
              <a:rPr lang="en-US" altLang="ko-KR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DB UPDATE</a:t>
            </a:r>
            <a:endParaRPr lang="ko-KR" altLang="en-US" sz="900" dirty="0">
              <a:solidFill>
                <a:srgbClr val="4A3250"/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3C31B72-4B16-49B0-A532-77CC8D954444}"/>
              </a:ext>
            </a:extLst>
          </p:cNvPr>
          <p:cNvCxnSpPr>
            <a:cxnSpLocks/>
          </p:cNvCxnSpPr>
          <p:nvPr/>
        </p:nvCxnSpPr>
        <p:spPr>
          <a:xfrm flipH="1">
            <a:off x="3580058" y="5531467"/>
            <a:ext cx="2361347" cy="0"/>
          </a:xfrm>
          <a:prstGeom prst="straightConnector1">
            <a:avLst/>
          </a:prstGeom>
          <a:ln w="28575">
            <a:solidFill>
              <a:srgbClr val="4A32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17A30442-34A4-4D20-A4CD-291753F2ED1C}"/>
              </a:ext>
            </a:extLst>
          </p:cNvPr>
          <p:cNvSpPr txBox="1"/>
          <p:nvPr/>
        </p:nvSpPr>
        <p:spPr>
          <a:xfrm>
            <a:off x="3646136" y="5262532"/>
            <a:ext cx="226212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로그아웃 버튼 클릭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BF965D7-0196-4561-9BA0-4E72384EF3B4}"/>
              </a:ext>
            </a:extLst>
          </p:cNvPr>
          <p:cNvSpPr/>
          <p:nvPr/>
        </p:nvSpPr>
        <p:spPr>
          <a:xfrm>
            <a:off x="3370625" y="4792864"/>
            <a:ext cx="140839" cy="1229582"/>
          </a:xfrm>
          <a:prstGeom prst="rect">
            <a:avLst/>
          </a:prstGeom>
          <a:solidFill>
            <a:srgbClr val="F0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483BE19-3492-4148-ACC8-F816636C5081}"/>
              </a:ext>
            </a:extLst>
          </p:cNvPr>
          <p:cNvCxnSpPr>
            <a:cxnSpLocks/>
          </p:cNvCxnSpPr>
          <p:nvPr/>
        </p:nvCxnSpPr>
        <p:spPr>
          <a:xfrm flipH="1">
            <a:off x="922663" y="5522438"/>
            <a:ext cx="2361347" cy="0"/>
          </a:xfrm>
          <a:prstGeom prst="straightConnector1">
            <a:avLst/>
          </a:prstGeom>
          <a:ln w="28575">
            <a:solidFill>
              <a:srgbClr val="4A32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B394CD0-548E-4223-84F8-AFA8534FDB19}"/>
              </a:ext>
            </a:extLst>
          </p:cNvPr>
          <p:cNvSpPr txBox="1"/>
          <p:nvPr/>
        </p:nvSpPr>
        <p:spPr>
          <a:xfrm>
            <a:off x="988741" y="5253503"/>
            <a:ext cx="226212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로그아웃 성공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EBE33F9-8250-4C1B-B499-DDB7D6992D9B}"/>
              </a:ext>
            </a:extLst>
          </p:cNvPr>
          <p:cNvSpPr/>
          <p:nvPr/>
        </p:nvSpPr>
        <p:spPr>
          <a:xfrm>
            <a:off x="6050914" y="2023639"/>
            <a:ext cx="117634" cy="996335"/>
          </a:xfrm>
          <a:prstGeom prst="rect">
            <a:avLst/>
          </a:prstGeom>
          <a:solidFill>
            <a:srgbClr val="F0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3335903-9EC3-403D-9DF4-BD7F9741661D}"/>
              </a:ext>
            </a:extLst>
          </p:cNvPr>
          <p:cNvSpPr txBox="1"/>
          <p:nvPr/>
        </p:nvSpPr>
        <p:spPr>
          <a:xfrm>
            <a:off x="4868183" y="2789144"/>
            <a:ext cx="112164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시간충전 버튼 클릭</a:t>
            </a: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6D167FD-8366-4FCB-83DB-29F6ED303D43}"/>
              </a:ext>
            </a:extLst>
          </p:cNvPr>
          <p:cNvCxnSpPr>
            <a:cxnSpLocks/>
          </p:cNvCxnSpPr>
          <p:nvPr/>
        </p:nvCxnSpPr>
        <p:spPr>
          <a:xfrm flipV="1">
            <a:off x="3560023" y="2323916"/>
            <a:ext cx="2422299" cy="10255"/>
          </a:xfrm>
          <a:prstGeom prst="straightConnector1">
            <a:avLst/>
          </a:prstGeom>
          <a:ln w="28575">
            <a:solidFill>
              <a:srgbClr val="4A32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5306006-6728-4815-88F8-0B22813EF938}"/>
              </a:ext>
            </a:extLst>
          </p:cNvPr>
          <p:cNvCxnSpPr>
            <a:cxnSpLocks/>
          </p:cNvCxnSpPr>
          <p:nvPr/>
        </p:nvCxnSpPr>
        <p:spPr>
          <a:xfrm flipH="1">
            <a:off x="4924432" y="2750957"/>
            <a:ext cx="1027087" cy="0"/>
          </a:xfrm>
          <a:prstGeom prst="straightConnector1">
            <a:avLst/>
          </a:prstGeom>
          <a:ln w="28575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C01767E9-3855-4852-B8D1-1E74E8DE72D2}"/>
              </a:ext>
            </a:extLst>
          </p:cNvPr>
          <p:cNvSpPr txBox="1"/>
          <p:nvPr/>
        </p:nvSpPr>
        <p:spPr>
          <a:xfrm>
            <a:off x="4093440" y="2071276"/>
            <a:ext cx="124420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충전시간 </a:t>
            </a:r>
            <a:r>
              <a:rPr lang="en-US" altLang="ko-KR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DB </a:t>
            </a:r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반환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E037F021-A1A5-4561-BF05-248063B119FC}"/>
              </a:ext>
            </a:extLst>
          </p:cNvPr>
          <p:cNvCxnSpPr>
            <a:cxnSpLocks/>
          </p:cNvCxnSpPr>
          <p:nvPr/>
        </p:nvCxnSpPr>
        <p:spPr>
          <a:xfrm flipH="1">
            <a:off x="7643850" y="5476712"/>
            <a:ext cx="2531996" cy="0"/>
          </a:xfrm>
          <a:prstGeom prst="straightConnector1">
            <a:avLst/>
          </a:prstGeom>
          <a:ln w="28575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02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29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시퀀스 다이어그램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-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 관리자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022701-D636-44DA-94C0-6366E680B2EF}"/>
              </a:ext>
            </a:extLst>
          </p:cNvPr>
          <p:cNvSpPr/>
          <p:nvPr/>
        </p:nvSpPr>
        <p:spPr>
          <a:xfrm>
            <a:off x="10021455" y="6557818"/>
            <a:ext cx="2170545" cy="30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잘린 대각선 방향 모서리 6">
            <a:extLst>
              <a:ext uri="{FF2B5EF4-FFF2-40B4-BE49-F238E27FC236}">
                <a16:creationId xmlns:a16="http://schemas.microsoft.com/office/drawing/2014/main" id="{F302C07E-D46D-4B19-8F43-F01375F483FD}"/>
              </a:ext>
            </a:extLst>
          </p:cNvPr>
          <p:cNvSpPr/>
          <p:nvPr/>
        </p:nvSpPr>
        <p:spPr>
          <a:xfrm>
            <a:off x="288904" y="1468078"/>
            <a:ext cx="1038347" cy="364080"/>
          </a:xfrm>
          <a:prstGeom prst="snip2Diag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로그인</a:t>
            </a:r>
          </a:p>
        </p:txBody>
      </p:sp>
      <p:sp>
        <p:nvSpPr>
          <p:cNvPr id="11" name="사각형: 잘린 대각선 방향 모서리 10">
            <a:extLst>
              <a:ext uri="{FF2B5EF4-FFF2-40B4-BE49-F238E27FC236}">
                <a16:creationId xmlns:a16="http://schemas.microsoft.com/office/drawing/2014/main" id="{55EBEB86-0D4C-4851-AAAB-58B9E3939CD2}"/>
              </a:ext>
            </a:extLst>
          </p:cNvPr>
          <p:cNvSpPr/>
          <p:nvPr/>
        </p:nvSpPr>
        <p:spPr>
          <a:xfrm>
            <a:off x="2950786" y="1476466"/>
            <a:ext cx="1175302" cy="364080"/>
          </a:xfrm>
          <a:prstGeom prst="snip2Diag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관리자메인</a:t>
            </a:r>
            <a:endParaRPr lang="ko-KR" altLang="en-US" sz="1400" dirty="0">
              <a:solidFill>
                <a:srgbClr val="DDBC9C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A189F6C7-E6AB-46B3-BC6A-2EAA053D1941}"/>
              </a:ext>
            </a:extLst>
          </p:cNvPr>
          <p:cNvSpPr/>
          <p:nvPr/>
        </p:nvSpPr>
        <p:spPr>
          <a:xfrm>
            <a:off x="6962615" y="1472691"/>
            <a:ext cx="1038347" cy="364080"/>
          </a:xfrm>
          <a:prstGeom prst="snip2Diag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재고관리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A193E6-7351-43B1-A3C1-9824AA1DFF09}"/>
              </a:ext>
            </a:extLst>
          </p:cNvPr>
          <p:cNvCxnSpPr>
            <a:stCxn id="7" idx="1"/>
          </p:cNvCxnSpPr>
          <p:nvPr/>
        </p:nvCxnSpPr>
        <p:spPr>
          <a:xfrm flipH="1">
            <a:off x="801197" y="1832157"/>
            <a:ext cx="6881" cy="4248183"/>
          </a:xfrm>
          <a:prstGeom prst="line">
            <a:avLst/>
          </a:prstGeom>
          <a:ln w="12700" cap="flat" cmpd="sng" algn="ctr">
            <a:solidFill>
              <a:srgbClr val="4A32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5F2F688-1B46-42DF-A088-DD4855B55B1F}"/>
              </a:ext>
            </a:extLst>
          </p:cNvPr>
          <p:cNvCxnSpPr>
            <a:cxnSpLocks/>
          </p:cNvCxnSpPr>
          <p:nvPr/>
        </p:nvCxnSpPr>
        <p:spPr>
          <a:xfrm flipH="1">
            <a:off x="3469961" y="1832154"/>
            <a:ext cx="6881" cy="4248183"/>
          </a:xfrm>
          <a:prstGeom prst="line">
            <a:avLst/>
          </a:prstGeom>
          <a:ln w="12700" cap="flat" cmpd="sng" algn="ctr">
            <a:solidFill>
              <a:srgbClr val="4A32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69CABD-FB1D-49D5-8668-EBEF9AF519BC}"/>
              </a:ext>
            </a:extLst>
          </p:cNvPr>
          <p:cNvCxnSpPr>
            <a:cxnSpLocks/>
          </p:cNvCxnSpPr>
          <p:nvPr/>
        </p:nvCxnSpPr>
        <p:spPr>
          <a:xfrm flipH="1">
            <a:off x="6193891" y="1819993"/>
            <a:ext cx="6881" cy="4248183"/>
          </a:xfrm>
          <a:prstGeom prst="line">
            <a:avLst/>
          </a:prstGeom>
          <a:ln w="12700" cap="flat" cmpd="sng" algn="ctr">
            <a:solidFill>
              <a:srgbClr val="4A32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CA6DEA-7996-42BA-BF75-A62DE16CD751}"/>
              </a:ext>
            </a:extLst>
          </p:cNvPr>
          <p:cNvSpPr/>
          <p:nvPr/>
        </p:nvSpPr>
        <p:spPr>
          <a:xfrm>
            <a:off x="758736" y="2023646"/>
            <a:ext cx="119512" cy="1023666"/>
          </a:xfrm>
          <a:prstGeom prst="rect">
            <a:avLst/>
          </a:prstGeom>
          <a:solidFill>
            <a:srgbClr val="F0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161389-99D2-4AF1-9602-2FDC9BAABB13}"/>
              </a:ext>
            </a:extLst>
          </p:cNvPr>
          <p:cNvCxnSpPr>
            <a:cxnSpLocks/>
          </p:cNvCxnSpPr>
          <p:nvPr/>
        </p:nvCxnSpPr>
        <p:spPr>
          <a:xfrm>
            <a:off x="967236" y="2766124"/>
            <a:ext cx="2329637" cy="0"/>
          </a:xfrm>
          <a:prstGeom prst="straightConnector1">
            <a:avLst/>
          </a:prstGeom>
          <a:ln w="28575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잘린 대각선 방향 모서리 29">
            <a:extLst>
              <a:ext uri="{FF2B5EF4-FFF2-40B4-BE49-F238E27FC236}">
                <a16:creationId xmlns:a16="http://schemas.microsoft.com/office/drawing/2014/main" id="{751B1192-E548-48B1-A28E-4F273B863D68}"/>
              </a:ext>
            </a:extLst>
          </p:cNvPr>
          <p:cNvSpPr/>
          <p:nvPr/>
        </p:nvSpPr>
        <p:spPr>
          <a:xfrm>
            <a:off x="1461824" y="1468077"/>
            <a:ext cx="1340651" cy="364080"/>
          </a:xfrm>
          <a:prstGeom prst="snip2Diag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회원정보</a:t>
            </a:r>
            <a:r>
              <a:rPr lang="en-US" altLang="ko-KR" sz="1400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DB</a:t>
            </a:r>
            <a:endParaRPr lang="ko-KR" altLang="en-US" sz="1400" dirty="0">
              <a:solidFill>
                <a:srgbClr val="DDBC9C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33" name="사각형: 잘린 대각선 방향 모서리 32">
            <a:extLst>
              <a:ext uri="{FF2B5EF4-FFF2-40B4-BE49-F238E27FC236}">
                <a16:creationId xmlns:a16="http://schemas.microsoft.com/office/drawing/2014/main" id="{A16A9718-0030-416B-B29A-A0AFE9153C7F}"/>
              </a:ext>
            </a:extLst>
          </p:cNvPr>
          <p:cNvSpPr/>
          <p:nvPr/>
        </p:nvSpPr>
        <p:spPr>
          <a:xfrm>
            <a:off x="4278229" y="1480428"/>
            <a:ext cx="1175302" cy="364080"/>
          </a:xfrm>
          <a:prstGeom prst="snip2Diag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아이템</a:t>
            </a:r>
            <a:r>
              <a:rPr lang="en-US" altLang="ko-KR" sz="1400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DB</a:t>
            </a:r>
            <a:endParaRPr lang="ko-KR" altLang="en-US" sz="1400" dirty="0">
              <a:solidFill>
                <a:srgbClr val="DDBC9C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36" name="사각형: 잘린 대각선 방향 모서리 35">
            <a:extLst>
              <a:ext uri="{FF2B5EF4-FFF2-40B4-BE49-F238E27FC236}">
                <a16:creationId xmlns:a16="http://schemas.microsoft.com/office/drawing/2014/main" id="{32D35DB1-6927-46A3-B3DC-72AF040FA1E3}"/>
              </a:ext>
            </a:extLst>
          </p:cNvPr>
          <p:cNvSpPr/>
          <p:nvPr/>
        </p:nvSpPr>
        <p:spPr>
          <a:xfrm>
            <a:off x="5617246" y="1472691"/>
            <a:ext cx="1175302" cy="364080"/>
          </a:xfrm>
          <a:prstGeom prst="snip2Diag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회원관리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46DF418-46AD-473D-B56C-E3A1804312FB}"/>
              </a:ext>
            </a:extLst>
          </p:cNvPr>
          <p:cNvCxnSpPr>
            <a:cxnSpLocks/>
          </p:cNvCxnSpPr>
          <p:nvPr/>
        </p:nvCxnSpPr>
        <p:spPr>
          <a:xfrm flipH="1">
            <a:off x="2132150" y="1757596"/>
            <a:ext cx="6881" cy="4248183"/>
          </a:xfrm>
          <a:prstGeom prst="line">
            <a:avLst/>
          </a:prstGeom>
          <a:ln w="12700" cap="flat" cmpd="sng" algn="ctr">
            <a:solidFill>
              <a:srgbClr val="4A32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4D65D32-3A43-4B6B-9F20-58A2A522A74C}"/>
              </a:ext>
            </a:extLst>
          </p:cNvPr>
          <p:cNvCxnSpPr>
            <a:cxnSpLocks/>
          </p:cNvCxnSpPr>
          <p:nvPr/>
        </p:nvCxnSpPr>
        <p:spPr>
          <a:xfrm flipH="1">
            <a:off x="4859153" y="1810651"/>
            <a:ext cx="6881" cy="4248183"/>
          </a:xfrm>
          <a:prstGeom prst="line">
            <a:avLst/>
          </a:prstGeom>
          <a:ln w="12700" cap="flat" cmpd="sng" algn="ctr">
            <a:solidFill>
              <a:srgbClr val="4A32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958AF21-BBA4-4758-BB57-A0F5F6FF021C}"/>
              </a:ext>
            </a:extLst>
          </p:cNvPr>
          <p:cNvCxnSpPr>
            <a:cxnSpLocks/>
          </p:cNvCxnSpPr>
          <p:nvPr/>
        </p:nvCxnSpPr>
        <p:spPr>
          <a:xfrm flipH="1">
            <a:off x="7474908" y="1819992"/>
            <a:ext cx="6881" cy="4248183"/>
          </a:xfrm>
          <a:prstGeom prst="line">
            <a:avLst/>
          </a:prstGeom>
          <a:ln w="12700" cap="flat" cmpd="sng" algn="ctr">
            <a:solidFill>
              <a:srgbClr val="4A32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사각형: 잘린 대각선 방향 모서리 100">
            <a:extLst>
              <a:ext uri="{FF2B5EF4-FFF2-40B4-BE49-F238E27FC236}">
                <a16:creationId xmlns:a16="http://schemas.microsoft.com/office/drawing/2014/main" id="{9B4ECA69-3692-44BD-903C-624D1CAA030C}"/>
              </a:ext>
            </a:extLst>
          </p:cNvPr>
          <p:cNvSpPr/>
          <p:nvPr/>
        </p:nvSpPr>
        <p:spPr>
          <a:xfrm>
            <a:off x="8148696" y="1476466"/>
            <a:ext cx="1038347" cy="364080"/>
          </a:xfrm>
          <a:prstGeom prst="snip2Diag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상품등록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2084A456-76A6-42F9-B440-AF25669E6AF7}"/>
              </a:ext>
            </a:extLst>
          </p:cNvPr>
          <p:cNvCxnSpPr>
            <a:cxnSpLocks/>
          </p:cNvCxnSpPr>
          <p:nvPr/>
        </p:nvCxnSpPr>
        <p:spPr>
          <a:xfrm flipH="1">
            <a:off x="8660988" y="1832156"/>
            <a:ext cx="6881" cy="4248183"/>
          </a:xfrm>
          <a:prstGeom prst="line">
            <a:avLst/>
          </a:prstGeom>
          <a:ln w="12700" cap="flat" cmpd="sng" algn="ctr">
            <a:solidFill>
              <a:srgbClr val="4A32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47E29D4-342E-451F-9436-CA9CF929E0CE}"/>
              </a:ext>
            </a:extLst>
          </p:cNvPr>
          <p:cNvSpPr/>
          <p:nvPr/>
        </p:nvSpPr>
        <p:spPr>
          <a:xfrm>
            <a:off x="8610560" y="3624987"/>
            <a:ext cx="116024" cy="720512"/>
          </a:xfrm>
          <a:prstGeom prst="rect">
            <a:avLst/>
          </a:prstGeom>
          <a:solidFill>
            <a:srgbClr val="F0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5B95E8B-C13E-4841-B891-77FD8FB74C7D}"/>
              </a:ext>
            </a:extLst>
          </p:cNvPr>
          <p:cNvSpPr txBox="1"/>
          <p:nvPr/>
        </p:nvSpPr>
        <p:spPr>
          <a:xfrm>
            <a:off x="854207" y="1972419"/>
            <a:ext cx="124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관리자계정</a:t>
            </a:r>
            <a:endParaRPr lang="en-US" altLang="ko-KR" sz="900" dirty="0">
              <a:solidFill>
                <a:srgbClr val="4A3250"/>
              </a:solidFill>
              <a:latin typeface="카페24 아네모네에어" pitchFamily="2" charset="-127"/>
              <a:ea typeface="카페24 아네모네에어" pitchFamily="2" charset="-127"/>
            </a:endParaRPr>
          </a:p>
          <a:p>
            <a:pPr algn="ctr"/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정보 불러오기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DE47870-4E1C-491F-B230-A69B3AA6B041}"/>
              </a:ext>
            </a:extLst>
          </p:cNvPr>
          <p:cNvCxnSpPr>
            <a:cxnSpLocks/>
          </p:cNvCxnSpPr>
          <p:nvPr/>
        </p:nvCxnSpPr>
        <p:spPr>
          <a:xfrm flipH="1">
            <a:off x="942532" y="2321814"/>
            <a:ext cx="1028881" cy="0"/>
          </a:xfrm>
          <a:prstGeom prst="straightConnector1">
            <a:avLst/>
          </a:prstGeom>
          <a:ln w="28575">
            <a:solidFill>
              <a:srgbClr val="4A32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60C1672-98DF-4E07-A72E-B81662F5A015}"/>
              </a:ext>
            </a:extLst>
          </p:cNvPr>
          <p:cNvSpPr txBox="1"/>
          <p:nvPr/>
        </p:nvSpPr>
        <p:spPr>
          <a:xfrm>
            <a:off x="1539391" y="2513803"/>
            <a:ext cx="11959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Admin</a:t>
            </a:r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계정 로그인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FDFEFD4-BEFC-4026-9A33-86A7C17708A4}"/>
              </a:ext>
            </a:extLst>
          </p:cNvPr>
          <p:cNvSpPr/>
          <p:nvPr/>
        </p:nvSpPr>
        <p:spPr>
          <a:xfrm>
            <a:off x="2075083" y="2027699"/>
            <a:ext cx="123579" cy="464615"/>
          </a:xfrm>
          <a:prstGeom prst="rect">
            <a:avLst/>
          </a:prstGeom>
          <a:solidFill>
            <a:srgbClr val="F0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1CC1E5E-1814-489A-B2A3-2D74E54F13B8}"/>
              </a:ext>
            </a:extLst>
          </p:cNvPr>
          <p:cNvSpPr/>
          <p:nvPr/>
        </p:nvSpPr>
        <p:spPr>
          <a:xfrm>
            <a:off x="3419832" y="2533816"/>
            <a:ext cx="122042" cy="1811682"/>
          </a:xfrm>
          <a:prstGeom prst="rect">
            <a:avLst/>
          </a:prstGeom>
          <a:solidFill>
            <a:srgbClr val="F0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9453AA1-3256-4C82-A2D9-E1AA2CA81DDF}"/>
              </a:ext>
            </a:extLst>
          </p:cNvPr>
          <p:cNvSpPr txBox="1"/>
          <p:nvPr/>
        </p:nvSpPr>
        <p:spPr>
          <a:xfrm>
            <a:off x="3529535" y="2576521"/>
            <a:ext cx="120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주문</a:t>
            </a:r>
            <a:r>
              <a:rPr lang="en-US" altLang="ko-KR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 </a:t>
            </a:r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아이템 </a:t>
            </a:r>
            <a:r>
              <a:rPr lang="en-US" altLang="ko-KR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List</a:t>
            </a:r>
          </a:p>
          <a:p>
            <a:pPr algn="ctr"/>
            <a:r>
              <a:rPr lang="en-US" altLang="ko-KR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DB </a:t>
            </a:r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불러오기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A114967-0D47-4648-BBC9-F978CA426E5F}"/>
              </a:ext>
            </a:extLst>
          </p:cNvPr>
          <p:cNvCxnSpPr>
            <a:cxnSpLocks/>
          </p:cNvCxnSpPr>
          <p:nvPr/>
        </p:nvCxnSpPr>
        <p:spPr>
          <a:xfrm flipH="1">
            <a:off x="3594088" y="2983523"/>
            <a:ext cx="1144439" cy="0"/>
          </a:xfrm>
          <a:prstGeom prst="straightConnector1">
            <a:avLst/>
          </a:prstGeom>
          <a:ln w="28575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A8F46D2-3A94-487F-BC47-7212B0C6CE18}"/>
              </a:ext>
            </a:extLst>
          </p:cNvPr>
          <p:cNvSpPr/>
          <p:nvPr/>
        </p:nvSpPr>
        <p:spPr>
          <a:xfrm>
            <a:off x="4808736" y="2027699"/>
            <a:ext cx="106975" cy="1435517"/>
          </a:xfrm>
          <a:prstGeom prst="rect">
            <a:avLst/>
          </a:prstGeom>
          <a:solidFill>
            <a:srgbClr val="F0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6992FF2-4874-49F8-8D01-9CB52CA18763}"/>
              </a:ext>
            </a:extLst>
          </p:cNvPr>
          <p:cNvCxnSpPr>
            <a:cxnSpLocks/>
          </p:cNvCxnSpPr>
          <p:nvPr/>
        </p:nvCxnSpPr>
        <p:spPr>
          <a:xfrm>
            <a:off x="3630862" y="4034329"/>
            <a:ext cx="2452874" cy="0"/>
          </a:xfrm>
          <a:prstGeom prst="straightConnector1">
            <a:avLst/>
          </a:prstGeom>
          <a:ln w="28575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FD142B3-25CF-4FAD-9623-3141E06286C1}"/>
              </a:ext>
            </a:extLst>
          </p:cNvPr>
          <p:cNvSpPr txBox="1"/>
          <p:nvPr/>
        </p:nvSpPr>
        <p:spPr>
          <a:xfrm>
            <a:off x="4240098" y="3779470"/>
            <a:ext cx="11959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회원관리 버튼 클릭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5128007-0A01-4105-A125-0E421554AB37}"/>
              </a:ext>
            </a:extLst>
          </p:cNvPr>
          <p:cNvSpPr/>
          <p:nvPr/>
        </p:nvSpPr>
        <p:spPr>
          <a:xfrm>
            <a:off x="2075569" y="2844043"/>
            <a:ext cx="104502" cy="2458322"/>
          </a:xfrm>
          <a:prstGeom prst="rect">
            <a:avLst/>
          </a:prstGeom>
          <a:solidFill>
            <a:srgbClr val="F0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7EA892-DF5C-4211-A6BE-FE78ABE86180}"/>
              </a:ext>
            </a:extLst>
          </p:cNvPr>
          <p:cNvSpPr txBox="1"/>
          <p:nvPr/>
        </p:nvSpPr>
        <p:spPr>
          <a:xfrm>
            <a:off x="3630862" y="4199014"/>
            <a:ext cx="145283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회원 전체 </a:t>
            </a:r>
            <a:r>
              <a:rPr lang="en-US" altLang="ko-KR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&amp; </a:t>
            </a:r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개인 정보 요청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6D2B79C-1FEA-4503-9027-6A63FB3F7952}"/>
              </a:ext>
            </a:extLst>
          </p:cNvPr>
          <p:cNvSpPr/>
          <p:nvPr/>
        </p:nvSpPr>
        <p:spPr>
          <a:xfrm>
            <a:off x="6137438" y="3777995"/>
            <a:ext cx="117068" cy="1487774"/>
          </a:xfrm>
          <a:prstGeom prst="rect">
            <a:avLst/>
          </a:prstGeom>
          <a:solidFill>
            <a:srgbClr val="F0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EEA36AE9-EBF7-4E61-A575-85B48B388355}"/>
              </a:ext>
            </a:extLst>
          </p:cNvPr>
          <p:cNvCxnSpPr>
            <a:cxnSpLocks/>
          </p:cNvCxnSpPr>
          <p:nvPr/>
        </p:nvCxnSpPr>
        <p:spPr>
          <a:xfrm flipH="1">
            <a:off x="2298626" y="4436123"/>
            <a:ext cx="3755938" cy="736"/>
          </a:xfrm>
          <a:prstGeom prst="straightConnector1">
            <a:avLst/>
          </a:prstGeom>
          <a:ln w="28575">
            <a:solidFill>
              <a:srgbClr val="4A32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73E382C-89EC-44C3-9E7F-BB0A9391F414}"/>
              </a:ext>
            </a:extLst>
          </p:cNvPr>
          <p:cNvSpPr txBox="1"/>
          <p:nvPr/>
        </p:nvSpPr>
        <p:spPr>
          <a:xfrm>
            <a:off x="3445447" y="4631875"/>
            <a:ext cx="14522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회원 전체 </a:t>
            </a:r>
            <a:r>
              <a:rPr lang="en-US" altLang="ko-KR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&amp; </a:t>
            </a:r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개인 정보 반환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578B446-8E94-4C80-8165-F3C6E34F5D1D}"/>
              </a:ext>
            </a:extLst>
          </p:cNvPr>
          <p:cNvCxnSpPr>
            <a:cxnSpLocks/>
          </p:cNvCxnSpPr>
          <p:nvPr/>
        </p:nvCxnSpPr>
        <p:spPr>
          <a:xfrm>
            <a:off x="2298626" y="4568403"/>
            <a:ext cx="3755938" cy="0"/>
          </a:xfrm>
          <a:prstGeom prst="straightConnector1">
            <a:avLst/>
          </a:prstGeom>
          <a:ln w="28575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E5ACF83-AD0B-445C-9B06-03C2F666280D}"/>
              </a:ext>
            </a:extLst>
          </p:cNvPr>
          <p:cNvCxnSpPr>
            <a:cxnSpLocks/>
          </p:cNvCxnSpPr>
          <p:nvPr/>
        </p:nvCxnSpPr>
        <p:spPr>
          <a:xfrm flipH="1" flipV="1">
            <a:off x="2298626" y="5075020"/>
            <a:ext cx="3755938" cy="10907"/>
          </a:xfrm>
          <a:prstGeom prst="straightConnector1">
            <a:avLst/>
          </a:prstGeom>
          <a:ln w="28575">
            <a:solidFill>
              <a:srgbClr val="4A32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5A8B8131-0FFD-4CC3-9A0A-584FA02CF30A}"/>
              </a:ext>
            </a:extLst>
          </p:cNvPr>
          <p:cNvSpPr txBox="1"/>
          <p:nvPr/>
        </p:nvSpPr>
        <p:spPr>
          <a:xfrm>
            <a:off x="3260599" y="4832490"/>
            <a:ext cx="174882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회원정보 </a:t>
            </a:r>
            <a:r>
              <a:rPr lang="en-US" altLang="ko-KR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DB UPDATE&amp;DELETE</a:t>
            </a:r>
            <a:endParaRPr lang="ko-KR" altLang="en-US" sz="900" dirty="0">
              <a:solidFill>
                <a:srgbClr val="4A3250"/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C782CE0-EEC6-42E9-BBDD-51A47D888C3F}"/>
              </a:ext>
            </a:extLst>
          </p:cNvPr>
          <p:cNvCxnSpPr>
            <a:cxnSpLocks/>
          </p:cNvCxnSpPr>
          <p:nvPr/>
        </p:nvCxnSpPr>
        <p:spPr>
          <a:xfrm>
            <a:off x="3622459" y="3617211"/>
            <a:ext cx="3738337" cy="0"/>
          </a:xfrm>
          <a:prstGeom prst="straightConnector1">
            <a:avLst/>
          </a:prstGeom>
          <a:ln w="28575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8D8436F-19A4-4EFE-8A98-B075A63B881A}"/>
              </a:ext>
            </a:extLst>
          </p:cNvPr>
          <p:cNvSpPr txBox="1"/>
          <p:nvPr/>
        </p:nvSpPr>
        <p:spPr>
          <a:xfrm>
            <a:off x="4920371" y="3404379"/>
            <a:ext cx="11959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재고관리 버튼 클릭</a:t>
            </a:r>
          </a:p>
        </p:txBody>
      </p:sp>
      <p:sp>
        <p:nvSpPr>
          <p:cNvPr id="121" name="사각형: 잘린 대각선 방향 모서리 120">
            <a:extLst>
              <a:ext uri="{FF2B5EF4-FFF2-40B4-BE49-F238E27FC236}">
                <a16:creationId xmlns:a16="http://schemas.microsoft.com/office/drawing/2014/main" id="{C02ED0CC-88DD-4548-9BD9-29F7DEC82DBB}"/>
              </a:ext>
            </a:extLst>
          </p:cNvPr>
          <p:cNvSpPr/>
          <p:nvPr/>
        </p:nvSpPr>
        <p:spPr>
          <a:xfrm>
            <a:off x="10744662" y="1455913"/>
            <a:ext cx="1038347" cy="364080"/>
          </a:xfrm>
          <a:prstGeom prst="snip2Diag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판매</a:t>
            </a:r>
            <a:r>
              <a:rPr lang="en-US" altLang="ko-KR" sz="1400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DB</a:t>
            </a:r>
            <a:endParaRPr lang="ko-KR" altLang="en-US" sz="1400" dirty="0">
              <a:solidFill>
                <a:srgbClr val="DDBC9C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81C229ED-5DBF-4F79-9154-1C82E2A441CB}"/>
              </a:ext>
            </a:extLst>
          </p:cNvPr>
          <p:cNvCxnSpPr>
            <a:cxnSpLocks/>
          </p:cNvCxnSpPr>
          <p:nvPr/>
        </p:nvCxnSpPr>
        <p:spPr>
          <a:xfrm flipH="1">
            <a:off x="11256954" y="1819992"/>
            <a:ext cx="6881" cy="4248183"/>
          </a:xfrm>
          <a:prstGeom prst="line">
            <a:avLst/>
          </a:prstGeom>
          <a:ln w="12700" cap="flat" cmpd="sng" algn="ctr">
            <a:solidFill>
              <a:srgbClr val="4A32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사각형: 잘린 대각선 방향 모서리 124">
            <a:extLst>
              <a:ext uri="{FF2B5EF4-FFF2-40B4-BE49-F238E27FC236}">
                <a16:creationId xmlns:a16="http://schemas.microsoft.com/office/drawing/2014/main" id="{B864D94B-251F-47FF-A582-A9478300988E}"/>
              </a:ext>
            </a:extLst>
          </p:cNvPr>
          <p:cNvSpPr/>
          <p:nvPr/>
        </p:nvSpPr>
        <p:spPr>
          <a:xfrm>
            <a:off x="9327894" y="1468077"/>
            <a:ext cx="1249295" cy="364080"/>
          </a:xfrm>
          <a:prstGeom prst="snip2Diag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상품정보확인</a:t>
            </a:r>
            <a:endParaRPr lang="ko-KR" altLang="en-US" sz="1400" dirty="0">
              <a:solidFill>
                <a:srgbClr val="DDBC9C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C44A4A41-8369-4B86-BA6F-A306C607BC6B}"/>
              </a:ext>
            </a:extLst>
          </p:cNvPr>
          <p:cNvCxnSpPr>
            <a:cxnSpLocks/>
          </p:cNvCxnSpPr>
          <p:nvPr/>
        </p:nvCxnSpPr>
        <p:spPr>
          <a:xfrm flipH="1">
            <a:off x="9962412" y="1819992"/>
            <a:ext cx="6881" cy="4248183"/>
          </a:xfrm>
          <a:prstGeom prst="line">
            <a:avLst/>
          </a:prstGeom>
          <a:ln w="12700" cap="flat" cmpd="sng" algn="ctr">
            <a:solidFill>
              <a:srgbClr val="4A32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C7EFC7CF-FBE5-4591-B569-9FA2A28BD658}"/>
              </a:ext>
            </a:extLst>
          </p:cNvPr>
          <p:cNvSpPr/>
          <p:nvPr/>
        </p:nvSpPr>
        <p:spPr>
          <a:xfrm>
            <a:off x="9902730" y="4345498"/>
            <a:ext cx="111515" cy="1585518"/>
          </a:xfrm>
          <a:prstGeom prst="rect">
            <a:avLst/>
          </a:prstGeom>
          <a:solidFill>
            <a:srgbClr val="F0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491EF642-D213-478F-A240-E5C2B257C801}"/>
              </a:ext>
            </a:extLst>
          </p:cNvPr>
          <p:cNvCxnSpPr>
            <a:cxnSpLocks/>
          </p:cNvCxnSpPr>
          <p:nvPr/>
        </p:nvCxnSpPr>
        <p:spPr>
          <a:xfrm>
            <a:off x="7598641" y="3912444"/>
            <a:ext cx="926422" cy="0"/>
          </a:xfrm>
          <a:prstGeom prst="straightConnector1">
            <a:avLst/>
          </a:prstGeom>
          <a:ln w="28575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3C98D7F5-B755-4DF0-81E8-06D099290A18}"/>
              </a:ext>
            </a:extLst>
          </p:cNvPr>
          <p:cNvSpPr txBox="1"/>
          <p:nvPr/>
        </p:nvSpPr>
        <p:spPr>
          <a:xfrm>
            <a:off x="7471935" y="3684001"/>
            <a:ext cx="11959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상품등록 버튼 클릭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11D2134-7638-47E5-AB74-DED3A262E6D3}"/>
              </a:ext>
            </a:extLst>
          </p:cNvPr>
          <p:cNvSpPr/>
          <p:nvPr/>
        </p:nvSpPr>
        <p:spPr>
          <a:xfrm>
            <a:off x="7419984" y="3519795"/>
            <a:ext cx="116025" cy="1250293"/>
          </a:xfrm>
          <a:prstGeom prst="rect">
            <a:avLst/>
          </a:prstGeom>
          <a:solidFill>
            <a:srgbClr val="F0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A308E1C-2D8F-4637-886F-053E83C4E905}"/>
              </a:ext>
            </a:extLst>
          </p:cNvPr>
          <p:cNvSpPr/>
          <p:nvPr/>
        </p:nvSpPr>
        <p:spPr>
          <a:xfrm>
            <a:off x="4801789" y="5313271"/>
            <a:ext cx="117966" cy="670694"/>
          </a:xfrm>
          <a:prstGeom prst="rect">
            <a:avLst/>
          </a:prstGeom>
          <a:solidFill>
            <a:srgbClr val="F0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940980F6-841D-40D8-A0D3-81ABE59E429D}"/>
              </a:ext>
            </a:extLst>
          </p:cNvPr>
          <p:cNvCxnSpPr>
            <a:cxnSpLocks/>
          </p:cNvCxnSpPr>
          <p:nvPr/>
        </p:nvCxnSpPr>
        <p:spPr>
          <a:xfrm flipH="1" flipV="1">
            <a:off x="5049311" y="5397293"/>
            <a:ext cx="3387279" cy="9836"/>
          </a:xfrm>
          <a:prstGeom prst="straightConnector1">
            <a:avLst/>
          </a:prstGeom>
          <a:ln w="28575">
            <a:solidFill>
              <a:srgbClr val="4A32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39E1F70D-31ED-4FAE-86D0-844CE93EEFC7}"/>
              </a:ext>
            </a:extLst>
          </p:cNvPr>
          <p:cNvSpPr txBox="1"/>
          <p:nvPr/>
        </p:nvSpPr>
        <p:spPr>
          <a:xfrm>
            <a:off x="6229670" y="5166608"/>
            <a:ext cx="11959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아이템 </a:t>
            </a:r>
            <a:r>
              <a:rPr lang="en-US" altLang="ko-KR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DB INSERT</a:t>
            </a:r>
            <a:endParaRPr lang="ko-KR" altLang="en-US" sz="900" dirty="0">
              <a:solidFill>
                <a:srgbClr val="4A3250"/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EB592AB2-E49B-4BB1-B296-07035C93A1BD}"/>
              </a:ext>
            </a:extLst>
          </p:cNvPr>
          <p:cNvCxnSpPr>
            <a:cxnSpLocks/>
          </p:cNvCxnSpPr>
          <p:nvPr/>
        </p:nvCxnSpPr>
        <p:spPr>
          <a:xfrm>
            <a:off x="7608495" y="4670539"/>
            <a:ext cx="2156290" cy="0"/>
          </a:xfrm>
          <a:prstGeom prst="straightConnector1">
            <a:avLst/>
          </a:prstGeom>
          <a:ln w="28575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064FA6E-9946-4958-812A-A0062AF01A6D}"/>
              </a:ext>
            </a:extLst>
          </p:cNvPr>
          <p:cNvSpPr txBox="1"/>
          <p:nvPr/>
        </p:nvSpPr>
        <p:spPr>
          <a:xfrm>
            <a:off x="7807629" y="4425291"/>
            <a:ext cx="181906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상품 선택 후 확인 버튼 클릭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A35CC74-5BFA-47FC-93D6-9F94A57DB0A0}"/>
              </a:ext>
            </a:extLst>
          </p:cNvPr>
          <p:cNvSpPr/>
          <p:nvPr/>
        </p:nvSpPr>
        <p:spPr>
          <a:xfrm>
            <a:off x="8597014" y="4817134"/>
            <a:ext cx="116024" cy="720512"/>
          </a:xfrm>
          <a:prstGeom prst="rect">
            <a:avLst/>
          </a:prstGeom>
          <a:solidFill>
            <a:srgbClr val="F0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0937036B-DE6B-41C9-86F7-EC6CF7FCDA24}"/>
              </a:ext>
            </a:extLst>
          </p:cNvPr>
          <p:cNvCxnSpPr>
            <a:cxnSpLocks/>
          </p:cNvCxnSpPr>
          <p:nvPr/>
        </p:nvCxnSpPr>
        <p:spPr>
          <a:xfrm flipH="1">
            <a:off x="5035215" y="5644221"/>
            <a:ext cx="4786315" cy="0"/>
          </a:xfrm>
          <a:prstGeom prst="straightConnector1">
            <a:avLst/>
          </a:prstGeom>
          <a:ln w="28575">
            <a:solidFill>
              <a:srgbClr val="4A32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5DDC67E6-4579-4583-816A-D3742C47C649}"/>
              </a:ext>
            </a:extLst>
          </p:cNvPr>
          <p:cNvSpPr txBox="1"/>
          <p:nvPr/>
        </p:nvSpPr>
        <p:spPr>
          <a:xfrm>
            <a:off x="6356505" y="5692526"/>
            <a:ext cx="212354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아이템 </a:t>
            </a:r>
            <a:r>
              <a:rPr lang="en-US" altLang="ko-KR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DB UPDATE &amp; DELETE</a:t>
            </a:r>
            <a:endParaRPr lang="ko-KR" altLang="en-US" sz="900" dirty="0">
              <a:solidFill>
                <a:srgbClr val="4A3250"/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AA886BF2-5A92-4004-AE54-5A463BE90991}"/>
              </a:ext>
            </a:extLst>
          </p:cNvPr>
          <p:cNvCxnSpPr>
            <a:cxnSpLocks/>
          </p:cNvCxnSpPr>
          <p:nvPr/>
        </p:nvCxnSpPr>
        <p:spPr>
          <a:xfrm>
            <a:off x="5009424" y="2785856"/>
            <a:ext cx="6089211" cy="0"/>
          </a:xfrm>
          <a:prstGeom prst="straightConnector1">
            <a:avLst/>
          </a:prstGeom>
          <a:ln w="28575">
            <a:solidFill>
              <a:srgbClr val="4A3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5E8C9B3-7A83-4681-89DF-7695E21D774B}"/>
              </a:ext>
            </a:extLst>
          </p:cNvPr>
          <p:cNvSpPr/>
          <p:nvPr/>
        </p:nvSpPr>
        <p:spPr>
          <a:xfrm>
            <a:off x="11203540" y="2384379"/>
            <a:ext cx="116024" cy="720512"/>
          </a:xfrm>
          <a:prstGeom prst="rect">
            <a:avLst/>
          </a:prstGeom>
          <a:solidFill>
            <a:srgbClr val="F0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A399E29-DA70-4DEB-9E4A-26270049049C}"/>
              </a:ext>
            </a:extLst>
          </p:cNvPr>
          <p:cNvSpPr txBox="1"/>
          <p:nvPr/>
        </p:nvSpPr>
        <p:spPr>
          <a:xfrm>
            <a:off x="7059562" y="2507463"/>
            <a:ext cx="195480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아이템 </a:t>
            </a:r>
            <a:r>
              <a:rPr lang="en-US" altLang="ko-KR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DB </a:t>
            </a:r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재고 정보 판매 </a:t>
            </a:r>
            <a:r>
              <a:rPr lang="en-US" altLang="ko-KR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DB</a:t>
            </a:r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에 등록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9C1D7B0-86BC-4097-9ED3-D0C6425BBE02}"/>
              </a:ext>
            </a:extLst>
          </p:cNvPr>
          <p:cNvCxnSpPr>
            <a:cxnSpLocks/>
          </p:cNvCxnSpPr>
          <p:nvPr/>
        </p:nvCxnSpPr>
        <p:spPr>
          <a:xfrm>
            <a:off x="3639521" y="3102591"/>
            <a:ext cx="1099006" cy="0"/>
          </a:xfrm>
          <a:prstGeom prst="straightConnector1">
            <a:avLst/>
          </a:prstGeom>
          <a:ln w="28575">
            <a:solidFill>
              <a:srgbClr val="4A32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1B08924-F25D-46AC-B6DC-65652F7FA5A9}"/>
              </a:ext>
            </a:extLst>
          </p:cNvPr>
          <p:cNvSpPr txBox="1"/>
          <p:nvPr/>
        </p:nvSpPr>
        <p:spPr>
          <a:xfrm>
            <a:off x="3579468" y="3118158"/>
            <a:ext cx="12089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완료된 주문 </a:t>
            </a:r>
            <a:r>
              <a:rPr lang="en-US" altLang="ko-KR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DB</a:t>
            </a:r>
            <a:r>
              <a:rPr lang="ko-KR" altLang="en-US" sz="900" dirty="0">
                <a:solidFill>
                  <a:srgbClr val="4A3250"/>
                </a:solidFill>
                <a:latin typeface="카페24 아네모네에어" pitchFamily="2" charset="-127"/>
                <a:ea typeface="카페24 아네모네에어" pitchFamily="2" charset="-127"/>
              </a:rPr>
              <a:t> 삭제</a:t>
            </a:r>
          </a:p>
        </p:txBody>
      </p:sp>
    </p:spTree>
    <p:extLst>
      <p:ext uri="{BB962C8B-B14F-4D97-AF65-F5344CB8AC3E}">
        <p14:creationId xmlns:p14="http://schemas.microsoft.com/office/powerpoint/2010/main" val="2815458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7073D5E-FB0A-4E1A-9C52-6E0573FF8A9A}"/>
              </a:ext>
            </a:extLst>
          </p:cNvPr>
          <p:cNvGrpSpPr/>
          <p:nvPr/>
        </p:nvGrpSpPr>
        <p:grpSpPr>
          <a:xfrm>
            <a:off x="444501" y="3255472"/>
            <a:ext cx="3647208" cy="3240000"/>
            <a:chOff x="8470900" y="1809000"/>
            <a:chExt cx="3647208" cy="324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47D6CE-BA2E-46E2-89D6-89FA79A1D851}"/>
                </a:ext>
              </a:extLst>
            </p:cNvPr>
            <p:cNvSpPr/>
            <p:nvPr/>
          </p:nvSpPr>
          <p:spPr>
            <a:xfrm>
              <a:off x="8470900" y="1809000"/>
              <a:ext cx="3647208" cy="3240000"/>
            </a:xfrm>
            <a:prstGeom prst="rect">
              <a:avLst/>
            </a:prstGeom>
            <a:solidFill>
              <a:srgbClr val="4A32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3F0F0C-C5E3-4682-8D78-FD46948BF7A4}"/>
                </a:ext>
              </a:extLst>
            </p:cNvPr>
            <p:cNvSpPr txBox="1"/>
            <p:nvPr/>
          </p:nvSpPr>
          <p:spPr>
            <a:xfrm>
              <a:off x="8762082" y="2861271"/>
              <a:ext cx="12310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카페24 아네모네에어" pitchFamily="2" charset="-127"/>
                  <a:ea typeface="카페24 아네모네에어" pitchFamily="2" charset="-127"/>
                </a:rPr>
                <a:t>Part 3,</a:t>
              </a:r>
              <a:endParaRPr lang="ko-KR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920063-C82B-43AF-890C-5C33C354C0F9}"/>
                </a:ext>
              </a:extLst>
            </p:cNvPr>
            <p:cNvSpPr txBox="1"/>
            <p:nvPr/>
          </p:nvSpPr>
          <p:spPr>
            <a:xfrm>
              <a:off x="8762082" y="3322936"/>
              <a:ext cx="3162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카페24 아네모네에어" pitchFamily="2" charset="-127"/>
                  <a:ea typeface="카페24 아네모네에어" pitchFamily="2" charset="-127"/>
                </a:rPr>
                <a:t>Story Board (</a:t>
              </a:r>
              <a:r>
                <a:rPr lang="ko-KR" altLang="en-US" sz="2400" spc="-1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카페24 아네모네에어" pitchFamily="2" charset="-127"/>
                  <a:ea typeface="카페24 아네모네에어" pitchFamily="2" charset="-127"/>
                </a:rPr>
                <a:t>구현화면</a:t>
              </a:r>
              <a:r>
                <a:rPr lang="en-US" altLang="ko-KR" sz="2400" spc="-1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카페24 아네모네에어" pitchFamily="2" charset="-127"/>
                  <a:ea typeface="카페24 아네모네에어" pitchFamily="2" charset="-127"/>
                </a:rPr>
                <a:t>)</a:t>
              </a:r>
              <a:endParaRPr lang="ko-KR" altLang="en-US" sz="2400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538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29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관리자 계정 로그인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022701-D636-44DA-94C0-6366E680B2EF}"/>
              </a:ext>
            </a:extLst>
          </p:cNvPr>
          <p:cNvSpPr/>
          <p:nvPr/>
        </p:nvSpPr>
        <p:spPr>
          <a:xfrm>
            <a:off x="10021455" y="6557818"/>
            <a:ext cx="2170545" cy="30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16AF15-9932-4060-8041-563E58C68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288" y="2843425"/>
            <a:ext cx="3352800" cy="2209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563756B-4474-4A57-8CAD-0421FE6E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510" y="2014293"/>
            <a:ext cx="5331119" cy="3705177"/>
          </a:xfrm>
          <a:prstGeom prst="rect">
            <a:avLst/>
          </a:prstGeom>
        </p:spPr>
      </p:pic>
      <p:sp>
        <p:nvSpPr>
          <p:cNvPr id="129" name="순서도: 처리 128">
            <a:extLst>
              <a:ext uri="{FF2B5EF4-FFF2-40B4-BE49-F238E27FC236}">
                <a16:creationId xmlns:a16="http://schemas.microsoft.com/office/drawing/2014/main" id="{0DC77930-F8CF-42DA-ACCD-E80FD5E7E90F}"/>
              </a:ext>
            </a:extLst>
          </p:cNvPr>
          <p:cNvSpPr/>
          <p:nvPr/>
        </p:nvSpPr>
        <p:spPr>
          <a:xfrm>
            <a:off x="2582994" y="3311185"/>
            <a:ext cx="1384999" cy="791031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8DC885CD-8CF0-4FD3-9FE6-DF0CCBD7265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962088" y="3866882"/>
            <a:ext cx="440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50B73F97-AFB2-414A-AA18-5BC4796B94AE}"/>
              </a:ext>
            </a:extLst>
          </p:cNvPr>
          <p:cNvSpPr txBox="1"/>
          <p:nvPr/>
        </p:nvSpPr>
        <p:spPr>
          <a:xfrm>
            <a:off x="1745591" y="2506563"/>
            <a:ext cx="287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처음 로그인 할 때 </a:t>
            </a:r>
            <a:r>
              <a:rPr lang="en-US" altLang="ko-KR" sz="1400" dirty="0">
                <a:latin typeface="카페24 아네모네에어" pitchFamily="2" charset="-127"/>
                <a:ea typeface="카페24 아네모네에어" pitchFamily="2" charset="-127"/>
              </a:rPr>
              <a:t>admin</a:t>
            </a:r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으로 로그인</a:t>
            </a:r>
          </a:p>
        </p:txBody>
      </p:sp>
    </p:spTree>
    <p:extLst>
      <p:ext uri="{BB962C8B-B14F-4D97-AF65-F5344CB8AC3E}">
        <p14:creationId xmlns:p14="http://schemas.microsoft.com/office/powerpoint/2010/main" val="133210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-25166"/>
            <a:ext cx="12192000" cy="956929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29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이용자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-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회원가입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1A0F00A-B57F-4444-8450-A7C5D4DB4E29}"/>
              </a:ext>
            </a:extLst>
          </p:cNvPr>
          <p:cNvSpPr/>
          <p:nvPr/>
        </p:nvSpPr>
        <p:spPr>
          <a:xfrm>
            <a:off x="10021455" y="6557818"/>
            <a:ext cx="2170545" cy="30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C1D6196-C709-4119-9DA1-5BAFBBE5D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95" y="3437145"/>
            <a:ext cx="2874922" cy="310697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B6E5D9A-F8F9-4466-A02F-3E0CC6BEA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655" y="1202617"/>
            <a:ext cx="2072679" cy="222638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FDC1F82-788F-4F46-9BDD-3DC05E357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5115" y="1202617"/>
            <a:ext cx="2072679" cy="224501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102981A-973C-48A6-A97C-6BC8253EB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9997" y="3904556"/>
            <a:ext cx="2068021" cy="223104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7FDF191-8CFC-4780-8F93-A8EEADFDEA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5115" y="3904556"/>
            <a:ext cx="2054048" cy="222638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789C762-F6C8-47D5-B66D-C648D29375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7550" y="1145937"/>
            <a:ext cx="3030212" cy="1997185"/>
          </a:xfrm>
          <a:prstGeom prst="rect">
            <a:avLst/>
          </a:prstGeom>
        </p:spPr>
      </p:pic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2BE43794-48B6-4064-8E24-F48D5D528C48}"/>
              </a:ext>
            </a:extLst>
          </p:cNvPr>
          <p:cNvSpPr/>
          <p:nvPr/>
        </p:nvSpPr>
        <p:spPr>
          <a:xfrm>
            <a:off x="1819595" y="2465596"/>
            <a:ext cx="982328" cy="596386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0CB0060-EF7F-4107-9807-DFC43CBDC0E2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2310759" y="3061982"/>
            <a:ext cx="581897" cy="37516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A6AA4540-923F-46C2-A286-EE2D27E2497B}"/>
              </a:ext>
            </a:extLst>
          </p:cNvPr>
          <p:cNvSpPr/>
          <p:nvPr/>
        </p:nvSpPr>
        <p:spPr>
          <a:xfrm>
            <a:off x="6072928" y="2144529"/>
            <a:ext cx="906712" cy="179221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5CDC5CA0-353C-48C3-8B5C-8CB21DBB6D95}"/>
              </a:ext>
            </a:extLst>
          </p:cNvPr>
          <p:cNvSpPr/>
          <p:nvPr/>
        </p:nvSpPr>
        <p:spPr>
          <a:xfrm>
            <a:off x="9118814" y="2972371"/>
            <a:ext cx="1140921" cy="170751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0E586D0A-98E5-453D-9C7E-CBAA0D1D480F}"/>
              </a:ext>
            </a:extLst>
          </p:cNvPr>
          <p:cNvSpPr/>
          <p:nvPr/>
        </p:nvSpPr>
        <p:spPr>
          <a:xfrm>
            <a:off x="9646762" y="2098975"/>
            <a:ext cx="856256" cy="366621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FF11ECA5-0164-41D7-85E5-DDE5FC82126E}"/>
              </a:ext>
            </a:extLst>
          </p:cNvPr>
          <p:cNvSpPr/>
          <p:nvPr/>
        </p:nvSpPr>
        <p:spPr>
          <a:xfrm>
            <a:off x="6495879" y="5144300"/>
            <a:ext cx="856256" cy="366621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2ED23216-5A58-4B15-AFAC-76A44B0F8802}"/>
              </a:ext>
            </a:extLst>
          </p:cNvPr>
          <p:cNvSpPr/>
          <p:nvPr/>
        </p:nvSpPr>
        <p:spPr>
          <a:xfrm>
            <a:off x="6079230" y="4857226"/>
            <a:ext cx="1336638" cy="159449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8FAA9312-8603-4F92-88F4-B9AFD6300FA8}"/>
              </a:ext>
            </a:extLst>
          </p:cNvPr>
          <p:cNvSpPr/>
          <p:nvPr/>
        </p:nvSpPr>
        <p:spPr>
          <a:xfrm>
            <a:off x="9214031" y="5149693"/>
            <a:ext cx="1522773" cy="261206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6E21E0BA-1FAD-471D-B1A3-572EADAAFB76}"/>
              </a:ext>
            </a:extLst>
          </p:cNvPr>
          <p:cNvSpPr/>
          <p:nvPr/>
        </p:nvSpPr>
        <p:spPr>
          <a:xfrm>
            <a:off x="9646762" y="5530553"/>
            <a:ext cx="856256" cy="243441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73BAE6-9969-4A51-BD97-64BA7AD1D7C7}"/>
              </a:ext>
            </a:extLst>
          </p:cNvPr>
          <p:cNvSpPr txBox="1"/>
          <p:nvPr/>
        </p:nvSpPr>
        <p:spPr>
          <a:xfrm>
            <a:off x="5977976" y="3432081"/>
            <a:ext cx="1906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카페24 아네모네에어" pitchFamily="2" charset="-127"/>
                <a:ea typeface="카페24 아네모네에어" pitchFamily="2" charset="-127"/>
              </a:rPr>
              <a:t>Length</a:t>
            </a:r>
            <a:r>
              <a:rPr lang="ko-KR" altLang="en-US" sz="1200" dirty="0">
                <a:latin typeface="카페24 아네모네에어" pitchFamily="2" charset="-127"/>
                <a:ea typeface="카페24 아네모네에어" pitchFamily="2" charset="-127"/>
              </a:rPr>
              <a:t>이용한 </a:t>
            </a:r>
            <a:r>
              <a:rPr lang="en-US" altLang="ko-KR" sz="1200" dirty="0">
                <a:latin typeface="카페24 아네모네에어" pitchFamily="2" charset="-127"/>
                <a:ea typeface="카페24 아네모네에어" pitchFamily="2" charset="-127"/>
              </a:rPr>
              <a:t>id</a:t>
            </a:r>
            <a:r>
              <a:rPr lang="ko-KR" altLang="en-US" sz="1200" dirty="0">
                <a:latin typeface="카페24 아네모네에어" pitchFamily="2" charset="-127"/>
                <a:ea typeface="카페24 아네모네에어" pitchFamily="2" charset="-127"/>
              </a:rPr>
              <a:t> 제약조건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7F7873-2454-4476-B5CF-F88B18B2C11D}"/>
              </a:ext>
            </a:extLst>
          </p:cNvPr>
          <p:cNvSpPr txBox="1"/>
          <p:nvPr/>
        </p:nvSpPr>
        <p:spPr>
          <a:xfrm>
            <a:off x="9204563" y="3427627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카페24 아네모네에어" pitchFamily="2" charset="-127"/>
                <a:ea typeface="카페24 아네모네에어" pitchFamily="2" charset="-127"/>
              </a:rPr>
              <a:t>비밀번호 일치 제약조건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E96D03-382D-4A03-ABC8-665AA432C590}"/>
              </a:ext>
            </a:extLst>
          </p:cNvPr>
          <p:cNvSpPr txBox="1"/>
          <p:nvPr/>
        </p:nvSpPr>
        <p:spPr>
          <a:xfrm>
            <a:off x="5823775" y="6124514"/>
            <a:ext cx="2200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카페24 아네모네에어" pitchFamily="2" charset="-127"/>
                <a:ea typeface="카페24 아네모네에어" pitchFamily="2" charset="-127"/>
              </a:rPr>
              <a:t>정규식을 이용한 </a:t>
            </a:r>
            <a:r>
              <a:rPr lang="en-US" altLang="ko-KR" sz="1200" dirty="0">
                <a:latin typeface="카페24 아네모네에어" pitchFamily="2" charset="-127"/>
                <a:ea typeface="카페24 아네모네에어" pitchFamily="2" charset="-127"/>
              </a:rPr>
              <a:t>email </a:t>
            </a:r>
            <a:r>
              <a:rPr lang="ko-KR" altLang="en-US" sz="1200" dirty="0">
                <a:latin typeface="카페24 아네모네에어" pitchFamily="2" charset="-127"/>
                <a:ea typeface="카페24 아네모네에어" pitchFamily="2" charset="-127"/>
              </a:rPr>
              <a:t>제약조건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680EB6-22FD-4DC0-A90F-5E1692A0C06F}"/>
              </a:ext>
            </a:extLst>
          </p:cNvPr>
          <p:cNvSpPr txBox="1"/>
          <p:nvPr/>
        </p:nvSpPr>
        <p:spPr>
          <a:xfrm>
            <a:off x="8908139" y="6125711"/>
            <a:ext cx="2345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카페24 아네모네에어" pitchFamily="2" charset="-127"/>
                <a:ea typeface="카페24 아네모네에어" pitchFamily="2" charset="-127"/>
              </a:rPr>
              <a:t>정규식을 이용한 전화번호 제약조건</a:t>
            </a:r>
            <a:endParaRPr lang="ko-KR" altLang="en-US" sz="12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45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-25166"/>
            <a:ext cx="12192000" cy="956929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29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이용자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-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회원가입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1A0F00A-B57F-4444-8450-A7C5D4DB4E29}"/>
              </a:ext>
            </a:extLst>
          </p:cNvPr>
          <p:cNvSpPr/>
          <p:nvPr/>
        </p:nvSpPr>
        <p:spPr>
          <a:xfrm>
            <a:off x="10021455" y="6557818"/>
            <a:ext cx="2170545" cy="30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4FD55C2-6E7B-4A2A-A9BA-802420A03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192" y="1585549"/>
            <a:ext cx="4195808" cy="453448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09CF72D-1824-4D35-8457-B0AB77707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762" y="3034325"/>
            <a:ext cx="3405566" cy="1636929"/>
          </a:xfrm>
          <a:prstGeom prst="rect">
            <a:avLst/>
          </a:prstGeom>
        </p:spPr>
      </p:pic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18E534CA-D151-4CE3-9F2B-3C2407E36D75}"/>
              </a:ext>
            </a:extLst>
          </p:cNvPr>
          <p:cNvSpPr/>
          <p:nvPr/>
        </p:nvSpPr>
        <p:spPr>
          <a:xfrm>
            <a:off x="2926943" y="5595457"/>
            <a:ext cx="965550" cy="343950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3E296F0-FA84-4DE2-9BD9-46E024671D8A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 flipV="1">
            <a:off x="3892493" y="3852790"/>
            <a:ext cx="2671269" cy="191464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BFFE72-3646-4926-8A63-D13A31AD2B91}"/>
              </a:ext>
            </a:extLst>
          </p:cNvPr>
          <p:cNvSpPr txBox="1"/>
          <p:nvPr/>
        </p:nvSpPr>
        <p:spPr>
          <a:xfrm>
            <a:off x="6847151" y="4810111"/>
            <a:ext cx="3177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모든 제약조건을 만족할 때 계정 생성 가능</a:t>
            </a:r>
          </a:p>
        </p:txBody>
      </p:sp>
    </p:spTree>
    <p:extLst>
      <p:ext uri="{BB962C8B-B14F-4D97-AF65-F5344CB8AC3E}">
        <p14:creationId xmlns:p14="http://schemas.microsoft.com/office/powerpoint/2010/main" val="380195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-25166"/>
            <a:ext cx="12192000" cy="956929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29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이용자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-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시간충전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로그인 전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1A0F00A-B57F-4444-8450-A7C5D4DB4E29}"/>
              </a:ext>
            </a:extLst>
          </p:cNvPr>
          <p:cNvSpPr/>
          <p:nvPr/>
        </p:nvSpPr>
        <p:spPr>
          <a:xfrm>
            <a:off x="10021455" y="6557818"/>
            <a:ext cx="2170545" cy="30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DB2A9EE-C731-48A8-8F27-5095C0106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52" y="3350646"/>
            <a:ext cx="5274294" cy="320717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E5C7658-07CD-432B-A5F8-4B5039F1C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616" y="1947185"/>
            <a:ext cx="2688853" cy="129243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E2A5842-8030-43F1-BE00-B2A638144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642" y="3959953"/>
            <a:ext cx="3352800" cy="2209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9F0C66-9F14-4066-A7E5-976D0DC5B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52" y="1387858"/>
            <a:ext cx="2291593" cy="15103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312E4B-647E-4E70-B71F-C077D669F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690" y="1384183"/>
            <a:ext cx="2688853" cy="1292432"/>
          </a:xfrm>
          <a:prstGeom prst="rect">
            <a:avLst/>
          </a:prstGeom>
        </p:spPr>
      </p:pic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1B603AB0-3816-4DFD-9A42-849E08A2AE42}"/>
              </a:ext>
            </a:extLst>
          </p:cNvPr>
          <p:cNvSpPr/>
          <p:nvPr/>
        </p:nvSpPr>
        <p:spPr>
          <a:xfrm>
            <a:off x="2764278" y="1775241"/>
            <a:ext cx="524206" cy="456231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A42F327-2EA9-42DC-858A-F5D349070B5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288484" y="2003357"/>
            <a:ext cx="4538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7A795320-72A6-40EE-8791-ACD7D1D5BC91}"/>
              </a:ext>
            </a:extLst>
          </p:cNvPr>
          <p:cNvSpPr/>
          <p:nvPr/>
        </p:nvSpPr>
        <p:spPr>
          <a:xfrm>
            <a:off x="2407617" y="2458601"/>
            <a:ext cx="713088" cy="334934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455FFE8-F242-42F1-9B1D-170E9715E185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2764161" y="2793535"/>
            <a:ext cx="1041438" cy="55711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14C1047C-4BD3-49BA-851D-34043CDD163A}"/>
              </a:ext>
            </a:extLst>
          </p:cNvPr>
          <p:cNvSpPr/>
          <p:nvPr/>
        </p:nvSpPr>
        <p:spPr>
          <a:xfrm>
            <a:off x="4827901" y="3823553"/>
            <a:ext cx="1480620" cy="631001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C9CB3133-6864-494C-A8DF-A706E3B38396}"/>
              </a:ext>
            </a:extLst>
          </p:cNvPr>
          <p:cNvSpPr/>
          <p:nvPr/>
        </p:nvSpPr>
        <p:spPr>
          <a:xfrm>
            <a:off x="3002002" y="4779997"/>
            <a:ext cx="1444163" cy="756737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ACE9773-B0F4-4E2B-91BB-0D62F6EBF074}"/>
              </a:ext>
            </a:extLst>
          </p:cNvPr>
          <p:cNvSpPr/>
          <p:nvPr/>
        </p:nvSpPr>
        <p:spPr>
          <a:xfrm>
            <a:off x="4846129" y="5056134"/>
            <a:ext cx="1444163" cy="756737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2DC005B9-3451-47B4-86A2-FC6C361305FF}"/>
              </a:ext>
            </a:extLst>
          </p:cNvPr>
          <p:cNvSpPr/>
          <p:nvPr/>
        </p:nvSpPr>
        <p:spPr>
          <a:xfrm>
            <a:off x="5218020" y="5962084"/>
            <a:ext cx="717159" cy="418811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21EB957-633C-4E96-A897-40009BA3504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742312" y="4454554"/>
            <a:ext cx="1825899" cy="32544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8531004-C454-447A-93AF-F37CEBE58D23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4446165" y="5158366"/>
            <a:ext cx="399964" cy="27613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719EE70-BD31-4C89-A46D-7F2854BD2023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5576600" y="5823784"/>
            <a:ext cx="20940" cy="1383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CEBFF08-ABA0-4F0E-8CD1-953DC1E6A452}"/>
              </a:ext>
            </a:extLst>
          </p:cNvPr>
          <p:cNvCxnSpPr>
            <a:cxnSpLocks/>
            <a:stCxn id="24" idx="3"/>
            <a:endCxn id="19" idx="1"/>
          </p:cNvCxnSpPr>
          <p:nvPr/>
        </p:nvCxnSpPr>
        <p:spPr>
          <a:xfrm flipV="1">
            <a:off x="5935179" y="2593401"/>
            <a:ext cx="1971437" cy="357808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E2EEDDB-A906-4252-95EC-1CFD5947FDCB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9251042" y="3239617"/>
            <a:ext cx="1" cy="7203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D8F0E997-72F4-429F-BC71-806524AF1ED3}"/>
              </a:ext>
            </a:extLst>
          </p:cNvPr>
          <p:cNvSpPr/>
          <p:nvPr/>
        </p:nvSpPr>
        <p:spPr>
          <a:xfrm>
            <a:off x="9967968" y="4606169"/>
            <a:ext cx="702827" cy="552197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76F614-B54C-43EA-BC29-E3289585A3A0}"/>
              </a:ext>
            </a:extLst>
          </p:cNvPr>
          <p:cNvSpPr txBox="1"/>
          <p:nvPr/>
        </p:nvSpPr>
        <p:spPr>
          <a:xfrm>
            <a:off x="3571349" y="1073939"/>
            <a:ext cx="4695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계정 생성 후 로그인하면 저장된 시간이 없어서 시간충전 </a:t>
            </a:r>
            <a:r>
              <a:rPr lang="en-US" altLang="ko-KR" sz="1400" dirty="0">
                <a:latin typeface="카페24 아네모네에어" pitchFamily="2" charset="-127"/>
                <a:ea typeface="카페24 아네모네에어" pitchFamily="2" charset="-127"/>
              </a:rPr>
              <a:t>alert</a:t>
            </a:r>
            <a:endParaRPr lang="ko-KR" altLang="en-US" sz="14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1CBBFD-148B-4243-BE63-3D56B2B6AD26}"/>
              </a:ext>
            </a:extLst>
          </p:cNvPr>
          <p:cNvSpPr txBox="1"/>
          <p:nvPr/>
        </p:nvSpPr>
        <p:spPr>
          <a:xfrm>
            <a:off x="3586598" y="3503912"/>
            <a:ext cx="3328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아이디 검색 후 </a:t>
            </a:r>
            <a:r>
              <a:rPr lang="en-US" altLang="ko-KR" sz="1400" dirty="0">
                <a:latin typeface="카페24 아네모네에어" pitchFamily="2" charset="-127"/>
                <a:ea typeface="카페24 아네모네에어" pitchFamily="2" charset="-127"/>
              </a:rPr>
              <a:t>Masking</a:t>
            </a:r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 된 아이디를 선택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4182DC-66F9-402C-8520-7B4078E80063}"/>
              </a:ext>
            </a:extLst>
          </p:cNvPr>
          <p:cNvSpPr txBox="1"/>
          <p:nvPr/>
        </p:nvSpPr>
        <p:spPr>
          <a:xfrm>
            <a:off x="2704565" y="449256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시간선택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8FB028-5364-4497-AE61-06F80AE28696}"/>
              </a:ext>
            </a:extLst>
          </p:cNvPr>
          <p:cNvSpPr txBox="1"/>
          <p:nvPr/>
        </p:nvSpPr>
        <p:spPr>
          <a:xfrm>
            <a:off x="4789227" y="4775321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선택된 정보 </a:t>
            </a:r>
            <a:r>
              <a:rPr lang="ko-KR" altLang="en-US" sz="1400" dirty="0" err="1">
                <a:latin typeface="카페24 아네모네에어" pitchFamily="2" charset="-127"/>
                <a:ea typeface="카페24 아네모네에어" pitchFamily="2" charset="-127"/>
              </a:rPr>
              <a:t>확인창</a:t>
            </a:r>
            <a:endParaRPr lang="ko-KR" altLang="en-US" sz="14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39A30E-1CE7-4595-AC10-AE5A1B09AD1C}"/>
              </a:ext>
            </a:extLst>
          </p:cNvPr>
          <p:cNvSpPr txBox="1"/>
          <p:nvPr/>
        </p:nvSpPr>
        <p:spPr>
          <a:xfrm>
            <a:off x="9172643" y="4290087"/>
            <a:ext cx="2845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시간 충전 후 로그인 하면 로그인 가능</a:t>
            </a:r>
          </a:p>
        </p:txBody>
      </p:sp>
    </p:spTree>
    <p:extLst>
      <p:ext uri="{BB962C8B-B14F-4D97-AF65-F5344CB8AC3E}">
        <p14:creationId xmlns:p14="http://schemas.microsoft.com/office/powerpoint/2010/main" val="4041028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-25166"/>
            <a:ext cx="12192000" cy="956929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29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이용자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-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시간충전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이용 중 충전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1A0F00A-B57F-4444-8450-A7C5D4DB4E29}"/>
              </a:ext>
            </a:extLst>
          </p:cNvPr>
          <p:cNvSpPr/>
          <p:nvPr/>
        </p:nvSpPr>
        <p:spPr>
          <a:xfrm>
            <a:off x="10021455" y="6557818"/>
            <a:ext cx="2170545" cy="30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A3E616-C24F-4B94-B018-1CA21CB3E6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100"/>
          <a:stretch/>
        </p:blipFill>
        <p:spPr>
          <a:xfrm>
            <a:off x="448327" y="1410365"/>
            <a:ext cx="1820262" cy="45343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1DE6CE-8ECD-4860-9BB8-79276768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194" y="1410364"/>
            <a:ext cx="5548753" cy="38564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D5ABB57-E643-40A2-86D8-5E10C7239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744" y="5390365"/>
            <a:ext cx="2306668" cy="110873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8FCD16A-F2B9-4E52-9FDA-FD140D1EFA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369"/>
          <a:stretch/>
        </p:blipFill>
        <p:spPr>
          <a:xfrm>
            <a:off x="8836552" y="1410364"/>
            <a:ext cx="1802697" cy="4534365"/>
          </a:xfrm>
          <a:prstGeom prst="rect">
            <a:avLst/>
          </a:prstGeom>
        </p:spPr>
      </p:pic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0638746F-A6C4-49F5-9EE1-3D3BA463E9FF}"/>
              </a:ext>
            </a:extLst>
          </p:cNvPr>
          <p:cNvSpPr/>
          <p:nvPr/>
        </p:nvSpPr>
        <p:spPr>
          <a:xfrm>
            <a:off x="780176" y="2548539"/>
            <a:ext cx="721453" cy="276837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8276078-1A76-4BE1-A127-70AA8136A19A}"/>
              </a:ext>
            </a:extLst>
          </p:cNvPr>
          <p:cNvCxnSpPr>
            <a:cxnSpLocks/>
          </p:cNvCxnSpPr>
          <p:nvPr/>
        </p:nvCxnSpPr>
        <p:spPr>
          <a:xfrm flipV="1">
            <a:off x="1493091" y="2321482"/>
            <a:ext cx="1939537" cy="3654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C6DAC484-7F10-438E-A0AE-9745468DA72C}"/>
              </a:ext>
            </a:extLst>
          </p:cNvPr>
          <p:cNvSpPr/>
          <p:nvPr/>
        </p:nvSpPr>
        <p:spPr>
          <a:xfrm>
            <a:off x="6395948" y="2194376"/>
            <a:ext cx="1187699" cy="492582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F73F1CA8-6295-4607-929B-A1CF054BE761}"/>
              </a:ext>
            </a:extLst>
          </p:cNvPr>
          <p:cNvSpPr/>
          <p:nvPr/>
        </p:nvSpPr>
        <p:spPr>
          <a:xfrm>
            <a:off x="3693235" y="3021997"/>
            <a:ext cx="1151376" cy="651623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591FD4BF-AACE-4A2E-AF6D-37E9C6E1DD6D}"/>
              </a:ext>
            </a:extLst>
          </p:cNvPr>
          <p:cNvSpPr/>
          <p:nvPr/>
        </p:nvSpPr>
        <p:spPr>
          <a:xfrm>
            <a:off x="6457627" y="3050106"/>
            <a:ext cx="1145819" cy="913446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38ECBBE2-5C97-4830-90CE-1B76E84456EE}"/>
              </a:ext>
            </a:extLst>
          </p:cNvPr>
          <p:cNvSpPr/>
          <p:nvPr/>
        </p:nvSpPr>
        <p:spPr>
          <a:xfrm>
            <a:off x="6828452" y="4017638"/>
            <a:ext cx="392910" cy="249620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D399FA9-7859-4F51-9190-19B525397F15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4844610" y="2686958"/>
            <a:ext cx="2145188" cy="651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FFC03CD-DABE-4D61-9166-B5B6F3EF0190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4844611" y="3347809"/>
            <a:ext cx="1613016" cy="15902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E443919-89A4-4637-9654-2DB55850456D}"/>
              </a:ext>
            </a:extLst>
          </p:cNvPr>
          <p:cNvCxnSpPr>
            <a:cxnSpLocks/>
          </p:cNvCxnSpPr>
          <p:nvPr/>
        </p:nvCxnSpPr>
        <p:spPr>
          <a:xfrm>
            <a:off x="6989797" y="3954969"/>
            <a:ext cx="35110" cy="1264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F8322D4-9294-4D26-9B1C-47AA2BCF8704}"/>
              </a:ext>
            </a:extLst>
          </p:cNvPr>
          <p:cNvCxnSpPr>
            <a:cxnSpLocks/>
            <a:stCxn id="54" idx="2"/>
            <a:endCxn id="14" idx="0"/>
          </p:cNvCxnSpPr>
          <p:nvPr/>
        </p:nvCxnSpPr>
        <p:spPr>
          <a:xfrm flipH="1">
            <a:off x="5298078" y="4267258"/>
            <a:ext cx="1726829" cy="11231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0710094-A117-4608-B285-D3B35E13C5ED}"/>
              </a:ext>
            </a:extLst>
          </p:cNvPr>
          <p:cNvSpPr txBox="1"/>
          <p:nvPr/>
        </p:nvSpPr>
        <p:spPr>
          <a:xfrm>
            <a:off x="6982305" y="2816591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선택된 정보 </a:t>
            </a:r>
            <a:r>
              <a:rPr lang="ko-KR" altLang="en-US" sz="1400" dirty="0" err="1">
                <a:latin typeface="카페24 아네모네에어" pitchFamily="2" charset="-127"/>
                <a:ea typeface="카페24 아네모네에어" pitchFamily="2" charset="-127"/>
              </a:rPr>
              <a:t>확인창</a:t>
            </a:r>
            <a:endParaRPr lang="ko-KR" altLang="en-US" sz="14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DE7E752-D12D-4E82-BBD2-B7D5E5E17DC1}"/>
              </a:ext>
            </a:extLst>
          </p:cNvPr>
          <p:cNvCxnSpPr>
            <a:cxnSpLocks/>
          </p:cNvCxnSpPr>
          <p:nvPr/>
        </p:nvCxnSpPr>
        <p:spPr>
          <a:xfrm flipV="1">
            <a:off x="6451412" y="2482001"/>
            <a:ext cx="3192538" cy="35218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처리 74">
            <a:extLst>
              <a:ext uri="{FF2B5EF4-FFF2-40B4-BE49-F238E27FC236}">
                <a16:creationId xmlns:a16="http://schemas.microsoft.com/office/drawing/2014/main" id="{2C5CE980-FFB2-4EC1-A8A6-1375897A1FF2}"/>
              </a:ext>
            </a:extLst>
          </p:cNvPr>
          <p:cNvSpPr/>
          <p:nvPr/>
        </p:nvSpPr>
        <p:spPr>
          <a:xfrm>
            <a:off x="9520901" y="2302248"/>
            <a:ext cx="617692" cy="179753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8F5A64F-9EEB-4CF6-A455-384533F49FF8}"/>
              </a:ext>
            </a:extLst>
          </p:cNvPr>
          <p:cNvSpPr txBox="1"/>
          <p:nvPr/>
        </p:nvSpPr>
        <p:spPr>
          <a:xfrm>
            <a:off x="388373" y="2842717"/>
            <a:ext cx="2619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사용자 메인 창에서 시간충전 가능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D65343-DA9E-44E1-8929-781D55026FD4}"/>
              </a:ext>
            </a:extLst>
          </p:cNvPr>
          <p:cNvSpPr txBox="1"/>
          <p:nvPr/>
        </p:nvSpPr>
        <p:spPr>
          <a:xfrm>
            <a:off x="9592798" y="2467989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보유하고 있는 시간과 합산</a:t>
            </a:r>
            <a:endParaRPr lang="en-US" altLang="ko-KR" sz="1400" dirty="0">
              <a:latin typeface="카페24 아네모네에어" pitchFamily="2" charset="-127"/>
              <a:ea typeface="카페24 아네모네에어" pitchFamily="2" charset="-127"/>
            </a:endParaRPr>
          </a:p>
          <a:p>
            <a:pPr algn="ctr"/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시간은 타이머로 실시간 반영</a:t>
            </a:r>
            <a:endParaRPr lang="en-US" altLang="ko-KR" sz="14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81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3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D3F710-7B58-485E-8AC0-9C986D142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1109" y="0"/>
            <a:ext cx="4569782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690880" y="49784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1975899" y="2167672"/>
            <a:ext cx="4201969" cy="584775"/>
            <a:chOff x="762000" y="1863785"/>
            <a:chExt cx="4201969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33993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카페24 아네모네에어" pitchFamily="2" charset="-127"/>
                  <a:ea typeface="카페24 아네모네에어" pitchFamily="2" charset="-127"/>
                </a:rPr>
                <a:t>Development ( </a:t>
              </a:r>
              <a:r>
                <a:rPr lang="ko-KR" altLang="en-US" sz="2800" spc="-1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카페24 아네모네에어" pitchFamily="2" charset="-127"/>
                  <a:ea typeface="카페24 아네모네에어" pitchFamily="2" charset="-127"/>
                </a:rPr>
                <a:t>개발</a:t>
              </a:r>
              <a:r>
                <a:rPr lang="en-US" altLang="ko-KR" sz="2800" spc="-1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카페24 아네모네에어" pitchFamily="2" charset="-127"/>
                  <a:ea typeface="카페24 아네모네에어" pitchFamily="2" charset="-127"/>
                </a:rPr>
                <a:t>)</a:t>
              </a:r>
              <a:endParaRPr lang="ko-KR" altLang="en-US" sz="2800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1975899" y="3209646"/>
            <a:ext cx="4105724" cy="584775"/>
            <a:chOff x="762000" y="1863785"/>
            <a:chExt cx="4105724" cy="58477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2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33030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카페24 아네모네에어" pitchFamily="2" charset="-127"/>
                  <a:ea typeface="카페24 아네모네에어" pitchFamily="2" charset="-127"/>
                </a:rPr>
                <a:t>Diagram(</a:t>
              </a:r>
              <a:r>
                <a:rPr lang="ko-KR" altLang="en-US" sz="2800" spc="-1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카페24 아네모네에어" pitchFamily="2" charset="-127"/>
                  <a:ea typeface="카페24 아네모네에어" pitchFamily="2" charset="-127"/>
                </a:rPr>
                <a:t>다이어그램</a:t>
              </a:r>
              <a:r>
                <a:rPr lang="en-US" altLang="ko-KR" sz="2800" spc="-1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카페24 아네모네에어" pitchFamily="2" charset="-127"/>
                  <a:ea typeface="카페24 아네모네에어" pitchFamily="2" charset="-127"/>
                </a:rPr>
                <a:t>)</a:t>
              </a:r>
              <a:endParaRPr lang="ko-KR" altLang="en-US" sz="2800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1975899" y="4251620"/>
            <a:ext cx="4763981" cy="584775"/>
            <a:chOff x="762000" y="1863785"/>
            <a:chExt cx="4763981" cy="58477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3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39613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카페24 아네모네에어" pitchFamily="2" charset="-127"/>
                  <a:ea typeface="카페24 아네모네에어" pitchFamily="2" charset="-127"/>
                </a:rPr>
                <a:t>Story Board (</a:t>
              </a:r>
              <a:r>
                <a:rPr lang="ko-KR" altLang="en-US" sz="2800" spc="-1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카페24 아네모네에어" pitchFamily="2" charset="-127"/>
                  <a:ea typeface="카페24 아네모네에어" pitchFamily="2" charset="-127"/>
                </a:rPr>
                <a:t>스토리보드</a:t>
              </a:r>
              <a:r>
                <a:rPr lang="en-US" altLang="ko-KR" sz="2800" spc="-1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카페24 아네모네에어" pitchFamily="2" charset="-127"/>
                  <a:ea typeface="카페24 아네모네에어" pitchFamily="2" charset="-127"/>
                </a:rPr>
                <a:t>)</a:t>
              </a:r>
              <a:endParaRPr lang="ko-KR" altLang="en-US" sz="2800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29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이용자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-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메뉴주문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1A0F00A-B57F-4444-8450-A7C5D4DB4E29}"/>
              </a:ext>
            </a:extLst>
          </p:cNvPr>
          <p:cNvSpPr/>
          <p:nvPr/>
        </p:nvSpPr>
        <p:spPr>
          <a:xfrm>
            <a:off x="10021455" y="6557818"/>
            <a:ext cx="2170545" cy="30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77D4886-5DAF-4331-9256-DDB742110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78" y="2101228"/>
            <a:ext cx="4150794" cy="28848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3DF4ABE-1254-486E-9DB8-F61639C8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955" y="1212379"/>
            <a:ext cx="3884110" cy="269949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562DF91-1D24-4AA6-B615-ADFAD8F05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522" y="4167320"/>
            <a:ext cx="3370975" cy="2390497"/>
          </a:xfrm>
          <a:prstGeom prst="rect">
            <a:avLst/>
          </a:prstGeom>
        </p:spPr>
      </p:pic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B5423E15-3D06-4F87-911B-B7124E739BE9}"/>
              </a:ext>
            </a:extLst>
          </p:cNvPr>
          <p:cNvSpPr/>
          <p:nvPr/>
        </p:nvSpPr>
        <p:spPr>
          <a:xfrm>
            <a:off x="2188711" y="2849791"/>
            <a:ext cx="923605" cy="891700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79094AA-A536-4AD6-AA89-DBB00373E7C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112316" y="2164360"/>
            <a:ext cx="3085639" cy="11312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6E084801-72FA-4968-ADD0-7F4A99DC538F}"/>
              </a:ext>
            </a:extLst>
          </p:cNvPr>
          <p:cNvSpPr/>
          <p:nvPr/>
        </p:nvSpPr>
        <p:spPr>
          <a:xfrm>
            <a:off x="6331116" y="2038525"/>
            <a:ext cx="1935429" cy="125835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98BC2542-0656-4B59-B817-E3A6956AEF8C}"/>
              </a:ext>
            </a:extLst>
          </p:cNvPr>
          <p:cNvSpPr/>
          <p:nvPr/>
        </p:nvSpPr>
        <p:spPr>
          <a:xfrm>
            <a:off x="8372795" y="2726145"/>
            <a:ext cx="402089" cy="148813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8D884315-B59E-444C-86FE-1121D85367AB}"/>
              </a:ext>
            </a:extLst>
          </p:cNvPr>
          <p:cNvSpPr/>
          <p:nvPr/>
        </p:nvSpPr>
        <p:spPr>
          <a:xfrm>
            <a:off x="8774884" y="5496808"/>
            <a:ext cx="528507" cy="224484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87A1B7C-540D-4B4A-824A-0B84526FFD59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323589" y="2164360"/>
            <a:ext cx="1250251" cy="5617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B00F0BC-A371-4E8A-BD14-2ABF4EB9A686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8140010" y="2874958"/>
            <a:ext cx="433830" cy="12923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9F3F75C-5CA7-4F8C-87EF-715EC5A3B62B}"/>
              </a:ext>
            </a:extLst>
          </p:cNvPr>
          <p:cNvSpPr txBox="1"/>
          <p:nvPr/>
        </p:nvSpPr>
        <p:spPr>
          <a:xfrm>
            <a:off x="2700688" y="1774057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사용자 메인 창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11A596-DF6C-44B7-93CA-26F3E2571EA4}"/>
              </a:ext>
            </a:extLst>
          </p:cNvPr>
          <p:cNvSpPr txBox="1"/>
          <p:nvPr/>
        </p:nvSpPr>
        <p:spPr>
          <a:xfrm>
            <a:off x="2102607" y="3760885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카페24 아네모네에어" pitchFamily="2" charset="-127"/>
                <a:ea typeface="카페24 아네모네에어" pitchFamily="2" charset="-127"/>
              </a:rPr>
              <a:t>카테고리 선택</a:t>
            </a:r>
            <a:endParaRPr lang="ko-KR" altLang="en-US" sz="14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464BCD-BCBE-4D71-8E4F-34EF0278CE3F}"/>
              </a:ext>
            </a:extLst>
          </p:cNvPr>
          <p:cNvSpPr txBox="1"/>
          <p:nvPr/>
        </p:nvSpPr>
        <p:spPr>
          <a:xfrm>
            <a:off x="7899081" y="1737940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카페24 아네모네에어" pitchFamily="2" charset="-127"/>
                <a:ea typeface="카페24 아네모네에어" pitchFamily="2" charset="-127"/>
              </a:rPr>
              <a:t>세부항목선택</a:t>
            </a:r>
            <a:endParaRPr lang="ko-KR" altLang="en-US" sz="14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BB7AAA-02FB-442F-A7F8-D620ED196E5C}"/>
              </a:ext>
            </a:extLst>
          </p:cNvPr>
          <p:cNvSpPr txBox="1"/>
          <p:nvPr/>
        </p:nvSpPr>
        <p:spPr>
          <a:xfrm>
            <a:off x="7797894" y="5822852"/>
            <a:ext cx="425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관리자가 설정한 수량보다 많이 주문하면 수량부족 </a:t>
            </a:r>
            <a:r>
              <a:rPr lang="en-US" altLang="ko-KR" sz="1400" dirty="0">
                <a:latin typeface="카페24 아네모네에어" pitchFamily="2" charset="-127"/>
                <a:ea typeface="카페24 아네모네에어" pitchFamily="2" charset="-127"/>
              </a:rPr>
              <a:t>alert</a:t>
            </a:r>
            <a:endParaRPr lang="ko-KR" altLang="en-US" sz="14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31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29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이용자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-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메뉴주문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1A0F00A-B57F-4444-8450-A7C5D4DB4E29}"/>
              </a:ext>
            </a:extLst>
          </p:cNvPr>
          <p:cNvSpPr/>
          <p:nvPr/>
        </p:nvSpPr>
        <p:spPr>
          <a:xfrm>
            <a:off x="10021455" y="6557818"/>
            <a:ext cx="2170545" cy="30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C54E2BD-40B6-430C-88CE-D073D9E3C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99" y="1084555"/>
            <a:ext cx="3527319" cy="25013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B07CBD8-302F-49E9-B5B2-B20E9E050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10" y="3641563"/>
            <a:ext cx="4299571" cy="298824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765450E-6322-4571-8D27-4B22C916F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447" y="1084556"/>
            <a:ext cx="3527319" cy="25013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EBEB7D3-A31E-408B-BD8C-F4EEE248D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320" y="3641562"/>
            <a:ext cx="4299571" cy="2988241"/>
          </a:xfrm>
          <a:prstGeom prst="rect">
            <a:avLst/>
          </a:prstGeom>
        </p:spPr>
      </p:pic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D652CA51-C25D-4EE3-AD4B-7A39040B1982}"/>
              </a:ext>
            </a:extLst>
          </p:cNvPr>
          <p:cNvSpPr/>
          <p:nvPr/>
        </p:nvSpPr>
        <p:spPr>
          <a:xfrm>
            <a:off x="2824150" y="3125579"/>
            <a:ext cx="385894" cy="209724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887A9FB-6AB1-4CC1-92D4-DFCB63EF741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017097" y="3335303"/>
            <a:ext cx="1660643" cy="164708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3D3B136B-0669-4372-A2F3-962AC2A1183F}"/>
              </a:ext>
            </a:extLst>
          </p:cNvPr>
          <p:cNvSpPr/>
          <p:nvPr/>
        </p:nvSpPr>
        <p:spPr>
          <a:xfrm>
            <a:off x="3699068" y="2481025"/>
            <a:ext cx="534431" cy="209724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FBC42FE-38F9-4A32-AC13-DCA2571BAEFC}"/>
              </a:ext>
            </a:extLst>
          </p:cNvPr>
          <p:cNvCxnSpPr>
            <a:cxnSpLocks/>
            <a:stCxn id="20" idx="2"/>
            <a:endCxn id="13" idx="0"/>
          </p:cNvCxnSpPr>
          <p:nvPr/>
        </p:nvCxnSpPr>
        <p:spPr>
          <a:xfrm flipH="1">
            <a:off x="3017097" y="2690749"/>
            <a:ext cx="949187" cy="4348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72ACDD9A-0BE0-4870-8A7B-E7A2D2C3278A}"/>
              </a:ext>
            </a:extLst>
          </p:cNvPr>
          <p:cNvSpPr/>
          <p:nvPr/>
        </p:nvSpPr>
        <p:spPr>
          <a:xfrm>
            <a:off x="9447090" y="2481025"/>
            <a:ext cx="534431" cy="209724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1F4D2DA-658C-4CA5-A0D3-F57D0073434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8765119" y="2690749"/>
            <a:ext cx="949187" cy="4348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B1A72C90-CDD9-4B12-AD1F-DC849D2DB316}"/>
              </a:ext>
            </a:extLst>
          </p:cNvPr>
          <p:cNvSpPr/>
          <p:nvPr/>
        </p:nvSpPr>
        <p:spPr>
          <a:xfrm>
            <a:off x="8557158" y="3125579"/>
            <a:ext cx="385894" cy="209724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7B82BF2-BA60-47E6-B03B-359E495CBAC4}"/>
              </a:ext>
            </a:extLst>
          </p:cNvPr>
          <p:cNvCxnSpPr>
            <a:cxnSpLocks/>
          </p:cNvCxnSpPr>
          <p:nvPr/>
        </p:nvCxnSpPr>
        <p:spPr>
          <a:xfrm>
            <a:off x="8964641" y="3230441"/>
            <a:ext cx="872454" cy="176588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916A66FC-7547-4926-9833-8176994F187E}"/>
              </a:ext>
            </a:extLst>
          </p:cNvPr>
          <p:cNvSpPr/>
          <p:nvPr/>
        </p:nvSpPr>
        <p:spPr>
          <a:xfrm>
            <a:off x="4077970" y="4982392"/>
            <a:ext cx="1057013" cy="139766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7E16EEE9-C7E8-4C59-B8A8-10DFD1AC65B2}"/>
              </a:ext>
            </a:extLst>
          </p:cNvPr>
          <p:cNvSpPr/>
          <p:nvPr/>
        </p:nvSpPr>
        <p:spPr>
          <a:xfrm>
            <a:off x="9762929" y="4982392"/>
            <a:ext cx="1013983" cy="139766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4BBCF0-BAF5-402F-BF02-1444654B6FF3}"/>
              </a:ext>
            </a:extLst>
          </p:cNvPr>
          <p:cNvSpPr txBox="1"/>
          <p:nvPr/>
        </p:nvSpPr>
        <p:spPr>
          <a:xfrm>
            <a:off x="3385941" y="2887760"/>
            <a:ext cx="1931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카페24 아네모네에어" pitchFamily="2" charset="-127"/>
                <a:ea typeface="카페24 아네모네에어" pitchFamily="2" charset="-127"/>
              </a:rPr>
              <a:t>원하는 수량 정해서 담기</a:t>
            </a:r>
            <a:endParaRPr lang="ko-KR" altLang="en-US" sz="14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063A38-9C37-4E55-B5B6-D628FA02125B}"/>
              </a:ext>
            </a:extLst>
          </p:cNvPr>
          <p:cNvSpPr txBox="1"/>
          <p:nvPr/>
        </p:nvSpPr>
        <p:spPr>
          <a:xfrm>
            <a:off x="9061005" y="2954344"/>
            <a:ext cx="1770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추가수량 주문 시 </a:t>
            </a:r>
            <a:endParaRPr lang="en-US" altLang="ko-KR" sz="1400" dirty="0">
              <a:latin typeface="카페24 아네모네에어" pitchFamily="2" charset="-127"/>
              <a:ea typeface="카페24 아네모네에어" pitchFamily="2" charset="-127"/>
            </a:endParaRPr>
          </a:p>
          <a:p>
            <a:pPr algn="ctr"/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원래 있던 주문과 합산</a:t>
            </a:r>
          </a:p>
        </p:txBody>
      </p:sp>
    </p:spTree>
    <p:extLst>
      <p:ext uri="{BB962C8B-B14F-4D97-AF65-F5344CB8AC3E}">
        <p14:creationId xmlns:p14="http://schemas.microsoft.com/office/powerpoint/2010/main" val="236689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29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이용자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-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메뉴주문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1A0F00A-B57F-4444-8450-A7C5D4DB4E29}"/>
              </a:ext>
            </a:extLst>
          </p:cNvPr>
          <p:cNvSpPr/>
          <p:nvPr/>
        </p:nvSpPr>
        <p:spPr>
          <a:xfrm>
            <a:off x="10021455" y="6557818"/>
            <a:ext cx="2170545" cy="30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9091E4C-4FC9-47B2-9981-99B3676C9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076" y="2840565"/>
            <a:ext cx="3396379" cy="240851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F4C2A85-784A-47B3-9F2B-859A18EDC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111" y="1062254"/>
            <a:ext cx="3877820" cy="269512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47389A8-1B8F-4E07-97A5-C013A5F16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111" y="3862698"/>
            <a:ext cx="3877820" cy="269512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3900544-1002-4BDB-A404-CD441B2533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521" r="29270"/>
          <a:stretch/>
        </p:blipFill>
        <p:spPr>
          <a:xfrm>
            <a:off x="499486" y="1113482"/>
            <a:ext cx="3072211" cy="28521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7F0E59-CE62-416D-B022-1C2070F264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430" y="4204786"/>
            <a:ext cx="3339991" cy="2010944"/>
          </a:xfrm>
          <a:prstGeom prst="rect">
            <a:avLst/>
          </a:prstGeom>
        </p:spPr>
      </p:pic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9D9396AF-39D9-43E3-A7B2-42627FAB5FE3}"/>
              </a:ext>
            </a:extLst>
          </p:cNvPr>
          <p:cNvSpPr/>
          <p:nvPr/>
        </p:nvSpPr>
        <p:spPr>
          <a:xfrm>
            <a:off x="2515881" y="2665232"/>
            <a:ext cx="969191" cy="949235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2FEE479-2AD0-413F-B61B-F95A24D58F4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916781" y="3614467"/>
            <a:ext cx="2083696" cy="137160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1B79F9FA-A4A3-4293-A04C-2DFF9391EB79}"/>
              </a:ext>
            </a:extLst>
          </p:cNvPr>
          <p:cNvSpPr/>
          <p:nvPr/>
        </p:nvSpPr>
        <p:spPr>
          <a:xfrm>
            <a:off x="432185" y="4986068"/>
            <a:ext cx="2250630" cy="239151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5A4726D-E961-4E1F-9666-356FB09CA2B1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2682815" y="4914870"/>
            <a:ext cx="2665562" cy="1907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745F923D-CA12-44B6-93CE-40508402D5C9}"/>
              </a:ext>
            </a:extLst>
          </p:cNvPr>
          <p:cNvSpPr/>
          <p:nvPr/>
        </p:nvSpPr>
        <p:spPr>
          <a:xfrm>
            <a:off x="5339724" y="4791711"/>
            <a:ext cx="448601" cy="211609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401BD32-9AC3-4355-BA84-300B74408AF0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5788325" y="2415396"/>
            <a:ext cx="4528867" cy="248212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E0D2EEC6-AF88-4594-9679-40ECB08B5D53}"/>
              </a:ext>
            </a:extLst>
          </p:cNvPr>
          <p:cNvSpPr/>
          <p:nvPr/>
        </p:nvSpPr>
        <p:spPr>
          <a:xfrm>
            <a:off x="10317192" y="2190615"/>
            <a:ext cx="1000665" cy="328298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BD702724-9DF9-4D33-9A76-604A33C2B021}"/>
              </a:ext>
            </a:extLst>
          </p:cNvPr>
          <p:cNvSpPr/>
          <p:nvPr/>
        </p:nvSpPr>
        <p:spPr>
          <a:xfrm>
            <a:off x="10357230" y="3416920"/>
            <a:ext cx="336899" cy="267092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DD80711-A1BF-4573-9592-65C13580D541}"/>
              </a:ext>
            </a:extLst>
          </p:cNvPr>
          <p:cNvCxnSpPr>
            <a:cxnSpLocks/>
          </p:cNvCxnSpPr>
          <p:nvPr/>
        </p:nvCxnSpPr>
        <p:spPr>
          <a:xfrm flipV="1">
            <a:off x="10520384" y="2887840"/>
            <a:ext cx="1503872" cy="51842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C809C3FE-B5A3-41E4-AB54-0980CB46BE9C}"/>
              </a:ext>
            </a:extLst>
          </p:cNvPr>
          <p:cNvSpPr/>
          <p:nvPr/>
        </p:nvSpPr>
        <p:spPr>
          <a:xfrm>
            <a:off x="10703130" y="3459045"/>
            <a:ext cx="614727" cy="171451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3D08899-A0C1-4AB8-BE6A-7FBA74EB86DB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0817524" y="3630496"/>
            <a:ext cx="192970" cy="12675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B8BE0608-7DB9-48D3-A459-85E06827325C}"/>
              </a:ext>
            </a:extLst>
          </p:cNvPr>
          <p:cNvSpPr/>
          <p:nvPr/>
        </p:nvSpPr>
        <p:spPr>
          <a:xfrm>
            <a:off x="10295130" y="4941494"/>
            <a:ext cx="1090801" cy="1159892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A0C6A1-2472-4731-83F2-B8DBA651D605}"/>
              </a:ext>
            </a:extLst>
          </p:cNvPr>
          <p:cNvSpPr txBox="1"/>
          <p:nvPr/>
        </p:nvSpPr>
        <p:spPr>
          <a:xfrm>
            <a:off x="3598852" y="2063835"/>
            <a:ext cx="397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카페24 아네모네에어" pitchFamily="2" charset="-127"/>
                <a:ea typeface="카페24 아네모네에어" pitchFamily="2" charset="-127"/>
              </a:rPr>
              <a:t>뒤로가기</a:t>
            </a:r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 후 다른 카테고리 메뉴 선택가능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06A274-DD76-4E57-B5A1-F3F58FFBF8E6}"/>
              </a:ext>
            </a:extLst>
          </p:cNvPr>
          <p:cNvSpPr txBox="1"/>
          <p:nvPr/>
        </p:nvSpPr>
        <p:spPr>
          <a:xfrm>
            <a:off x="9938153" y="2849370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카페24 아네모네에어" pitchFamily="2" charset="-127"/>
                <a:ea typeface="카페24 아네모네에어" pitchFamily="2" charset="-127"/>
              </a:rPr>
              <a:t>결제는 다음페이지</a:t>
            </a:r>
            <a:endParaRPr lang="ko-KR" altLang="en-US" sz="14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32ACEE-FC43-4C3B-AA8B-409D0252EF63}"/>
              </a:ext>
            </a:extLst>
          </p:cNvPr>
          <p:cNvSpPr txBox="1"/>
          <p:nvPr/>
        </p:nvSpPr>
        <p:spPr>
          <a:xfrm>
            <a:off x="7693135" y="5056370"/>
            <a:ext cx="2601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메뉴주문 선택취소</a:t>
            </a:r>
            <a:r>
              <a:rPr lang="en-US" altLang="ko-KR" sz="1400" dirty="0">
                <a:latin typeface="카페24 아네모네에어" pitchFamily="2" charset="-127"/>
                <a:ea typeface="카페24 아네모네에어" pitchFamily="2" charset="-127"/>
              </a:rPr>
              <a:t>, </a:t>
            </a:r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전체취소 가능</a:t>
            </a:r>
          </a:p>
        </p:txBody>
      </p:sp>
    </p:spTree>
    <p:extLst>
      <p:ext uri="{BB962C8B-B14F-4D97-AF65-F5344CB8AC3E}">
        <p14:creationId xmlns:p14="http://schemas.microsoft.com/office/powerpoint/2010/main" val="285936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29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이용자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-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메뉴주문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1A0F00A-B57F-4444-8450-A7C5D4DB4E29}"/>
              </a:ext>
            </a:extLst>
          </p:cNvPr>
          <p:cNvSpPr/>
          <p:nvPr/>
        </p:nvSpPr>
        <p:spPr>
          <a:xfrm>
            <a:off x="10021455" y="6557818"/>
            <a:ext cx="2170545" cy="30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34923D2-2EA7-4621-98C8-E879268717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87" t="7771" r="33217" b="17942"/>
          <a:stretch/>
        </p:blipFill>
        <p:spPr>
          <a:xfrm>
            <a:off x="4208478" y="2379233"/>
            <a:ext cx="2021746" cy="307037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D3A1433-C390-4B40-8B35-E35FD5CA2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372" y="1717060"/>
            <a:ext cx="2335307" cy="112249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3F87B0F-F43E-4793-8DDA-202738C74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107" y="3313447"/>
            <a:ext cx="4501836" cy="312881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0285C93-DC35-4786-9115-0EA97CE230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861" t="6209"/>
          <a:stretch/>
        </p:blipFill>
        <p:spPr>
          <a:xfrm>
            <a:off x="1051005" y="1488733"/>
            <a:ext cx="2021746" cy="4683591"/>
          </a:xfrm>
          <a:prstGeom prst="rect">
            <a:avLst/>
          </a:prstGeom>
        </p:spPr>
      </p:pic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F9BE7843-BAE9-4E67-AFE6-B1D62116A4A1}"/>
              </a:ext>
            </a:extLst>
          </p:cNvPr>
          <p:cNvSpPr/>
          <p:nvPr/>
        </p:nvSpPr>
        <p:spPr>
          <a:xfrm>
            <a:off x="1091836" y="3256924"/>
            <a:ext cx="1802365" cy="602012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C1EC4E0-894D-4877-8BDC-2B10179A3741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1526796" y="3858936"/>
            <a:ext cx="466223" cy="173652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E7A799F9-33EE-407B-8DE2-F3CF05D49AE7}"/>
              </a:ext>
            </a:extLst>
          </p:cNvPr>
          <p:cNvSpPr/>
          <p:nvPr/>
        </p:nvSpPr>
        <p:spPr>
          <a:xfrm>
            <a:off x="1200404" y="5643450"/>
            <a:ext cx="569674" cy="304345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CB72369-E179-4292-BCA3-90CC1DCC540D}"/>
              </a:ext>
            </a:extLst>
          </p:cNvPr>
          <p:cNvCxnSpPr>
            <a:cxnSpLocks/>
          </p:cNvCxnSpPr>
          <p:nvPr/>
        </p:nvCxnSpPr>
        <p:spPr>
          <a:xfrm flipV="1">
            <a:off x="1770078" y="3127994"/>
            <a:ext cx="2534743" cy="26424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A4A70BE3-B4CC-47AF-80C1-AC82E225A460}"/>
              </a:ext>
            </a:extLst>
          </p:cNvPr>
          <p:cNvSpPr/>
          <p:nvPr/>
        </p:nvSpPr>
        <p:spPr>
          <a:xfrm>
            <a:off x="4304821" y="2826988"/>
            <a:ext cx="1802365" cy="602012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BAF7908-E4FC-49A8-A82F-81A4C0B3D20C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5206004" y="3429000"/>
            <a:ext cx="234952" cy="164635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FDA0171F-D762-4289-980F-B58544F09B5C}"/>
              </a:ext>
            </a:extLst>
          </p:cNvPr>
          <p:cNvSpPr/>
          <p:nvPr/>
        </p:nvSpPr>
        <p:spPr>
          <a:xfrm>
            <a:off x="5216929" y="5075355"/>
            <a:ext cx="448053" cy="293599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19E7A18B-D653-4365-BEE5-6B356D719FEB}"/>
              </a:ext>
            </a:extLst>
          </p:cNvPr>
          <p:cNvSpPr/>
          <p:nvPr/>
        </p:nvSpPr>
        <p:spPr>
          <a:xfrm>
            <a:off x="9728414" y="3629190"/>
            <a:ext cx="693508" cy="268449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BE0420-FA5D-4055-98D3-8657FA54C05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5664982" y="2278308"/>
            <a:ext cx="2155390" cy="293964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02811C7-2125-4F93-86EA-0428939B1ABE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8988025" y="2839556"/>
            <a:ext cx="1" cy="47389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D2C3355-FD38-488C-9B9F-58F0EE09A544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0" y="3557930"/>
            <a:ext cx="1091836" cy="30100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20D414B-2C94-41E0-9B54-F45720F3D550}"/>
              </a:ext>
            </a:extLst>
          </p:cNvPr>
          <p:cNvSpPr txBox="1"/>
          <p:nvPr/>
        </p:nvSpPr>
        <p:spPr>
          <a:xfrm>
            <a:off x="3999216" y="2020993"/>
            <a:ext cx="2335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결제하고자 하는 주문</a:t>
            </a:r>
            <a:r>
              <a:rPr lang="en-US" altLang="ko-KR" sz="1400" dirty="0">
                <a:latin typeface="카페24 아네모네에어" pitchFamily="2" charset="-127"/>
                <a:ea typeface="카페24 아네모네에어" pitchFamily="2" charset="-127"/>
              </a:rPr>
              <a:t>list </a:t>
            </a:r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확인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47C9BE-641C-4410-BA83-4314C52B9782}"/>
              </a:ext>
            </a:extLst>
          </p:cNvPr>
          <p:cNvSpPr txBox="1"/>
          <p:nvPr/>
        </p:nvSpPr>
        <p:spPr>
          <a:xfrm>
            <a:off x="8068608" y="3359748"/>
            <a:ext cx="3978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결제 완료된 주문은 관리자 창에 </a:t>
            </a:r>
            <a:r>
              <a:rPr lang="ko-KR" altLang="en-US" sz="1400">
                <a:latin typeface="카페24 아네모네에어" pitchFamily="2" charset="-127"/>
                <a:ea typeface="카페24 아네모네에어" pitchFamily="2" charset="-127"/>
              </a:rPr>
              <a:t>주문현황에 업데이트</a:t>
            </a:r>
            <a:endParaRPr lang="ko-KR" altLang="en-US" sz="14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882F7C9A-C551-4BF0-8B9F-C9ED3D53BC1C}"/>
              </a:ext>
            </a:extLst>
          </p:cNvPr>
          <p:cNvSpPr/>
          <p:nvPr/>
        </p:nvSpPr>
        <p:spPr>
          <a:xfrm>
            <a:off x="8467071" y="4774349"/>
            <a:ext cx="655019" cy="602012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3770B0-1833-4550-ABFD-5FF52BA74CD0}"/>
              </a:ext>
            </a:extLst>
          </p:cNvPr>
          <p:cNvSpPr txBox="1"/>
          <p:nvPr/>
        </p:nvSpPr>
        <p:spPr>
          <a:xfrm>
            <a:off x="9538035" y="5187060"/>
            <a:ext cx="2347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사용자가 사용하는 좌석 표시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8A02E2-0D95-4C84-8F0C-AE742719B45B}"/>
              </a:ext>
            </a:extLst>
          </p:cNvPr>
          <p:cNvCxnSpPr>
            <a:cxnSpLocks/>
            <a:endCxn id="23" idx="3"/>
          </p:cNvCxnSpPr>
          <p:nvPr/>
        </p:nvCxnSpPr>
        <p:spPr>
          <a:xfrm flipH="1" flipV="1">
            <a:off x="9122090" y="5075355"/>
            <a:ext cx="506883" cy="225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56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41A0F00A-B57F-4444-8450-A7C5D4DB4E29}"/>
              </a:ext>
            </a:extLst>
          </p:cNvPr>
          <p:cNvSpPr/>
          <p:nvPr/>
        </p:nvSpPr>
        <p:spPr>
          <a:xfrm>
            <a:off x="10021455" y="6557818"/>
            <a:ext cx="2170545" cy="30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29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관리자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-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상품등록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022701-D636-44DA-94C0-6366E680B2EF}"/>
              </a:ext>
            </a:extLst>
          </p:cNvPr>
          <p:cNvSpPr/>
          <p:nvPr/>
        </p:nvSpPr>
        <p:spPr>
          <a:xfrm>
            <a:off x="3576131" y="4870912"/>
            <a:ext cx="1574894" cy="217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A57F460A-386A-4EB7-B996-FA6F862C1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348" y="2133653"/>
            <a:ext cx="2941705" cy="2086084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93CE6042-7189-402B-A127-6791F2772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348" y="4478660"/>
            <a:ext cx="2941705" cy="2086084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92CAF9E-2806-449E-A5CB-664C34F53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528" y="1102633"/>
            <a:ext cx="3673034" cy="26047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294A553E-7C32-41DC-839E-33940F455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528" y="3958867"/>
            <a:ext cx="3673034" cy="2604700"/>
          </a:xfrm>
          <a:prstGeom prst="rect">
            <a:avLst/>
          </a:prstGeom>
        </p:spPr>
      </p:pic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01EFD5B8-1B9D-4789-9B62-0EF80DE2215B}"/>
              </a:ext>
            </a:extLst>
          </p:cNvPr>
          <p:cNvSpPr/>
          <p:nvPr/>
        </p:nvSpPr>
        <p:spPr>
          <a:xfrm>
            <a:off x="3156682" y="2304996"/>
            <a:ext cx="419449" cy="199974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2A33AF4-7D69-4DDE-9570-882537030000}"/>
              </a:ext>
            </a:extLst>
          </p:cNvPr>
          <p:cNvCxnSpPr>
            <a:cxnSpLocks/>
            <a:stCxn id="16" idx="2"/>
            <a:endCxn id="55" idx="0"/>
          </p:cNvCxnSpPr>
          <p:nvPr/>
        </p:nvCxnSpPr>
        <p:spPr>
          <a:xfrm flipH="1">
            <a:off x="2908201" y="2504970"/>
            <a:ext cx="458206" cy="197369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7B8B8CC-3F34-413B-B920-98DC3F033D65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 flipV="1">
            <a:off x="4379053" y="2404983"/>
            <a:ext cx="1975475" cy="3116719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2CCBAE0B-8F88-4C79-A5C7-A78DE60E52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693" t="7270" r="61875" b="84945"/>
          <a:stretch/>
        </p:blipFill>
        <p:spPr>
          <a:xfrm>
            <a:off x="1786766" y="1174852"/>
            <a:ext cx="2242868" cy="658438"/>
          </a:xfrm>
          <a:prstGeom prst="rect">
            <a:avLst/>
          </a:prstGeom>
        </p:spPr>
      </p:pic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6F7EA9C-C5E0-41A2-816B-61FBD3FD8006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 flipV="1">
            <a:off x="4379053" y="5261217"/>
            <a:ext cx="1975475" cy="260485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C78EC5E7-115E-4E0B-AD60-CAB0C1982C41}"/>
              </a:ext>
            </a:extLst>
          </p:cNvPr>
          <p:cNvSpPr/>
          <p:nvPr/>
        </p:nvSpPr>
        <p:spPr>
          <a:xfrm>
            <a:off x="1794388" y="1304096"/>
            <a:ext cx="1032702" cy="424035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BB83776-B7BC-4529-93E6-C6E21CE9B19B}"/>
              </a:ext>
            </a:extLst>
          </p:cNvPr>
          <p:cNvCxnSpPr>
            <a:cxnSpLocks/>
            <a:stCxn id="42" idx="2"/>
            <a:endCxn id="16" idx="0"/>
          </p:cNvCxnSpPr>
          <p:nvPr/>
        </p:nvCxnSpPr>
        <p:spPr>
          <a:xfrm>
            <a:off x="2310739" y="1728131"/>
            <a:ext cx="1055668" cy="57686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EADF885-1346-400D-B977-65AD98893583}"/>
              </a:ext>
            </a:extLst>
          </p:cNvPr>
          <p:cNvSpPr txBox="1"/>
          <p:nvPr/>
        </p:nvSpPr>
        <p:spPr>
          <a:xfrm>
            <a:off x="613615" y="1032880"/>
            <a:ext cx="2361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카페24 아네모네에어" pitchFamily="2" charset="-127"/>
                <a:ea typeface="카페24 아네모네에어" pitchFamily="2" charset="-127"/>
              </a:rPr>
              <a:t>관리자창의 재고관리버튼 클릭</a:t>
            </a:r>
            <a:endParaRPr lang="ko-KR" altLang="en-US" sz="14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2BE867-DE14-4BDE-AA6A-3AE170C20861}"/>
              </a:ext>
            </a:extLst>
          </p:cNvPr>
          <p:cNvSpPr txBox="1"/>
          <p:nvPr/>
        </p:nvSpPr>
        <p:spPr>
          <a:xfrm>
            <a:off x="6943098" y="3674743"/>
            <a:ext cx="2319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상품등록 시 글자 수 제약조건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CAF74C-82AB-444C-A070-BD4E40E6C0B4}"/>
              </a:ext>
            </a:extLst>
          </p:cNvPr>
          <p:cNvSpPr txBox="1"/>
          <p:nvPr/>
        </p:nvSpPr>
        <p:spPr>
          <a:xfrm>
            <a:off x="6890200" y="6518202"/>
            <a:ext cx="2425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상품등록 시 중복이름 제약조건</a:t>
            </a:r>
          </a:p>
        </p:txBody>
      </p:sp>
    </p:spTree>
    <p:extLst>
      <p:ext uri="{BB962C8B-B14F-4D97-AF65-F5344CB8AC3E}">
        <p14:creationId xmlns:p14="http://schemas.microsoft.com/office/powerpoint/2010/main" val="204152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29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관리자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-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상품등록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022701-D636-44DA-94C0-6366E680B2EF}"/>
              </a:ext>
            </a:extLst>
          </p:cNvPr>
          <p:cNvSpPr/>
          <p:nvPr/>
        </p:nvSpPr>
        <p:spPr>
          <a:xfrm>
            <a:off x="3651631" y="5014076"/>
            <a:ext cx="1574894" cy="217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D6C3CF83-4853-4791-95EC-461453C5D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52" y="2133326"/>
            <a:ext cx="4369444" cy="3098553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C1A8BD5A-9B16-43C3-BD77-3BBE80B9A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087" y="3137659"/>
            <a:ext cx="2501826" cy="1202535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CF8767EE-ACEF-4224-A24B-94B72CEB4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604" y="2133327"/>
            <a:ext cx="4369444" cy="3098553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41A0F00A-B57F-4444-8450-A7C5D4DB4E29}"/>
              </a:ext>
            </a:extLst>
          </p:cNvPr>
          <p:cNvSpPr/>
          <p:nvPr/>
        </p:nvSpPr>
        <p:spPr>
          <a:xfrm>
            <a:off x="10021455" y="6557818"/>
            <a:ext cx="2170545" cy="30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40A31D1-25FD-4035-8FB9-4CDFB815F007}"/>
              </a:ext>
            </a:extLst>
          </p:cNvPr>
          <p:cNvSpPr/>
          <p:nvPr/>
        </p:nvSpPr>
        <p:spPr>
          <a:xfrm>
            <a:off x="738231" y="2801923"/>
            <a:ext cx="3615655" cy="2212152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E15B9D00-2992-47A5-A130-76DCBA74A4B5}"/>
              </a:ext>
            </a:extLst>
          </p:cNvPr>
          <p:cNvSpPr/>
          <p:nvPr/>
        </p:nvSpPr>
        <p:spPr>
          <a:xfrm>
            <a:off x="7871670" y="2801923"/>
            <a:ext cx="617989" cy="201336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7F4C5F0-E0C0-4943-839C-9F6F6EB1E976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4353886" y="3738927"/>
            <a:ext cx="49120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54C5369-4CDA-43BF-BB1E-B5E0501C80B3}"/>
              </a:ext>
            </a:extLst>
          </p:cNvPr>
          <p:cNvCxnSpPr>
            <a:cxnSpLocks/>
          </p:cNvCxnSpPr>
          <p:nvPr/>
        </p:nvCxnSpPr>
        <p:spPr>
          <a:xfrm flipV="1">
            <a:off x="7346913" y="3003259"/>
            <a:ext cx="524757" cy="67934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89430AB-8ACB-44A1-B5F1-B754FC50CB02}"/>
              </a:ext>
            </a:extLst>
          </p:cNvPr>
          <p:cNvSpPr txBox="1"/>
          <p:nvPr/>
        </p:nvSpPr>
        <p:spPr>
          <a:xfrm>
            <a:off x="4114528" y="5679258"/>
            <a:ext cx="396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제약조건에 모두 맞춘 내용을 기재해야 상품 등록완료</a:t>
            </a:r>
          </a:p>
        </p:txBody>
      </p:sp>
    </p:spTree>
    <p:extLst>
      <p:ext uri="{BB962C8B-B14F-4D97-AF65-F5344CB8AC3E}">
        <p14:creationId xmlns:p14="http://schemas.microsoft.com/office/powerpoint/2010/main" val="382960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29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관리자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-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상품수정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CCBFDA59-4587-4009-BBAF-C5D815D89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26" t="24507" r="16116" b="11911"/>
          <a:stretch/>
        </p:blipFill>
        <p:spPr>
          <a:xfrm>
            <a:off x="486711" y="3983862"/>
            <a:ext cx="3505727" cy="224985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7AB30864-4EC3-4E09-BBCD-0599833BB1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17" t="22644" r="17737" b="8442"/>
          <a:stretch/>
        </p:blipFill>
        <p:spPr>
          <a:xfrm>
            <a:off x="4335500" y="2342985"/>
            <a:ext cx="3590030" cy="2438524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10248179-9AAA-4BB6-8CFC-9E4D019B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0542" y="1735426"/>
            <a:ext cx="2501826" cy="1202535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7AACAC69-6E63-4164-8467-5FF23A9DF5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238" t="24387" r="17962" b="12416"/>
          <a:stretch/>
        </p:blipFill>
        <p:spPr>
          <a:xfrm>
            <a:off x="8396781" y="4056384"/>
            <a:ext cx="3333150" cy="2236239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41A0F00A-B57F-4444-8450-A7C5D4DB4E29}"/>
              </a:ext>
            </a:extLst>
          </p:cNvPr>
          <p:cNvSpPr/>
          <p:nvPr/>
        </p:nvSpPr>
        <p:spPr>
          <a:xfrm>
            <a:off x="10021455" y="6557818"/>
            <a:ext cx="2170545" cy="30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60622B77-47EE-458A-A884-A605A2F1CC3A}"/>
              </a:ext>
            </a:extLst>
          </p:cNvPr>
          <p:cNvSpPr/>
          <p:nvPr/>
        </p:nvSpPr>
        <p:spPr>
          <a:xfrm>
            <a:off x="6422036" y="3230054"/>
            <a:ext cx="1503494" cy="616605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F930FFE1-6EC5-4FE4-83D3-603FBED6E5FD}"/>
              </a:ext>
            </a:extLst>
          </p:cNvPr>
          <p:cNvSpPr/>
          <p:nvPr/>
        </p:nvSpPr>
        <p:spPr>
          <a:xfrm>
            <a:off x="1598276" y="5934560"/>
            <a:ext cx="683243" cy="250167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A762FF-831A-4CE9-A08C-0A01A2170E7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281519" y="3569823"/>
            <a:ext cx="4140517" cy="248982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87B2022-6E2A-4182-B8C1-254DDFFF429A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422036" y="3846659"/>
            <a:ext cx="751747" cy="6207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6B445373-37AE-4B1B-AAA8-137462B20036}"/>
              </a:ext>
            </a:extLst>
          </p:cNvPr>
          <p:cNvSpPr/>
          <p:nvPr/>
        </p:nvSpPr>
        <p:spPr>
          <a:xfrm>
            <a:off x="5970725" y="4483561"/>
            <a:ext cx="683243" cy="250167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5F62E0C-263D-404E-8F95-65545D3F26C3}"/>
              </a:ext>
            </a:extLst>
          </p:cNvPr>
          <p:cNvCxnSpPr>
            <a:cxnSpLocks/>
            <a:stCxn id="27" idx="3"/>
            <a:endCxn id="64" idx="2"/>
          </p:cNvCxnSpPr>
          <p:nvPr/>
        </p:nvCxnSpPr>
        <p:spPr>
          <a:xfrm flipV="1">
            <a:off x="6653968" y="2937961"/>
            <a:ext cx="3367487" cy="16706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6E55B7DA-E12C-4335-8898-F200CA3F58C5}"/>
              </a:ext>
            </a:extLst>
          </p:cNvPr>
          <p:cNvSpPr/>
          <p:nvPr/>
        </p:nvSpPr>
        <p:spPr>
          <a:xfrm>
            <a:off x="10589125" y="4781509"/>
            <a:ext cx="1140806" cy="654557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BE0485-E5F7-4B84-883A-45FED9D57185}"/>
              </a:ext>
            </a:extLst>
          </p:cNvPr>
          <p:cNvSpPr txBox="1"/>
          <p:nvPr/>
        </p:nvSpPr>
        <p:spPr>
          <a:xfrm>
            <a:off x="4592222" y="2000795"/>
            <a:ext cx="300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상품수정버튼 클릭 시 </a:t>
            </a:r>
            <a:r>
              <a:rPr lang="ko-KR" altLang="en-US" sz="1400">
                <a:latin typeface="카페24 아네모네에어" pitchFamily="2" charset="-127"/>
                <a:ea typeface="카페24 아네모네에어" pitchFamily="2" charset="-127"/>
              </a:rPr>
              <a:t>상품 수정 창 등장</a:t>
            </a:r>
            <a:endParaRPr lang="ko-KR" altLang="en-US" sz="14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901FD2DC-12DA-4479-9DAC-F2D7519B6B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896" y="1253939"/>
            <a:ext cx="3403876" cy="2413828"/>
          </a:xfrm>
          <a:prstGeom prst="rect">
            <a:avLst/>
          </a:prstGeom>
        </p:spPr>
      </p:pic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109A599F-C2C3-4649-AF1B-67423AA94CDC}"/>
              </a:ext>
            </a:extLst>
          </p:cNvPr>
          <p:cNvSpPr/>
          <p:nvPr/>
        </p:nvSpPr>
        <p:spPr>
          <a:xfrm>
            <a:off x="3034192" y="1457632"/>
            <a:ext cx="346571" cy="269405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E697EA2-3EE0-471F-9221-A017BF98FD7E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2239575" y="1735426"/>
            <a:ext cx="952961" cy="22484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4DAE959-710E-4381-A9B6-F83C4035831E}"/>
              </a:ext>
            </a:extLst>
          </p:cNvPr>
          <p:cNvSpPr txBox="1"/>
          <p:nvPr/>
        </p:nvSpPr>
        <p:spPr>
          <a:xfrm>
            <a:off x="6175376" y="4733728"/>
            <a:ext cx="1859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카페24 아네모네에어" pitchFamily="2" charset="-127"/>
                <a:ea typeface="카페24 아네모네에어" pitchFamily="2" charset="-127"/>
              </a:rPr>
              <a:t>수정부분 입력하고 수정</a:t>
            </a:r>
            <a:endParaRPr lang="ko-KR" altLang="en-US" sz="14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90CC93-6FC9-422D-AAE5-D911CEDDC5BD}"/>
              </a:ext>
            </a:extLst>
          </p:cNvPr>
          <p:cNvSpPr txBox="1"/>
          <p:nvPr/>
        </p:nvSpPr>
        <p:spPr>
          <a:xfrm>
            <a:off x="9320415" y="3797477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수정부분 반영</a:t>
            </a: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9C593126-3D54-4B44-9C49-2A85CCA475CF}"/>
              </a:ext>
            </a:extLst>
          </p:cNvPr>
          <p:cNvSpPr/>
          <p:nvPr/>
        </p:nvSpPr>
        <p:spPr>
          <a:xfrm>
            <a:off x="7952763" y="3429000"/>
            <a:ext cx="3187817" cy="1352509"/>
          </a:xfrm>
          <a:custGeom>
            <a:avLst/>
            <a:gdLst>
              <a:gd name="connsiteX0" fmla="*/ 0 w 3392300"/>
              <a:gd name="connsiteY0" fmla="*/ 81801 h 1643493"/>
              <a:gd name="connsiteX1" fmla="*/ 2114026 w 3392300"/>
              <a:gd name="connsiteY1" fmla="*/ 157302 h 1643493"/>
              <a:gd name="connsiteX2" fmla="*/ 3280096 w 3392300"/>
              <a:gd name="connsiteY2" fmla="*/ 1507930 h 1643493"/>
              <a:gd name="connsiteX3" fmla="*/ 3280096 w 3392300"/>
              <a:gd name="connsiteY3" fmla="*/ 1524708 h 164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00" h="1643493">
                <a:moveTo>
                  <a:pt x="0" y="81801"/>
                </a:moveTo>
                <a:cubicBezTo>
                  <a:pt x="783671" y="707"/>
                  <a:pt x="1567343" y="-80386"/>
                  <a:pt x="2114026" y="157302"/>
                </a:cubicBezTo>
                <a:cubicBezTo>
                  <a:pt x="2660709" y="394990"/>
                  <a:pt x="3085751" y="1280029"/>
                  <a:pt x="3280096" y="1507930"/>
                </a:cubicBezTo>
                <a:cubicBezTo>
                  <a:pt x="3474441" y="1735831"/>
                  <a:pt x="3377268" y="1630269"/>
                  <a:pt x="3280096" y="1524708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28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29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관리자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-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상품삭제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1A0F00A-B57F-4444-8450-A7C5D4DB4E29}"/>
              </a:ext>
            </a:extLst>
          </p:cNvPr>
          <p:cNvSpPr/>
          <p:nvPr/>
        </p:nvSpPr>
        <p:spPr>
          <a:xfrm>
            <a:off x="10021455" y="6557818"/>
            <a:ext cx="2170545" cy="30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A23E9F-B58F-4B13-9D6C-3C7931114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33" y="3926471"/>
            <a:ext cx="3710610" cy="26313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44805F-1BE7-4EA1-824D-3D75BBD0C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894" y="1478108"/>
            <a:ext cx="2904651" cy="13961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8C0CD8-FA8E-461D-9F8A-7928A855B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129" y="1478108"/>
            <a:ext cx="2904651" cy="13961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91C195C-2200-433A-952D-C6BDD71E4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33" y="1068872"/>
            <a:ext cx="3710610" cy="26313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FC7C825-6840-4A5B-B718-A87C799990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3824" y="3395444"/>
            <a:ext cx="3710610" cy="2631347"/>
          </a:xfrm>
          <a:prstGeom prst="rect">
            <a:avLst/>
          </a:prstGeom>
        </p:spPr>
      </p:pic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540A7828-0FF2-456A-B4A4-CF06162D4D1B}"/>
              </a:ext>
            </a:extLst>
          </p:cNvPr>
          <p:cNvSpPr/>
          <p:nvPr/>
        </p:nvSpPr>
        <p:spPr>
          <a:xfrm>
            <a:off x="1083874" y="2417624"/>
            <a:ext cx="473916" cy="132629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2AE8D9E-3557-4EA2-83CC-8FF733A1D707}"/>
              </a:ext>
            </a:extLst>
          </p:cNvPr>
          <p:cNvCxnSpPr>
            <a:cxnSpLocks/>
          </p:cNvCxnSpPr>
          <p:nvPr/>
        </p:nvCxnSpPr>
        <p:spPr>
          <a:xfrm flipV="1">
            <a:off x="1557790" y="1501629"/>
            <a:ext cx="2024309" cy="98230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D959B733-9755-45BF-A5B9-EDE27A24D6FB}"/>
              </a:ext>
            </a:extLst>
          </p:cNvPr>
          <p:cNvSpPr/>
          <p:nvPr/>
        </p:nvSpPr>
        <p:spPr>
          <a:xfrm>
            <a:off x="3500406" y="1333850"/>
            <a:ext cx="316585" cy="167779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F54CC99-88AA-43BF-88B1-E1AB42D2530E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2802949" y="1501629"/>
            <a:ext cx="855749" cy="45298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F2804C24-1472-41FB-A670-2ED95EAF185F}"/>
              </a:ext>
            </a:extLst>
          </p:cNvPr>
          <p:cNvSpPr/>
          <p:nvPr/>
        </p:nvSpPr>
        <p:spPr>
          <a:xfrm>
            <a:off x="2602638" y="6031434"/>
            <a:ext cx="400621" cy="167779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4DAAA14-52A0-45C8-936E-6FD821D2401E}"/>
              </a:ext>
            </a:extLst>
          </p:cNvPr>
          <p:cNvCxnSpPr>
            <a:cxnSpLocks/>
          </p:cNvCxnSpPr>
          <p:nvPr/>
        </p:nvCxnSpPr>
        <p:spPr>
          <a:xfrm flipV="1">
            <a:off x="3030669" y="2850559"/>
            <a:ext cx="2841625" cy="32647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1CEF54B-ACEC-42F1-BEE8-389FBA78B80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7575259" y="2176187"/>
            <a:ext cx="993870" cy="4129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919D6A3-EAC3-4B13-9EAD-007A2D00C49F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575259" y="2874266"/>
            <a:ext cx="2446196" cy="15811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5D3B1A9-83FF-4C27-9ECF-58A5C36390D2}"/>
              </a:ext>
            </a:extLst>
          </p:cNvPr>
          <p:cNvSpPr txBox="1"/>
          <p:nvPr/>
        </p:nvSpPr>
        <p:spPr>
          <a:xfrm>
            <a:off x="691816" y="2589167"/>
            <a:ext cx="2611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삭제하고자 하는 상품선택 </a:t>
            </a:r>
            <a:r>
              <a:rPr lang="ko-KR" altLang="en-US" sz="1400">
                <a:latin typeface="카페24 아네모네에어" pitchFamily="2" charset="-127"/>
                <a:ea typeface="카페24 아네모네에어" pitchFamily="2" charset="-127"/>
              </a:rPr>
              <a:t>후 확인</a:t>
            </a:r>
            <a:endParaRPr lang="ko-KR" altLang="en-US" sz="14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FDD75C-FD8F-4EF4-B7D8-84AE7CEE5C05}"/>
              </a:ext>
            </a:extLst>
          </p:cNvPr>
          <p:cNvSpPr txBox="1"/>
          <p:nvPr/>
        </p:nvSpPr>
        <p:spPr>
          <a:xfrm>
            <a:off x="5390757" y="1193945"/>
            <a:ext cx="2875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삭제버튼 누르면 확인하는 </a:t>
            </a:r>
            <a:r>
              <a:rPr lang="en-US" altLang="ko-KR" sz="1400" dirty="0">
                <a:latin typeface="카페24 아네모네에어" pitchFamily="2" charset="-127"/>
                <a:ea typeface="카페24 아네모네에어" pitchFamily="2" charset="-127"/>
              </a:rPr>
              <a:t>alert </a:t>
            </a:r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등장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EFC1A5-3DFB-42B3-A113-685AE2864FCD}"/>
              </a:ext>
            </a:extLst>
          </p:cNvPr>
          <p:cNvSpPr txBox="1"/>
          <p:nvPr/>
        </p:nvSpPr>
        <p:spPr>
          <a:xfrm>
            <a:off x="7446313" y="4482941"/>
            <a:ext cx="2722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항목이 삭제된 것을 확인할 수 있다</a:t>
            </a:r>
          </a:p>
        </p:txBody>
      </p: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E315BE42-7562-4563-8A78-1B4269635EAD}"/>
              </a:ext>
            </a:extLst>
          </p:cNvPr>
          <p:cNvSpPr/>
          <p:nvPr/>
        </p:nvSpPr>
        <p:spPr>
          <a:xfrm>
            <a:off x="6823036" y="2573992"/>
            <a:ext cx="752223" cy="276567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99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29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관리자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-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회원관리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수정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022701-D636-44DA-94C0-6366E680B2EF}"/>
              </a:ext>
            </a:extLst>
          </p:cNvPr>
          <p:cNvSpPr/>
          <p:nvPr/>
        </p:nvSpPr>
        <p:spPr>
          <a:xfrm>
            <a:off x="10021455" y="6557818"/>
            <a:ext cx="2170545" cy="30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4987A2D-A555-4880-BA4B-B88FDBB83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66"/>
          <a:stretch/>
        </p:blipFill>
        <p:spPr>
          <a:xfrm>
            <a:off x="6259901" y="2623761"/>
            <a:ext cx="5387840" cy="59293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5F9F17A4-470E-47DD-8AF0-1124F2AAC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589" y="3582411"/>
            <a:ext cx="2342227" cy="112582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AD3986C-9F64-48B1-A477-BE0D287B1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4037" y="4135857"/>
            <a:ext cx="9867495" cy="6858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AC7DEF3-20C7-4734-A5C2-232987510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81" y="2470389"/>
            <a:ext cx="5293774" cy="367922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ECB8D48-4897-4859-91C2-1310E1CC1B9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4163"/>
          <a:stretch/>
        </p:blipFill>
        <p:spPr>
          <a:xfrm>
            <a:off x="6259901" y="1729183"/>
            <a:ext cx="5386909" cy="592937"/>
          </a:xfrm>
          <a:prstGeom prst="rect">
            <a:avLst/>
          </a:prstGeom>
        </p:spPr>
      </p:pic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83CDADD6-627A-4E84-A1EA-5C98A626500B}"/>
              </a:ext>
            </a:extLst>
          </p:cNvPr>
          <p:cNvSpPr/>
          <p:nvPr/>
        </p:nvSpPr>
        <p:spPr>
          <a:xfrm>
            <a:off x="8491267" y="1801998"/>
            <a:ext cx="1446362" cy="250167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EAB2434-EBC3-4747-92E5-C0E03E602ACA}"/>
              </a:ext>
            </a:extLst>
          </p:cNvPr>
          <p:cNvCxnSpPr>
            <a:cxnSpLocks/>
          </p:cNvCxnSpPr>
          <p:nvPr/>
        </p:nvCxnSpPr>
        <p:spPr>
          <a:xfrm flipH="1">
            <a:off x="3323891" y="2860642"/>
            <a:ext cx="1802921" cy="2183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E1C80E79-441E-40ED-8EBC-C883E3BB9ED9}"/>
              </a:ext>
            </a:extLst>
          </p:cNvPr>
          <p:cNvSpPr/>
          <p:nvPr/>
        </p:nvSpPr>
        <p:spPr>
          <a:xfrm>
            <a:off x="664080" y="3125295"/>
            <a:ext cx="4997570" cy="2487174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7A010E6-A248-4A51-AE05-91ED595B3F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478" y="5073947"/>
            <a:ext cx="4870150" cy="933368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C2177E7-9A29-495E-96B9-DB4ADA81C13F}"/>
              </a:ext>
            </a:extLst>
          </p:cNvPr>
          <p:cNvCxnSpPr>
            <a:cxnSpLocks/>
            <a:stCxn id="43" idx="2"/>
            <a:endCxn id="33" idx="0"/>
          </p:cNvCxnSpPr>
          <p:nvPr/>
        </p:nvCxnSpPr>
        <p:spPr>
          <a:xfrm>
            <a:off x="8953356" y="2322120"/>
            <a:ext cx="465" cy="30164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9D423F6-4068-4F0C-9C42-3353559D7B57}"/>
              </a:ext>
            </a:extLst>
          </p:cNvPr>
          <p:cNvCxnSpPr>
            <a:cxnSpLocks/>
          </p:cNvCxnSpPr>
          <p:nvPr/>
        </p:nvCxnSpPr>
        <p:spPr>
          <a:xfrm>
            <a:off x="8947702" y="3216698"/>
            <a:ext cx="465" cy="30164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EF3CF38-16FB-4DAB-BA00-2E99E74F0C2F}"/>
              </a:ext>
            </a:extLst>
          </p:cNvPr>
          <p:cNvCxnSpPr>
            <a:cxnSpLocks/>
          </p:cNvCxnSpPr>
          <p:nvPr/>
        </p:nvCxnSpPr>
        <p:spPr>
          <a:xfrm>
            <a:off x="8947237" y="4731071"/>
            <a:ext cx="465" cy="30164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65B09646-9D73-4513-9C65-7022822BD40C}"/>
              </a:ext>
            </a:extLst>
          </p:cNvPr>
          <p:cNvSpPr/>
          <p:nvPr/>
        </p:nvSpPr>
        <p:spPr>
          <a:xfrm>
            <a:off x="5126812" y="2672759"/>
            <a:ext cx="683243" cy="250167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A75E7F43-56EF-4135-8611-6CC055339EF3}"/>
              </a:ext>
            </a:extLst>
          </p:cNvPr>
          <p:cNvSpPr/>
          <p:nvPr/>
        </p:nvSpPr>
        <p:spPr>
          <a:xfrm>
            <a:off x="6477320" y="5540632"/>
            <a:ext cx="4711139" cy="154418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9BE9B87F-0171-421D-BDEE-873248593DA7}"/>
              </a:ext>
            </a:extLst>
          </p:cNvPr>
          <p:cNvSpPr/>
          <p:nvPr/>
        </p:nvSpPr>
        <p:spPr>
          <a:xfrm>
            <a:off x="7070981" y="2913065"/>
            <a:ext cx="3772422" cy="250167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E4A46F6-D331-4578-9B19-20799520E80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9693" t="7270" r="61875" b="84945"/>
          <a:stretch/>
        </p:blipFill>
        <p:spPr>
          <a:xfrm>
            <a:off x="1982483" y="1644905"/>
            <a:ext cx="2242868" cy="658438"/>
          </a:xfrm>
          <a:prstGeom prst="rect">
            <a:avLst/>
          </a:prstGeom>
        </p:spPr>
      </p:pic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BD3C05D9-054B-491D-BFBD-E8E86ED8D6F3}"/>
              </a:ext>
            </a:extLst>
          </p:cNvPr>
          <p:cNvSpPr/>
          <p:nvPr/>
        </p:nvSpPr>
        <p:spPr>
          <a:xfrm>
            <a:off x="3103917" y="1776832"/>
            <a:ext cx="1045388" cy="415892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87C75-6ADC-4B8E-8BC3-6791BCAB599C}"/>
              </a:ext>
            </a:extLst>
          </p:cNvPr>
          <p:cNvSpPr txBox="1"/>
          <p:nvPr/>
        </p:nvSpPr>
        <p:spPr>
          <a:xfrm>
            <a:off x="3102880" y="1449117"/>
            <a:ext cx="2369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관리자창의 회원관리버튼 클릭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4F5259-E011-49BD-AEDF-D8C600CD5310}"/>
              </a:ext>
            </a:extLst>
          </p:cNvPr>
          <p:cNvSpPr txBox="1"/>
          <p:nvPr/>
        </p:nvSpPr>
        <p:spPr>
          <a:xfrm>
            <a:off x="2257116" y="2580107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전체회원 검색 시 모든 회원 정보 출력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8C39D7-87A0-46EA-82BD-9E4AAB23C9D4}"/>
              </a:ext>
            </a:extLst>
          </p:cNvPr>
          <p:cNvSpPr txBox="1"/>
          <p:nvPr/>
        </p:nvSpPr>
        <p:spPr>
          <a:xfrm>
            <a:off x="7263068" y="1342897"/>
            <a:ext cx="3381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수정하고자 하는 회원의 </a:t>
            </a:r>
            <a:r>
              <a:rPr lang="en-US" altLang="ko-KR" sz="1400" dirty="0">
                <a:latin typeface="카페24 아네모네에어" pitchFamily="2" charset="-127"/>
                <a:ea typeface="카페24 아네모네에어" pitchFamily="2" charset="-127"/>
              </a:rPr>
              <a:t>id </a:t>
            </a:r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검색 후 내용 수정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3038E9-347C-470A-9231-0A20C9DE259A}"/>
              </a:ext>
            </a:extLst>
          </p:cNvPr>
          <p:cNvSpPr txBox="1"/>
          <p:nvPr/>
        </p:nvSpPr>
        <p:spPr>
          <a:xfrm>
            <a:off x="8052868" y="6067068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카페24 아네모네에어" pitchFamily="2" charset="-127"/>
                <a:ea typeface="카페24 아네모네에어" pitchFamily="2" charset="-127"/>
              </a:rPr>
              <a:t>회원정보 수정 완료</a:t>
            </a:r>
            <a:endParaRPr lang="ko-KR" altLang="en-US" sz="14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547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29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관리자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-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회원관리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삭제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022701-D636-44DA-94C0-6366E680B2EF}"/>
              </a:ext>
            </a:extLst>
          </p:cNvPr>
          <p:cNvSpPr/>
          <p:nvPr/>
        </p:nvSpPr>
        <p:spPr>
          <a:xfrm>
            <a:off x="10021455" y="6557818"/>
            <a:ext cx="2170545" cy="30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AD3986C-9F64-48B1-A477-BE0D287B1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4037" y="4135857"/>
            <a:ext cx="9867495" cy="685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A010E6-A248-4A51-AE05-91ED595B3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89" y="1549387"/>
            <a:ext cx="4870150" cy="933368"/>
          </a:xfrm>
          <a:prstGeom prst="rect">
            <a:avLst/>
          </a:prstGeom>
        </p:spPr>
      </p:pic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A75E7F43-56EF-4135-8611-6CC055339EF3}"/>
              </a:ext>
            </a:extLst>
          </p:cNvPr>
          <p:cNvSpPr/>
          <p:nvPr/>
        </p:nvSpPr>
        <p:spPr>
          <a:xfrm>
            <a:off x="563494" y="1999677"/>
            <a:ext cx="4711139" cy="154418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1DE7CC-DC92-433A-B30A-83351609D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774" y="4835162"/>
            <a:ext cx="2180594" cy="10481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09BD98-5107-46AC-97B6-6946378C9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0506" y="1804489"/>
            <a:ext cx="6240337" cy="4337092"/>
          </a:xfrm>
          <a:prstGeom prst="rect">
            <a:avLst/>
          </a:prstGeom>
        </p:spPr>
      </p:pic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162189DE-F39B-41B7-923A-50E49BFC994B}"/>
              </a:ext>
            </a:extLst>
          </p:cNvPr>
          <p:cNvSpPr/>
          <p:nvPr/>
        </p:nvSpPr>
        <p:spPr>
          <a:xfrm>
            <a:off x="5844417" y="2607716"/>
            <a:ext cx="5772513" cy="388143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9D41472-8E27-4A1F-BE4B-18330AC385D1}"/>
              </a:ext>
            </a:extLst>
          </p:cNvPr>
          <p:cNvCxnSpPr>
            <a:cxnSpLocks/>
            <a:stCxn id="7" idx="3"/>
            <a:endCxn id="26" idx="2"/>
          </p:cNvCxnSpPr>
          <p:nvPr/>
        </p:nvCxnSpPr>
        <p:spPr>
          <a:xfrm flipV="1">
            <a:off x="3911368" y="2995859"/>
            <a:ext cx="4819306" cy="23633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F3B225D6-603A-449A-AC91-87F42AEBC97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4166"/>
          <a:stretch/>
        </p:blipFill>
        <p:spPr>
          <a:xfrm>
            <a:off x="427421" y="3620832"/>
            <a:ext cx="4997982" cy="550033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EF9B4E8-94B8-4891-92F8-D7F777BB598A}"/>
              </a:ext>
            </a:extLst>
          </p:cNvPr>
          <p:cNvCxnSpPr>
            <a:cxnSpLocks/>
          </p:cNvCxnSpPr>
          <p:nvPr/>
        </p:nvCxnSpPr>
        <p:spPr>
          <a:xfrm>
            <a:off x="2863712" y="2177981"/>
            <a:ext cx="0" cy="107290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070261D1-1273-4F4E-90B0-F6B56BCA467A}"/>
              </a:ext>
            </a:extLst>
          </p:cNvPr>
          <p:cNvSpPr/>
          <p:nvPr/>
        </p:nvSpPr>
        <p:spPr>
          <a:xfrm>
            <a:off x="2061713" y="3727996"/>
            <a:ext cx="1690778" cy="206121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E84FF9C-A744-4295-97F6-8CF31E7521A2}"/>
              </a:ext>
            </a:extLst>
          </p:cNvPr>
          <p:cNvCxnSpPr>
            <a:cxnSpLocks/>
            <a:stCxn id="41" idx="2"/>
            <a:endCxn id="7" idx="0"/>
          </p:cNvCxnSpPr>
          <p:nvPr/>
        </p:nvCxnSpPr>
        <p:spPr>
          <a:xfrm flipH="1">
            <a:off x="2821071" y="4114360"/>
            <a:ext cx="1748563" cy="7208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0697FF86-DA76-4D7B-980B-E3A8403C5544}"/>
              </a:ext>
            </a:extLst>
          </p:cNvPr>
          <p:cNvSpPr/>
          <p:nvPr/>
        </p:nvSpPr>
        <p:spPr>
          <a:xfrm>
            <a:off x="4429244" y="3908239"/>
            <a:ext cx="280779" cy="206121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8A32409-4003-4797-960B-4C8464545746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3752491" y="3831057"/>
            <a:ext cx="676753" cy="180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5F2D04-7E25-4574-B7D7-94FD82E18667}"/>
              </a:ext>
            </a:extLst>
          </p:cNvPr>
          <p:cNvSpPr txBox="1"/>
          <p:nvPr/>
        </p:nvSpPr>
        <p:spPr>
          <a:xfrm>
            <a:off x="847815" y="3266728"/>
            <a:ext cx="3581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삭제하고자 하는 회원 </a:t>
            </a:r>
            <a:r>
              <a:rPr lang="en-US" altLang="ko-KR" sz="1400" dirty="0">
                <a:latin typeface="카페24 아네모네에어" pitchFamily="2" charset="-127"/>
                <a:ea typeface="카페24 아네모네에어" pitchFamily="2" charset="-127"/>
              </a:rPr>
              <a:t>ID</a:t>
            </a:r>
            <a:r>
              <a:rPr lang="ko-KR" altLang="en-US" sz="1400" dirty="0">
                <a:latin typeface="카페24 아네모네에어" pitchFamily="2" charset="-127"/>
                <a:ea typeface="카페24 아네모네에어" pitchFamily="2" charset="-127"/>
              </a:rPr>
              <a:t>검색 후 삭제버튼 클릭</a:t>
            </a:r>
          </a:p>
        </p:txBody>
      </p:sp>
    </p:spTree>
    <p:extLst>
      <p:ext uri="{BB962C8B-B14F-4D97-AF65-F5344CB8AC3E}">
        <p14:creationId xmlns:p14="http://schemas.microsoft.com/office/powerpoint/2010/main" val="383391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7073D5E-FB0A-4E1A-9C52-6E0573FF8A9A}"/>
              </a:ext>
            </a:extLst>
          </p:cNvPr>
          <p:cNvGrpSpPr/>
          <p:nvPr/>
        </p:nvGrpSpPr>
        <p:grpSpPr>
          <a:xfrm>
            <a:off x="1072573" y="728345"/>
            <a:ext cx="3240000" cy="3240000"/>
            <a:chOff x="8470900" y="1809000"/>
            <a:chExt cx="3240000" cy="324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47D6CE-BA2E-46E2-89D6-89FA79A1D851}"/>
                </a:ext>
              </a:extLst>
            </p:cNvPr>
            <p:cNvSpPr/>
            <p:nvPr/>
          </p:nvSpPr>
          <p:spPr>
            <a:xfrm>
              <a:off x="8470900" y="1809000"/>
              <a:ext cx="3240000" cy="3240000"/>
            </a:xfrm>
            <a:prstGeom prst="rect">
              <a:avLst/>
            </a:prstGeom>
            <a:solidFill>
              <a:srgbClr val="4A32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3F0F0C-C5E3-4682-8D78-FD46948BF7A4}"/>
                </a:ext>
              </a:extLst>
            </p:cNvPr>
            <p:cNvSpPr txBox="1"/>
            <p:nvPr/>
          </p:nvSpPr>
          <p:spPr>
            <a:xfrm>
              <a:off x="8642009" y="2861271"/>
              <a:ext cx="1171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카페24 아네모네에어" pitchFamily="2" charset="-127"/>
                  <a:ea typeface="카페24 아네모네에어" pitchFamily="2" charset="-127"/>
                </a:rPr>
                <a:t>Part 1,</a:t>
              </a:r>
              <a:endParaRPr lang="ko-KR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920063-C82B-43AF-890C-5C33C354C0F9}"/>
                </a:ext>
              </a:extLst>
            </p:cNvPr>
            <p:cNvSpPr txBox="1"/>
            <p:nvPr/>
          </p:nvSpPr>
          <p:spPr>
            <a:xfrm>
              <a:off x="8642009" y="3322936"/>
              <a:ext cx="2897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카페24 아네모네에어" pitchFamily="2" charset="-127"/>
                  <a:ea typeface="카페24 아네모네에어" pitchFamily="2" charset="-127"/>
                </a:rPr>
                <a:t>Development ( </a:t>
              </a:r>
              <a:r>
                <a:rPr lang="ko-KR" altLang="en-US" sz="2400" spc="-1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카페24 아네모네에어" pitchFamily="2" charset="-127"/>
                  <a:ea typeface="카페24 아네모네에어" pitchFamily="2" charset="-127"/>
                </a:rPr>
                <a:t>개발</a:t>
              </a:r>
              <a:r>
                <a:rPr lang="en-US" altLang="ko-KR" sz="2400" spc="-1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카페24 아네모네에어" pitchFamily="2" charset="-127"/>
                  <a:ea typeface="카페24 아네모네에어" pitchFamily="2" charset="-127"/>
                </a:rPr>
                <a:t>)</a:t>
              </a:r>
              <a:endParaRPr lang="ko-KR" altLang="en-US" sz="2400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9496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29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팀원 별 소감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022701-D636-44DA-94C0-6366E680B2EF}"/>
              </a:ext>
            </a:extLst>
          </p:cNvPr>
          <p:cNvSpPr/>
          <p:nvPr/>
        </p:nvSpPr>
        <p:spPr>
          <a:xfrm>
            <a:off x="10021455" y="6557818"/>
            <a:ext cx="2170545" cy="30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9B934E-7BAA-490F-973E-A476AD0A125E}"/>
              </a:ext>
            </a:extLst>
          </p:cNvPr>
          <p:cNvSpPr txBox="1"/>
          <p:nvPr/>
        </p:nvSpPr>
        <p:spPr>
          <a:xfrm>
            <a:off x="1678106" y="1232882"/>
            <a:ext cx="141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김지혜</a:t>
            </a:r>
            <a:r>
              <a:rPr lang="en-US" altLang="ko-KR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(</a:t>
            </a:r>
            <a:r>
              <a:rPr lang="ko-KR" altLang="en-US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팀장</a:t>
            </a:r>
            <a:r>
              <a:rPr lang="en-US" altLang="ko-KR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)</a:t>
            </a:r>
            <a:endParaRPr lang="ko-KR" altLang="en-US" dirty="0">
              <a:solidFill>
                <a:srgbClr val="4A3250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43487-1EDD-4E33-941F-51FE5B1A4E1B}"/>
              </a:ext>
            </a:extLst>
          </p:cNvPr>
          <p:cNvSpPr txBox="1"/>
          <p:nvPr/>
        </p:nvSpPr>
        <p:spPr>
          <a:xfrm>
            <a:off x="5645729" y="1222227"/>
            <a:ext cx="80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김설아</a:t>
            </a:r>
            <a:endParaRPr lang="ko-KR" altLang="en-US" dirty="0">
              <a:solidFill>
                <a:srgbClr val="4A3250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84E01-DA39-48EF-B397-5A05ADFB1E83}"/>
              </a:ext>
            </a:extLst>
          </p:cNvPr>
          <p:cNvSpPr txBox="1"/>
          <p:nvPr/>
        </p:nvSpPr>
        <p:spPr>
          <a:xfrm>
            <a:off x="9506887" y="123288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이단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9F1D2-BCF7-442E-A546-AB7CE83D3DFF}"/>
              </a:ext>
            </a:extLst>
          </p:cNvPr>
          <p:cNvSpPr txBox="1"/>
          <p:nvPr/>
        </p:nvSpPr>
        <p:spPr>
          <a:xfrm>
            <a:off x="3915002" y="4095208"/>
            <a:ext cx="80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정다정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80242-3776-4377-A2F4-96E788EF0DFB}"/>
              </a:ext>
            </a:extLst>
          </p:cNvPr>
          <p:cNvSpPr txBox="1"/>
          <p:nvPr/>
        </p:nvSpPr>
        <p:spPr>
          <a:xfrm>
            <a:off x="7579640" y="410124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조예은</a:t>
            </a: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8CDB6B2B-F063-404C-A60B-B82A30A63BE1}"/>
              </a:ext>
            </a:extLst>
          </p:cNvPr>
          <p:cNvSpPr/>
          <p:nvPr/>
        </p:nvSpPr>
        <p:spPr>
          <a:xfrm>
            <a:off x="779088" y="1608254"/>
            <a:ext cx="3210602" cy="2223082"/>
          </a:xfrm>
          <a:prstGeom prst="flowChartProcess">
            <a:avLst/>
          </a:prstGeom>
          <a:solidFill>
            <a:srgbClr val="F0E2D4"/>
          </a:solidFill>
          <a:ln w="57150">
            <a:solidFill>
              <a:srgbClr val="4A3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0" i="0" dirty="0">
                <a:solidFill>
                  <a:srgbClr val="000000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팀플을 하며 서로 모르는 부분은 알려주고 배워가는게 자연스럽게 이루어져서 좋았다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제출시간이 빠듯해 다들 개인시간 할애해서 팀플에 참여해주었는데 좋은 팀원을 만난 것 같아 감사했다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또 각자 코딩한 부분을 취합할 때 어려움이 있다는 것을 경험했고 다음 팀플을 진행할 때는 연결에도 신경을 써서 계획을 진행해보겠다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.</a:t>
            </a: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00EA5A90-50EF-482B-AAD0-9BFED945FA6B}"/>
              </a:ext>
            </a:extLst>
          </p:cNvPr>
          <p:cNvSpPr/>
          <p:nvPr/>
        </p:nvSpPr>
        <p:spPr>
          <a:xfrm>
            <a:off x="4490699" y="1602214"/>
            <a:ext cx="3210602" cy="2223082"/>
          </a:xfrm>
          <a:prstGeom prst="flowChartProcess">
            <a:avLst/>
          </a:prstGeom>
          <a:solidFill>
            <a:srgbClr val="F0E2D4"/>
          </a:solidFill>
          <a:ln w="57150">
            <a:solidFill>
              <a:srgbClr val="4A3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프로젝트를 처음 진행하면서 혼자였다면 절대 하지 못했을 결과를 팀이었기에 가능했습니다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.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많이 부족한 저를 좋은 팀원분들과 함께 협력하여 수업시간에 배운 것을 활용하고 다양한 자료를 찾아보며 성장했던 좋은 기회라 생각합니다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8EEEDF5B-A631-42DF-BFFA-74E9EF20E004}"/>
              </a:ext>
            </a:extLst>
          </p:cNvPr>
          <p:cNvSpPr/>
          <p:nvPr/>
        </p:nvSpPr>
        <p:spPr>
          <a:xfrm>
            <a:off x="8202310" y="1591559"/>
            <a:ext cx="3210602" cy="2223082"/>
          </a:xfrm>
          <a:prstGeom prst="flowChartProcess">
            <a:avLst/>
          </a:prstGeom>
          <a:solidFill>
            <a:srgbClr val="F0E2D4"/>
          </a:solidFill>
          <a:ln w="57150">
            <a:solidFill>
              <a:srgbClr val="4A3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생각보다 막히는 부분이 많았습니다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.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해결해 보려고 했지만 저 혼자만으로는 부족했습니다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.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강사님과 조원분들의 도움으로 프로젝트를 무사히 끝낼 수 있었습니다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.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모두 감사드립니다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C77017B8-3EC3-46F9-92F8-7B4F70D401D6}"/>
              </a:ext>
            </a:extLst>
          </p:cNvPr>
          <p:cNvSpPr/>
          <p:nvPr/>
        </p:nvSpPr>
        <p:spPr>
          <a:xfrm>
            <a:off x="2714620" y="4470580"/>
            <a:ext cx="3210602" cy="2223082"/>
          </a:xfrm>
          <a:prstGeom prst="flowChartProcess">
            <a:avLst/>
          </a:prstGeom>
          <a:solidFill>
            <a:srgbClr val="F0E2D4"/>
          </a:solidFill>
          <a:ln w="57150">
            <a:solidFill>
              <a:srgbClr val="4A3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솔직히 본인실력이 한 사람 몫을 다 못한다는 생각으로 가득 차 있어서 민폐만 되지 말자 라는 생각으로 조별 프로젝트에 임했던 것 같습니다</a:t>
            </a:r>
            <a:r>
              <a:rPr lang="en-US" altLang="ko-KR" sz="1200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팀원 각자의 개인시간도 투자하고</a:t>
            </a:r>
            <a:r>
              <a:rPr lang="en-US" altLang="ko-KR" sz="1200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 모르는 것도 물어보면서 프로젝트를 진행해서 그런지 프로젝트 진도가 꽤 진전이 있었습니다</a:t>
            </a:r>
            <a:r>
              <a:rPr lang="en-US" altLang="ko-KR" sz="1200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하지만 구현 완료 후 합본에서 오류가 꽤 많이 생겨서 오류 없이 수정하느라 끝에 가서 꽤 애먹었지만</a:t>
            </a:r>
            <a:r>
              <a:rPr lang="en-US" altLang="ko-KR" sz="1200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 팀원들이 모두 도와주어서 프로젝트의 마무리를 멋지게 할 수 있었던 것 같습니다</a:t>
            </a:r>
            <a:r>
              <a:rPr lang="en-US" altLang="ko-KR" sz="1200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C2E692EE-2C7A-43AA-BAB1-649A63726CDA}"/>
              </a:ext>
            </a:extLst>
          </p:cNvPr>
          <p:cNvSpPr/>
          <p:nvPr/>
        </p:nvSpPr>
        <p:spPr>
          <a:xfrm>
            <a:off x="6368037" y="4472031"/>
            <a:ext cx="3210602" cy="2223082"/>
          </a:xfrm>
          <a:prstGeom prst="flowChartProcess">
            <a:avLst/>
          </a:prstGeom>
          <a:solidFill>
            <a:srgbClr val="F0E2D4"/>
          </a:solidFill>
          <a:ln w="57150">
            <a:solidFill>
              <a:srgbClr val="4A3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간단히 머릿속에서 구상만 하던 기능들을 직접 내 손으로 코드를 짜서 만들어보는 경험 자체가 비록 맘대로 흘러가지 않아 힘들었지만 즐거웠습니다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.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자바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FX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에 대한 자료가 국내 사이트에는 부족하여 난항을 겪기도 했는데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,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외국 사이트도 찾아보고 팀원들과 서로 도움 받으면서 진행했기에 완벽하진 않았지만 많은 것을 배우고 경험한 것 같습니다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391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3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3996710" y="2459504"/>
            <a:ext cx="4198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rgbClr val="A1978B"/>
                </a:solidFill>
                <a:latin typeface="카페24 아네모네" pitchFamily="2" charset="-127"/>
                <a:ea typeface="카페24 아네모네" pitchFamily="2" charset="-127"/>
              </a:rPr>
              <a:t>감사합니다 </a:t>
            </a:r>
            <a:r>
              <a:rPr lang="en-US" altLang="ko-KR" sz="6000" b="1" spc="-300" dirty="0">
                <a:solidFill>
                  <a:srgbClr val="A1978B"/>
                </a:solidFill>
                <a:latin typeface="카페24 아네모네" pitchFamily="2" charset="-127"/>
                <a:ea typeface="카페24 아네모네" pitchFamily="2" charset="-127"/>
              </a:rPr>
              <a:t>:)</a:t>
            </a:r>
            <a:endParaRPr lang="ko-KR" altLang="en-US" sz="6000" b="1" spc="-300" dirty="0">
              <a:solidFill>
                <a:schemeClr val="accent1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C7C435-BA6F-40E9-87DD-06065DB4213E}"/>
              </a:ext>
            </a:extLst>
          </p:cNvPr>
          <p:cNvSpPr/>
          <p:nvPr/>
        </p:nvSpPr>
        <p:spPr>
          <a:xfrm>
            <a:off x="9522691" y="6428509"/>
            <a:ext cx="2669309" cy="429491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77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개발목적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58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022701-D636-44DA-94C0-6366E680B2EF}"/>
              </a:ext>
            </a:extLst>
          </p:cNvPr>
          <p:cNvSpPr/>
          <p:nvPr/>
        </p:nvSpPr>
        <p:spPr>
          <a:xfrm>
            <a:off x="10021455" y="6557818"/>
            <a:ext cx="2170545" cy="30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4759B-80A4-4690-90CF-95D7D883813E}"/>
              </a:ext>
            </a:extLst>
          </p:cNvPr>
          <p:cNvSpPr txBox="1"/>
          <p:nvPr/>
        </p:nvSpPr>
        <p:spPr>
          <a:xfrm>
            <a:off x="1702827" y="4765963"/>
            <a:ext cx="878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사용자가 </a:t>
            </a: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PC</a:t>
            </a:r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방을 이용할 때 쉽고</a:t>
            </a: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, </a:t>
            </a:r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어려움 없이 사용할 수 있게 하며</a:t>
            </a: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,</a:t>
            </a:r>
          </a:p>
          <a:p>
            <a:pPr algn="ctr"/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관리자가 </a:t>
            </a: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PC</a:t>
            </a:r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방을 운영할 때 회원관리</a:t>
            </a: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, </a:t>
            </a:r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재고관리 등 </a:t>
            </a:r>
            <a:r>
              <a:rPr lang="ko-KR" altLang="en-US" b="0" i="0" dirty="0">
                <a:effectLst/>
                <a:latin typeface="카페24 아네모네에어" pitchFamily="2" charset="-127"/>
                <a:ea typeface="카페24 아네모네에어" pitchFamily="2" charset="-127"/>
              </a:rPr>
              <a:t>쉽게 관리 할 수 있도록 </a:t>
            </a:r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개발하고자 한다</a:t>
            </a: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.</a:t>
            </a:r>
            <a:endParaRPr lang="ko-KR" altLang="en-US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pic>
        <p:nvPicPr>
          <p:cNvPr id="7" name="그림 6" descr="텍스트, 전자기기, 컴퓨터이(가) 표시된 사진&#10;&#10;자동 생성된 설명">
            <a:extLst>
              <a:ext uri="{FF2B5EF4-FFF2-40B4-BE49-F238E27FC236}">
                <a16:creationId xmlns:a16="http://schemas.microsoft.com/office/drawing/2014/main" id="{9680E5FE-941D-47DB-BE9A-9532609DE26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287" y="2079148"/>
            <a:ext cx="2343422" cy="2343422"/>
          </a:xfrm>
          <a:prstGeom prst="rect">
            <a:avLst/>
          </a:prstGeom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2013B69-98BA-4585-BFFD-2F2EC50CB933}"/>
              </a:ext>
            </a:extLst>
          </p:cNvPr>
          <p:cNvSpPr/>
          <p:nvPr/>
        </p:nvSpPr>
        <p:spPr>
          <a:xfrm>
            <a:off x="5669828" y="2142836"/>
            <a:ext cx="1275917" cy="1570182"/>
          </a:xfrm>
          <a:custGeom>
            <a:avLst/>
            <a:gdLst>
              <a:gd name="connsiteX0" fmla="*/ 29008 w 1275917"/>
              <a:gd name="connsiteY0" fmla="*/ 0 h 1570182"/>
              <a:gd name="connsiteX1" fmla="*/ 29008 w 1275917"/>
              <a:gd name="connsiteY1" fmla="*/ 0 h 1570182"/>
              <a:gd name="connsiteX2" fmla="*/ 93663 w 1275917"/>
              <a:gd name="connsiteY2" fmla="*/ 110837 h 1570182"/>
              <a:gd name="connsiteX3" fmla="*/ 102899 w 1275917"/>
              <a:gd name="connsiteY3" fmla="*/ 221673 h 1570182"/>
              <a:gd name="connsiteX4" fmla="*/ 65954 w 1275917"/>
              <a:gd name="connsiteY4" fmla="*/ 591128 h 1570182"/>
              <a:gd name="connsiteX5" fmla="*/ 29008 w 1275917"/>
              <a:gd name="connsiteY5" fmla="*/ 646546 h 1570182"/>
              <a:gd name="connsiteX6" fmla="*/ 10536 w 1275917"/>
              <a:gd name="connsiteY6" fmla="*/ 711200 h 1570182"/>
              <a:gd name="connsiteX7" fmla="*/ 29008 w 1275917"/>
              <a:gd name="connsiteY7" fmla="*/ 822037 h 1570182"/>
              <a:gd name="connsiteX8" fmla="*/ 75190 w 1275917"/>
              <a:gd name="connsiteY8" fmla="*/ 831273 h 1570182"/>
              <a:gd name="connsiteX9" fmla="*/ 139845 w 1275917"/>
              <a:gd name="connsiteY9" fmla="*/ 858982 h 1570182"/>
              <a:gd name="connsiteX10" fmla="*/ 176790 w 1275917"/>
              <a:gd name="connsiteY10" fmla="*/ 868219 h 1570182"/>
              <a:gd name="connsiteX11" fmla="*/ 195263 w 1275917"/>
              <a:gd name="connsiteY11" fmla="*/ 923637 h 1570182"/>
              <a:gd name="connsiteX12" fmla="*/ 287627 w 1275917"/>
              <a:gd name="connsiteY12" fmla="*/ 1016000 h 1570182"/>
              <a:gd name="connsiteX13" fmla="*/ 287627 w 1275917"/>
              <a:gd name="connsiteY13" fmla="*/ 1016000 h 1570182"/>
              <a:gd name="connsiteX14" fmla="*/ 407699 w 1275917"/>
              <a:gd name="connsiteY14" fmla="*/ 1089891 h 1570182"/>
              <a:gd name="connsiteX15" fmla="*/ 601663 w 1275917"/>
              <a:gd name="connsiteY15" fmla="*/ 1191491 h 1570182"/>
              <a:gd name="connsiteX16" fmla="*/ 703263 w 1275917"/>
              <a:gd name="connsiteY16" fmla="*/ 1246909 h 1570182"/>
              <a:gd name="connsiteX17" fmla="*/ 758681 w 1275917"/>
              <a:gd name="connsiteY17" fmla="*/ 1283855 h 1570182"/>
              <a:gd name="connsiteX18" fmla="*/ 832572 w 1275917"/>
              <a:gd name="connsiteY18" fmla="*/ 1320800 h 1570182"/>
              <a:gd name="connsiteX19" fmla="*/ 952645 w 1275917"/>
              <a:gd name="connsiteY19" fmla="*/ 1366982 h 1570182"/>
              <a:gd name="connsiteX20" fmla="*/ 998827 w 1275917"/>
              <a:gd name="connsiteY20" fmla="*/ 1394691 h 1570182"/>
              <a:gd name="connsiteX21" fmla="*/ 1045008 w 1275917"/>
              <a:gd name="connsiteY21" fmla="*/ 1413164 h 1570182"/>
              <a:gd name="connsiteX22" fmla="*/ 1100427 w 1275917"/>
              <a:gd name="connsiteY22" fmla="*/ 1450109 h 1570182"/>
              <a:gd name="connsiteX23" fmla="*/ 1155845 w 1275917"/>
              <a:gd name="connsiteY23" fmla="*/ 1468582 h 1570182"/>
              <a:gd name="connsiteX24" fmla="*/ 1192790 w 1275917"/>
              <a:gd name="connsiteY24" fmla="*/ 1496291 h 1570182"/>
              <a:gd name="connsiteX25" fmla="*/ 1229736 w 1275917"/>
              <a:gd name="connsiteY25" fmla="*/ 1542473 h 1570182"/>
              <a:gd name="connsiteX26" fmla="*/ 1275917 w 1275917"/>
              <a:gd name="connsiteY26" fmla="*/ 1570182 h 1570182"/>
              <a:gd name="connsiteX27" fmla="*/ 1248208 w 1275917"/>
              <a:gd name="connsiteY27" fmla="*/ 840509 h 1570182"/>
              <a:gd name="connsiteX28" fmla="*/ 1220499 w 1275917"/>
              <a:gd name="connsiteY28" fmla="*/ 785091 h 1570182"/>
              <a:gd name="connsiteX29" fmla="*/ 1229736 w 1275917"/>
              <a:gd name="connsiteY29" fmla="*/ 757382 h 1570182"/>
              <a:gd name="connsiteX30" fmla="*/ 1257445 w 1275917"/>
              <a:gd name="connsiteY30" fmla="*/ 720437 h 1570182"/>
              <a:gd name="connsiteX31" fmla="*/ 1109663 w 1275917"/>
              <a:gd name="connsiteY31" fmla="*/ 683491 h 1570182"/>
              <a:gd name="connsiteX32" fmla="*/ 980354 w 1275917"/>
              <a:gd name="connsiteY32" fmla="*/ 609600 h 1570182"/>
              <a:gd name="connsiteX33" fmla="*/ 878754 w 1275917"/>
              <a:gd name="connsiteY33" fmla="*/ 517237 h 1570182"/>
              <a:gd name="connsiteX34" fmla="*/ 804863 w 1275917"/>
              <a:gd name="connsiteY34" fmla="*/ 480291 h 1570182"/>
              <a:gd name="connsiteX35" fmla="*/ 629372 w 1275917"/>
              <a:gd name="connsiteY35" fmla="*/ 397164 h 1570182"/>
              <a:gd name="connsiteX36" fmla="*/ 490827 w 1275917"/>
              <a:gd name="connsiteY36" fmla="*/ 314037 h 1570182"/>
              <a:gd name="connsiteX37" fmla="*/ 416936 w 1275917"/>
              <a:gd name="connsiteY37" fmla="*/ 286328 h 1570182"/>
              <a:gd name="connsiteX38" fmla="*/ 370754 w 1275917"/>
              <a:gd name="connsiteY38" fmla="*/ 240146 h 1570182"/>
              <a:gd name="connsiteX39" fmla="*/ 232208 w 1275917"/>
              <a:gd name="connsiteY39" fmla="*/ 166255 h 1570182"/>
              <a:gd name="connsiteX40" fmla="*/ 204499 w 1275917"/>
              <a:gd name="connsiteY40" fmla="*/ 147782 h 1570182"/>
              <a:gd name="connsiteX41" fmla="*/ 167554 w 1275917"/>
              <a:gd name="connsiteY41" fmla="*/ 129309 h 1570182"/>
              <a:gd name="connsiteX42" fmla="*/ 130608 w 1275917"/>
              <a:gd name="connsiteY42" fmla="*/ 92364 h 1570182"/>
              <a:gd name="connsiteX43" fmla="*/ 75190 w 1275917"/>
              <a:gd name="connsiteY43" fmla="*/ 64655 h 1570182"/>
              <a:gd name="connsiteX44" fmla="*/ 75190 w 1275917"/>
              <a:gd name="connsiteY44" fmla="*/ 55419 h 1570182"/>
              <a:gd name="connsiteX45" fmla="*/ 75190 w 1275917"/>
              <a:gd name="connsiteY45" fmla="*/ 55419 h 1570182"/>
              <a:gd name="connsiteX46" fmla="*/ 222972 w 1275917"/>
              <a:gd name="connsiteY46" fmla="*/ 277091 h 1570182"/>
              <a:gd name="connsiteX47" fmla="*/ 250681 w 1275917"/>
              <a:gd name="connsiteY47" fmla="*/ 350982 h 1570182"/>
              <a:gd name="connsiteX48" fmla="*/ 620136 w 1275917"/>
              <a:gd name="connsiteY48" fmla="*/ 794328 h 1570182"/>
              <a:gd name="connsiteX49" fmla="*/ 1045008 w 1275917"/>
              <a:gd name="connsiteY49" fmla="*/ 822037 h 1570182"/>
              <a:gd name="connsiteX50" fmla="*/ 1137372 w 1275917"/>
              <a:gd name="connsiteY50" fmla="*/ 858982 h 1570182"/>
              <a:gd name="connsiteX51" fmla="*/ 1128136 w 1275917"/>
              <a:gd name="connsiteY51" fmla="*/ 840509 h 1570182"/>
              <a:gd name="connsiteX52" fmla="*/ 1045008 w 1275917"/>
              <a:gd name="connsiteY52" fmla="*/ 812800 h 1570182"/>
              <a:gd name="connsiteX53" fmla="*/ 980354 w 1275917"/>
              <a:gd name="connsiteY53" fmla="*/ 720437 h 1570182"/>
              <a:gd name="connsiteX54" fmla="*/ 897227 w 1275917"/>
              <a:gd name="connsiteY54" fmla="*/ 692728 h 1570182"/>
              <a:gd name="connsiteX55" fmla="*/ 620136 w 1275917"/>
              <a:gd name="connsiteY55" fmla="*/ 655782 h 1570182"/>
              <a:gd name="connsiteX56" fmla="*/ 389227 w 1275917"/>
              <a:gd name="connsiteY56" fmla="*/ 646546 h 1570182"/>
              <a:gd name="connsiteX57" fmla="*/ 389227 w 1275917"/>
              <a:gd name="connsiteY57" fmla="*/ 646546 h 157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275917" h="1570182">
                <a:moveTo>
                  <a:pt x="29008" y="0"/>
                </a:moveTo>
                <a:lnTo>
                  <a:pt x="29008" y="0"/>
                </a:lnTo>
                <a:cubicBezTo>
                  <a:pt x="50560" y="36946"/>
                  <a:pt x="80137" y="70260"/>
                  <a:pt x="93663" y="110837"/>
                </a:cubicBezTo>
                <a:cubicBezTo>
                  <a:pt x="105387" y="146008"/>
                  <a:pt x="103705" y="184608"/>
                  <a:pt x="102899" y="221673"/>
                </a:cubicBezTo>
                <a:cubicBezTo>
                  <a:pt x="102531" y="238603"/>
                  <a:pt x="114012" y="495012"/>
                  <a:pt x="65954" y="591128"/>
                </a:cubicBezTo>
                <a:cubicBezTo>
                  <a:pt x="56025" y="610986"/>
                  <a:pt x="41323" y="628073"/>
                  <a:pt x="29008" y="646546"/>
                </a:cubicBezTo>
                <a:cubicBezTo>
                  <a:pt x="22851" y="668097"/>
                  <a:pt x="14932" y="689222"/>
                  <a:pt x="10536" y="711200"/>
                </a:cubicBezTo>
                <a:cubicBezTo>
                  <a:pt x="2096" y="753399"/>
                  <a:pt x="-15273" y="794361"/>
                  <a:pt x="29008" y="822037"/>
                </a:cubicBezTo>
                <a:cubicBezTo>
                  <a:pt x="42321" y="830357"/>
                  <a:pt x="59796" y="828194"/>
                  <a:pt x="75190" y="831273"/>
                </a:cubicBezTo>
                <a:cubicBezTo>
                  <a:pt x="96742" y="840509"/>
                  <a:pt x="117809" y="850969"/>
                  <a:pt x="139845" y="858982"/>
                </a:cubicBezTo>
                <a:cubicBezTo>
                  <a:pt x="151775" y="863320"/>
                  <a:pt x="168529" y="858581"/>
                  <a:pt x="176790" y="868219"/>
                </a:cubicBezTo>
                <a:cubicBezTo>
                  <a:pt x="189462" y="883003"/>
                  <a:pt x="183580" y="908060"/>
                  <a:pt x="195263" y="923637"/>
                </a:cubicBezTo>
                <a:cubicBezTo>
                  <a:pt x="221388" y="958469"/>
                  <a:pt x="256839" y="985212"/>
                  <a:pt x="287627" y="1016000"/>
                </a:cubicBezTo>
                <a:lnTo>
                  <a:pt x="287627" y="1016000"/>
                </a:lnTo>
                <a:cubicBezTo>
                  <a:pt x="327651" y="1040630"/>
                  <a:pt x="366069" y="1068085"/>
                  <a:pt x="407699" y="1089891"/>
                </a:cubicBezTo>
                <a:lnTo>
                  <a:pt x="601663" y="1191491"/>
                </a:lnTo>
                <a:cubicBezTo>
                  <a:pt x="635731" y="1209590"/>
                  <a:pt x="671165" y="1225510"/>
                  <a:pt x="703263" y="1246909"/>
                </a:cubicBezTo>
                <a:cubicBezTo>
                  <a:pt x="721736" y="1259224"/>
                  <a:pt x="739405" y="1272840"/>
                  <a:pt x="758681" y="1283855"/>
                </a:cubicBezTo>
                <a:cubicBezTo>
                  <a:pt x="782590" y="1297517"/>
                  <a:pt x="806448" y="1312092"/>
                  <a:pt x="832572" y="1320800"/>
                </a:cubicBezTo>
                <a:cubicBezTo>
                  <a:pt x="880851" y="1336893"/>
                  <a:pt x="905474" y="1343397"/>
                  <a:pt x="952645" y="1366982"/>
                </a:cubicBezTo>
                <a:cubicBezTo>
                  <a:pt x="968702" y="1375010"/>
                  <a:pt x="982770" y="1386662"/>
                  <a:pt x="998827" y="1394691"/>
                </a:cubicBezTo>
                <a:cubicBezTo>
                  <a:pt x="1013656" y="1402106"/>
                  <a:pt x="1030453" y="1405225"/>
                  <a:pt x="1045008" y="1413164"/>
                </a:cubicBezTo>
                <a:cubicBezTo>
                  <a:pt x="1064499" y="1423795"/>
                  <a:pt x="1080569" y="1440180"/>
                  <a:pt x="1100427" y="1450109"/>
                </a:cubicBezTo>
                <a:cubicBezTo>
                  <a:pt x="1117843" y="1458817"/>
                  <a:pt x="1155845" y="1468582"/>
                  <a:pt x="1155845" y="1468582"/>
                </a:cubicBezTo>
                <a:cubicBezTo>
                  <a:pt x="1168160" y="1477818"/>
                  <a:pt x="1181905" y="1485406"/>
                  <a:pt x="1192790" y="1496291"/>
                </a:cubicBezTo>
                <a:cubicBezTo>
                  <a:pt x="1206730" y="1510231"/>
                  <a:pt x="1215002" y="1529376"/>
                  <a:pt x="1229736" y="1542473"/>
                </a:cubicBezTo>
                <a:cubicBezTo>
                  <a:pt x="1243153" y="1554400"/>
                  <a:pt x="1260523" y="1560946"/>
                  <a:pt x="1275917" y="1570182"/>
                </a:cubicBezTo>
                <a:cubicBezTo>
                  <a:pt x="1170702" y="1307134"/>
                  <a:pt x="1286861" y="1613562"/>
                  <a:pt x="1248208" y="840509"/>
                </a:cubicBezTo>
                <a:cubicBezTo>
                  <a:pt x="1247177" y="819882"/>
                  <a:pt x="1229735" y="803564"/>
                  <a:pt x="1220499" y="785091"/>
                </a:cubicBezTo>
                <a:cubicBezTo>
                  <a:pt x="1223578" y="775855"/>
                  <a:pt x="1224905" y="765835"/>
                  <a:pt x="1229736" y="757382"/>
                </a:cubicBezTo>
                <a:cubicBezTo>
                  <a:pt x="1237374" y="744017"/>
                  <a:pt x="1267463" y="732125"/>
                  <a:pt x="1257445" y="720437"/>
                </a:cubicBezTo>
                <a:cubicBezTo>
                  <a:pt x="1238138" y="697912"/>
                  <a:pt x="1140269" y="687864"/>
                  <a:pt x="1109663" y="683491"/>
                </a:cubicBezTo>
                <a:cubicBezTo>
                  <a:pt x="1063083" y="660201"/>
                  <a:pt x="1022794" y="642246"/>
                  <a:pt x="980354" y="609600"/>
                </a:cubicBezTo>
                <a:cubicBezTo>
                  <a:pt x="900237" y="547972"/>
                  <a:pt x="969598" y="575637"/>
                  <a:pt x="878754" y="517237"/>
                </a:cubicBezTo>
                <a:cubicBezTo>
                  <a:pt x="855590" y="502346"/>
                  <a:pt x="828992" y="493562"/>
                  <a:pt x="804863" y="480291"/>
                </a:cubicBezTo>
                <a:cubicBezTo>
                  <a:pt x="658247" y="399652"/>
                  <a:pt x="743757" y="429846"/>
                  <a:pt x="629372" y="397164"/>
                </a:cubicBezTo>
                <a:cubicBezTo>
                  <a:pt x="583190" y="369455"/>
                  <a:pt x="543075" y="327100"/>
                  <a:pt x="490827" y="314037"/>
                </a:cubicBezTo>
                <a:cubicBezTo>
                  <a:pt x="440524" y="301460"/>
                  <a:pt x="465235" y="310477"/>
                  <a:pt x="416936" y="286328"/>
                </a:cubicBezTo>
                <a:cubicBezTo>
                  <a:pt x="401542" y="270934"/>
                  <a:pt x="388469" y="252800"/>
                  <a:pt x="370754" y="240146"/>
                </a:cubicBezTo>
                <a:cubicBezTo>
                  <a:pt x="325747" y="207998"/>
                  <a:pt x="279377" y="192460"/>
                  <a:pt x="232208" y="166255"/>
                </a:cubicBezTo>
                <a:cubicBezTo>
                  <a:pt x="222504" y="160864"/>
                  <a:pt x="214137" y="153290"/>
                  <a:pt x="204499" y="147782"/>
                </a:cubicBezTo>
                <a:cubicBezTo>
                  <a:pt x="192545" y="140951"/>
                  <a:pt x="178569" y="137570"/>
                  <a:pt x="167554" y="129309"/>
                </a:cubicBezTo>
                <a:cubicBezTo>
                  <a:pt x="153621" y="118859"/>
                  <a:pt x="143831" y="103698"/>
                  <a:pt x="130608" y="92364"/>
                </a:cubicBezTo>
                <a:cubicBezTo>
                  <a:pt x="54309" y="26965"/>
                  <a:pt x="148942" y="113821"/>
                  <a:pt x="75190" y="64655"/>
                </a:cubicBezTo>
                <a:cubicBezTo>
                  <a:pt x="72628" y="62947"/>
                  <a:pt x="75190" y="58498"/>
                  <a:pt x="75190" y="55419"/>
                </a:cubicBezTo>
                <a:lnTo>
                  <a:pt x="75190" y="55419"/>
                </a:lnTo>
                <a:lnTo>
                  <a:pt x="222972" y="277091"/>
                </a:lnTo>
                <a:lnTo>
                  <a:pt x="250681" y="350982"/>
                </a:lnTo>
                <a:lnTo>
                  <a:pt x="620136" y="794328"/>
                </a:lnTo>
                <a:lnTo>
                  <a:pt x="1045008" y="822037"/>
                </a:lnTo>
                <a:cubicBezTo>
                  <a:pt x="1125345" y="852163"/>
                  <a:pt x="1095371" y="837982"/>
                  <a:pt x="1137372" y="858982"/>
                </a:cubicBezTo>
                <a:lnTo>
                  <a:pt x="1128136" y="840509"/>
                </a:lnTo>
                <a:lnTo>
                  <a:pt x="1045008" y="812800"/>
                </a:lnTo>
                <a:lnTo>
                  <a:pt x="980354" y="720437"/>
                </a:lnTo>
                <a:cubicBezTo>
                  <a:pt x="952645" y="711201"/>
                  <a:pt x="925563" y="699812"/>
                  <a:pt x="897227" y="692728"/>
                </a:cubicBezTo>
                <a:cubicBezTo>
                  <a:pt x="817889" y="672893"/>
                  <a:pt x="692927" y="662205"/>
                  <a:pt x="620136" y="655782"/>
                </a:cubicBezTo>
                <a:cubicBezTo>
                  <a:pt x="492251" y="644498"/>
                  <a:pt x="500349" y="646546"/>
                  <a:pt x="389227" y="646546"/>
                </a:cubicBezTo>
                <a:lnTo>
                  <a:pt x="389227" y="646546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7A4A277-8F6E-4277-8DF9-0F7553B40838}"/>
              </a:ext>
            </a:extLst>
          </p:cNvPr>
          <p:cNvSpPr/>
          <p:nvPr/>
        </p:nvSpPr>
        <p:spPr>
          <a:xfrm>
            <a:off x="5698836" y="2133600"/>
            <a:ext cx="1265382" cy="1477818"/>
          </a:xfrm>
          <a:custGeom>
            <a:avLst/>
            <a:gdLst>
              <a:gd name="connsiteX0" fmla="*/ 0 w 1265382"/>
              <a:gd name="connsiteY0" fmla="*/ 0 h 1477818"/>
              <a:gd name="connsiteX1" fmla="*/ 0 w 1265382"/>
              <a:gd name="connsiteY1" fmla="*/ 0 h 1477818"/>
              <a:gd name="connsiteX2" fmla="*/ 27709 w 1265382"/>
              <a:gd name="connsiteY2" fmla="*/ 110836 h 1477818"/>
              <a:gd name="connsiteX3" fmla="*/ 36946 w 1265382"/>
              <a:gd name="connsiteY3" fmla="*/ 249382 h 1477818"/>
              <a:gd name="connsiteX4" fmla="*/ 0 w 1265382"/>
              <a:gd name="connsiteY4" fmla="*/ 748145 h 1477818"/>
              <a:gd name="connsiteX5" fmla="*/ 18473 w 1265382"/>
              <a:gd name="connsiteY5" fmla="*/ 840509 h 1477818"/>
              <a:gd name="connsiteX6" fmla="*/ 101600 w 1265382"/>
              <a:gd name="connsiteY6" fmla="*/ 46182 h 1477818"/>
              <a:gd name="connsiteX7" fmla="*/ 526473 w 1265382"/>
              <a:gd name="connsiteY7" fmla="*/ 480291 h 1477818"/>
              <a:gd name="connsiteX8" fmla="*/ 618837 w 1265382"/>
              <a:gd name="connsiteY8" fmla="*/ 563418 h 1477818"/>
              <a:gd name="connsiteX9" fmla="*/ 1265382 w 1265382"/>
              <a:gd name="connsiteY9" fmla="*/ 1154545 h 1477818"/>
              <a:gd name="connsiteX10" fmla="*/ 1182255 w 1265382"/>
              <a:gd name="connsiteY10" fmla="*/ 1477818 h 1477818"/>
              <a:gd name="connsiteX11" fmla="*/ 9237 w 1265382"/>
              <a:gd name="connsiteY11" fmla="*/ 775855 h 1477818"/>
              <a:gd name="connsiteX12" fmla="*/ 110837 w 1265382"/>
              <a:gd name="connsiteY12" fmla="*/ 895927 h 1477818"/>
              <a:gd name="connsiteX13" fmla="*/ 129309 w 1265382"/>
              <a:gd name="connsiteY13" fmla="*/ 868218 h 147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65382" h="1477818">
                <a:moveTo>
                  <a:pt x="0" y="0"/>
                </a:moveTo>
                <a:lnTo>
                  <a:pt x="0" y="0"/>
                </a:lnTo>
                <a:cubicBezTo>
                  <a:pt x="9236" y="36945"/>
                  <a:pt x="22128" y="73165"/>
                  <a:pt x="27709" y="110836"/>
                </a:cubicBezTo>
                <a:cubicBezTo>
                  <a:pt x="34492" y="156621"/>
                  <a:pt x="37705" y="203104"/>
                  <a:pt x="36946" y="249382"/>
                </a:cubicBezTo>
                <a:cubicBezTo>
                  <a:pt x="30421" y="647417"/>
                  <a:pt x="50518" y="546079"/>
                  <a:pt x="0" y="748145"/>
                </a:cubicBezTo>
                <a:cubicBezTo>
                  <a:pt x="9809" y="865843"/>
                  <a:pt x="-7342" y="892142"/>
                  <a:pt x="18473" y="840509"/>
                </a:cubicBezTo>
                <a:lnTo>
                  <a:pt x="101600" y="46182"/>
                </a:lnTo>
                <a:lnTo>
                  <a:pt x="526473" y="480291"/>
                </a:lnTo>
                <a:lnTo>
                  <a:pt x="618837" y="563418"/>
                </a:lnTo>
                <a:lnTo>
                  <a:pt x="1265382" y="1154545"/>
                </a:lnTo>
                <a:lnTo>
                  <a:pt x="1182255" y="1477818"/>
                </a:lnTo>
                <a:lnTo>
                  <a:pt x="9237" y="775855"/>
                </a:lnTo>
                <a:lnTo>
                  <a:pt x="110837" y="895927"/>
                </a:lnTo>
                <a:lnTo>
                  <a:pt x="129309" y="868218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4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개발목표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58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022701-D636-44DA-94C0-6366E680B2EF}"/>
              </a:ext>
            </a:extLst>
          </p:cNvPr>
          <p:cNvSpPr/>
          <p:nvPr/>
        </p:nvSpPr>
        <p:spPr>
          <a:xfrm>
            <a:off x="10021455" y="6557818"/>
            <a:ext cx="2170545" cy="30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4759B-80A4-4690-90CF-95D7D883813E}"/>
              </a:ext>
            </a:extLst>
          </p:cNvPr>
          <p:cNvSpPr txBox="1"/>
          <p:nvPr/>
        </p:nvSpPr>
        <p:spPr>
          <a:xfrm>
            <a:off x="3079253" y="2163449"/>
            <a:ext cx="709681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고객</a:t>
            </a:r>
            <a:r>
              <a:rPr lang="en-US" altLang="ko-KR" sz="3200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(</a:t>
            </a:r>
            <a:r>
              <a:rPr lang="ko-KR" altLang="en-US" sz="3200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이용자</a:t>
            </a:r>
            <a:r>
              <a:rPr lang="en-US" altLang="ko-KR" sz="3200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프로그램에서 직접 회원가입을 하고</a:t>
            </a: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, </a:t>
            </a:r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바로 로그인을 가능할 수 있게 한다</a:t>
            </a: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시간충전창에서 사용자가 직접 시간을 충전할 수 있게 한다</a:t>
            </a: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Main</a:t>
            </a:r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창에서 메뉴를 장바구니에 담아 주문할 수 있도록 한다</a:t>
            </a: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.</a:t>
            </a:r>
            <a:endParaRPr lang="ko-KR" altLang="en-US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B05021-4307-40D3-9540-24BBF22A7D9D}"/>
              </a:ext>
            </a:extLst>
          </p:cNvPr>
          <p:cNvSpPr txBox="1"/>
          <p:nvPr/>
        </p:nvSpPr>
        <p:spPr>
          <a:xfrm>
            <a:off x="3079253" y="4149336"/>
            <a:ext cx="570701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관리자</a:t>
            </a:r>
            <a:endParaRPr lang="en-US" altLang="ko-KR" sz="3200" dirty="0">
              <a:solidFill>
                <a:srgbClr val="4A3250"/>
              </a:solidFill>
              <a:latin typeface="카페24 아네모네" pitchFamily="2" charset="-127"/>
              <a:ea typeface="카페24 아네모네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고객이 주문한 메뉴를 확인하고 관리한다</a:t>
            </a: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회원관리</a:t>
            </a: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(</a:t>
            </a:r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수정</a:t>
            </a: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, </a:t>
            </a:r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삭제</a:t>
            </a: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)</a:t>
            </a:r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를 가능할 수 있도록 한다</a:t>
            </a: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물품재고를 관리</a:t>
            </a: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(</a:t>
            </a:r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상품등록</a:t>
            </a: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, </a:t>
            </a:r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수정</a:t>
            </a: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, </a:t>
            </a:r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삭제</a:t>
            </a: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)</a:t>
            </a:r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할 수 있도록 한다</a:t>
            </a: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.</a:t>
            </a:r>
            <a:endParaRPr lang="ko-KR" altLang="en-US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1F4B98D-A99F-4518-8CF3-ACC09864BB7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826" y="4224647"/>
            <a:ext cx="1265149" cy="126514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0D1F08B-0F28-4A0E-ADBC-0C35B6DE7D6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827" y="2238760"/>
            <a:ext cx="1265149" cy="12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4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팀원 소개 및 구현내용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58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799D3F-3D27-44A5-96C4-71025AFC31B8}"/>
              </a:ext>
            </a:extLst>
          </p:cNvPr>
          <p:cNvSpPr/>
          <p:nvPr/>
        </p:nvSpPr>
        <p:spPr>
          <a:xfrm>
            <a:off x="10021455" y="6557818"/>
            <a:ext cx="2170545" cy="30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8E061-7625-40CC-BF02-9EC2505EE8C1}"/>
              </a:ext>
            </a:extLst>
          </p:cNvPr>
          <p:cNvSpPr txBox="1"/>
          <p:nvPr/>
        </p:nvSpPr>
        <p:spPr>
          <a:xfrm>
            <a:off x="806059" y="1721562"/>
            <a:ext cx="141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김지혜</a:t>
            </a:r>
            <a:r>
              <a:rPr lang="en-US" altLang="ko-KR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(</a:t>
            </a:r>
            <a:r>
              <a:rPr lang="ko-KR" altLang="en-US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팀장</a:t>
            </a:r>
            <a:r>
              <a:rPr lang="en-US" altLang="ko-KR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)</a:t>
            </a:r>
            <a:endParaRPr lang="ko-KR" altLang="en-US" dirty="0">
              <a:solidFill>
                <a:srgbClr val="4A3250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ED59EF-0F18-40B3-9565-722E1BFA0ED0}"/>
              </a:ext>
            </a:extLst>
          </p:cNvPr>
          <p:cNvSpPr txBox="1"/>
          <p:nvPr/>
        </p:nvSpPr>
        <p:spPr>
          <a:xfrm>
            <a:off x="3395423" y="1721562"/>
            <a:ext cx="80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김설아</a:t>
            </a:r>
            <a:endParaRPr lang="ko-KR" altLang="en-US" dirty="0">
              <a:solidFill>
                <a:srgbClr val="4A3250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AECB2C-7749-4565-9F83-D5069B6CFE01}"/>
              </a:ext>
            </a:extLst>
          </p:cNvPr>
          <p:cNvSpPr txBox="1"/>
          <p:nvPr/>
        </p:nvSpPr>
        <p:spPr>
          <a:xfrm>
            <a:off x="5760104" y="172156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이단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DB064F-54E8-48E7-AA86-1CB28D9B49D5}"/>
              </a:ext>
            </a:extLst>
          </p:cNvPr>
          <p:cNvSpPr txBox="1"/>
          <p:nvPr/>
        </p:nvSpPr>
        <p:spPr>
          <a:xfrm>
            <a:off x="7973488" y="1721562"/>
            <a:ext cx="80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정다정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FF9234-89D8-4E59-B6E5-1F26885CB856}"/>
              </a:ext>
            </a:extLst>
          </p:cNvPr>
          <p:cNvSpPr txBox="1"/>
          <p:nvPr/>
        </p:nvSpPr>
        <p:spPr>
          <a:xfrm>
            <a:off x="10270642" y="172156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조예은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BD7731E-413F-441C-B168-F6E11274B104}"/>
              </a:ext>
            </a:extLst>
          </p:cNvPr>
          <p:cNvSpPr/>
          <p:nvPr/>
        </p:nvSpPr>
        <p:spPr>
          <a:xfrm>
            <a:off x="432056" y="2090894"/>
            <a:ext cx="2160574" cy="4590616"/>
          </a:xfrm>
          <a:prstGeom prst="roundRect">
            <a:avLst/>
          </a:prstGeom>
          <a:solidFill>
            <a:srgbClr val="F0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시퀀스 다이어그램</a:t>
            </a:r>
            <a:endParaRPr lang="en-US" altLang="ko-KR" sz="1400" b="1" i="0" dirty="0">
              <a:solidFill>
                <a:schemeClr val="tx1"/>
              </a:solidFill>
              <a:effectLst/>
              <a:latin typeface="카페24 아네모네에어" pitchFamily="2" charset="-127"/>
              <a:ea typeface="카페24 아네모네에어" pitchFamily="2" charset="-127"/>
            </a:endParaRPr>
          </a:p>
          <a:p>
            <a:endParaRPr lang="en-US" altLang="ko-KR" sz="1400" b="0" i="0" dirty="0">
              <a:solidFill>
                <a:schemeClr val="tx1"/>
              </a:solidFill>
              <a:effectLst/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en-US" altLang="ko-KR" sz="1400" b="1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GUI </a:t>
            </a:r>
            <a:r>
              <a:rPr lang="ko-KR" altLang="en-US" sz="1400" b="1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제작</a:t>
            </a:r>
            <a:endParaRPr lang="en-US" altLang="ko-KR" sz="1400" b="1" i="0" dirty="0">
              <a:solidFill>
                <a:schemeClr val="tx1"/>
              </a:solidFill>
              <a:effectLst/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en-US" altLang="ko-KR" sz="1050" b="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- 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유저메인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(</a:t>
            </a:r>
            <a:r>
              <a:rPr lang="en-US" altLang="ko-KR" sz="1050" dirty="0" err="1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UserMainForm</a:t>
            </a:r>
            <a:r>
              <a:rPr lang="en-US" altLang="ko-KR" sz="1050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)</a:t>
            </a:r>
          </a:p>
          <a:p>
            <a:r>
              <a:rPr lang="en-US" altLang="ko-KR" sz="1050" b="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- </a:t>
            </a:r>
            <a:r>
              <a:rPr lang="ko-KR" altLang="en-US" sz="1050" b="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메뉴선택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(</a:t>
            </a:r>
            <a:r>
              <a:rPr lang="en-US" altLang="ko-KR" sz="1050" b="0" i="0" dirty="0" err="1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UserMenuForm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)</a:t>
            </a:r>
            <a:r>
              <a:rPr lang="ko-KR" altLang="en-US" sz="1050" b="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 </a:t>
            </a:r>
            <a:endParaRPr lang="en-US" altLang="ko-KR" sz="1050" b="0" i="0" dirty="0">
              <a:solidFill>
                <a:schemeClr val="tx1"/>
              </a:solidFill>
              <a:effectLst/>
              <a:latin typeface="카페24 아네모네에어" pitchFamily="2" charset="-127"/>
              <a:ea typeface="카페24 아네모네에어" pitchFamily="2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ko-KR" altLang="en-US" sz="1400" b="1" i="0" dirty="0" err="1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유저메인</a:t>
            </a:r>
            <a:r>
              <a:rPr lang="ko-KR" altLang="en-US" sz="1400" b="1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 이벤트 코딩 </a:t>
            </a:r>
            <a:endParaRPr lang="en-US" altLang="ko-KR" sz="1400" b="1" i="0" dirty="0">
              <a:solidFill>
                <a:schemeClr val="tx1"/>
              </a:solidFill>
              <a:effectLst/>
              <a:latin typeface="카페24 아네모네에어" pitchFamily="2" charset="-127"/>
              <a:ea typeface="카페24 아네모네에어" pitchFamily="2" charset="-127"/>
            </a:endParaRPr>
          </a:p>
          <a:p>
            <a:endParaRPr lang="en-US" altLang="ko-KR" sz="1400" b="1" i="0" dirty="0">
              <a:solidFill>
                <a:schemeClr val="tx1"/>
              </a:solidFill>
              <a:effectLst/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ko-KR" altLang="en-US" sz="1400" b="1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메뉴선택 이벤트 코딩 </a:t>
            </a:r>
            <a:endParaRPr lang="en-US" altLang="ko-KR" sz="1400" b="1" i="0" dirty="0">
              <a:solidFill>
                <a:schemeClr val="tx1"/>
              </a:solidFill>
              <a:effectLst/>
              <a:latin typeface="카페24 아네모네에어" pitchFamily="2" charset="-127"/>
              <a:ea typeface="카페24 아네모네에어" pitchFamily="2" charset="-127"/>
            </a:endParaRPr>
          </a:p>
          <a:p>
            <a:endParaRPr lang="en-US" altLang="ko-KR" sz="1400" b="1" dirty="0">
              <a:solidFill>
                <a:schemeClr val="tx1"/>
              </a:solidFill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ko-KR" altLang="en-US" sz="1400" b="1" i="0" dirty="0" err="1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관리자메인</a:t>
            </a:r>
            <a:r>
              <a:rPr lang="ko-KR" altLang="en-US" sz="1400" b="1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 이벤트 코딩 </a:t>
            </a:r>
            <a:endParaRPr lang="en-US" altLang="ko-KR" sz="1400" b="1" i="0" dirty="0">
              <a:solidFill>
                <a:schemeClr val="tx1"/>
              </a:solidFill>
              <a:effectLst/>
              <a:latin typeface="카페24 아네모네에어" pitchFamily="2" charset="-127"/>
              <a:ea typeface="카페24 아네모네에어" pitchFamily="2" charset="-127"/>
            </a:endParaRPr>
          </a:p>
          <a:p>
            <a:endParaRPr lang="en-US" altLang="ko-KR" sz="1400" b="1" dirty="0">
              <a:solidFill>
                <a:schemeClr val="tx1"/>
              </a:solidFill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ko-KR" altLang="en-US" sz="1400" b="1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코드 전체 연결 작업</a:t>
            </a:r>
            <a:endParaRPr lang="ko-KR" altLang="en-US" sz="1400" b="1" dirty="0">
              <a:solidFill>
                <a:schemeClr val="tx1"/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65A23D2-CB88-4AC6-92B1-CD9CDCA7BE85}"/>
              </a:ext>
            </a:extLst>
          </p:cNvPr>
          <p:cNvSpPr/>
          <p:nvPr/>
        </p:nvSpPr>
        <p:spPr>
          <a:xfrm>
            <a:off x="2731543" y="2090894"/>
            <a:ext cx="2160574" cy="4590616"/>
          </a:xfrm>
          <a:prstGeom prst="roundRect">
            <a:avLst/>
          </a:prstGeom>
          <a:solidFill>
            <a:srgbClr val="F0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시퀀스 다이어그램 </a:t>
            </a:r>
            <a:endParaRPr lang="en-US" altLang="ko-KR" sz="1400" b="1" i="0" dirty="0">
              <a:solidFill>
                <a:schemeClr val="tx1"/>
              </a:solidFill>
              <a:effectLst/>
              <a:latin typeface="카페24 아네모네에어" pitchFamily="2" charset="-127"/>
              <a:ea typeface="카페24 아네모네에어" pitchFamily="2" charset="-127"/>
            </a:endParaRPr>
          </a:p>
          <a:p>
            <a:endParaRPr lang="en-US" altLang="ko-KR" sz="1400" b="1" i="0" dirty="0">
              <a:solidFill>
                <a:schemeClr val="tx1"/>
              </a:solidFill>
              <a:effectLst/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en-US" altLang="ko-KR" sz="1400" b="1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GUI</a:t>
            </a:r>
            <a:r>
              <a:rPr lang="ko-KR" altLang="en-US" sz="1400" b="1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제작 </a:t>
            </a:r>
            <a:endParaRPr lang="en-US" altLang="ko-KR" sz="1400" b="1" i="0" dirty="0">
              <a:solidFill>
                <a:schemeClr val="tx1"/>
              </a:solidFill>
              <a:effectLst/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en-US" altLang="ko-KR" sz="105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- </a:t>
            </a:r>
            <a:r>
              <a:rPr lang="ko-KR" altLang="en-US" sz="105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회원가입</a:t>
            </a:r>
            <a:r>
              <a:rPr lang="en-US" altLang="ko-KR" sz="105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(</a:t>
            </a:r>
            <a:r>
              <a:rPr lang="en-US" altLang="ko-KR" sz="1050" i="0" dirty="0" err="1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JoinForm</a:t>
            </a:r>
            <a:r>
              <a:rPr lang="en-US" altLang="ko-KR" sz="105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) </a:t>
            </a:r>
          </a:p>
          <a:p>
            <a:r>
              <a:rPr lang="en-US" altLang="ko-KR" sz="105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- </a:t>
            </a:r>
            <a:r>
              <a:rPr lang="ko-KR" altLang="en-US" sz="105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결제</a:t>
            </a:r>
            <a:r>
              <a:rPr lang="en-US" altLang="ko-KR" sz="105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(</a:t>
            </a:r>
            <a:r>
              <a:rPr lang="en-US" altLang="ko-KR" sz="1050" i="0" dirty="0" err="1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PaymentForm</a:t>
            </a:r>
            <a:r>
              <a:rPr lang="en-US" altLang="ko-KR" sz="1050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)</a:t>
            </a:r>
          </a:p>
          <a:p>
            <a:r>
              <a:rPr lang="en-US" altLang="ko-KR" sz="1050" b="1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 </a:t>
            </a:r>
          </a:p>
          <a:p>
            <a:r>
              <a:rPr lang="ko-KR" altLang="en-US" sz="1400" b="1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재고관리 이벤트 코딩</a:t>
            </a:r>
            <a:endParaRPr lang="en-US" altLang="ko-KR" sz="1400" b="1" i="0" dirty="0">
              <a:solidFill>
                <a:schemeClr val="tx1"/>
              </a:solidFill>
              <a:effectLst/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ko-KR" altLang="en-US" sz="1400" b="1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 </a:t>
            </a:r>
            <a:endParaRPr lang="en-US" altLang="ko-KR" sz="1400" b="1" i="0" dirty="0">
              <a:solidFill>
                <a:schemeClr val="tx1"/>
              </a:solidFill>
              <a:effectLst/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ko-KR" altLang="en-US" sz="1400" b="1" i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상품확인 </a:t>
            </a:r>
            <a:r>
              <a:rPr lang="ko-KR" altLang="en-US" sz="1400" b="1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이벤트 코딩</a:t>
            </a:r>
            <a:endParaRPr lang="en-US" altLang="ko-KR" sz="1400" b="1" i="0" dirty="0">
              <a:solidFill>
                <a:schemeClr val="tx1"/>
              </a:solidFill>
              <a:effectLst/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ko-KR" altLang="en-US" sz="1400" b="1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 </a:t>
            </a:r>
            <a:endParaRPr lang="en-US" altLang="ko-KR" sz="1400" b="1" i="0" dirty="0">
              <a:solidFill>
                <a:schemeClr val="tx1"/>
              </a:solidFill>
              <a:effectLst/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ko-KR" altLang="en-US" sz="1400" b="1" i="0" dirty="0">
                <a:solidFill>
                  <a:schemeClr val="tx1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발표</a:t>
            </a:r>
            <a:endParaRPr lang="ko-KR" altLang="en-US" sz="1400" b="1" dirty="0">
              <a:solidFill>
                <a:schemeClr val="tx1"/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50D02F5-68EC-4DB8-912A-D5B47493E8FB}"/>
              </a:ext>
            </a:extLst>
          </p:cNvPr>
          <p:cNvSpPr/>
          <p:nvPr/>
        </p:nvSpPr>
        <p:spPr>
          <a:xfrm>
            <a:off x="5015713" y="2090894"/>
            <a:ext cx="2160574" cy="4590616"/>
          </a:xfrm>
          <a:prstGeom prst="roundRect">
            <a:avLst/>
          </a:prstGeom>
          <a:solidFill>
            <a:srgbClr val="F0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시퀀스 다이어그램</a:t>
            </a:r>
            <a:endParaRPr lang="en-US" altLang="ko-KR" sz="1400" b="1" dirty="0">
              <a:solidFill>
                <a:schemeClr val="tx1"/>
              </a:solidFill>
              <a:latin typeface="카페24 아네모네에어" pitchFamily="2" charset="-127"/>
              <a:ea typeface="카페24 아네모네에어" pitchFamily="2" charset="-127"/>
            </a:endParaRPr>
          </a:p>
          <a:p>
            <a:endParaRPr lang="en-US" altLang="ko-KR" sz="1400" b="1" dirty="0">
              <a:solidFill>
                <a:schemeClr val="tx1"/>
              </a:solidFill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GUI </a:t>
            </a:r>
            <a:r>
              <a:rPr lang="ko-KR" altLang="en-US" sz="1400" b="1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제작</a:t>
            </a:r>
            <a:endParaRPr lang="en-US" altLang="ko-KR" sz="1400" b="1" dirty="0">
              <a:solidFill>
                <a:schemeClr val="tx1"/>
              </a:solidFill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en-US" altLang="ko-KR" sz="1050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- </a:t>
            </a:r>
            <a:r>
              <a:rPr lang="ko-KR" altLang="en-US" sz="1050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관리자 메인</a:t>
            </a:r>
            <a:r>
              <a:rPr lang="en-US" altLang="ko-KR" sz="1050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(</a:t>
            </a:r>
            <a:r>
              <a:rPr lang="en-US" altLang="ko-KR" sz="1050" dirty="0" err="1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MasterMain</a:t>
            </a:r>
            <a:r>
              <a:rPr lang="en-US" altLang="ko-KR" sz="1050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)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- </a:t>
            </a:r>
            <a:r>
              <a:rPr lang="ko-KR" altLang="en-US" sz="1050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재고확인</a:t>
            </a:r>
            <a:r>
              <a:rPr lang="en-US" altLang="ko-KR" sz="1050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(</a:t>
            </a:r>
            <a:r>
              <a:rPr lang="en-US" altLang="ko-KR" sz="1050" dirty="0" err="1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MasterInven</a:t>
            </a:r>
            <a:r>
              <a:rPr lang="en-US" altLang="ko-KR" sz="1050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)</a:t>
            </a:r>
          </a:p>
          <a:p>
            <a:endParaRPr lang="en-US" altLang="ko-KR" sz="1400" b="1" dirty="0">
              <a:solidFill>
                <a:schemeClr val="tx1"/>
              </a:solidFill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ko-KR" altLang="en-US" sz="1400" b="1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로그인 이벤트 코딩</a:t>
            </a:r>
            <a:endParaRPr lang="en-US" altLang="ko-KR" sz="1400" b="1" dirty="0">
              <a:solidFill>
                <a:schemeClr val="tx1"/>
              </a:solidFill>
              <a:latin typeface="카페24 아네모네에어" pitchFamily="2" charset="-127"/>
              <a:ea typeface="카페24 아네모네에어" pitchFamily="2" charset="-127"/>
            </a:endParaRPr>
          </a:p>
          <a:p>
            <a:endParaRPr lang="en-US" altLang="ko-KR" sz="1400" b="1" dirty="0">
              <a:solidFill>
                <a:schemeClr val="tx1"/>
              </a:solidFill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ko-KR" altLang="en-US" sz="1400" b="1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회원관리 이벤트 코딩</a:t>
            </a:r>
            <a:endParaRPr lang="en-US" altLang="ko-KR" sz="1400" b="1" dirty="0">
              <a:solidFill>
                <a:schemeClr val="tx1"/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C47158C-7FAD-46D7-B89B-AA22FB5B6886}"/>
              </a:ext>
            </a:extLst>
          </p:cNvPr>
          <p:cNvSpPr/>
          <p:nvPr/>
        </p:nvSpPr>
        <p:spPr>
          <a:xfrm>
            <a:off x="7299883" y="2090894"/>
            <a:ext cx="2160574" cy="4590616"/>
          </a:xfrm>
          <a:prstGeom prst="roundRect">
            <a:avLst/>
          </a:prstGeom>
          <a:solidFill>
            <a:srgbClr val="F0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DB</a:t>
            </a:r>
            <a:r>
              <a:rPr lang="ko-KR" altLang="en-US" sz="1400" b="1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Table </a:t>
            </a:r>
            <a:r>
              <a:rPr lang="ko-KR" altLang="en-US" sz="1400" b="1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설정</a:t>
            </a:r>
            <a:endParaRPr lang="en-US" altLang="ko-KR" sz="1400" b="1" dirty="0">
              <a:solidFill>
                <a:schemeClr val="tx1"/>
              </a:solidFill>
              <a:latin typeface="카페24 아네모네에어" pitchFamily="2" charset="-127"/>
              <a:ea typeface="카페24 아네모네에어" pitchFamily="2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GUI </a:t>
            </a:r>
            <a:r>
              <a:rPr lang="ko-KR" altLang="en-US" sz="1400" b="1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제작</a:t>
            </a:r>
            <a:endParaRPr lang="en-US" altLang="ko-KR" sz="1400" b="1" dirty="0">
              <a:solidFill>
                <a:schemeClr val="tx1"/>
              </a:solidFill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en-US" altLang="ko-KR" sz="1050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- </a:t>
            </a:r>
            <a:r>
              <a:rPr lang="ko-KR" altLang="en-US" sz="1050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회원관리</a:t>
            </a:r>
            <a:r>
              <a:rPr lang="en-US" altLang="ko-KR" sz="1050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(</a:t>
            </a:r>
            <a:r>
              <a:rPr lang="en-US" altLang="ko-KR" sz="1050" dirty="0" err="1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MemberManage</a:t>
            </a:r>
            <a:r>
              <a:rPr lang="en-US" altLang="ko-KR" sz="1050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)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- </a:t>
            </a:r>
            <a:r>
              <a:rPr lang="ko-KR" altLang="en-US" sz="1050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시간충전</a:t>
            </a:r>
            <a:r>
              <a:rPr lang="en-US" altLang="ko-KR" sz="1050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(</a:t>
            </a:r>
            <a:r>
              <a:rPr lang="en-US" altLang="ko-KR" sz="1050" dirty="0" err="1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TimeCharge</a:t>
            </a:r>
            <a:r>
              <a:rPr lang="en-US" altLang="ko-KR" sz="1050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)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- </a:t>
            </a:r>
            <a:r>
              <a:rPr lang="ko-KR" altLang="en-US" sz="1050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상품정보확인</a:t>
            </a:r>
            <a:r>
              <a:rPr lang="en-US" altLang="ko-KR" sz="1050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(</a:t>
            </a:r>
            <a:r>
              <a:rPr lang="en-US" altLang="ko-KR" sz="1050" dirty="0" err="1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InfoConfirm</a:t>
            </a:r>
            <a:r>
              <a:rPr lang="en-US" altLang="ko-KR" sz="1050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050" dirty="0">
              <a:solidFill>
                <a:schemeClr val="tx1"/>
              </a:solidFill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ko-KR" altLang="en-US" sz="1400" b="1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회원가입 이벤트 코딩</a:t>
            </a:r>
            <a:endParaRPr lang="en-US" altLang="ko-KR" sz="1000" b="1" dirty="0">
              <a:solidFill>
                <a:schemeClr val="tx1"/>
              </a:solidFill>
              <a:latin typeface="카페24 아네모네에어" pitchFamily="2" charset="-127"/>
              <a:ea typeface="카페24 아네모네에어" pitchFamily="2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ko-KR" altLang="en-US" sz="1400" b="1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상품등록 이벤트 코딩</a:t>
            </a:r>
            <a:endParaRPr lang="en-US" altLang="ko-KR" sz="1400" b="1" dirty="0">
              <a:solidFill>
                <a:schemeClr val="tx1"/>
              </a:solidFill>
              <a:latin typeface="카페24 아네모네에어" pitchFamily="2" charset="-127"/>
              <a:ea typeface="카페24 아네모네에어" pitchFamily="2" charset="-127"/>
            </a:endParaRPr>
          </a:p>
          <a:p>
            <a:endParaRPr lang="ko-KR" altLang="en-US" sz="1400" b="1" dirty="0">
              <a:solidFill>
                <a:schemeClr val="tx1"/>
              </a:solidFill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ko-KR" altLang="en-US" sz="1400" b="1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상품수정 이벤트 코딩</a:t>
            </a:r>
            <a:endParaRPr lang="en-US" altLang="ko-KR" sz="1400" b="1" dirty="0">
              <a:solidFill>
                <a:schemeClr val="tx1"/>
              </a:solidFill>
              <a:latin typeface="카페24 아네모네에어" pitchFamily="2" charset="-127"/>
              <a:ea typeface="카페24 아네모네에어" pitchFamily="2" charset="-127"/>
            </a:endParaRPr>
          </a:p>
          <a:p>
            <a:endParaRPr lang="en-US" altLang="ko-KR" sz="1400" b="1" dirty="0">
              <a:solidFill>
                <a:schemeClr val="tx1"/>
              </a:solidFill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PPT</a:t>
            </a:r>
            <a:r>
              <a:rPr lang="ko-KR" altLang="en-US" sz="1400" b="1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제작</a:t>
            </a:r>
            <a:endParaRPr lang="en-US" altLang="ko-KR" sz="1400" b="1" dirty="0">
              <a:solidFill>
                <a:schemeClr val="tx1"/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ABBEC4C-AC1B-4C97-B559-0DAC54BB80FD}"/>
              </a:ext>
            </a:extLst>
          </p:cNvPr>
          <p:cNvSpPr/>
          <p:nvPr/>
        </p:nvSpPr>
        <p:spPr>
          <a:xfrm>
            <a:off x="9584053" y="2090894"/>
            <a:ext cx="2160574" cy="4590616"/>
          </a:xfrm>
          <a:prstGeom prst="roundRect">
            <a:avLst/>
          </a:prstGeom>
          <a:solidFill>
            <a:srgbClr val="F0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DB Table </a:t>
            </a:r>
            <a:r>
              <a:rPr lang="ko-KR" altLang="en-US" sz="1400" b="1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설정</a:t>
            </a:r>
            <a:endParaRPr lang="en-US" altLang="ko-KR" sz="1400" b="1" dirty="0">
              <a:solidFill>
                <a:schemeClr val="tx1"/>
              </a:solidFill>
              <a:latin typeface="카페24 아네모네에어" pitchFamily="2" charset="-127"/>
              <a:ea typeface="카페24 아네모네에어" pitchFamily="2" charset="-127"/>
            </a:endParaRPr>
          </a:p>
          <a:p>
            <a:endParaRPr lang="en-US" altLang="ko-KR" sz="1400" b="1" dirty="0">
              <a:solidFill>
                <a:srgbClr val="000000"/>
              </a:solidFill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en-US" altLang="ko-KR" sz="1400" b="1" i="0" dirty="0">
                <a:solidFill>
                  <a:srgbClr val="000000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GUI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제작 </a:t>
            </a:r>
            <a:endParaRPr lang="en-US" altLang="ko-KR" sz="1400" b="1" dirty="0">
              <a:solidFill>
                <a:srgbClr val="000000"/>
              </a:solidFill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en-US" altLang="ko-KR" sz="1050" b="0" i="0" dirty="0">
                <a:solidFill>
                  <a:srgbClr val="000000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-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로그인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(Login) 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카페24 아네모네에어" pitchFamily="2" charset="-127"/>
                <a:ea typeface="카페24 아네모네에어" pitchFamily="2" charset="-127"/>
              </a:rPr>
              <a:t>-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상품 등록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 (</a:t>
            </a:r>
            <a:r>
              <a:rPr lang="en-US" altLang="ko-KR" sz="1050" b="0" i="0" dirty="0" err="1">
                <a:solidFill>
                  <a:srgbClr val="000000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Item_Register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)</a:t>
            </a:r>
            <a:endParaRPr lang="en-US" altLang="ko-KR" sz="1050" dirty="0">
              <a:solidFill>
                <a:srgbClr val="000000"/>
              </a:solidFill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카페24 아네모네에어" pitchFamily="2" charset="-127"/>
                <a:ea typeface="카페24 아네모네에어" pitchFamily="2" charset="-127"/>
              </a:rPr>
              <a:t>-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상품 수정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 (</a:t>
            </a:r>
            <a:r>
              <a:rPr lang="en-US" altLang="ko-KR" sz="1050" b="0" i="0" dirty="0" err="1">
                <a:solidFill>
                  <a:srgbClr val="000000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Item_Edit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) </a:t>
            </a:r>
          </a:p>
          <a:p>
            <a:endParaRPr lang="en-US" altLang="ko-KR" sz="1050" b="0" i="0" dirty="0">
              <a:solidFill>
                <a:srgbClr val="000000"/>
              </a:solidFill>
              <a:effectLst/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ko-KR" altLang="en-US" sz="1400" b="1" i="0" dirty="0">
                <a:solidFill>
                  <a:srgbClr val="000000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시간 충전 이벤트 코딩</a:t>
            </a:r>
            <a:endParaRPr lang="en-US" altLang="ko-KR" sz="1400" b="1" i="0" dirty="0">
              <a:solidFill>
                <a:srgbClr val="000000"/>
              </a:solidFill>
              <a:effectLst/>
              <a:latin typeface="카페24 아네모네에어" pitchFamily="2" charset="-127"/>
              <a:ea typeface="카페24 아네모네에어" pitchFamily="2" charset="-127"/>
            </a:endParaRPr>
          </a:p>
          <a:p>
            <a:endParaRPr lang="en-US" altLang="ko-KR" sz="1400" b="1" dirty="0">
              <a:solidFill>
                <a:srgbClr val="000000"/>
              </a:solidFill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ko-KR" altLang="en-US" sz="1400" b="1" i="0" dirty="0">
                <a:solidFill>
                  <a:srgbClr val="000000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결제 이벤트 코딩</a:t>
            </a:r>
            <a:endParaRPr lang="en-US" altLang="ko-KR" sz="1400" b="1" i="0" dirty="0">
              <a:solidFill>
                <a:srgbClr val="000000"/>
              </a:solidFill>
              <a:effectLst/>
              <a:latin typeface="카페24 아네모네에어" pitchFamily="2" charset="-127"/>
              <a:ea typeface="카페24 아네모네에어" pitchFamily="2" charset="-127"/>
            </a:endParaRPr>
          </a:p>
          <a:p>
            <a:endParaRPr lang="en-US" altLang="ko-KR" sz="1400" b="1" dirty="0">
              <a:solidFill>
                <a:srgbClr val="000000"/>
              </a:solidFill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ko-KR" altLang="en-US" sz="1400" b="1" i="0" dirty="0">
                <a:solidFill>
                  <a:srgbClr val="000000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전체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GUI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카페24 아네모네에어" pitchFamily="2" charset="-127"/>
                <a:ea typeface="카페24 아네모네에어" pitchFamily="2" charset="-127"/>
              </a:rPr>
              <a:t>디자인 작업 </a:t>
            </a:r>
            <a:endParaRPr lang="en-US" altLang="ko-KR" sz="1400" b="1" i="0" dirty="0">
              <a:solidFill>
                <a:srgbClr val="000000"/>
              </a:solidFill>
              <a:effectLst/>
              <a:latin typeface="카페24 아네모네에어" pitchFamily="2" charset="-127"/>
              <a:ea typeface="카페24 아네모네에어" pitchFamily="2" charset="-127"/>
            </a:endParaRPr>
          </a:p>
          <a:p>
            <a:endParaRPr lang="ko-KR" altLang="en-US" sz="1400" b="0" i="0" dirty="0">
              <a:solidFill>
                <a:srgbClr val="000000"/>
              </a:solidFill>
              <a:effectLst/>
              <a:latin typeface="카페24 아네모네에어" pitchFamily="2" charset="-127"/>
              <a:ea typeface="카페24 아네모네에어" pitchFamily="2" charset="-127"/>
            </a:endParaRPr>
          </a:p>
          <a:p>
            <a:endParaRPr lang="ko-KR" altLang="en-US" sz="1400" dirty="0">
              <a:solidFill>
                <a:schemeClr val="tx1"/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BE951BAC-D166-4C99-A2FA-720D626AEC1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64" y="1269961"/>
            <a:ext cx="461956" cy="461956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F5F7D40-A008-4B98-9C2C-1D8A32D5CBA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850" y="1269961"/>
            <a:ext cx="461956" cy="46195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B9A1AAC3-594D-475E-A321-F85F95C0C9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429" y="1269961"/>
            <a:ext cx="461956" cy="461956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376FE1C5-474E-46A9-9D2F-AF58B7F9E6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975" y="1269961"/>
            <a:ext cx="461956" cy="46195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32B0122-CCCD-4E43-8ABD-713EB018A696}"/>
              </a:ext>
            </a:extLst>
          </p:cNvPr>
          <p:cNvGrpSpPr/>
          <p:nvPr/>
        </p:nvGrpSpPr>
        <p:grpSpPr>
          <a:xfrm>
            <a:off x="1281365" y="1269961"/>
            <a:ext cx="461956" cy="461956"/>
            <a:chOff x="1157120" y="1210810"/>
            <a:chExt cx="461956" cy="46195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B2B2B4C-B592-4D23-95F2-0EAE491D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120" y="1210810"/>
              <a:ext cx="461956" cy="461956"/>
            </a:xfrm>
            <a:prstGeom prst="rect">
              <a:avLst/>
            </a:prstGeom>
          </p:spPr>
        </p:pic>
        <p:sp>
          <p:nvSpPr>
            <p:cNvPr id="12" name="별: 꼭짓점 5개 11">
              <a:extLst>
                <a:ext uri="{FF2B5EF4-FFF2-40B4-BE49-F238E27FC236}">
                  <a16:creationId xmlns:a16="http://schemas.microsoft.com/office/drawing/2014/main" id="{BCFA7A2D-9237-46D2-8015-52FB7FC13813}"/>
                </a:ext>
              </a:extLst>
            </p:cNvPr>
            <p:cNvSpPr/>
            <p:nvPr/>
          </p:nvSpPr>
          <p:spPr>
            <a:xfrm>
              <a:off x="1417802" y="1477478"/>
              <a:ext cx="125574" cy="125574"/>
            </a:xfrm>
            <a:prstGeom prst="star5">
              <a:avLst/>
            </a:prstGeom>
            <a:solidFill>
              <a:srgbClr val="B38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641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개발일정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58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022701-D636-44DA-94C0-6366E680B2EF}"/>
              </a:ext>
            </a:extLst>
          </p:cNvPr>
          <p:cNvSpPr/>
          <p:nvPr/>
        </p:nvSpPr>
        <p:spPr>
          <a:xfrm>
            <a:off x="10021455" y="6557818"/>
            <a:ext cx="2170545" cy="30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AE0890A-F5D9-4AE8-BF1D-6851D6824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594496"/>
              </p:ext>
            </p:extLst>
          </p:nvPr>
        </p:nvGraphicFramePr>
        <p:xfrm>
          <a:off x="635432" y="1566126"/>
          <a:ext cx="10921136" cy="4713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0186">
                  <a:extLst>
                    <a:ext uri="{9D8B030D-6E8A-4147-A177-3AD203B41FA5}">
                      <a16:colId xmlns:a16="http://schemas.microsoft.com/office/drawing/2014/main" val="2341968905"/>
                    </a:ext>
                  </a:extLst>
                </a:gridCol>
                <a:gridCol w="606730">
                  <a:extLst>
                    <a:ext uri="{9D8B030D-6E8A-4147-A177-3AD203B41FA5}">
                      <a16:colId xmlns:a16="http://schemas.microsoft.com/office/drawing/2014/main" val="4188624267"/>
                    </a:ext>
                  </a:extLst>
                </a:gridCol>
                <a:gridCol w="606730">
                  <a:extLst>
                    <a:ext uri="{9D8B030D-6E8A-4147-A177-3AD203B41FA5}">
                      <a16:colId xmlns:a16="http://schemas.microsoft.com/office/drawing/2014/main" val="715533915"/>
                    </a:ext>
                  </a:extLst>
                </a:gridCol>
                <a:gridCol w="606730">
                  <a:extLst>
                    <a:ext uri="{9D8B030D-6E8A-4147-A177-3AD203B41FA5}">
                      <a16:colId xmlns:a16="http://schemas.microsoft.com/office/drawing/2014/main" val="3918692557"/>
                    </a:ext>
                  </a:extLst>
                </a:gridCol>
                <a:gridCol w="606730">
                  <a:extLst>
                    <a:ext uri="{9D8B030D-6E8A-4147-A177-3AD203B41FA5}">
                      <a16:colId xmlns:a16="http://schemas.microsoft.com/office/drawing/2014/main" val="878701963"/>
                    </a:ext>
                  </a:extLst>
                </a:gridCol>
                <a:gridCol w="606730">
                  <a:extLst>
                    <a:ext uri="{9D8B030D-6E8A-4147-A177-3AD203B41FA5}">
                      <a16:colId xmlns:a16="http://schemas.microsoft.com/office/drawing/2014/main" val="297613360"/>
                    </a:ext>
                  </a:extLst>
                </a:gridCol>
                <a:gridCol w="606730">
                  <a:extLst>
                    <a:ext uri="{9D8B030D-6E8A-4147-A177-3AD203B41FA5}">
                      <a16:colId xmlns:a16="http://schemas.microsoft.com/office/drawing/2014/main" val="459677918"/>
                    </a:ext>
                  </a:extLst>
                </a:gridCol>
                <a:gridCol w="606730">
                  <a:extLst>
                    <a:ext uri="{9D8B030D-6E8A-4147-A177-3AD203B41FA5}">
                      <a16:colId xmlns:a16="http://schemas.microsoft.com/office/drawing/2014/main" val="3070932825"/>
                    </a:ext>
                  </a:extLst>
                </a:gridCol>
                <a:gridCol w="606730">
                  <a:extLst>
                    <a:ext uri="{9D8B030D-6E8A-4147-A177-3AD203B41FA5}">
                      <a16:colId xmlns:a16="http://schemas.microsoft.com/office/drawing/2014/main" val="4003581422"/>
                    </a:ext>
                  </a:extLst>
                </a:gridCol>
                <a:gridCol w="606730">
                  <a:extLst>
                    <a:ext uri="{9D8B030D-6E8A-4147-A177-3AD203B41FA5}">
                      <a16:colId xmlns:a16="http://schemas.microsoft.com/office/drawing/2014/main" val="983265785"/>
                    </a:ext>
                  </a:extLst>
                </a:gridCol>
                <a:gridCol w="606730">
                  <a:extLst>
                    <a:ext uri="{9D8B030D-6E8A-4147-A177-3AD203B41FA5}">
                      <a16:colId xmlns:a16="http://schemas.microsoft.com/office/drawing/2014/main" val="844418503"/>
                    </a:ext>
                  </a:extLst>
                </a:gridCol>
                <a:gridCol w="606730">
                  <a:extLst>
                    <a:ext uri="{9D8B030D-6E8A-4147-A177-3AD203B41FA5}">
                      <a16:colId xmlns:a16="http://schemas.microsoft.com/office/drawing/2014/main" val="95539338"/>
                    </a:ext>
                  </a:extLst>
                </a:gridCol>
                <a:gridCol w="606730">
                  <a:extLst>
                    <a:ext uri="{9D8B030D-6E8A-4147-A177-3AD203B41FA5}">
                      <a16:colId xmlns:a16="http://schemas.microsoft.com/office/drawing/2014/main" val="4236870066"/>
                    </a:ext>
                  </a:extLst>
                </a:gridCol>
                <a:gridCol w="606730">
                  <a:extLst>
                    <a:ext uri="{9D8B030D-6E8A-4147-A177-3AD203B41FA5}">
                      <a16:colId xmlns:a16="http://schemas.microsoft.com/office/drawing/2014/main" val="2477318720"/>
                    </a:ext>
                  </a:extLst>
                </a:gridCol>
                <a:gridCol w="606730">
                  <a:extLst>
                    <a:ext uri="{9D8B030D-6E8A-4147-A177-3AD203B41FA5}">
                      <a16:colId xmlns:a16="http://schemas.microsoft.com/office/drawing/2014/main" val="919627248"/>
                    </a:ext>
                  </a:extLst>
                </a:gridCol>
                <a:gridCol w="606730">
                  <a:extLst>
                    <a:ext uri="{9D8B030D-6E8A-4147-A177-3AD203B41FA5}">
                      <a16:colId xmlns:a16="http://schemas.microsoft.com/office/drawing/2014/main" val="923497743"/>
                    </a:ext>
                  </a:extLst>
                </a:gridCol>
              </a:tblGrid>
              <a:tr h="6732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2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2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2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2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2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2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2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2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2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2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2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2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2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2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2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2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233572"/>
                  </a:ext>
                </a:extLst>
              </a:tr>
              <a:tr h="673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주제선정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DBC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89578275"/>
                  </a:ext>
                </a:extLst>
              </a:tr>
              <a:tr h="673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DBC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DBC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268799"/>
                  </a:ext>
                </a:extLst>
              </a:tr>
              <a:tr h="673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디자인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/>
                        <a:t>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DBC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DBC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DBC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DBC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170030"/>
                  </a:ext>
                </a:extLst>
              </a:tr>
              <a:tr h="673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이벤트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DBC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DBC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DBC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DBC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DBC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DBC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DBC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DBC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DBC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DBC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DBC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722699"/>
                  </a:ext>
                </a:extLst>
              </a:tr>
              <a:tr h="673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PPT</a:t>
                      </a:r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DBC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DBC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DBC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469979"/>
                  </a:ext>
                </a:extLst>
              </a:tr>
              <a:tr h="673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DBC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DBC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DBC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DBC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DBC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242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70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7073D5E-FB0A-4E1A-9C52-6E0573FF8A9A}"/>
              </a:ext>
            </a:extLst>
          </p:cNvPr>
          <p:cNvGrpSpPr/>
          <p:nvPr/>
        </p:nvGrpSpPr>
        <p:grpSpPr>
          <a:xfrm>
            <a:off x="7925956" y="2806527"/>
            <a:ext cx="3240000" cy="3240000"/>
            <a:chOff x="8470900" y="1809000"/>
            <a:chExt cx="3240000" cy="324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47D6CE-BA2E-46E2-89D6-89FA79A1D851}"/>
                </a:ext>
              </a:extLst>
            </p:cNvPr>
            <p:cNvSpPr/>
            <p:nvPr/>
          </p:nvSpPr>
          <p:spPr>
            <a:xfrm>
              <a:off x="8470900" y="1809000"/>
              <a:ext cx="3240000" cy="3240000"/>
            </a:xfrm>
            <a:prstGeom prst="rect">
              <a:avLst/>
            </a:prstGeom>
            <a:solidFill>
              <a:srgbClr val="4A32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3F0F0C-C5E3-4682-8D78-FD46948BF7A4}"/>
                </a:ext>
              </a:extLst>
            </p:cNvPr>
            <p:cNvSpPr txBox="1"/>
            <p:nvPr/>
          </p:nvSpPr>
          <p:spPr>
            <a:xfrm>
              <a:off x="8642009" y="2861271"/>
              <a:ext cx="12230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카페24 아네모네에어" pitchFamily="2" charset="-127"/>
                  <a:ea typeface="카페24 아네모네에어" pitchFamily="2" charset="-127"/>
                </a:rPr>
                <a:t>Part 2,</a:t>
              </a:r>
              <a:endParaRPr lang="ko-KR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920063-C82B-43AF-890C-5C33C354C0F9}"/>
                </a:ext>
              </a:extLst>
            </p:cNvPr>
            <p:cNvSpPr txBox="1"/>
            <p:nvPr/>
          </p:nvSpPr>
          <p:spPr>
            <a:xfrm>
              <a:off x="8642009" y="3322936"/>
              <a:ext cx="282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카페24 아네모네에어" pitchFamily="2" charset="-127"/>
                  <a:ea typeface="카페24 아네모네에어" pitchFamily="2" charset="-127"/>
                </a:rPr>
                <a:t>Diagram(</a:t>
              </a:r>
              <a:r>
                <a:rPr lang="ko-KR" altLang="en-US" sz="2400" spc="-1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카페24 아네모네에어" pitchFamily="2" charset="-127"/>
                  <a:ea typeface="카페24 아네모네에어" pitchFamily="2" charset="-127"/>
                </a:rPr>
                <a:t>다이어그램</a:t>
              </a:r>
              <a:r>
                <a:rPr lang="en-US" altLang="ko-KR" sz="2400" spc="-1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카페24 아네모네에어" pitchFamily="2" charset="-127"/>
                  <a:ea typeface="카페24 아네모네에어" pitchFamily="2" charset="-127"/>
                </a:rPr>
                <a:t>)</a:t>
              </a:r>
              <a:endParaRPr lang="ko-KR" altLang="en-US" sz="2400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23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A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29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" pitchFamily="2" charset="-127"/>
                <a:ea typeface="카페24 아네모네" pitchFamily="2" charset="-127"/>
              </a:rPr>
              <a:t>마인드맵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022701-D636-44DA-94C0-6366E680B2EF}"/>
              </a:ext>
            </a:extLst>
          </p:cNvPr>
          <p:cNvSpPr/>
          <p:nvPr/>
        </p:nvSpPr>
        <p:spPr>
          <a:xfrm>
            <a:off x="10021455" y="6557818"/>
            <a:ext cx="2170545" cy="30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72AE3BA-9164-4E75-8380-29A715326075}"/>
              </a:ext>
            </a:extLst>
          </p:cNvPr>
          <p:cNvSpPr/>
          <p:nvPr/>
        </p:nvSpPr>
        <p:spPr>
          <a:xfrm>
            <a:off x="2886184" y="2493415"/>
            <a:ext cx="1447800" cy="488484"/>
          </a:xfrm>
          <a:prstGeom prst="roundRect">
            <a:avLst/>
          </a:prstGeom>
          <a:solidFill>
            <a:srgbClr val="4A32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로그인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AD30F7-4BE2-466E-8E12-34901B28F3D7}"/>
              </a:ext>
            </a:extLst>
          </p:cNvPr>
          <p:cNvSpPr txBox="1"/>
          <p:nvPr/>
        </p:nvSpPr>
        <p:spPr>
          <a:xfrm>
            <a:off x="1764606" y="3361056"/>
            <a:ext cx="986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latin typeface="카페24 아네모네에어" pitchFamily="2" charset="-127"/>
                <a:ea typeface="카페24 아네모네에어" pitchFamily="2" charset="-127"/>
              </a:rPr>
              <a:t>계정 생성     </a:t>
            </a:r>
            <a:r>
              <a:rPr lang="en-US" altLang="ko-KR" sz="1100" dirty="0">
                <a:latin typeface="카페24 아네모네에어" pitchFamily="2" charset="-127"/>
                <a:ea typeface="카페24 아네모네에어" pitchFamily="2" charset="-127"/>
              </a:rPr>
              <a:t>-</a:t>
            </a:r>
            <a:endParaRPr lang="ko-KR" altLang="en-US" sz="11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D9C25C-7F93-42E6-8669-397F1E575A47}"/>
              </a:ext>
            </a:extLst>
          </p:cNvPr>
          <p:cNvSpPr txBox="1"/>
          <p:nvPr/>
        </p:nvSpPr>
        <p:spPr>
          <a:xfrm>
            <a:off x="754586" y="4696077"/>
            <a:ext cx="199445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latin typeface="카페24 아네모네에어" pitchFamily="2" charset="-127"/>
                <a:ea typeface="카페24 아네모네에어" pitchFamily="2" charset="-127"/>
              </a:rPr>
              <a:t>장바구니 기능     </a:t>
            </a:r>
            <a:r>
              <a:rPr lang="en-US" altLang="ko-KR" sz="1100" dirty="0">
                <a:latin typeface="카페24 아네모네에어" pitchFamily="2" charset="-127"/>
                <a:ea typeface="카페24 아네모네에어" pitchFamily="2" charset="-127"/>
              </a:rPr>
              <a:t>-</a:t>
            </a:r>
          </a:p>
          <a:p>
            <a:pPr algn="r"/>
            <a:r>
              <a:rPr lang="ko-KR" altLang="en-US" sz="1100" dirty="0">
                <a:latin typeface="카페24 아네모네에어" pitchFamily="2" charset="-127"/>
                <a:ea typeface="카페24 아네모네에어" pitchFamily="2" charset="-127"/>
              </a:rPr>
              <a:t>주문리스트</a:t>
            </a:r>
            <a:r>
              <a:rPr lang="en-US" altLang="ko-KR" sz="1100" dirty="0">
                <a:latin typeface="카페24 아네모네에어" pitchFamily="2" charset="-127"/>
                <a:ea typeface="카페24 아네모네에어" pitchFamily="2" charset="-127"/>
              </a:rPr>
              <a:t>(</a:t>
            </a:r>
            <a:r>
              <a:rPr lang="ko-KR" altLang="en-US" sz="1100" dirty="0">
                <a:latin typeface="카페24 아네모네에어" pitchFamily="2" charset="-127"/>
                <a:ea typeface="카페24 아네모네에어" pitchFamily="2" charset="-127"/>
              </a:rPr>
              <a:t>조회</a:t>
            </a:r>
            <a:r>
              <a:rPr lang="en-US" altLang="ko-KR" sz="1100" dirty="0">
                <a:latin typeface="카페24 아네모네에어" pitchFamily="2" charset="-127"/>
                <a:ea typeface="카페24 아네모네에어" pitchFamily="2" charset="-127"/>
              </a:rPr>
              <a:t>,</a:t>
            </a:r>
            <a:r>
              <a:rPr lang="ko-KR" altLang="en-US" sz="1100" dirty="0">
                <a:latin typeface="카페24 아네모네에어" pitchFamily="2" charset="-127"/>
                <a:ea typeface="카페24 아네모네에어" pitchFamily="2" charset="-127"/>
              </a:rPr>
              <a:t>변경</a:t>
            </a:r>
            <a:r>
              <a:rPr lang="en-US" altLang="ko-KR" sz="1100" dirty="0">
                <a:latin typeface="카페24 아네모네에어" pitchFamily="2" charset="-127"/>
                <a:ea typeface="카페24 아네모네에어" pitchFamily="2" charset="-127"/>
              </a:rPr>
              <a:t>,</a:t>
            </a:r>
            <a:r>
              <a:rPr lang="ko-KR" altLang="en-US" sz="1100" dirty="0">
                <a:latin typeface="카페24 아네모네에어" pitchFamily="2" charset="-127"/>
                <a:ea typeface="카페24 아네모네에어" pitchFamily="2" charset="-127"/>
              </a:rPr>
              <a:t>취소</a:t>
            </a:r>
            <a:r>
              <a:rPr lang="en-US" altLang="ko-KR" sz="1100" dirty="0">
                <a:latin typeface="카페24 아네모네에어" pitchFamily="2" charset="-127"/>
                <a:ea typeface="카페24 아네모네에어" pitchFamily="2" charset="-127"/>
              </a:rPr>
              <a:t>)     -</a:t>
            </a:r>
          </a:p>
          <a:p>
            <a:pPr algn="r"/>
            <a:r>
              <a:rPr lang="ko-KR" altLang="en-US" sz="1100" dirty="0">
                <a:latin typeface="카페24 아네모네에어" pitchFamily="2" charset="-127"/>
                <a:ea typeface="카페24 아네모네에어" pitchFamily="2" charset="-127"/>
              </a:rPr>
              <a:t>품절 확인 기능     </a:t>
            </a:r>
            <a:r>
              <a:rPr lang="en-US" altLang="ko-KR" sz="1100" dirty="0">
                <a:latin typeface="카페24 아네모네에어" pitchFamily="2" charset="-127"/>
                <a:ea typeface="카페24 아네모네에어" pitchFamily="2" charset="-127"/>
              </a:rPr>
              <a:t>-</a:t>
            </a:r>
            <a:endParaRPr lang="ko-KR" altLang="en-US" sz="11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68E2DA-0F7C-41BE-8665-801D54319745}"/>
              </a:ext>
            </a:extLst>
          </p:cNvPr>
          <p:cNvSpPr txBox="1"/>
          <p:nvPr/>
        </p:nvSpPr>
        <p:spPr>
          <a:xfrm>
            <a:off x="9182787" y="2528208"/>
            <a:ext cx="13276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>
                <a:latin typeface="카페24 아네모네에어" pitchFamily="2" charset="-127"/>
                <a:ea typeface="카페24 아네모네에어" pitchFamily="2" charset="-127"/>
              </a:rPr>
              <a:t>   재고관리</a:t>
            </a:r>
            <a:endParaRPr lang="en-US" altLang="ko-KR" sz="1100" dirty="0">
              <a:latin typeface="카페24 아네모네에어" pitchFamily="2" charset="-127"/>
              <a:ea typeface="카페24 아네모네에어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카페24 아네모네에어" pitchFamily="2" charset="-127"/>
                <a:ea typeface="카페24 아네모네에어" pitchFamily="2" charset="-127"/>
              </a:rPr>
              <a:t>   상품등록</a:t>
            </a:r>
            <a:r>
              <a:rPr lang="en-US" altLang="ko-KR" sz="1100" dirty="0">
                <a:latin typeface="카페24 아네모네에어" pitchFamily="2" charset="-127"/>
                <a:ea typeface="카페24 아네모네에어" pitchFamily="2" charset="-127"/>
              </a:rPr>
              <a:t>, </a:t>
            </a:r>
            <a:r>
              <a:rPr lang="ko-KR" altLang="en-US" sz="1100" dirty="0">
                <a:latin typeface="카페24 아네모네에어" pitchFamily="2" charset="-127"/>
                <a:ea typeface="카페24 아네모네에어" pitchFamily="2" charset="-127"/>
              </a:rPr>
              <a:t>수정</a:t>
            </a:r>
            <a:endParaRPr lang="en-US" altLang="ko-KR" sz="11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31552-7762-4156-B58D-4684742E718B}"/>
              </a:ext>
            </a:extLst>
          </p:cNvPr>
          <p:cNvSpPr txBox="1"/>
          <p:nvPr/>
        </p:nvSpPr>
        <p:spPr>
          <a:xfrm>
            <a:off x="9179742" y="3729627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카페24 아네모네에어" pitchFamily="2" charset="-127"/>
                <a:ea typeface="카페24 아네모네에어" pitchFamily="2" charset="-127"/>
              </a:rPr>
              <a:t>조회</a:t>
            </a:r>
            <a:r>
              <a:rPr lang="en-US" altLang="ko-KR" sz="1100" dirty="0">
                <a:latin typeface="카페24 아네모네에어" pitchFamily="2" charset="-127"/>
                <a:ea typeface="카페24 아네모네에어" pitchFamily="2" charset="-127"/>
              </a:rPr>
              <a:t>,</a:t>
            </a:r>
            <a:r>
              <a:rPr lang="ko-KR" altLang="en-US" sz="1100" dirty="0">
                <a:latin typeface="카페24 아네모네에어" pitchFamily="2" charset="-127"/>
                <a:ea typeface="카페24 아네모네에어" pitchFamily="2" charset="-127"/>
              </a:rPr>
              <a:t>수정</a:t>
            </a:r>
            <a:r>
              <a:rPr lang="en-US" altLang="ko-KR" sz="1100" dirty="0">
                <a:latin typeface="카페24 아네모네에어" pitchFamily="2" charset="-127"/>
                <a:ea typeface="카페24 아네모네에어" pitchFamily="2" charset="-127"/>
              </a:rPr>
              <a:t>, </a:t>
            </a:r>
            <a:r>
              <a:rPr lang="ko-KR" altLang="en-US" sz="1100" dirty="0">
                <a:latin typeface="카페24 아네모네에어" pitchFamily="2" charset="-127"/>
                <a:ea typeface="카페24 아네모네에어" pitchFamily="2" charset="-127"/>
              </a:rPr>
              <a:t>삭제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C1E3FF-1BC2-4105-928F-BAD259D97CF7}"/>
              </a:ext>
            </a:extLst>
          </p:cNvPr>
          <p:cNvSpPr txBox="1"/>
          <p:nvPr/>
        </p:nvSpPr>
        <p:spPr>
          <a:xfrm>
            <a:off x="9179742" y="4780715"/>
            <a:ext cx="21355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카페24 아네모네에어" pitchFamily="2" charset="-127"/>
                <a:ea typeface="카페24 아네모네에어" pitchFamily="2" charset="-127"/>
              </a:rPr>
              <a:t>이용 좌석 확인</a:t>
            </a:r>
            <a:r>
              <a:rPr lang="en-US" altLang="ko-KR" sz="1100" dirty="0">
                <a:latin typeface="카페24 아네모네에어" pitchFamily="2" charset="-127"/>
                <a:ea typeface="카페24 아네모네에어" pitchFamily="2" charset="-127"/>
              </a:rPr>
              <a:t> </a:t>
            </a:r>
          </a:p>
          <a:p>
            <a:r>
              <a:rPr lang="en-US" altLang="ko-KR" sz="1100" dirty="0">
                <a:latin typeface="카페24 아네모네에어" pitchFamily="2" charset="-127"/>
                <a:ea typeface="카페24 아네모네에어" pitchFamily="2" charset="-127"/>
              </a:rPr>
              <a:t>       (</a:t>
            </a:r>
            <a:r>
              <a:rPr lang="ko-KR" altLang="en-US" sz="1100" dirty="0">
                <a:latin typeface="카페24 아네모네에어" pitchFamily="2" charset="-127"/>
                <a:ea typeface="카페24 아네모네에어" pitchFamily="2" charset="-127"/>
              </a:rPr>
              <a:t>아이디</a:t>
            </a:r>
            <a:r>
              <a:rPr lang="en-US" altLang="ko-KR" sz="1100" dirty="0">
                <a:latin typeface="카페24 아네모네에어" pitchFamily="2" charset="-127"/>
                <a:ea typeface="카페24 아네모네에어" pitchFamily="2" charset="-127"/>
              </a:rPr>
              <a:t>, </a:t>
            </a:r>
            <a:r>
              <a:rPr lang="ko-KR" altLang="en-US" sz="1100" dirty="0">
                <a:latin typeface="카페24 아네모네에어" pitchFamily="2" charset="-127"/>
                <a:ea typeface="카페24 아네모네에어" pitchFamily="2" charset="-127"/>
              </a:rPr>
              <a:t>이용시간</a:t>
            </a:r>
            <a:r>
              <a:rPr lang="en-US" altLang="ko-KR" sz="1100" dirty="0">
                <a:latin typeface="카페24 아네모네에어" pitchFamily="2" charset="-127"/>
                <a:ea typeface="카페24 아네모네에어" pitchFamily="2" charset="-127"/>
              </a:rPr>
              <a:t>, </a:t>
            </a:r>
            <a:r>
              <a:rPr lang="ko-KR" altLang="en-US" sz="1100" dirty="0">
                <a:latin typeface="카페24 아네모네에어" pitchFamily="2" charset="-127"/>
                <a:ea typeface="카페24 아네모네에어" pitchFamily="2" charset="-127"/>
              </a:rPr>
              <a:t>주문표시</a:t>
            </a:r>
            <a:r>
              <a:rPr lang="en-US" altLang="ko-KR" sz="1100" dirty="0">
                <a:latin typeface="카페24 아네모네에어" pitchFamily="2" charset="-127"/>
                <a:ea typeface="카페24 아네모네에어" pitchFamily="2" charset="-127"/>
              </a:rPr>
              <a:t>)</a:t>
            </a:r>
            <a:endParaRPr lang="ko-KR" altLang="en-US" sz="11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46811C4-6822-4E71-865C-839962DF5CDC}"/>
              </a:ext>
            </a:extLst>
          </p:cNvPr>
          <p:cNvSpPr/>
          <p:nvPr/>
        </p:nvSpPr>
        <p:spPr>
          <a:xfrm>
            <a:off x="2886184" y="3247745"/>
            <a:ext cx="1447800" cy="488484"/>
          </a:xfrm>
          <a:prstGeom prst="roundRect">
            <a:avLst/>
          </a:prstGeom>
          <a:solidFill>
            <a:srgbClr val="4A32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회원가입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81F6044-F52B-4D3C-BAED-2FE22519FDF4}"/>
              </a:ext>
            </a:extLst>
          </p:cNvPr>
          <p:cNvSpPr/>
          <p:nvPr/>
        </p:nvSpPr>
        <p:spPr>
          <a:xfrm>
            <a:off x="2882367" y="3988668"/>
            <a:ext cx="1447800" cy="488484"/>
          </a:xfrm>
          <a:prstGeom prst="roundRect">
            <a:avLst/>
          </a:prstGeom>
          <a:solidFill>
            <a:srgbClr val="4A32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시간충전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66926F5-1EF7-4808-84A6-5C3FC8988F38}"/>
              </a:ext>
            </a:extLst>
          </p:cNvPr>
          <p:cNvSpPr/>
          <p:nvPr/>
        </p:nvSpPr>
        <p:spPr>
          <a:xfrm>
            <a:off x="2882367" y="4752772"/>
            <a:ext cx="1447800" cy="488484"/>
          </a:xfrm>
          <a:prstGeom prst="roundRect">
            <a:avLst/>
          </a:prstGeom>
          <a:solidFill>
            <a:srgbClr val="4A32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상품구매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DF5A6C3-B750-4530-A16D-4EAB14AB7C0D}"/>
              </a:ext>
            </a:extLst>
          </p:cNvPr>
          <p:cNvSpPr/>
          <p:nvPr/>
        </p:nvSpPr>
        <p:spPr>
          <a:xfrm>
            <a:off x="7597460" y="2493415"/>
            <a:ext cx="1447800" cy="488484"/>
          </a:xfrm>
          <a:prstGeom prst="roundRect">
            <a:avLst/>
          </a:prstGeom>
          <a:solidFill>
            <a:srgbClr val="4A32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판매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99ACAA8-022D-46C6-937F-328890C36FAA}"/>
              </a:ext>
            </a:extLst>
          </p:cNvPr>
          <p:cNvSpPr/>
          <p:nvPr/>
        </p:nvSpPr>
        <p:spPr>
          <a:xfrm>
            <a:off x="7597460" y="3622666"/>
            <a:ext cx="1447800" cy="488484"/>
          </a:xfrm>
          <a:prstGeom prst="roundRect">
            <a:avLst/>
          </a:prstGeom>
          <a:solidFill>
            <a:srgbClr val="4A32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회원관리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2B68F70-22ED-4A5E-8DE7-BE09F72B55B0}"/>
              </a:ext>
            </a:extLst>
          </p:cNvPr>
          <p:cNvSpPr/>
          <p:nvPr/>
        </p:nvSpPr>
        <p:spPr>
          <a:xfrm>
            <a:off x="7597460" y="4751917"/>
            <a:ext cx="1447800" cy="488484"/>
          </a:xfrm>
          <a:prstGeom prst="roundRect">
            <a:avLst/>
          </a:prstGeom>
          <a:solidFill>
            <a:srgbClr val="4A32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DDBC9C"/>
                </a:solidFill>
                <a:latin typeface="카페24 아네모네" pitchFamily="2" charset="-127"/>
                <a:ea typeface="카페24 아네모네" pitchFamily="2" charset="-127"/>
              </a:rPr>
              <a:t>좌석조회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DAFBB0-8983-49ED-AB77-99AA602499E6}"/>
              </a:ext>
            </a:extLst>
          </p:cNvPr>
          <p:cNvSpPr txBox="1"/>
          <p:nvPr/>
        </p:nvSpPr>
        <p:spPr>
          <a:xfrm>
            <a:off x="1243503" y="2606852"/>
            <a:ext cx="150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latin typeface="카페24 아네모네에어" pitchFamily="2" charset="-127"/>
                <a:ea typeface="카페24 아네모네에어" pitchFamily="2" charset="-127"/>
              </a:rPr>
              <a:t>등록된 계정 로그인     </a:t>
            </a:r>
            <a:r>
              <a:rPr lang="en-US" altLang="ko-KR" sz="1100" dirty="0">
                <a:latin typeface="카페24 아네모네에어" pitchFamily="2" charset="-127"/>
                <a:ea typeface="카페24 아네모네에어" pitchFamily="2" charset="-127"/>
              </a:rPr>
              <a:t>-</a:t>
            </a:r>
            <a:endParaRPr lang="ko-KR" altLang="en-US" sz="11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35D20C-3C21-4C4B-AC51-9B4CEA520D7D}"/>
              </a:ext>
            </a:extLst>
          </p:cNvPr>
          <p:cNvSpPr txBox="1"/>
          <p:nvPr/>
        </p:nvSpPr>
        <p:spPr>
          <a:xfrm>
            <a:off x="1071981" y="4111150"/>
            <a:ext cx="16770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latin typeface="카페24 아네모네에어" pitchFamily="2" charset="-127"/>
                <a:ea typeface="카페24 아네모네에어" pitchFamily="2" charset="-127"/>
              </a:rPr>
              <a:t>원하는 시간 담는 기능     </a:t>
            </a:r>
            <a:r>
              <a:rPr lang="en-US" altLang="ko-KR" sz="1100" dirty="0">
                <a:latin typeface="카페24 아네모네에어" pitchFamily="2" charset="-127"/>
                <a:ea typeface="카페24 아네모네에어" pitchFamily="2" charset="-127"/>
              </a:rPr>
              <a:t>-</a:t>
            </a:r>
            <a:endParaRPr lang="ko-KR" altLang="en-US" sz="11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287438-B1EB-4159-906D-66078B2F6B1A}"/>
              </a:ext>
            </a:extLst>
          </p:cNvPr>
          <p:cNvSpPr/>
          <p:nvPr/>
        </p:nvSpPr>
        <p:spPr>
          <a:xfrm>
            <a:off x="4972004" y="3547146"/>
            <a:ext cx="1979802" cy="639524"/>
          </a:xfrm>
          <a:prstGeom prst="rect">
            <a:avLst/>
          </a:prstGeom>
          <a:solidFill>
            <a:srgbClr val="DDBC9C"/>
          </a:solidFill>
          <a:ln w="76200">
            <a:solidFill>
              <a:srgbClr val="4A3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PC</a:t>
            </a:r>
            <a:r>
              <a:rPr lang="ko-KR" altLang="en-US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방 이용</a:t>
            </a:r>
            <a:r>
              <a:rPr lang="en-US" altLang="ko-KR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/</a:t>
            </a:r>
            <a:r>
              <a:rPr lang="ko-KR" altLang="en-US" dirty="0">
                <a:solidFill>
                  <a:srgbClr val="4A3250"/>
                </a:solidFill>
                <a:latin typeface="카페24 아네모네" pitchFamily="2" charset="-127"/>
                <a:ea typeface="카페24 아네모네" pitchFamily="2" charset="-127"/>
              </a:rPr>
              <a:t>관리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A312562-0E55-48C2-8DD8-E869D9875AD5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4333984" y="2737657"/>
            <a:ext cx="638020" cy="1129251"/>
          </a:xfrm>
          <a:prstGeom prst="line">
            <a:avLst/>
          </a:prstGeom>
          <a:ln w="19050">
            <a:solidFill>
              <a:srgbClr val="4A32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B3F7282-9305-47E9-A737-C61C4A7079D9}"/>
              </a:ext>
            </a:extLst>
          </p:cNvPr>
          <p:cNvCxnSpPr>
            <a:cxnSpLocks/>
            <a:stCxn id="25" idx="3"/>
            <a:endCxn id="5" idx="1"/>
          </p:cNvCxnSpPr>
          <p:nvPr/>
        </p:nvCxnSpPr>
        <p:spPr>
          <a:xfrm>
            <a:off x="4333984" y="3491987"/>
            <a:ext cx="638020" cy="374921"/>
          </a:xfrm>
          <a:prstGeom prst="line">
            <a:avLst/>
          </a:prstGeom>
          <a:ln w="19050">
            <a:solidFill>
              <a:srgbClr val="4A32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5948F21-EBAB-41E6-94AE-612D4F5C4826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 flipV="1">
            <a:off x="4330167" y="3866908"/>
            <a:ext cx="641837" cy="366002"/>
          </a:xfrm>
          <a:prstGeom prst="line">
            <a:avLst/>
          </a:prstGeom>
          <a:ln w="19050">
            <a:solidFill>
              <a:srgbClr val="4A32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9F0E3A4-B8C9-4FD4-8141-51E036C796EA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 flipV="1">
            <a:off x="4330167" y="3866908"/>
            <a:ext cx="641837" cy="1130106"/>
          </a:xfrm>
          <a:prstGeom prst="line">
            <a:avLst/>
          </a:prstGeom>
          <a:ln w="19050">
            <a:solidFill>
              <a:srgbClr val="4A32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E974B5F-7609-4611-8B29-E56B4E628B56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 flipV="1">
            <a:off x="6951806" y="2737657"/>
            <a:ext cx="645654" cy="1129251"/>
          </a:xfrm>
          <a:prstGeom prst="line">
            <a:avLst/>
          </a:prstGeom>
          <a:ln w="19050">
            <a:solidFill>
              <a:srgbClr val="4A32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D82A556-FC2F-4638-B878-07F7B3C3B0A1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6951806" y="3866908"/>
            <a:ext cx="645654" cy="0"/>
          </a:xfrm>
          <a:prstGeom prst="line">
            <a:avLst/>
          </a:prstGeom>
          <a:ln w="19050">
            <a:solidFill>
              <a:srgbClr val="4A32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ED7B99B-FECE-448E-9616-F672FA271BCD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6951806" y="3866908"/>
            <a:ext cx="645654" cy="1129251"/>
          </a:xfrm>
          <a:prstGeom prst="line">
            <a:avLst/>
          </a:prstGeom>
          <a:ln w="19050">
            <a:solidFill>
              <a:srgbClr val="4A32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93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1157</Words>
  <Application>Microsoft Office PowerPoint</Application>
  <PresentationFormat>와이드스크린</PresentationFormat>
  <Paragraphs>312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Arial Black</vt:lpstr>
      <vt:lpstr>맑은 고딕</vt:lpstr>
      <vt:lpstr>카페24 아네모네에어</vt:lpstr>
      <vt:lpstr>카페24 아네모네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정다정</cp:lastModifiedBy>
  <cp:revision>79</cp:revision>
  <dcterms:created xsi:type="dcterms:W3CDTF">2020-05-25T00:38:46Z</dcterms:created>
  <dcterms:modified xsi:type="dcterms:W3CDTF">2022-02-23T09:54:40Z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