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7" r:id="rId7"/>
    <p:sldId id="262" r:id="rId8"/>
    <p:sldId id="268" r:id="rId9"/>
    <p:sldId id="263" r:id="rId10"/>
    <p:sldId id="264" r:id="rId11"/>
    <p:sldId id="265" r:id="rId12"/>
  </p:sldIdLst>
  <p:sldSz cx="18288000" cy="10287000"/>
  <p:notesSz cx="6858000" cy="9144000"/>
  <p:embeddedFontLst>
    <p:embeddedFont>
      <p:font typeface="Cocomat Pro Heavy" panose="020B0604020202020204" charset="0"/>
      <p:regular r:id="rId14"/>
    </p:embeddedFont>
    <p:embeddedFont>
      <p:font typeface="Montserrat" panose="020B0604020202020204" charset="0"/>
      <p:regular r:id="rId15"/>
    </p:embeddedFont>
    <p:embeddedFont>
      <p:font typeface="Calibri" panose="020F0502020204030204" pitchFamily="34" charset="0"/>
      <p:regular r:id="rId16"/>
      <p:bold r:id="rId17"/>
      <p:italic r:id="rId18"/>
      <p:boldItalic r:id="rId19"/>
    </p:embeddedFont>
    <p:embeddedFont>
      <p:font typeface="Montserrat Classic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831" autoAdjust="0"/>
  </p:normalViewPr>
  <p:slideViewPr>
    <p:cSldViewPr>
      <p:cViewPr varScale="1">
        <p:scale>
          <a:sx n="91" d="100"/>
          <a:sy n="91" d="100"/>
        </p:scale>
        <p:origin x="11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r"/>
            <a:r>
              <a:rPr lang="en-US" dirty="0" err="1"/>
              <a:t>הסבר</a:t>
            </a:r>
            <a:r>
              <a:rPr lang="en-US" dirty="0"/>
              <a:t> </a:t>
            </a:r>
            <a:r>
              <a:rPr lang="en-US" dirty="0" err="1"/>
              <a:t>על</a:t>
            </a:r>
            <a:r>
              <a:rPr lang="en-US" dirty="0"/>
              <a:t> </a:t>
            </a:r>
            <a:r>
              <a:rPr lang="en-US" dirty="0" err="1"/>
              <a:t>הנושא</a:t>
            </a:r>
            <a:r>
              <a:rPr lang="en-US" dirty="0"/>
              <a:t> - </a:t>
            </a:r>
            <a:r>
              <a:rPr lang="en-US" dirty="0" err="1"/>
              <a:t>מהי</a:t>
            </a:r>
            <a:r>
              <a:rPr lang="en-US" dirty="0"/>
              <a:t> </a:t>
            </a:r>
            <a:r>
              <a:rPr lang="en-US" dirty="0" err="1"/>
              <a:t>דמנציה</a:t>
            </a:r>
            <a:r>
              <a:rPr lang="en-US" dirty="0"/>
              <a:t>? </a:t>
            </a:r>
          </a:p>
          <a:p>
            <a:pPr algn="r"/>
            <a:r>
              <a:rPr lang="en-US" dirty="0" err="1"/>
              <a:t>מחלת</a:t>
            </a:r>
            <a:r>
              <a:rPr lang="en-US" dirty="0"/>
              <a:t> </a:t>
            </a:r>
            <a:r>
              <a:rPr lang="en-US" dirty="0" err="1"/>
              <a:t>הדמנציה</a:t>
            </a:r>
            <a:r>
              <a:rPr lang="en-US" dirty="0"/>
              <a:t> </a:t>
            </a:r>
            <a:r>
              <a:rPr lang="en-US" dirty="0" err="1"/>
              <a:t>היא</a:t>
            </a:r>
            <a:r>
              <a:rPr lang="en-US" dirty="0"/>
              <a:t> </a:t>
            </a:r>
            <a:r>
              <a:rPr lang="en-US" dirty="0" err="1"/>
              <a:t>מצב</a:t>
            </a:r>
            <a:r>
              <a:rPr lang="en-US" dirty="0"/>
              <a:t> </a:t>
            </a:r>
            <a:r>
              <a:rPr lang="en-US" dirty="0" err="1"/>
              <a:t>של</a:t>
            </a:r>
            <a:r>
              <a:rPr lang="en-US" dirty="0"/>
              <a:t> </a:t>
            </a:r>
            <a:r>
              <a:rPr lang="en-US" dirty="0" err="1"/>
              <a:t>ירידה</a:t>
            </a:r>
            <a:r>
              <a:rPr lang="en-US" dirty="0"/>
              <a:t> </a:t>
            </a:r>
            <a:r>
              <a:rPr lang="en-US" dirty="0" err="1"/>
              <a:t>בתפקודים</a:t>
            </a:r>
            <a:r>
              <a:rPr lang="en-US" dirty="0"/>
              <a:t> </a:t>
            </a:r>
            <a:r>
              <a:rPr lang="en-US" dirty="0" err="1"/>
              <a:t>הקוגנטיבים</a:t>
            </a:r>
            <a:r>
              <a:rPr lang="en-US" dirty="0"/>
              <a:t> </a:t>
            </a:r>
            <a:r>
              <a:rPr lang="en-US" dirty="0" err="1"/>
              <a:t>כמו</a:t>
            </a:r>
            <a:r>
              <a:rPr lang="en-US" dirty="0"/>
              <a:t> : </a:t>
            </a:r>
            <a:r>
              <a:rPr lang="en-US" dirty="0" err="1"/>
              <a:t>זכרון</a:t>
            </a:r>
            <a:r>
              <a:rPr lang="en-US" dirty="0"/>
              <a:t>, </a:t>
            </a:r>
            <a:r>
              <a:rPr lang="en-US" dirty="0" err="1"/>
              <a:t>דיבור</a:t>
            </a:r>
            <a:r>
              <a:rPr lang="en-US" dirty="0"/>
              <a:t>, </a:t>
            </a:r>
            <a:r>
              <a:rPr lang="en-US" dirty="0" err="1"/>
              <a:t>התמצאות</a:t>
            </a:r>
            <a:r>
              <a:rPr lang="en-US" dirty="0"/>
              <a:t> , </a:t>
            </a:r>
            <a:r>
              <a:rPr lang="en-US" dirty="0" err="1"/>
              <a:t>קושי</a:t>
            </a:r>
            <a:r>
              <a:rPr lang="en-US" dirty="0"/>
              <a:t> </a:t>
            </a:r>
            <a:r>
              <a:rPr lang="en-US" dirty="0" err="1"/>
              <a:t>בשיפוט</a:t>
            </a:r>
            <a:r>
              <a:rPr lang="en-US" dirty="0"/>
              <a:t>, </a:t>
            </a:r>
            <a:r>
              <a:rPr lang="en-US" dirty="0" err="1"/>
              <a:t>תחושת</a:t>
            </a:r>
            <a:r>
              <a:rPr lang="en-US" dirty="0"/>
              <a:t> </a:t>
            </a:r>
            <a:r>
              <a:rPr lang="en-US" dirty="0" err="1"/>
              <a:t>בלבול</a:t>
            </a:r>
            <a:r>
              <a:rPr lang="en-US" dirty="0"/>
              <a:t> </a:t>
            </a:r>
            <a:r>
              <a:rPr lang="en-US" dirty="0" err="1"/>
              <a:t>וביכולות</a:t>
            </a:r>
            <a:r>
              <a:rPr lang="en-US" dirty="0"/>
              <a:t> </a:t>
            </a:r>
            <a:r>
              <a:rPr lang="en-US" dirty="0" err="1"/>
              <a:t>למידה</a:t>
            </a:r>
            <a:r>
              <a:rPr lang="en-US" dirty="0"/>
              <a:t> וכו. </a:t>
            </a:r>
          </a:p>
          <a:p>
            <a:pPr algn="r"/>
            <a:r>
              <a:rPr lang="en-US" dirty="0" err="1"/>
              <a:t>יש</a:t>
            </a:r>
            <a:r>
              <a:rPr lang="en-US" dirty="0"/>
              <a:t> </a:t>
            </a:r>
            <a:r>
              <a:rPr lang="en-US" dirty="0" err="1"/>
              <a:t>כמה</a:t>
            </a:r>
            <a:r>
              <a:rPr lang="en-US" dirty="0"/>
              <a:t> </a:t>
            </a:r>
            <a:r>
              <a:rPr lang="en-US" dirty="0" err="1"/>
              <a:t>גורמים</a:t>
            </a:r>
            <a:r>
              <a:rPr lang="en-US" dirty="0"/>
              <a:t> </a:t>
            </a:r>
            <a:r>
              <a:rPr lang="en-US" dirty="0" err="1"/>
              <a:t>שיכולים</a:t>
            </a:r>
            <a:r>
              <a:rPr lang="en-US" dirty="0"/>
              <a:t> </a:t>
            </a:r>
            <a:r>
              <a:rPr lang="en-US" dirty="0" err="1"/>
              <a:t>לגרום</a:t>
            </a:r>
            <a:r>
              <a:rPr lang="en-US" dirty="0"/>
              <a:t> </a:t>
            </a:r>
            <a:r>
              <a:rPr lang="en-US" dirty="0" err="1"/>
              <a:t>למחלה</a:t>
            </a:r>
            <a:r>
              <a:rPr lang="en-US" dirty="0"/>
              <a:t> </a:t>
            </a:r>
            <a:r>
              <a:rPr lang="en-US" dirty="0" err="1"/>
              <a:t>עקב</a:t>
            </a:r>
            <a:r>
              <a:rPr lang="en-US" dirty="0"/>
              <a:t> </a:t>
            </a:r>
            <a:r>
              <a:rPr lang="en-US" dirty="0" err="1"/>
              <a:t>פגיעתם</a:t>
            </a:r>
            <a:r>
              <a:rPr lang="en-US" dirty="0"/>
              <a:t> </a:t>
            </a:r>
            <a:r>
              <a:rPr lang="en-US" dirty="0" err="1"/>
              <a:t>ברקמת</a:t>
            </a:r>
            <a:r>
              <a:rPr lang="en-US" dirty="0"/>
              <a:t> </a:t>
            </a:r>
            <a:r>
              <a:rPr lang="en-US" dirty="0" err="1"/>
              <a:t>המוח</a:t>
            </a:r>
            <a:r>
              <a:rPr lang="en-US" dirty="0"/>
              <a:t> </a:t>
            </a:r>
            <a:r>
              <a:rPr lang="en-US" dirty="0" err="1"/>
              <a:t>כגון</a:t>
            </a:r>
            <a:r>
              <a:rPr lang="en-US" dirty="0"/>
              <a:t> </a:t>
            </a:r>
            <a:r>
              <a:rPr lang="en-US" dirty="0" err="1"/>
              <a:t>אלצהיימר</a:t>
            </a:r>
            <a:r>
              <a:rPr lang="en-US" dirty="0"/>
              <a:t>, </a:t>
            </a:r>
            <a:r>
              <a:rPr lang="en-US" dirty="0" err="1"/>
              <a:t>שבץ</a:t>
            </a:r>
            <a:r>
              <a:rPr lang="en-US" dirty="0"/>
              <a:t> </a:t>
            </a:r>
            <a:r>
              <a:rPr lang="en-US" dirty="0" err="1"/>
              <a:t>ובעיות</a:t>
            </a:r>
            <a:r>
              <a:rPr lang="en-US" dirty="0"/>
              <a:t> </a:t>
            </a:r>
            <a:r>
              <a:rPr lang="en-US" dirty="0" err="1"/>
              <a:t>וסקולריות</a:t>
            </a:r>
            <a:r>
              <a:rPr lang="en-US" dirty="0"/>
              <a:t>, </a:t>
            </a:r>
            <a:r>
              <a:rPr lang="en-US" dirty="0" err="1"/>
              <a:t>ועוד</a:t>
            </a:r>
            <a:r>
              <a:rPr lang="en-US" dirty="0"/>
              <a:t>.</a:t>
            </a:r>
          </a:p>
          <a:p>
            <a:pPr algn="r"/>
            <a:r>
              <a:rPr lang="en-US" dirty="0" err="1"/>
              <a:t>מספר</a:t>
            </a:r>
            <a:r>
              <a:rPr lang="en-US" dirty="0"/>
              <a:t> </a:t>
            </a:r>
            <a:r>
              <a:rPr lang="en-US" dirty="0" err="1"/>
              <a:t>החולים</a:t>
            </a:r>
            <a:r>
              <a:rPr lang="en-US" dirty="0"/>
              <a:t> </a:t>
            </a:r>
            <a:r>
              <a:rPr lang="en-US" dirty="0" err="1"/>
              <a:t>בישראל</a:t>
            </a:r>
            <a:r>
              <a:rPr lang="en-US" dirty="0"/>
              <a:t> </a:t>
            </a:r>
            <a:r>
              <a:rPr lang="en-US" dirty="0" err="1"/>
              <a:t>נעמד</a:t>
            </a:r>
            <a:r>
              <a:rPr lang="en-US" dirty="0"/>
              <a:t> בכ100 </a:t>
            </a:r>
            <a:r>
              <a:rPr lang="en-US" dirty="0" err="1"/>
              <a:t>אלף</a:t>
            </a:r>
            <a:r>
              <a:rPr lang="en-US" dirty="0"/>
              <a:t> .</a:t>
            </a:r>
          </a:p>
          <a:p>
            <a:pPr algn="r"/>
            <a:endParaRPr lang="en-US" dirty="0"/>
          </a:p>
          <a:p>
            <a:pPr algn="r"/>
            <a:r>
              <a:rPr lang="en-US" dirty="0" err="1"/>
              <a:t>למה</a:t>
            </a:r>
            <a:r>
              <a:rPr lang="en-US" dirty="0"/>
              <a:t> </a:t>
            </a:r>
            <a:r>
              <a:rPr lang="en-US" dirty="0" err="1"/>
              <a:t>בחרנו</a:t>
            </a:r>
            <a:r>
              <a:rPr lang="en-US" dirty="0"/>
              <a:t> </a:t>
            </a:r>
            <a:r>
              <a:rPr lang="en-US" dirty="0" err="1"/>
              <a:t>את</a:t>
            </a:r>
            <a:r>
              <a:rPr lang="en-US" dirty="0"/>
              <a:t> </a:t>
            </a:r>
            <a:r>
              <a:rPr lang="en-US" dirty="0" err="1"/>
              <a:t>הדאטא</a:t>
            </a:r>
            <a:r>
              <a:rPr lang="en-US" dirty="0"/>
              <a:t> : </a:t>
            </a:r>
          </a:p>
          <a:p>
            <a:pPr algn="r"/>
            <a:r>
              <a:rPr lang="en-US" dirty="0"/>
              <a:t>  </a:t>
            </a:r>
            <a:r>
              <a:rPr lang="en-US" dirty="0" err="1"/>
              <a:t>בשנים</a:t>
            </a:r>
            <a:r>
              <a:rPr lang="en-US" dirty="0"/>
              <a:t> </a:t>
            </a:r>
            <a:r>
              <a:rPr lang="en-US" dirty="0" err="1"/>
              <a:t>הקרובות</a:t>
            </a:r>
            <a:r>
              <a:rPr lang="en-US" dirty="0"/>
              <a:t>, </a:t>
            </a:r>
            <a:r>
              <a:rPr lang="en-US" dirty="0" err="1"/>
              <a:t>עם</a:t>
            </a:r>
            <a:r>
              <a:rPr lang="en-US" dirty="0"/>
              <a:t> </a:t>
            </a:r>
            <a:r>
              <a:rPr lang="en-US" dirty="0" err="1"/>
              <a:t>הזדקנות</a:t>
            </a:r>
            <a:r>
              <a:rPr lang="en-US" dirty="0"/>
              <a:t> </a:t>
            </a:r>
            <a:r>
              <a:rPr lang="en-US" dirty="0" err="1"/>
              <a:t>האוכלוסייה</a:t>
            </a:r>
            <a:r>
              <a:rPr lang="en-US" dirty="0"/>
              <a:t> </a:t>
            </a:r>
            <a:r>
              <a:rPr lang="en-US" dirty="0" err="1"/>
              <a:t>בישראל</a:t>
            </a:r>
            <a:r>
              <a:rPr lang="en-US" dirty="0"/>
              <a:t>, </a:t>
            </a:r>
            <a:r>
              <a:rPr lang="en-US" dirty="0" err="1"/>
              <a:t>מספר</a:t>
            </a:r>
            <a:r>
              <a:rPr lang="en-US" dirty="0"/>
              <a:t> </a:t>
            </a:r>
            <a:r>
              <a:rPr lang="en-US" dirty="0" err="1"/>
              <a:t>הסובלים</a:t>
            </a:r>
            <a:r>
              <a:rPr lang="en-US" dirty="0"/>
              <a:t> </a:t>
            </a:r>
            <a:r>
              <a:rPr lang="en-US" dirty="0" err="1"/>
              <a:t>מדמנציה</a:t>
            </a:r>
            <a:r>
              <a:rPr lang="en-US" dirty="0"/>
              <a:t> </a:t>
            </a:r>
            <a:r>
              <a:rPr lang="en-US" dirty="0" err="1"/>
              <a:t>צפוי</a:t>
            </a:r>
            <a:r>
              <a:rPr lang="en-US" dirty="0"/>
              <a:t> </a:t>
            </a:r>
            <a:r>
              <a:rPr lang="en-US" dirty="0" err="1"/>
              <a:t>לעלות</a:t>
            </a:r>
            <a:r>
              <a:rPr lang="en-US" dirty="0"/>
              <a:t> </a:t>
            </a:r>
            <a:r>
              <a:rPr lang="en-US" dirty="0" err="1"/>
              <a:t>במידה</a:t>
            </a:r>
            <a:r>
              <a:rPr lang="en-US" dirty="0"/>
              <a:t> </a:t>
            </a:r>
            <a:r>
              <a:rPr lang="en-US" dirty="0" err="1"/>
              <a:t>רבה</a:t>
            </a:r>
            <a:r>
              <a:rPr lang="en-US" dirty="0"/>
              <a:t>. </a:t>
            </a:r>
            <a:r>
              <a:rPr lang="en-US" dirty="0" err="1"/>
              <a:t>לכן</a:t>
            </a:r>
            <a:r>
              <a:rPr lang="en-US" dirty="0"/>
              <a:t> </a:t>
            </a:r>
            <a:r>
              <a:rPr lang="en-US" dirty="0" err="1"/>
              <a:t>עניין</a:t>
            </a:r>
            <a:r>
              <a:rPr lang="en-US" dirty="0"/>
              <a:t> </a:t>
            </a:r>
            <a:r>
              <a:rPr lang="en-US" dirty="0" err="1"/>
              <a:t>אותנו</a:t>
            </a:r>
            <a:r>
              <a:rPr lang="en-US" dirty="0"/>
              <a:t> </a:t>
            </a:r>
            <a:r>
              <a:rPr lang="en-US" dirty="0" err="1"/>
              <a:t>להשתמש</a:t>
            </a:r>
            <a:r>
              <a:rPr lang="en-US" dirty="0"/>
              <a:t> </a:t>
            </a:r>
            <a:r>
              <a:rPr lang="en-US" dirty="0" err="1"/>
              <a:t>בכלים</a:t>
            </a:r>
            <a:r>
              <a:rPr lang="en-US" dirty="0"/>
              <a:t> </a:t>
            </a:r>
            <a:r>
              <a:rPr lang="en-US" dirty="0" err="1"/>
              <a:t>של</a:t>
            </a:r>
            <a:r>
              <a:rPr lang="en-US" dirty="0"/>
              <a:t> ML </a:t>
            </a:r>
            <a:r>
              <a:rPr lang="en-US" dirty="0" err="1"/>
              <a:t>כדי</a:t>
            </a:r>
            <a:r>
              <a:rPr lang="en-US" dirty="0"/>
              <a:t> </a:t>
            </a:r>
            <a:r>
              <a:rPr lang="en-US" dirty="0" err="1"/>
              <a:t>להבין</a:t>
            </a:r>
            <a:r>
              <a:rPr lang="en-US" dirty="0"/>
              <a:t> </a:t>
            </a:r>
            <a:r>
              <a:rPr lang="en-US" dirty="0" err="1"/>
              <a:t>האם</a:t>
            </a:r>
            <a:r>
              <a:rPr lang="en-US" dirty="0"/>
              <a:t> </a:t>
            </a:r>
            <a:r>
              <a:rPr lang="en-US" dirty="0" err="1"/>
              <a:t>יש</a:t>
            </a:r>
            <a:r>
              <a:rPr lang="en-US" dirty="0"/>
              <a:t> </a:t>
            </a:r>
            <a:r>
              <a:rPr lang="en-US" dirty="0" err="1"/>
              <a:t>דרך</a:t>
            </a:r>
            <a:r>
              <a:rPr lang="en-US" dirty="0"/>
              <a:t> </a:t>
            </a:r>
            <a:r>
              <a:rPr lang="en-US" dirty="0" err="1"/>
              <a:t>לגלות</a:t>
            </a:r>
            <a:r>
              <a:rPr lang="en-US" dirty="0"/>
              <a:t> </a:t>
            </a:r>
            <a:r>
              <a:rPr lang="en-US" dirty="0" err="1"/>
              <a:t>את</a:t>
            </a:r>
            <a:r>
              <a:rPr lang="en-US" dirty="0"/>
              <a:t> </a:t>
            </a:r>
            <a:r>
              <a:rPr lang="en-US" dirty="0" err="1"/>
              <a:t>המחלה</a:t>
            </a:r>
            <a:r>
              <a:rPr lang="en-US" dirty="0"/>
              <a:t> </a:t>
            </a:r>
            <a:r>
              <a:rPr lang="en-US" dirty="0" err="1"/>
              <a:t>ולגלות</a:t>
            </a:r>
            <a:r>
              <a:rPr lang="en-US" dirty="0"/>
              <a:t> </a:t>
            </a:r>
            <a:r>
              <a:rPr lang="en-US" dirty="0" err="1"/>
              <a:t>אינפורמציה</a:t>
            </a:r>
            <a:r>
              <a:rPr lang="en-US" dirty="0"/>
              <a:t> </a:t>
            </a:r>
            <a:r>
              <a:rPr lang="en-US" dirty="0" err="1"/>
              <a:t>נוספת</a:t>
            </a:r>
            <a:r>
              <a:rPr lang="en-US" dirty="0"/>
              <a:t> </a:t>
            </a:r>
            <a:r>
              <a:rPr lang="en-US" dirty="0" err="1"/>
              <a:t>לגבי</a:t>
            </a:r>
            <a:r>
              <a:rPr lang="en-US" dirty="0"/>
              <a:t> </a:t>
            </a:r>
            <a:r>
              <a:rPr lang="en-US" dirty="0" err="1"/>
              <a:t>המחלה</a:t>
            </a:r>
            <a:r>
              <a:rPr lang="en-US" dirty="0"/>
              <a:t>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צעדים להמשך </a:t>
            </a:r>
          </a:p>
          <a:p>
            <a:r>
              <a:rPr lang="en-US"/>
              <a:t> </a:t>
            </a:r>
          </a:p>
          <a:p>
            <a:r>
              <a:rPr lang="en-US"/>
              <a:t>-שיפור הKNN:</a:t>
            </a:r>
          </a:p>
          <a:p>
            <a:r>
              <a:rPr lang="en-US"/>
              <a:t>       . - ביצוע שיטת נרמול מקבילה . </a:t>
            </a:r>
          </a:p>
          <a:p>
            <a:r>
              <a:rPr lang="en-US"/>
              <a:t>         -הורדת פיצ'רים שעלולים  להיות רעש.</a:t>
            </a:r>
          </a:p>
          <a:p>
            <a:r>
              <a:rPr lang="en-US"/>
              <a:t>         - מציאת K אופטימלי.</a:t>
            </a:r>
          </a:p>
          <a:p>
            <a:r>
              <a:rPr lang="en-US"/>
              <a:t>-הרצת random forest ו SVM להשוואת ביצועים למול הKNN </a:t>
            </a:r>
          </a:p>
          <a:p>
            <a:r>
              <a:rPr lang="en-US"/>
              <a:t> להורדת מימדי הדאטה  PCA -</a:t>
            </a:r>
          </a:p>
          <a:p>
            <a:r>
              <a:rPr lang="en-US"/>
              <a:t>-ביצוע clutstering ע"י K MEANS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הסבר על הדאטא ואופן האיסוף שלו - </a:t>
            </a:r>
          </a:p>
          <a:p>
            <a:r>
              <a:rPr lang="en-US"/>
              <a:t>הDATASET שלנו מכיל תיעוד מתמשך של 150 אנשים מגילאים 60 עד 98. כל אחד הגיע למספר משתנה של ביקורות בהפרשי זמן שונים בהן בוצעו בדיקות הכוללות סריקת MRI , איסוף מדדים פזיולוגים וקוגנטיבים שונים. </a:t>
            </a:r>
          </a:p>
          <a:p>
            <a:r>
              <a:rPr lang="en-US"/>
              <a:t>בסה"כ הדאטא מכיל 373 רשומות של סריקות שונות. מתוך 150 אנשים ,72 מהנבדקים אובחנו כבריאים . 64 מהנבדקים אובחנו כדימנטים. ובנוסף 14 מהנבדקים אובחנו תחילה כלא דינמטים, אך בפגישות שלאחר מכן אובחנו כדימנטים.</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 </a:t>
            </a:r>
            <a:r>
              <a:rPr lang="en-US" dirty="0" err="1"/>
              <a:t>הסבר</a:t>
            </a:r>
            <a:r>
              <a:rPr lang="en-US" dirty="0"/>
              <a:t> </a:t>
            </a:r>
            <a:r>
              <a:rPr lang="en-US" dirty="0" err="1"/>
              <a:t>על</a:t>
            </a:r>
            <a:r>
              <a:rPr lang="en-US" dirty="0"/>
              <a:t> </a:t>
            </a:r>
            <a:r>
              <a:rPr lang="en-US" dirty="0" err="1"/>
              <a:t>העמודות</a:t>
            </a:r>
            <a:r>
              <a:rPr lang="en-US" dirty="0"/>
              <a:t> -</a:t>
            </a:r>
          </a:p>
          <a:p>
            <a:r>
              <a:rPr lang="en-US" dirty="0" err="1"/>
              <a:t>הדאטא</a:t>
            </a:r>
            <a:r>
              <a:rPr lang="en-US" dirty="0"/>
              <a:t> </a:t>
            </a:r>
            <a:r>
              <a:rPr lang="en-US" dirty="0" err="1"/>
              <a:t>כולל</a:t>
            </a:r>
            <a:r>
              <a:rPr lang="en-US" dirty="0"/>
              <a:t> 15 </a:t>
            </a:r>
            <a:r>
              <a:rPr lang="en-US" dirty="0" err="1"/>
              <a:t>פיצ'רים</a:t>
            </a:r>
            <a:r>
              <a:rPr lang="en-US" dirty="0"/>
              <a:t> </a:t>
            </a:r>
            <a:r>
              <a:rPr lang="en-US" dirty="0" err="1"/>
              <a:t>שונים</a:t>
            </a:r>
            <a:r>
              <a:rPr lang="en-US" dirty="0"/>
              <a:t> </a:t>
            </a:r>
            <a:r>
              <a:rPr lang="en-US" dirty="0" err="1"/>
              <a:t>הכוללים</a:t>
            </a:r>
            <a:r>
              <a:rPr lang="en-US" dirty="0"/>
              <a:t>:  </a:t>
            </a:r>
          </a:p>
          <a:p>
            <a:r>
              <a:rPr lang="en-US" dirty="0" err="1"/>
              <a:t>SubjectId</a:t>
            </a:r>
            <a:r>
              <a:rPr lang="en-US" dirty="0"/>
              <a:t> - </a:t>
            </a:r>
            <a:r>
              <a:rPr lang="en-US" dirty="0" err="1"/>
              <a:t>מזהה</a:t>
            </a:r>
            <a:r>
              <a:rPr lang="en-US" dirty="0"/>
              <a:t> </a:t>
            </a:r>
            <a:r>
              <a:rPr lang="en-US" dirty="0" err="1"/>
              <a:t>מטופל</a:t>
            </a:r>
            <a:r>
              <a:rPr lang="en-US" dirty="0"/>
              <a:t> </a:t>
            </a:r>
          </a:p>
          <a:p>
            <a:r>
              <a:rPr lang="en-US" dirty="0"/>
              <a:t>MRI ID - </a:t>
            </a:r>
            <a:r>
              <a:rPr lang="en-US" dirty="0" err="1"/>
              <a:t>מזהה</a:t>
            </a:r>
            <a:r>
              <a:rPr lang="en-US" dirty="0"/>
              <a:t> </a:t>
            </a:r>
            <a:r>
              <a:rPr lang="en-US" dirty="0" err="1"/>
              <a:t>הסריקה</a:t>
            </a:r>
            <a:r>
              <a:rPr lang="en-US" dirty="0"/>
              <a:t> </a:t>
            </a:r>
          </a:p>
          <a:p>
            <a:r>
              <a:rPr lang="en-US" dirty="0"/>
              <a:t>Group - </a:t>
            </a:r>
            <a:r>
              <a:rPr lang="en-US" dirty="0" err="1"/>
              <a:t>האם</a:t>
            </a:r>
            <a:r>
              <a:rPr lang="en-US" dirty="0"/>
              <a:t> </a:t>
            </a:r>
            <a:r>
              <a:rPr lang="en-US" dirty="0" err="1"/>
              <a:t>מסווג</a:t>
            </a:r>
            <a:r>
              <a:rPr lang="en-US" dirty="0"/>
              <a:t> </a:t>
            </a:r>
            <a:r>
              <a:rPr lang="en-US" dirty="0" err="1"/>
              <a:t>כדימנטי</a:t>
            </a:r>
            <a:r>
              <a:rPr lang="en-US" dirty="0"/>
              <a:t> </a:t>
            </a:r>
            <a:r>
              <a:rPr lang="en-US" dirty="0" err="1"/>
              <a:t>או</a:t>
            </a:r>
            <a:r>
              <a:rPr lang="en-US" dirty="0"/>
              <a:t> </a:t>
            </a:r>
            <a:r>
              <a:rPr lang="en-US" dirty="0" err="1"/>
              <a:t>לא</a:t>
            </a:r>
            <a:r>
              <a:rPr lang="en-US" dirty="0"/>
              <a:t> </a:t>
            </a:r>
          </a:p>
          <a:p>
            <a:r>
              <a:rPr lang="en-US" dirty="0"/>
              <a:t>M/F - </a:t>
            </a:r>
            <a:r>
              <a:rPr lang="en-US" dirty="0" err="1"/>
              <a:t>מין</a:t>
            </a:r>
            <a:r>
              <a:rPr lang="en-US" dirty="0"/>
              <a:t> </a:t>
            </a:r>
            <a:r>
              <a:rPr lang="en-US" dirty="0" err="1"/>
              <a:t>הנבדק</a:t>
            </a:r>
            <a:endParaRPr lang="en-US" dirty="0"/>
          </a:p>
          <a:p>
            <a:r>
              <a:rPr lang="en-US" dirty="0"/>
              <a:t>Age - </a:t>
            </a:r>
            <a:r>
              <a:rPr lang="en-US" dirty="0" err="1"/>
              <a:t>גיל</a:t>
            </a:r>
            <a:r>
              <a:rPr lang="en-US" dirty="0"/>
              <a:t> </a:t>
            </a:r>
            <a:r>
              <a:rPr lang="en-US" dirty="0" err="1"/>
              <a:t>הנבדק</a:t>
            </a:r>
            <a:endParaRPr lang="en-US" dirty="0"/>
          </a:p>
          <a:p>
            <a:r>
              <a:rPr lang="en-US" dirty="0"/>
              <a:t>CDR, MMSE -</a:t>
            </a:r>
            <a:r>
              <a:rPr lang="en-US" dirty="0" err="1"/>
              <a:t>הערכת</a:t>
            </a:r>
            <a:r>
              <a:rPr lang="en-US" dirty="0"/>
              <a:t> </a:t>
            </a:r>
            <a:r>
              <a:rPr lang="en-US" dirty="0" err="1"/>
              <a:t>תפקוד</a:t>
            </a:r>
            <a:r>
              <a:rPr lang="en-US" dirty="0"/>
              <a:t> </a:t>
            </a:r>
            <a:r>
              <a:rPr lang="en-US" dirty="0" err="1"/>
              <a:t>קוגנטיבי</a:t>
            </a:r>
            <a:r>
              <a:rPr lang="en-US" dirty="0"/>
              <a:t> </a:t>
            </a:r>
          </a:p>
          <a:p>
            <a:r>
              <a:rPr lang="en-US" dirty="0"/>
              <a:t>SES -</a:t>
            </a:r>
            <a:r>
              <a:rPr lang="en-US" dirty="0" err="1"/>
              <a:t>מדד</a:t>
            </a:r>
            <a:r>
              <a:rPr lang="en-US" dirty="0"/>
              <a:t> </a:t>
            </a:r>
            <a:r>
              <a:rPr lang="en-US" dirty="0" err="1"/>
              <a:t>דירוג</a:t>
            </a:r>
            <a:r>
              <a:rPr lang="en-US" dirty="0"/>
              <a:t> </a:t>
            </a:r>
            <a:r>
              <a:rPr lang="en-US" dirty="0" err="1"/>
              <a:t>סוציו-אקונומי</a:t>
            </a:r>
            <a:r>
              <a:rPr lang="en-US" dirty="0"/>
              <a:t> </a:t>
            </a:r>
          </a:p>
          <a:p>
            <a:r>
              <a:rPr lang="en-US" dirty="0" err="1"/>
              <a:t>eTIV,nWBV,ASF</a:t>
            </a:r>
            <a:r>
              <a:rPr lang="en-US" dirty="0"/>
              <a:t> - </a:t>
            </a:r>
            <a:r>
              <a:rPr lang="en-US" dirty="0" err="1"/>
              <a:t>מדדים</a:t>
            </a:r>
            <a:r>
              <a:rPr lang="en-US" dirty="0"/>
              <a:t> </a:t>
            </a:r>
            <a:r>
              <a:rPr lang="en-US" dirty="0" err="1"/>
              <a:t>פזיולוגים</a:t>
            </a:r>
            <a:r>
              <a:rPr lang="en-US" dirty="0"/>
              <a:t> </a:t>
            </a:r>
            <a:r>
              <a:rPr lang="en-US" dirty="0" err="1"/>
              <a:t>מוחיים</a:t>
            </a:r>
            <a:r>
              <a:rPr lang="en-US" dirty="0"/>
              <a:t> : </a:t>
            </a:r>
          </a:p>
          <a:p>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r"/>
            <a:r>
              <a:rPr lang="he-IL" sz="1200" kern="1200" dirty="0" smtClean="0">
                <a:solidFill>
                  <a:schemeClr val="tx1"/>
                </a:solidFill>
                <a:effectLst/>
                <a:latin typeface="+mn-lt"/>
                <a:ea typeface="+mn-ea"/>
                <a:cs typeface="+mn-cs"/>
              </a:rPr>
              <a:t>בשלב הבא רצינו להכיר את הדאטה שלנו ולחקור אותו לעומק. </a:t>
            </a:r>
            <a:br>
              <a:rPr lang="he-IL" sz="1200" kern="1200" dirty="0" smtClean="0">
                <a:solidFill>
                  <a:schemeClr val="tx1"/>
                </a:solidFill>
                <a:effectLst/>
                <a:latin typeface="+mn-lt"/>
                <a:ea typeface="+mn-ea"/>
                <a:cs typeface="+mn-cs"/>
              </a:rPr>
            </a:br>
            <a:r>
              <a:rPr lang="he-IL" sz="1200" kern="1200" dirty="0" smtClean="0">
                <a:solidFill>
                  <a:schemeClr val="tx1"/>
                </a:solidFill>
                <a:effectLst/>
                <a:latin typeface="+mn-lt"/>
                <a:ea typeface="+mn-ea"/>
                <a:cs typeface="+mn-cs"/>
              </a:rPr>
              <a:t>במטריצת הגרפים הזו פה אפשר לקבל איזשהי הבנה כללית על ההתפלגויות והקשרים שבין הפיצ'רים השונים. בהקשר הזה אפשר לראות בצורה די בולטת את הקשר הלינארי בין ה</a:t>
            </a:r>
            <a:br>
              <a:rPr lang="he-IL"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ASF </a:t>
            </a:r>
            <a:r>
              <a:rPr lang="he-IL" sz="1200" kern="1200" dirty="0" smtClean="0">
                <a:solidFill>
                  <a:schemeClr val="tx1"/>
                </a:solidFill>
                <a:effectLst/>
                <a:latin typeface="+mn-lt"/>
                <a:ea typeface="+mn-ea"/>
                <a:cs typeface="+mn-cs"/>
              </a:rPr>
              <a:t>ל</a:t>
            </a:r>
            <a:r>
              <a:rPr lang="en-US" sz="1200" kern="1200" dirty="0" err="1" smtClean="0">
                <a:solidFill>
                  <a:schemeClr val="tx1"/>
                </a:solidFill>
                <a:effectLst/>
                <a:latin typeface="+mn-lt"/>
                <a:ea typeface="+mn-ea"/>
                <a:cs typeface="+mn-cs"/>
              </a:rPr>
              <a:t>eTIV</a:t>
            </a:r>
            <a:r>
              <a:rPr lang="en-US" sz="1200"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
            </a:r>
            <a:br>
              <a:rPr lang="he-IL" sz="1200" kern="1200" dirty="0" smtClean="0">
                <a:solidFill>
                  <a:schemeClr val="tx1"/>
                </a:solidFill>
                <a:effectLst/>
                <a:latin typeface="+mn-lt"/>
                <a:ea typeface="+mn-ea"/>
                <a:cs typeface="+mn-cs"/>
              </a:rPr>
            </a:br>
            <a:r>
              <a:rPr lang="he-IL" sz="1200" kern="1200" dirty="0" smtClean="0">
                <a:solidFill>
                  <a:schemeClr val="tx1"/>
                </a:solidFill>
                <a:effectLst/>
                <a:latin typeface="+mn-lt"/>
                <a:ea typeface="+mn-ea"/>
                <a:cs typeface="+mn-cs"/>
              </a:rPr>
              <a:t>שכאמור שניהם מהווים מדדים הקשורים לפיזיולוגיה והמבנה של המוח ולכן יש קורלציה ביניהם.</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r" rtl="1"/>
            <a:r>
              <a:rPr lang="he-IL" sz="1200" kern="1200" dirty="0" smtClean="0">
                <a:solidFill>
                  <a:schemeClr val="tx1"/>
                </a:solidFill>
                <a:effectLst/>
                <a:latin typeface="+mn-lt"/>
                <a:ea typeface="+mn-ea"/>
                <a:cs typeface="+mn-cs"/>
              </a:rPr>
              <a:t>באופן ספציפי נתמקד בהתפלגויות של הפיצ'רים שהיו נראות לנו יותר מעניינות</a:t>
            </a:r>
            <a:r>
              <a:rPr lang="en-US" sz="1200" kern="1200" dirty="0" smtClean="0">
                <a:solidFill>
                  <a:schemeClr val="tx1"/>
                </a:solidFill>
                <a:effectLst/>
                <a:latin typeface="+mn-lt"/>
                <a:ea typeface="+mn-ea"/>
                <a:cs typeface="+mn-cs"/>
              </a:rPr>
              <a:t>:</a:t>
            </a:r>
          </a:p>
          <a:p>
            <a:pPr algn="r" rtl="1"/>
            <a:r>
              <a:rPr lang="he-IL" sz="1200" kern="1200" dirty="0" smtClean="0">
                <a:solidFill>
                  <a:schemeClr val="tx1"/>
                </a:solidFill>
                <a:effectLst/>
                <a:latin typeface="+mn-lt"/>
                <a:ea typeface="+mn-ea"/>
                <a:cs typeface="+mn-cs"/>
              </a:rPr>
              <a:t>-מצד שמאל ניתן לראות את התפלגות הגילאים של הנבדקים. ניתן לראות שכל הנבדקים הם בגילאים מבוגרים בטווח של 60-98 , כאשר הרוב נמצאים פה בין 70-86. </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-מצד ימין ניתן לראות את מדד ה</a:t>
            </a:r>
            <a:r>
              <a:rPr lang="en-US" sz="1200" kern="1200" dirty="0" smtClean="0">
                <a:solidFill>
                  <a:schemeClr val="tx1"/>
                </a:solidFill>
                <a:effectLst/>
                <a:latin typeface="+mn-lt"/>
                <a:ea typeface="+mn-ea"/>
                <a:cs typeface="+mn-cs"/>
              </a:rPr>
              <a:t>CDR </a:t>
            </a:r>
            <a:r>
              <a:rPr lang="he-IL" sz="1200" kern="1200" dirty="0" smtClean="0">
                <a:solidFill>
                  <a:schemeClr val="tx1"/>
                </a:solidFill>
                <a:effectLst/>
                <a:latin typeface="+mn-lt"/>
                <a:ea typeface="+mn-ea"/>
                <a:cs typeface="+mn-cs"/>
              </a:rPr>
              <a:t>שמסמל את החומרה הקלינית של חולי הדמנציה. באופן כללי הסקאלה של ה</a:t>
            </a:r>
            <a:r>
              <a:rPr lang="en-US" sz="1200" kern="1200" dirty="0" smtClean="0">
                <a:solidFill>
                  <a:schemeClr val="tx1"/>
                </a:solidFill>
                <a:effectLst/>
                <a:latin typeface="+mn-lt"/>
                <a:ea typeface="+mn-ea"/>
                <a:cs typeface="+mn-cs"/>
              </a:rPr>
              <a:t>CDR </a:t>
            </a:r>
            <a:r>
              <a:rPr lang="he-IL" sz="1200" kern="1200" dirty="0" smtClean="0">
                <a:solidFill>
                  <a:schemeClr val="tx1"/>
                </a:solidFill>
                <a:effectLst/>
                <a:latin typeface="+mn-lt"/>
                <a:ea typeface="+mn-ea"/>
                <a:cs typeface="+mn-cs"/>
              </a:rPr>
              <a:t>נעה בין 0-3, כאשר אצלנו הערכים הם עד רמה 2 .בקצרה דרגה 0 היא ללא דמנציה, 0.5 דמנציה בסימן שאלה או עדינה מאוד, 1 דמנציה קלה שלא פוגעת בעצמאות של החולה ו2 זה דמנציה בחומרה בינונית שבו החולה כבר לא עצמאי ונזקק לעזרה בפעולות היומיומיות. אפשר לראות שהרוב המוחלט של הנבדקים מאובחנים עם דמנציה ברמות מתונות ורק מעט מאוד מאובחנים עם דמנציה מתקדמת יותר.</a:t>
            </a:r>
            <a:endParaRPr lang="en-US" sz="1200" kern="1200" dirty="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93420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r" rtl="1"/>
            <a:r>
              <a:rPr lang="he-IL" sz="1200" kern="1200" dirty="0" smtClean="0">
                <a:solidFill>
                  <a:schemeClr val="tx1"/>
                </a:solidFill>
                <a:effectLst/>
                <a:latin typeface="+mn-lt"/>
                <a:ea typeface="+mn-ea"/>
                <a:cs typeface="+mn-cs"/>
              </a:rPr>
              <a:t>לבסוף</a:t>
            </a:r>
            <a:r>
              <a:rPr lang="en-US" sz="1200"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בגרף מצד שמאל ניתן לראות את התפלגות המחלה בין המינים השונים כאשר ספציפית בדאטה שלנו קיימים אחוזים גבוהים יותר של המחלה בקרב הגברים ,כ-20% אחוז יותר ביחס לנשים. וזאת על אף שבפועל הדאטה מכיל כ15% יותר נשים.</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דבר נוסף שעניין אותנו לבחון זה את הקשר בין דמנציה למספר שנות השכלה מאחר ומדובר בשאלה חמה בתחום המחקר של הדמנציה ומחקרים רבים הראו את האפקט החיובי שיש להרגלי הלמידה על הפחתת הסיכון לחלות בדמנציה. מעניין שגם בדאטה שלנו אפשר לראות את הקשר הזה בצורה חד משמעית. אם נסתכל על הגרף הימני נראה כי בכל המדדים הסטטיסטים שנות ההשכלה בקבוצה הבריאה הן גבוהות יותר לעומת הקבוצה של החולים. התוצאות האלו מעידות על כך שלהשכלה יש באופן סטטיסטי תפקיד משמעותי בבריאות הקוגניטיבית ובהפחתת הסיכויים לחלות בדמנציה.</a:t>
            </a:r>
            <a:endParaRPr lang="en-US" sz="1200" kern="1200" dirty="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r" rtl="1"/>
            <a:r>
              <a:rPr lang="he-IL" sz="1200" kern="1200" dirty="0" smtClean="0">
                <a:solidFill>
                  <a:schemeClr val="tx1"/>
                </a:solidFill>
                <a:effectLst/>
                <a:latin typeface="+mn-lt"/>
                <a:ea typeface="+mn-ea"/>
                <a:cs typeface="+mn-cs"/>
              </a:rPr>
              <a:t>נדבר קצת על שלבי הניקיון שביצענו על הדאטה שהן:</a:t>
            </a:r>
            <a:br>
              <a:rPr lang="he-IL"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lgn="r" rtl="1"/>
            <a:r>
              <a:rPr lang="he-IL" sz="1200" kern="1200" dirty="0" smtClean="0">
                <a:solidFill>
                  <a:schemeClr val="tx1"/>
                </a:solidFill>
                <a:effectLst/>
                <a:latin typeface="+mn-lt"/>
                <a:ea typeface="+mn-ea"/>
                <a:cs typeface="+mn-cs"/>
              </a:rPr>
              <a:t>1.הורדת עמודות להפחתת גודל הדאטה ולשיפור ביצועים, כמו הורדת עמודות </a:t>
            </a:r>
            <a:r>
              <a:rPr lang="en-US" sz="1200" kern="1200" dirty="0" smtClean="0">
                <a:solidFill>
                  <a:schemeClr val="tx1"/>
                </a:solidFill>
                <a:effectLst/>
                <a:latin typeface="+mn-lt"/>
                <a:ea typeface="+mn-ea"/>
                <a:cs typeface="+mn-cs"/>
              </a:rPr>
              <a:t>IDs </a:t>
            </a:r>
            <a:r>
              <a:rPr lang="he-IL" sz="1200" kern="1200" dirty="0" smtClean="0">
                <a:solidFill>
                  <a:schemeClr val="tx1"/>
                </a:solidFill>
                <a:effectLst/>
                <a:latin typeface="+mn-lt"/>
                <a:ea typeface="+mn-ea"/>
                <a:cs typeface="+mn-cs"/>
              </a:rPr>
              <a:t>, עמודות של יד דומיננטית שכן בדאטה שלנו כל הנבדקים הם ימניים וכן עמודות נוספות אחרות שאינן אינפורמטיביות מספיק לצורך האנליזה. </a:t>
            </a:r>
            <a:endParaRPr lang="en-US" sz="1200" kern="1200" dirty="0" smtClean="0">
              <a:solidFill>
                <a:schemeClr val="tx1"/>
              </a:solidFill>
              <a:effectLst/>
              <a:latin typeface="+mn-lt"/>
              <a:ea typeface="+mn-ea"/>
              <a:cs typeface="+mn-cs"/>
            </a:endParaRPr>
          </a:p>
          <a:p>
            <a:pPr lvl="0" algn="r" rtl="1"/>
            <a:r>
              <a:rPr lang="he-IL" sz="1200" kern="1200" dirty="0" smtClean="0">
                <a:solidFill>
                  <a:schemeClr val="tx1"/>
                </a:solidFill>
                <a:effectLst/>
                <a:latin typeface="+mn-lt"/>
                <a:ea typeface="+mn-ea"/>
                <a:cs typeface="+mn-cs"/>
              </a:rPr>
              <a:t>2.הורדת ערכי </a:t>
            </a:r>
            <a:r>
              <a:rPr lang="en-US" sz="1200" kern="1200" dirty="0" smtClean="0">
                <a:solidFill>
                  <a:schemeClr val="tx1"/>
                </a:solidFill>
                <a:effectLst/>
                <a:latin typeface="+mn-lt"/>
                <a:ea typeface="+mn-ea"/>
                <a:cs typeface="+mn-cs"/>
              </a:rPr>
              <a:t>Nan</a:t>
            </a:r>
            <a:r>
              <a:rPr lang="he-IL" sz="1200" kern="1200" dirty="0" smtClean="0">
                <a:solidFill>
                  <a:schemeClr val="tx1"/>
                </a:solidFill>
                <a:effectLst/>
                <a:latin typeface="+mn-lt"/>
                <a:ea typeface="+mn-ea"/>
                <a:cs typeface="+mn-cs"/>
              </a:rPr>
              <a:t>, בדאטה נצפו 8 מטופלים שלא היה עבורם דירוג של המצב הסוציו-אקונומי – כנראה מתוך קושי לחשוף פרט אישי שכזה. מאחר והיה מדובר באחוז שולי החלטנו להסיר את השורות האלו מהדאטה.</a:t>
            </a:r>
            <a:endParaRPr lang="en-US" sz="1200" kern="1200" dirty="0" smtClean="0">
              <a:solidFill>
                <a:schemeClr val="tx1"/>
              </a:solidFill>
              <a:effectLst/>
              <a:latin typeface="+mn-lt"/>
              <a:ea typeface="+mn-ea"/>
              <a:cs typeface="+mn-cs"/>
            </a:endParaRPr>
          </a:p>
          <a:p>
            <a:pPr lvl="0" algn="r" rtl="1"/>
            <a:r>
              <a:rPr lang="he-IL" sz="1200" kern="1200" dirty="0" smtClean="0">
                <a:solidFill>
                  <a:schemeClr val="tx1"/>
                </a:solidFill>
                <a:effectLst/>
                <a:latin typeface="+mn-lt"/>
                <a:ea typeface="+mn-ea"/>
                <a:cs typeface="+mn-cs"/>
              </a:rPr>
              <a:t>3.בדאטה שלנו ניתנו 3 סיווגים באופן גולמי – בריא , דמנטי ו</a:t>
            </a:r>
            <a:r>
              <a:rPr lang="en-US" sz="1200" kern="1200" dirty="0" smtClean="0">
                <a:solidFill>
                  <a:schemeClr val="tx1"/>
                </a:solidFill>
                <a:effectLst/>
                <a:latin typeface="+mn-lt"/>
                <a:ea typeface="+mn-ea"/>
                <a:cs typeface="+mn-cs"/>
              </a:rPr>
              <a:t>converted</a:t>
            </a:r>
            <a:r>
              <a:rPr lang="he-IL" sz="1200" kern="1200" dirty="0" smtClean="0">
                <a:solidFill>
                  <a:schemeClr val="tx1"/>
                </a:solidFill>
                <a:effectLst/>
                <a:latin typeface="+mn-lt"/>
                <a:ea typeface="+mn-ea"/>
                <a:cs typeface="+mn-cs"/>
              </a:rPr>
              <a:t>. כאשר התיוג האחרון מתייחס לקבוצה של 14 מטופלים בסך הכל כך שבסריקות הראשונות שביצעו אובחנו כבריאים אך בהמשך הפגישות שקיימו האבחנה השתנתה עבורם והם אובחנו מחדש כחולים בדמנציה. בשביל </a:t>
            </a:r>
            <a:r>
              <a:rPr lang="he-IL" sz="1200" kern="1200" dirty="0" err="1" smtClean="0">
                <a:solidFill>
                  <a:schemeClr val="tx1"/>
                </a:solidFill>
                <a:effectLst/>
                <a:latin typeface="+mn-lt"/>
                <a:ea typeface="+mn-ea"/>
                <a:cs typeface="+mn-cs"/>
              </a:rPr>
              <a:t>שהלייבלים</a:t>
            </a:r>
            <a:r>
              <a:rPr lang="he-IL" sz="1200" kern="1200" dirty="0" smtClean="0">
                <a:solidFill>
                  <a:schemeClr val="tx1"/>
                </a:solidFill>
                <a:effectLst/>
                <a:latin typeface="+mn-lt"/>
                <a:ea typeface="+mn-ea"/>
                <a:cs typeface="+mn-cs"/>
              </a:rPr>
              <a:t> בדאטה שלנו יתפלגו בצורה אחידה כמה שיותר שינינו את החולים האלו להיות בריאים בפגישה הראשונה וחולים בפגישתם האחרונה והסרנו את השורות המתעדות את פגישות הביניים – 9 סה"כ. כתוצאה מכך כמו שניתן לראות קיבלנו דאטה שמתפלג בצורה אחידה יותר.</a:t>
            </a:r>
            <a:endParaRPr lang="en-US" sz="1200" kern="1200" dirty="0" smtClean="0">
              <a:solidFill>
                <a:schemeClr val="tx1"/>
              </a:solidFill>
              <a:effectLst/>
              <a:latin typeface="+mn-lt"/>
              <a:ea typeface="+mn-ea"/>
              <a:cs typeface="+mn-cs"/>
            </a:endParaRPr>
          </a:p>
          <a:p>
            <a:pPr algn="r" rtl="1"/>
            <a:r>
              <a:rPr lang="he-IL" sz="1200" kern="1200" dirty="0" smtClean="0">
                <a:solidFill>
                  <a:schemeClr val="tx1"/>
                </a:solidFill>
                <a:effectLst/>
                <a:latin typeface="+mn-lt"/>
                <a:ea typeface="+mn-ea"/>
                <a:cs typeface="+mn-cs"/>
              </a:rPr>
              <a:t>בתום שלב ה</a:t>
            </a:r>
            <a:r>
              <a:rPr lang="en-US" sz="1200" kern="1200" dirty="0" smtClean="0">
                <a:solidFill>
                  <a:schemeClr val="tx1"/>
                </a:solidFill>
                <a:effectLst/>
                <a:latin typeface="+mn-lt"/>
                <a:ea typeface="+mn-ea"/>
                <a:cs typeface="+mn-cs"/>
              </a:rPr>
              <a:t>pre-processing </a:t>
            </a:r>
            <a:r>
              <a:rPr lang="he-IL" sz="1200" kern="1200" dirty="0" smtClean="0">
                <a:solidFill>
                  <a:schemeClr val="tx1"/>
                </a:solidFill>
                <a:effectLst/>
                <a:latin typeface="+mn-lt"/>
                <a:ea typeface="+mn-ea"/>
                <a:cs typeface="+mn-cs"/>
              </a:rPr>
              <a:t>הדאטה שלנו הכיל 345 סריקות שונות.</a:t>
            </a:r>
            <a:endParaRPr lang="en-US" sz="1200" kern="1200" dirty="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99105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הסבר</a:t>
            </a:r>
            <a:r>
              <a:rPr lang="en-US" dirty="0"/>
              <a:t> </a:t>
            </a:r>
            <a:r>
              <a:rPr lang="en-US" dirty="0" err="1"/>
              <a:t>על</a:t>
            </a:r>
            <a:r>
              <a:rPr lang="en-US" dirty="0"/>
              <a:t>  feature selection, </a:t>
            </a:r>
            <a:r>
              <a:rPr lang="en-US" dirty="0" err="1"/>
              <a:t>מטריצת</a:t>
            </a:r>
            <a:r>
              <a:rPr lang="en-US" dirty="0"/>
              <a:t> </a:t>
            </a:r>
            <a:r>
              <a:rPr lang="en-US" dirty="0" err="1"/>
              <a:t>קורלציות</a:t>
            </a:r>
            <a:r>
              <a:rPr lang="en-US" dirty="0"/>
              <a:t> . ו rank by importance  - </a:t>
            </a:r>
          </a:p>
          <a:p>
            <a:endParaRPr lang="en-US" dirty="0"/>
          </a:p>
          <a:p>
            <a:r>
              <a:rPr lang="en-US" dirty="0" err="1"/>
              <a:t>ביצענו</a:t>
            </a:r>
            <a:r>
              <a:rPr lang="en-US" dirty="0"/>
              <a:t>  feature selection </a:t>
            </a:r>
            <a:r>
              <a:rPr lang="en-US" dirty="0" err="1"/>
              <a:t>על</a:t>
            </a:r>
            <a:r>
              <a:rPr lang="en-US" dirty="0"/>
              <a:t> </a:t>
            </a:r>
            <a:r>
              <a:rPr lang="en-US" dirty="0" err="1"/>
              <a:t>מנת</a:t>
            </a:r>
            <a:r>
              <a:rPr lang="en-US" dirty="0"/>
              <a:t> </a:t>
            </a:r>
            <a:r>
              <a:rPr lang="en-US" dirty="0" err="1"/>
              <a:t>לשפר</a:t>
            </a:r>
            <a:r>
              <a:rPr lang="en-US" dirty="0"/>
              <a:t> </a:t>
            </a:r>
            <a:r>
              <a:rPr lang="en-US" dirty="0" err="1"/>
              <a:t>את</a:t>
            </a:r>
            <a:r>
              <a:rPr lang="en-US" dirty="0"/>
              <a:t> </a:t>
            </a:r>
            <a:r>
              <a:rPr lang="en-US" dirty="0" err="1"/>
              <a:t>הביצועים</a:t>
            </a:r>
            <a:r>
              <a:rPr lang="en-US" dirty="0"/>
              <a:t> </a:t>
            </a:r>
            <a:r>
              <a:rPr lang="en-US" dirty="0" err="1"/>
              <a:t>של</a:t>
            </a:r>
            <a:r>
              <a:rPr lang="en-US" dirty="0"/>
              <a:t> </a:t>
            </a:r>
            <a:r>
              <a:rPr lang="en-US" dirty="0" err="1"/>
              <a:t>האלגוריתמי</a:t>
            </a:r>
            <a:r>
              <a:rPr lang="en-US" dirty="0"/>
              <a:t> ML . </a:t>
            </a:r>
          </a:p>
          <a:p>
            <a:r>
              <a:rPr lang="en-US" dirty="0" err="1"/>
              <a:t>מטריצת</a:t>
            </a:r>
            <a:r>
              <a:rPr lang="en-US" dirty="0"/>
              <a:t> </a:t>
            </a:r>
            <a:r>
              <a:rPr lang="en-US" dirty="0" err="1"/>
              <a:t>קורלציות</a:t>
            </a:r>
            <a:r>
              <a:rPr lang="en-US" dirty="0"/>
              <a:t> - </a:t>
            </a:r>
            <a:r>
              <a:rPr lang="en-US" dirty="0" err="1"/>
              <a:t>תחילה</a:t>
            </a:r>
            <a:r>
              <a:rPr lang="en-US" dirty="0"/>
              <a:t> </a:t>
            </a:r>
            <a:r>
              <a:rPr lang="en-US" dirty="0" err="1"/>
              <a:t>השתמשנו</a:t>
            </a:r>
            <a:r>
              <a:rPr lang="en-US" dirty="0"/>
              <a:t> </a:t>
            </a:r>
            <a:r>
              <a:rPr lang="en-US" dirty="0" err="1"/>
              <a:t>במטריצת</a:t>
            </a:r>
            <a:r>
              <a:rPr lang="en-US" dirty="0"/>
              <a:t> </a:t>
            </a:r>
            <a:r>
              <a:rPr lang="en-US" dirty="0" err="1"/>
              <a:t>קורלציות</a:t>
            </a:r>
            <a:r>
              <a:rPr lang="en-US" dirty="0"/>
              <a:t> </a:t>
            </a:r>
            <a:r>
              <a:rPr lang="en-US" dirty="0" err="1"/>
              <a:t>על</a:t>
            </a:r>
            <a:r>
              <a:rPr lang="en-US" dirty="0"/>
              <a:t> </a:t>
            </a:r>
            <a:r>
              <a:rPr lang="en-US" dirty="0" err="1"/>
              <a:t>מנת</a:t>
            </a:r>
            <a:r>
              <a:rPr lang="en-US" dirty="0"/>
              <a:t> </a:t>
            </a:r>
            <a:r>
              <a:rPr lang="en-US" dirty="0" err="1"/>
              <a:t>למצוא</a:t>
            </a:r>
            <a:r>
              <a:rPr lang="en-US" dirty="0"/>
              <a:t> </a:t>
            </a:r>
            <a:r>
              <a:rPr lang="en-US" dirty="0" err="1"/>
              <a:t>פיצ'רים</a:t>
            </a:r>
            <a:r>
              <a:rPr lang="en-US" dirty="0"/>
              <a:t> </a:t>
            </a:r>
            <a:r>
              <a:rPr lang="en-US" dirty="0" err="1"/>
              <a:t>בעלי</a:t>
            </a:r>
            <a:r>
              <a:rPr lang="en-US" dirty="0"/>
              <a:t> </a:t>
            </a:r>
            <a:r>
              <a:rPr lang="en-US" dirty="0" err="1"/>
              <a:t>קורלציה</a:t>
            </a:r>
            <a:r>
              <a:rPr lang="en-US" dirty="0"/>
              <a:t> </a:t>
            </a:r>
            <a:r>
              <a:rPr lang="en-US" dirty="0" err="1"/>
              <a:t>גבוה</a:t>
            </a:r>
            <a:r>
              <a:rPr lang="en-US" dirty="0"/>
              <a:t> </a:t>
            </a:r>
            <a:r>
              <a:rPr lang="en-US" dirty="0" err="1"/>
              <a:t>וכך</a:t>
            </a:r>
            <a:r>
              <a:rPr lang="en-US" dirty="0"/>
              <a:t> </a:t>
            </a:r>
            <a:r>
              <a:rPr lang="en-US" dirty="0" err="1"/>
              <a:t>נוכל</a:t>
            </a:r>
            <a:r>
              <a:rPr lang="en-US" dirty="0"/>
              <a:t> </a:t>
            </a:r>
            <a:r>
              <a:rPr lang="en-US" dirty="0" err="1"/>
              <a:t>להסיר</a:t>
            </a:r>
            <a:r>
              <a:rPr lang="en-US" dirty="0"/>
              <a:t> </a:t>
            </a:r>
            <a:r>
              <a:rPr lang="en-US" dirty="0" err="1"/>
              <a:t>פיצ'רים</a:t>
            </a:r>
            <a:r>
              <a:rPr lang="en-US" dirty="0"/>
              <a:t> </a:t>
            </a:r>
            <a:r>
              <a:rPr lang="en-US" dirty="0" err="1"/>
              <a:t>מיותרים</a:t>
            </a:r>
            <a:r>
              <a:rPr lang="en-US" dirty="0"/>
              <a:t> </a:t>
            </a:r>
            <a:r>
              <a:rPr lang="en-US" dirty="0" err="1"/>
              <a:t>שעלולים</a:t>
            </a:r>
            <a:r>
              <a:rPr lang="en-US" dirty="0"/>
              <a:t> </a:t>
            </a:r>
            <a:r>
              <a:rPr lang="en-US" dirty="0" err="1"/>
              <a:t>להוות</a:t>
            </a:r>
            <a:r>
              <a:rPr lang="en-US" dirty="0"/>
              <a:t> </a:t>
            </a:r>
            <a:r>
              <a:rPr lang="en-US" dirty="0" err="1"/>
              <a:t>רעש</a:t>
            </a:r>
            <a:r>
              <a:rPr lang="en-US" dirty="0"/>
              <a:t> .</a:t>
            </a:r>
          </a:p>
          <a:p>
            <a:r>
              <a:rPr lang="en-US" dirty="0" err="1"/>
              <a:t>כפי</a:t>
            </a:r>
            <a:r>
              <a:rPr lang="en-US" dirty="0"/>
              <a:t> </a:t>
            </a:r>
            <a:r>
              <a:rPr lang="en-US" dirty="0" err="1"/>
              <a:t>שניתן</a:t>
            </a:r>
            <a:r>
              <a:rPr lang="en-US" dirty="0"/>
              <a:t> </a:t>
            </a:r>
            <a:r>
              <a:rPr lang="en-US" dirty="0" err="1"/>
              <a:t>לראות</a:t>
            </a:r>
            <a:r>
              <a:rPr lang="en-US" dirty="0"/>
              <a:t> </a:t>
            </a:r>
            <a:r>
              <a:rPr lang="en-US" dirty="0" err="1"/>
              <a:t>מהתוצאה</a:t>
            </a:r>
            <a:r>
              <a:rPr lang="en-US" dirty="0"/>
              <a:t> </a:t>
            </a:r>
            <a:r>
              <a:rPr lang="en-US" dirty="0" err="1"/>
              <a:t>קיימות</a:t>
            </a:r>
            <a:r>
              <a:rPr lang="en-US" dirty="0"/>
              <a:t> </a:t>
            </a:r>
            <a:r>
              <a:rPr lang="en-US" dirty="0" err="1"/>
              <a:t>קורלציות</a:t>
            </a:r>
            <a:r>
              <a:rPr lang="en-US" dirty="0"/>
              <a:t> </a:t>
            </a:r>
            <a:r>
              <a:rPr lang="en-US" dirty="0" err="1"/>
              <a:t>בין</a:t>
            </a:r>
            <a:r>
              <a:rPr lang="en-US" dirty="0"/>
              <a:t> </a:t>
            </a:r>
            <a:r>
              <a:rPr lang="en-US" dirty="0" err="1"/>
              <a:t>הפיצרים</a:t>
            </a:r>
            <a:r>
              <a:rPr lang="en-US" dirty="0"/>
              <a:t> </a:t>
            </a:r>
            <a:r>
              <a:rPr lang="en-US" dirty="0" err="1"/>
              <a:t>הבאים</a:t>
            </a:r>
            <a:r>
              <a:rPr lang="en-US" dirty="0"/>
              <a:t> : </a:t>
            </a:r>
          </a:p>
          <a:p>
            <a:r>
              <a:rPr lang="en-US" dirty="0"/>
              <a:t>1. ASF ~ </a:t>
            </a:r>
            <a:r>
              <a:rPr lang="en-US" dirty="0" err="1"/>
              <a:t>eTIV</a:t>
            </a:r>
            <a:r>
              <a:rPr lang="en-US" dirty="0"/>
              <a:t> -&gt;  </a:t>
            </a:r>
            <a:r>
              <a:rPr lang="en-US" dirty="0" err="1"/>
              <a:t>מדדים</a:t>
            </a:r>
            <a:r>
              <a:rPr lang="en-US" dirty="0"/>
              <a:t> </a:t>
            </a:r>
            <a:r>
              <a:rPr lang="en-US" dirty="0" err="1"/>
              <a:t>פזיולוגים</a:t>
            </a:r>
            <a:r>
              <a:rPr lang="en-US" dirty="0"/>
              <a:t> </a:t>
            </a:r>
            <a:r>
              <a:rPr lang="en-US" dirty="0" err="1"/>
              <a:t>מוחיים</a:t>
            </a:r>
            <a:r>
              <a:rPr lang="en-US" dirty="0"/>
              <a:t> : </a:t>
            </a:r>
          </a:p>
          <a:p>
            <a:r>
              <a:rPr lang="en-US" dirty="0"/>
              <a:t> &lt;-. EDUC ~ SES.2 </a:t>
            </a:r>
            <a:r>
              <a:rPr lang="en-US" dirty="0" err="1"/>
              <a:t>שנות</a:t>
            </a:r>
            <a:r>
              <a:rPr lang="en-US" dirty="0"/>
              <a:t> </a:t>
            </a:r>
            <a:r>
              <a:rPr lang="en-US" dirty="0" err="1"/>
              <a:t>לימוד</a:t>
            </a:r>
            <a:r>
              <a:rPr lang="en-US" dirty="0"/>
              <a:t> </a:t>
            </a:r>
            <a:r>
              <a:rPr lang="en-US" dirty="0" err="1"/>
              <a:t>ומצב</a:t>
            </a:r>
            <a:r>
              <a:rPr lang="en-US" dirty="0"/>
              <a:t> </a:t>
            </a:r>
            <a:r>
              <a:rPr lang="en-US" dirty="0" err="1"/>
              <a:t>סוציואקונומי</a:t>
            </a:r>
            <a:endParaRPr lang="en-US" dirty="0"/>
          </a:p>
          <a:p>
            <a:r>
              <a:rPr lang="en-US" dirty="0"/>
              <a:t>CDR ~ MMSE.3. -&gt;</a:t>
            </a:r>
            <a:r>
              <a:rPr lang="en-US" dirty="0" err="1"/>
              <a:t>הערכת</a:t>
            </a:r>
            <a:r>
              <a:rPr lang="en-US" dirty="0"/>
              <a:t> </a:t>
            </a:r>
            <a:r>
              <a:rPr lang="en-US" dirty="0" err="1"/>
              <a:t>תפקוד</a:t>
            </a:r>
            <a:r>
              <a:rPr lang="en-US" dirty="0"/>
              <a:t> </a:t>
            </a:r>
            <a:r>
              <a:rPr lang="en-US" dirty="0" err="1"/>
              <a:t>קוגנטיבי</a:t>
            </a:r>
            <a:r>
              <a:rPr lang="en-US" dirty="0"/>
              <a:t>  </a:t>
            </a:r>
          </a:p>
          <a:p>
            <a:r>
              <a:rPr lang="en-US" dirty="0" err="1"/>
              <a:t>בחרנו</a:t>
            </a:r>
            <a:r>
              <a:rPr lang="en-US" dirty="0"/>
              <a:t> </a:t>
            </a:r>
            <a:r>
              <a:rPr lang="en-US" dirty="0" err="1"/>
              <a:t>לסנן</a:t>
            </a:r>
            <a:r>
              <a:rPr lang="en-US" dirty="0"/>
              <a:t> </a:t>
            </a:r>
            <a:r>
              <a:rPr lang="en-US" dirty="0" err="1"/>
              <a:t>את</a:t>
            </a:r>
            <a:r>
              <a:rPr lang="en-US" dirty="0"/>
              <a:t> </a:t>
            </a:r>
            <a:r>
              <a:rPr lang="en-US" dirty="0" err="1"/>
              <a:t>הפיצ'ר</a:t>
            </a:r>
            <a:r>
              <a:rPr lang="en-US" dirty="0"/>
              <a:t> </a:t>
            </a:r>
            <a:r>
              <a:rPr lang="en-US" dirty="0" err="1"/>
              <a:t>בעל</a:t>
            </a:r>
            <a:r>
              <a:rPr lang="en-US" dirty="0"/>
              <a:t> </a:t>
            </a:r>
            <a:r>
              <a:rPr lang="en-US" dirty="0" err="1"/>
              <a:t>קורלציה</a:t>
            </a:r>
            <a:r>
              <a:rPr lang="en-US" dirty="0"/>
              <a:t> </a:t>
            </a:r>
            <a:r>
              <a:rPr lang="en-US" dirty="0" err="1"/>
              <a:t>מעל</a:t>
            </a:r>
            <a:r>
              <a:rPr lang="en-US" dirty="0"/>
              <a:t> 0.75 </a:t>
            </a:r>
            <a:r>
              <a:rPr lang="en-US" dirty="0" err="1"/>
              <a:t>שהוא</a:t>
            </a:r>
            <a:r>
              <a:rPr lang="en-US" dirty="0"/>
              <a:t> </a:t>
            </a:r>
            <a:r>
              <a:rPr lang="en-US" dirty="0" err="1"/>
              <a:t>eTIV</a:t>
            </a:r>
            <a:r>
              <a:rPr lang="en-US" dirty="0"/>
              <a:t>.</a:t>
            </a:r>
          </a:p>
          <a:p>
            <a:endParaRPr lang="en-US" dirty="0"/>
          </a:p>
          <a:p>
            <a:r>
              <a:rPr lang="en-US" dirty="0" err="1"/>
              <a:t>דירוג</a:t>
            </a:r>
            <a:r>
              <a:rPr lang="en-US" dirty="0"/>
              <a:t> - </a:t>
            </a:r>
            <a:r>
              <a:rPr lang="en-US" dirty="0" err="1"/>
              <a:t>השתמשנו</a:t>
            </a:r>
            <a:r>
              <a:rPr lang="en-US" dirty="0"/>
              <a:t> </a:t>
            </a:r>
            <a:r>
              <a:rPr lang="en-US" dirty="0" err="1"/>
              <a:t>במודל</a:t>
            </a:r>
            <a:r>
              <a:rPr lang="en-US" dirty="0"/>
              <a:t> random forest </a:t>
            </a:r>
            <a:r>
              <a:rPr lang="en-US" dirty="0" err="1"/>
              <a:t>על</a:t>
            </a:r>
            <a:r>
              <a:rPr lang="en-US" dirty="0"/>
              <a:t> </a:t>
            </a:r>
            <a:r>
              <a:rPr lang="en-US" dirty="0" err="1"/>
              <a:t>מנת</a:t>
            </a:r>
            <a:r>
              <a:rPr lang="en-US" dirty="0"/>
              <a:t> </a:t>
            </a:r>
            <a:r>
              <a:rPr lang="en-US" dirty="0" err="1"/>
              <a:t>לבחון</a:t>
            </a:r>
            <a:r>
              <a:rPr lang="en-US" dirty="0"/>
              <a:t> </a:t>
            </a:r>
            <a:r>
              <a:rPr lang="en-US" dirty="0" err="1"/>
              <a:t>את</a:t>
            </a:r>
            <a:r>
              <a:rPr lang="en-US" dirty="0"/>
              <a:t> </a:t>
            </a:r>
            <a:r>
              <a:rPr lang="en-US" dirty="0" err="1"/>
              <a:t>חשיבות</a:t>
            </a:r>
            <a:r>
              <a:rPr lang="en-US" dirty="0"/>
              <a:t> </a:t>
            </a:r>
            <a:r>
              <a:rPr lang="en-US" dirty="0" err="1"/>
              <a:t>הפיצ'רים</a:t>
            </a:r>
            <a:r>
              <a:rPr lang="en-US" dirty="0"/>
              <a:t> . </a:t>
            </a:r>
          </a:p>
          <a:p>
            <a:r>
              <a:rPr lang="en-US" dirty="0" err="1"/>
              <a:t>ניתן</a:t>
            </a:r>
            <a:r>
              <a:rPr lang="en-US" dirty="0"/>
              <a:t> </a:t>
            </a:r>
            <a:r>
              <a:rPr lang="en-US" dirty="0" err="1"/>
              <a:t>להסיק</a:t>
            </a:r>
            <a:r>
              <a:rPr lang="en-US" dirty="0"/>
              <a:t> </a:t>
            </a:r>
            <a:r>
              <a:rPr lang="en-US" dirty="0" err="1"/>
              <a:t>שארבעת</a:t>
            </a:r>
            <a:r>
              <a:rPr lang="en-US" dirty="0"/>
              <a:t> </a:t>
            </a:r>
            <a:r>
              <a:rPr lang="en-US" dirty="0" err="1"/>
              <a:t>המאפיינים</a:t>
            </a:r>
            <a:r>
              <a:rPr lang="en-US" dirty="0"/>
              <a:t> </a:t>
            </a:r>
            <a:r>
              <a:rPr lang="en-US" dirty="0" err="1"/>
              <a:t>החשובים</a:t>
            </a:r>
            <a:r>
              <a:rPr lang="en-US" dirty="0"/>
              <a:t> </a:t>
            </a:r>
            <a:r>
              <a:rPr lang="en-US" dirty="0" err="1"/>
              <a:t>ביותר</a:t>
            </a:r>
            <a:r>
              <a:rPr lang="en-US" dirty="0"/>
              <a:t> </a:t>
            </a:r>
            <a:r>
              <a:rPr lang="en-US" dirty="0" err="1"/>
              <a:t>לסיווג</a:t>
            </a:r>
            <a:r>
              <a:rPr lang="en-US" dirty="0"/>
              <a:t> </a:t>
            </a:r>
            <a:r>
              <a:rPr lang="en-US" dirty="0" err="1"/>
              <a:t>דמנציה</a:t>
            </a:r>
            <a:r>
              <a:rPr lang="en-US" dirty="0"/>
              <a:t> </a:t>
            </a:r>
            <a:r>
              <a:rPr lang="en-US" dirty="0" err="1"/>
              <a:t>הם</a:t>
            </a:r>
            <a:r>
              <a:rPr lang="en-US" dirty="0"/>
              <a:t>:</a:t>
            </a:r>
          </a:p>
          <a:p>
            <a:r>
              <a:rPr lang="en-US" dirty="0"/>
              <a:t> -CDR -MMSE -</a:t>
            </a:r>
            <a:r>
              <a:rPr lang="en-US" dirty="0" err="1"/>
              <a:t>nWBV</a:t>
            </a:r>
            <a:r>
              <a:rPr lang="en-US" dirty="0"/>
              <a:t> -ASF-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KNN אלגוריתם</a:t>
            </a:r>
          </a:p>
          <a:p>
            <a:r>
              <a:rPr lang="en-US"/>
              <a:t>תיאור של מה שעשינו -נרמול,  חילוק של הדאטא , , חיזוי בחירת K הכי טוב   </a:t>
            </a:r>
          </a:p>
          <a:p>
            <a:endParaRPr lang="en-US"/>
          </a:p>
          <a:p>
            <a:r>
              <a:rPr lang="en-US"/>
              <a:t>תחילה, ביצענו נרמול של הדאטא באמצעות שימוש בmin/max normalization . </a:t>
            </a:r>
          </a:p>
          <a:p>
            <a:r>
              <a:rPr lang="en-US"/>
              <a:t>בשלב הבא חילקנו את הדאטא ל training &amp; test set ביחס של 80-20. </a:t>
            </a:r>
          </a:p>
          <a:p>
            <a:r>
              <a:rPr lang="en-US"/>
              <a:t>כפי הניתן לראות מהתוצאות KNN - חיזוי אנשים ללא דימנציה  נעשה ללא טעויות-  בעל 100% הצלחה. </a:t>
            </a:r>
          </a:p>
          <a:p>
            <a:r>
              <a:rPr lang="en-US"/>
              <a:t>ואילו חיזוי אנשים עם דמנציה התבצע עם 76% הצלחה.</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0560112" y="-6875490"/>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t="-6179" r="-211836"/>
            </a:stretch>
          </a:blipFill>
        </p:spPr>
      </p:sp>
      <p:sp>
        <p:nvSpPr>
          <p:cNvPr id="3" name="TextBox 3"/>
          <p:cNvSpPr txBox="1"/>
          <p:nvPr/>
        </p:nvSpPr>
        <p:spPr>
          <a:xfrm>
            <a:off x="8711613" y="1847490"/>
            <a:ext cx="8060759" cy="5140694"/>
          </a:xfrm>
          <a:prstGeom prst="rect">
            <a:avLst/>
          </a:prstGeom>
        </p:spPr>
        <p:txBody>
          <a:bodyPr lIns="0" tIns="0" rIns="0" bIns="0" rtlCol="0" anchor="t">
            <a:spAutoFit/>
          </a:bodyPr>
          <a:lstStyle/>
          <a:p>
            <a:pPr>
              <a:lnSpc>
                <a:spcPts val="10115"/>
              </a:lnSpc>
            </a:pPr>
            <a:r>
              <a:rPr lang="en-US" sz="8291">
                <a:solidFill>
                  <a:srgbClr val="000000"/>
                </a:solidFill>
                <a:latin typeface="Cocomat Pro Heavy"/>
              </a:rPr>
              <a:t>DEMENTIA-PREDICTION-DATASET</a:t>
            </a:r>
          </a:p>
          <a:p>
            <a:pPr>
              <a:lnSpc>
                <a:spcPts val="10115"/>
              </a:lnSpc>
            </a:pPr>
            <a:endParaRPr lang="en-US" sz="8291">
              <a:solidFill>
                <a:srgbClr val="000000"/>
              </a:solidFill>
              <a:latin typeface="Cocomat Pro Heavy"/>
            </a:endParaRPr>
          </a:p>
        </p:txBody>
      </p:sp>
      <p:sp>
        <p:nvSpPr>
          <p:cNvPr id="4" name="Freeform 4"/>
          <p:cNvSpPr/>
          <p:nvPr/>
        </p:nvSpPr>
        <p:spPr>
          <a:xfrm>
            <a:off x="0" y="6006557"/>
            <a:ext cx="18288000" cy="6906869"/>
          </a:xfrm>
          <a:custGeom>
            <a:avLst/>
            <a:gdLst/>
            <a:ahLst/>
            <a:cxnLst/>
            <a:rect l="l" t="t" r="r" b="b"/>
            <a:pathLst>
              <a:path w="18288000" h="6906869">
                <a:moveTo>
                  <a:pt x="0" y="0"/>
                </a:moveTo>
                <a:lnTo>
                  <a:pt x="18288000" y="0"/>
                </a:lnTo>
                <a:lnTo>
                  <a:pt x="18288000" y="6906869"/>
                </a:lnTo>
                <a:lnTo>
                  <a:pt x="0" y="690686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410557" y="1060289"/>
            <a:ext cx="7892175" cy="6067110"/>
          </a:xfrm>
          <a:custGeom>
            <a:avLst/>
            <a:gdLst/>
            <a:ahLst/>
            <a:cxnLst/>
            <a:rect l="l" t="t" r="r" b="b"/>
            <a:pathLst>
              <a:path w="7892175" h="6067110">
                <a:moveTo>
                  <a:pt x="0" y="0"/>
                </a:moveTo>
                <a:lnTo>
                  <a:pt x="7892176" y="0"/>
                </a:lnTo>
                <a:lnTo>
                  <a:pt x="7892176" y="6067109"/>
                </a:lnTo>
                <a:lnTo>
                  <a:pt x="0" y="60671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12741993" y="8145934"/>
            <a:ext cx="2638296" cy="1617319"/>
          </a:xfrm>
          <a:prstGeom prst="rect">
            <a:avLst/>
          </a:prstGeom>
        </p:spPr>
        <p:txBody>
          <a:bodyPr lIns="0" tIns="0" rIns="0" bIns="0" rtlCol="0" anchor="t">
            <a:spAutoFit/>
          </a:bodyPr>
          <a:lstStyle/>
          <a:p>
            <a:pPr>
              <a:lnSpc>
                <a:spcPts val="4306"/>
              </a:lnSpc>
            </a:pPr>
            <a:r>
              <a:rPr lang="en-US" sz="3076">
                <a:solidFill>
                  <a:srgbClr val="000000"/>
                </a:solidFill>
                <a:latin typeface="Montserrat"/>
              </a:rPr>
              <a:t>Reut Lev Yeela Granot Shir Ohayon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75625" y="100168"/>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553454" y="3806842"/>
            <a:ext cx="7579811" cy="5484464"/>
          </a:xfrm>
          <a:custGeom>
            <a:avLst/>
            <a:gdLst/>
            <a:ahLst/>
            <a:cxnLst/>
            <a:rect l="l" t="t" r="r" b="b"/>
            <a:pathLst>
              <a:path w="7579811" h="5484464">
                <a:moveTo>
                  <a:pt x="0" y="0"/>
                </a:moveTo>
                <a:lnTo>
                  <a:pt x="7579811" y="0"/>
                </a:lnTo>
                <a:lnTo>
                  <a:pt x="7579811" y="5484464"/>
                </a:lnTo>
                <a:lnTo>
                  <a:pt x="0" y="5484464"/>
                </a:lnTo>
                <a:lnTo>
                  <a:pt x="0" y="0"/>
                </a:lnTo>
                <a:close/>
              </a:path>
            </a:pathLst>
          </a:custGeom>
          <a:blipFill>
            <a:blip r:embed="rId5"/>
            <a:stretch>
              <a:fillRect/>
            </a:stretch>
          </a:blipFill>
        </p:spPr>
      </p:sp>
      <p:sp>
        <p:nvSpPr>
          <p:cNvPr id="4" name="Freeform 4"/>
          <p:cNvSpPr/>
          <p:nvPr/>
        </p:nvSpPr>
        <p:spPr>
          <a:xfrm>
            <a:off x="9323047" y="3806842"/>
            <a:ext cx="7936253" cy="5599039"/>
          </a:xfrm>
          <a:custGeom>
            <a:avLst/>
            <a:gdLst/>
            <a:ahLst/>
            <a:cxnLst/>
            <a:rect l="l" t="t" r="r" b="b"/>
            <a:pathLst>
              <a:path w="7936253" h="5599039">
                <a:moveTo>
                  <a:pt x="0" y="0"/>
                </a:moveTo>
                <a:lnTo>
                  <a:pt x="7936253" y="0"/>
                </a:lnTo>
                <a:lnTo>
                  <a:pt x="7936253" y="5599039"/>
                </a:lnTo>
                <a:lnTo>
                  <a:pt x="0" y="5599039"/>
                </a:lnTo>
                <a:lnTo>
                  <a:pt x="0" y="0"/>
                </a:lnTo>
                <a:close/>
              </a:path>
            </a:pathLst>
          </a:custGeom>
          <a:blipFill>
            <a:blip r:embed="rId6"/>
            <a:stretch>
              <a:fillRect/>
            </a:stretch>
          </a:blipFill>
        </p:spPr>
      </p:sp>
      <p:sp>
        <p:nvSpPr>
          <p:cNvPr id="5" name="TextBox 5"/>
          <p:cNvSpPr txBox="1"/>
          <p:nvPr/>
        </p:nvSpPr>
        <p:spPr>
          <a:xfrm>
            <a:off x="3674852" y="100168"/>
            <a:ext cx="15237194" cy="3706674"/>
          </a:xfrm>
          <a:prstGeom prst="rect">
            <a:avLst/>
          </a:prstGeom>
        </p:spPr>
        <p:txBody>
          <a:bodyPr lIns="0" tIns="0" rIns="0" bIns="0" rtlCol="0" anchor="t">
            <a:spAutoFit/>
          </a:bodyPr>
          <a:lstStyle/>
          <a:p>
            <a:pPr>
              <a:lnSpc>
                <a:spcPts val="9895"/>
              </a:lnSpc>
            </a:pPr>
            <a:r>
              <a:rPr lang="en-US" sz="7067">
                <a:solidFill>
                  <a:srgbClr val="05066D"/>
                </a:solidFill>
                <a:latin typeface="Cocomat Pro Heavy"/>
              </a:rPr>
              <a:t>ML ALGORITHM - KNN CLASSIFICATION</a:t>
            </a:r>
          </a:p>
          <a:p>
            <a:pPr marL="0" lvl="0" indent="0">
              <a:lnSpc>
                <a:spcPts val="9895"/>
              </a:lnSpc>
              <a:spcBef>
                <a:spcPct val="0"/>
              </a:spcBef>
            </a:pPr>
            <a:endParaRPr lang="en-US" sz="7067">
              <a:solidFill>
                <a:srgbClr val="05066D"/>
              </a:solidFill>
              <a:latin typeface="Cocomat Pro Heav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0560112" y="-6875490"/>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t="-6179" r="-211836"/>
            </a:stretch>
          </a:blipFill>
        </p:spPr>
      </p:sp>
      <p:sp>
        <p:nvSpPr>
          <p:cNvPr id="3" name="Freeform 3"/>
          <p:cNvSpPr/>
          <p:nvPr/>
        </p:nvSpPr>
        <p:spPr>
          <a:xfrm rot="1169439">
            <a:off x="14168040" y="5143500"/>
            <a:ext cx="2911307" cy="4487564"/>
          </a:xfrm>
          <a:custGeom>
            <a:avLst/>
            <a:gdLst/>
            <a:ahLst/>
            <a:cxnLst/>
            <a:rect l="l" t="t" r="r" b="b"/>
            <a:pathLst>
              <a:path w="2911307" h="4487564">
                <a:moveTo>
                  <a:pt x="0" y="0"/>
                </a:moveTo>
                <a:lnTo>
                  <a:pt x="2911307" y="0"/>
                </a:lnTo>
                <a:lnTo>
                  <a:pt x="2911307" y="4487564"/>
                </a:lnTo>
                <a:lnTo>
                  <a:pt x="0" y="448756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TextBox 4"/>
          <p:cNvSpPr txBox="1"/>
          <p:nvPr/>
        </p:nvSpPr>
        <p:spPr>
          <a:xfrm>
            <a:off x="2294334" y="3003232"/>
            <a:ext cx="13699331" cy="43307636"/>
          </a:xfrm>
          <a:prstGeom prst="rect">
            <a:avLst/>
          </a:prstGeom>
        </p:spPr>
        <p:txBody>
          <a:bodyPr lIns="0" tIns="0" rIns="0" bIns="0" rtlCol="0" anchor="t">
            <a:spAutoFit/>
          </a:bodyPr>
          <a:lstStyle/>
          <a:p>
            <a:pPr algn="ctr">
              <a:lnSpc>
                <a:spcPts val="19039"/>
              </a:lnSpc>
            </a:pPr>
            <a:r>
              <a:rPr lang="en-US" sz="13599">
                <a:solidFill>
                  <a:srgbClr val="060637"/>
                </a:solidFill>
                <a:latin typeface="Cocomat Pro Heavy"/>
              </a:rPr>
              <a:t>QUESTIONS</a:t>
            </a:r>
          </a:p>
          <a:p>
            <a:pPr algn="ctr">
              <a:lnSpc>
                <a:spcPts val="19039"/>
              </a:lnSpc>
            </a:pPr>
            <a:endParaRPr lang="en-US" sz="13599">
              <a:solidFill>
                <a:srgbClr val="060637"/>
              </a:solidFill>
              <a:latin typeface="Cocomat Pro Heavy"/>
            </a:endParaRPr>
          </a:p>
          <a:p>
            <a:pPr algn="ctr">
              <a:lnSpc>
                <a:spcPts val="19039"/>
              </a:lnSpc>
            </a:pPr>
            <a:endParaRPr lang="en-US" sz="13599">
              <a:solidFill>
                <a:srgbClr val="060637"/>
              </a:solidFill>
              <a:latin typeface="Cocomat Pro Heavy"/>
            </a:endParaRPr>
          </a:p>
          <a:p>
            <a:pPr algn="ctr">
              <a:lnSpc>
                <a:spcPts val="19039"/>
              </a:lnSpc>
            </a:pPr>
            <a:r>
              <a:rPr lang="en-US" sz="13599">
                <a:solidFill>
                  <a:srgbClr val="060637"/>
                </a:solidFill>
                <a:cs typeface="Cocomat Pro Heavy"/>
              </a:rPr>
              <a:t>שאלות</a:t>
            </a:r>
          </a:p>
          <a:p>
            <a:pPr algn="ctr">
              <a:lnSpc>
                <a:spcPts val="19039"/>
              </a:lnSpc>
            </a:pPr>
            <a:endParaRPr lang="en-US" sz="13599">
              <a:solidFill>
                <a:srgbClr val="060637"/>
              </a:solidFill>
              <a:cs typeface="Cocomat Pro Heavy"/>
            </a:endParaRPr>
          </a:p>
          <a:p>
            <a:pPr algn="ctr">
              <a:lnSpc>
                <a:spcPts val="19039"/>
              </a:lnSpc>
            </a:pPr>
            <a:endParaRPr lang="en-US" sz="13599">
              <a:solidFill>
                <a:srgbClr val="060637"/>
              </a:solidFill>
              <a:cs typeface="Cocomat Pro Heavy"/>
            </a:endParaRPr>
          </a:p>
          <a:p>
            <a:pPr algn="ctr">
              <a:lnSpc>
                <a:spcPts val="19039"/>
              </a:lnSpc>
            </a:pPr>
            <a:endParaRPr lang="en-US" sz="13599">
              <a:solidFill>
                <a:srgbClr val="060637"/>
              </a:solidFill>
              <a:cs typeface="Cocomat Pro Heavy"/>
            </a:endParaRPr>
          </a:p>
          <a:p>
            <a:pPr algn="ctr">
              <a:lnSpc>
                <a:spcPts val="19039"/>
              </a:lnSpc>
            </a:pPr>
            <a:endParaRPr lang="en-US" sz="13599">
              <a:solidFill>
                <a:srgbClr val="060637"/>
              </a:solidFill>
              <a:cs typeface="Cocomat Pro Heavy"/>
            </a:endParaRPr>
          </a:p>
          <a:p>
            <a:pPr algn="ctr">
              <a:lnSpc>
                <a:spcPts val="19039"/>
              </a:lnSpc>
            </a:pPr>
            <a:endParaRPr lang="en-US" sz="13599">
              <a:solidFill>
                <a:srgbClr val="060637"/>
              </a:solidFill>
              <a:cs typeface="Cocomat Pro Heavy"/>
            </a:endParaRPr>
          </a:p>
          <a:p>
            <a:pPr algn="ctr">
              <a:lnSpc>
                <a:spcPts val="19039"/>
              </a:lnSpc>
            </a:pPr>
            <a:r>
              <a:rPr lang="en-US" sz="13599">
                <a:solidFill>
                  <a:srgbClr val="060637"/>
                </a:solidFill>
                <a:latin typeface="Cocomat Pro Heavy"/>
              </a:rPr>
              <a:t>5 / 5,000</a:t>
            </a:r>
          </a:p>
          <a:p>
            <a:pPr algn="ctr">
              <a:lnSpc>
                <a:spcPts val="19039"/>
              </a:lnSpc>
            </a:pPr>
            <a:endParaRPr lang="en-US" sz="13599">
              <a:solidFill>
                <a:srgbClr val="060637"/>
              </a:solidFill>
              <a:latin typeface="Cocomat Pro Heavy"/>
            </a:endParaRPr>
          </a:p>
          <a:p>
            <a:pPr algn="ctr">
              <a:lnSpc>
                <a:spcPts val="19039"/>
              </a:lnSpc>
            </a:pPr>
            <a:r>
              <a:rPr lang="en-US" sz="13599">
                <a:solidFill>
                  <a:srgbClr val="060637"/>
                </a:solidFill>
                <a:cs typeface="Cocomat Pro Heavy"/>
              </a:rPr>
              <a:t>תוצאות התרגום</a:t>
            </a:r>
          </a:p>
          <a:p>
            <a:pPr algn="ctr">
              <a:lnSpc>
                <a:spcPts val="19039"/>
              </a:lnSpc>
            </a:pPr>
            <a:r>
              <a:rPr lang="en-US" sz="13599">
                <a:solidFill>
                  <a:srgbClr val="060637"/>
                </a:solidFill>
                <a:cs typeface="Cocomat Pro Heavy"/>
              </a:rPr>
              <a:t>תוצאת התרגום</a:t>
            </a:r>
          </a:p>
          <a:p>
            <a:pPr algn="ctr">
              <a:lnSpc>
                <a:spcPts val="19039"/>
              </a:lnSpc>
            </a:pPr>
            <a:endParaRPr lang="en-US" sz="13599">
              <a:solidFill>
                <a:srgbClr val="060637"/>
              </a:solidFill>
              <a:cs typeface="Cocomat Pro Heavy"/>
            </a:endParaRPr>
          </a:p>
          <a:p>
            <a:pPr algn="ctr">
              <a:lnSpc>
                <a:spcPts val="19039"/>
              </a:lnSpc>
            </a:pPr>
            <a:r>
              <a:rPr lang="en-US" sz="13599">
                <a:solidFill>
                  <a:srgbClr val="060637"/>
                </a:solidFill>
                <a:latin typeface="Cocomat Pro Heavy"/>
              </a:rPr>
              <a:t>star_border</a:t>
            </a:r>
          </a:p>
          <a:p>
            <a:pPr algn="ctr">
              <a:lnSpc>
                <a:spcPts val="19039"/>
              </a:lnSpc>
            </a:pPr>
            <a:endParaRPr lang="en-US" sz="13599">
              <a:solidFill>
                <a:srgbClr val="060637"/>
              </a:solidFill>
              <a:latin typeface="Cocomat Pro Heavy"/>
            </a:endParaRPr>
          </a:p>
          <a:p>
            <a:pPr algn="ctr">
              <a:lnSpc>
                <a:spcPts val="19039"/>
              </a:lnSpc>
            </a:pPr>
            <a:r>
              <a:rPr lang="en-US" sz="13599">
                <a:solidFill>
                  <a:srgbClr val="060637"/>
                </a:solidFill>
                <a:latin typeface="Cocomat Pro Heavy"/>
              </a:rPr>
              <a:t>questions</a:t>
            </a:r>
          </a:p>
          <a:p>
            <a:pPr algn="ctr">
              <a:lnSpc>
                <a:spcPts val="19039"/>
              </a:lnSpc>
            </a:pPr>
            <a:endParaRPr lang="en-US" sz="13599">
              <a:solidFill>
                <a:srgbClr val="060637"/>
              </a:solidFill>
              <a:latin typeface="Cocomat Pro Heav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3003529" y="5593808"/>
            <a:ext cx="22473900" cy="7069063"/>
          </a:xfrm>
          <a:custGeom>
            <a:avLst/>
            <a:gdLst/>
            <a:ahLst/>
            <a:cxnLst/>
            <a:rect l="l" t="t" r="r" b="b"/>
            <a:pathLst>
              <a:path w="22473900" h="7069063">
                <a:moveTo>
                  <a:pt x="0" y="0"/>
                </a:moveTo>
                <a:lnTo>
                  <a:pt x="22473900" y="0"/>
                </a:lnTo>
                <a:lnTo>
                  <a:pt x="22473900" y="7069063"/>
                </a:lnTo>
                <a:lnTo>
                  <a:pt x="0" y="7069063"/>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grpSp>
        <p:nvGrpSpPr>
          <p:cNvPr id="3" name="Group 3"/>
          <p:cNvGrpSpPr/>
          <p:nvPr/>
        </p:nvGrpSpPr>
        <p:grpSpPr>
          <a:xfrm>
            <a:off x="495909" y="1686576"/>
            <a:ext cx="1953145" cy="1953145"/>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id="5" name="TextBox 5"/>
            <p:cNvSpPr txBox="1"/>
            <p:nvPr/>
          </p:nvSpPr>
          <p:spPr>
            <a:xfrm>
              <a:off x="76200" y="-66675"/>
              <a:ext cx="660400" cy="803275"/>
            </a:xfrm>
            <a:prstGeom prst="rect">
              <a:avLst/>
            </a:prstGeom>
          </p:spPr>
          <p:txBody>
            <a:bodyPr lIns="50800" tIns="50800" rIns="50800" bIns="50800" rtlCol="0" anchor="ctr"/>
            <a:lstStyle/>
            <a:p>
              <a:pPr marL="0" lvl="0" indent="0" algn="ctr">
                <a:lnSpc>
                  <a:spcPts val="10217"/>
                </a:lnSpc>
                <a:spcBef>
                  <a:spcPct val="0"/>
                </a:spcBef>
              </a:pPr>
              <a:endParaRPr/>
            </a:p>
          </p:txBody>
        </p:sp>
      </p:grpSp>
      <p:grpSp>
        <p:nvGrpSpPr>
          <p:cNvPr id="6" name="Group 6"/>
          <p:cNvGrpSpPr/>
          <p:nvPr/>
        </p:nvGrpSpPr>
        <p:grpSpPr>
          <a:xfrm>
            <a:off x="495909" y="4061673"/>
            <a:ext cx="1953145" cy="1953145"/>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id="8" name="TextBox 8"/>
            <p:cNvSpPr txBox="1"/>
            <p:nvPr/>
          </p:nvSpPr>
          <p:spPr>
            <a:xfrm>
              <a:off x="76200" y="-66675"/>
              <a:ext cx="660400" cy="803275"/>
            </a:xfrm>
            <a:prstGeom prst="rect">
              <a:avLst/>
            </a:prstGeom>
          </p:spPr>
          <p:txBody>
            <a:bodyPr lIns="50800" tIns="50800" rIns="50800" bIns="50800" rtlCol="0" anchor="ctr"/>
            <a:lstStyle/>
            <a:p>
              <a:pPr marL="0" lvl="0" indent="0" algn="ctr">
                <a:lnSpc>
                  <a:spcPts val="10217"/>
                </a:lnSpc>
                <a:spcBef>
                  <a:spcPct val="0"/>
                </a:spcBef>
              </a:pPr>
              <a:endParaRPr/>
            </a:p>
          </p:txBody>
        </p:sp>
      </p:grpSp>
      <p:sp>
        <p:nvSpPr>
          <p:cNvPr id="9" name="Freeform 9"/>
          <p:cNvSpPr/>
          <p:nvPr/>
        </p:nvSpPr>
        <p:spPr>
          <a:xfrm>
            <a:off x="968602" y="4630320"/>
            <a:ext cx="1185223" cy="963487"/>
          </a:xfrm>
          <a:custGeom>
            <a:avLst/>
            <a:gdLst/>
            <a:ahLst/>
            <a:cxnLst/>
            <a:rect l="l" t="t" r="r" b="b"/>
            <a:pathLst>
              <a:path w="1185223" h="963487">
                <a:moveTo>
                  <a:pt x="0" y="0"/>
                </a:moveTo>
                <a:lnTo>
                  <a:pt x="1185223" y="0"/>
                </a:lnTo>
                <a:lnTo>
                  <a:pt x="1185223" y="963488"/>
                </a:lnTo>
                <a:lnTo>
                  <a:pt x="0" y="96348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Freeform 10"/>
          <p:cNvSpPr/>
          <p:nvPr/>
        </p:nvSpPr>
        <p:spPr>
          <a:xfrm>
            <a:off x="764270" y="2103852"/>
            <a:ext cx="1389554" cy="1118591"/>
          </a:xfrm>
          <a:custGeom>
            <a:avLst/>
            <a:gdLst/>
            <a:ahLst/>
            <a:cxnLst/>
            <a:rect l="l" t="t" r="r" b="b"/>
            <a:pathLst>
              <a:path w="1389554" h="1118591">
                <a:moveTo>
                  <a:pt x="0" y="0"/>
                </a:moveTo>
                <a:lnTo>
                  <a:pt x="1389555" y="0"/>
                </a:lnTo>
                <a:lnTo>
                  <a:pt x="1389555" y="1118592"/>
                </a:lnTo>
                <a:lnTo>
                  <a:pt x="0" y="111859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TextBox 11"/>
          <p:cNvSpPr txBox="1"/>
          <p:nvPr/>
        </p:nvSpPr>
        <p:spPr>
          <a:xfrm>
            <a:off x="2713701" y="2301231"/>
            <a:ext cx="5117966" cy="647635"/>
          </a:xfrm>
          <a:prstGeom prst="rect">
            <a:avLst/>
          </a:prstGeom>
        </p:spPr>
        <p:txBody>
          <a:bodyPr lIns="0" tIns="0" rIns="0" bIns="0" rtlCol="0" anchor="t">
            <a:spAutoFit/>
          </a:bodyPr>
          <a:lstStyle/>
          <a:p>
            <a:pPr>
              <a:lnSpc>
                <a:spcPts val="5253"/>
              </a:lnSpc>
              <a:spcBef>
                <a:spcPct val="0"/>
              </a:spcBef>
            </a:pPr>
            <a:r>
              <a:rPr lang="en-US" sz="3752">
                <a:solidFill>
                  <a:srgbClr val="337096"/>
                </a:solidFill>
                <a:latin typeface="Montserrat Classic Bold"/>
              </a:rPr>
              <a:t>WHAT IS DEMENTIA? </a:t>
            </a:r>
          </a:p>
        </p:txBody>
      </p:sp>
      <p:sp>
        <p:nvSpPr>
          <p:cNvPr id="12" name="TextBox 12"/>
          <p:cNvSpPr txBox="1"/>
          <p:nvPr/>
        </p:nvSpPr>
        <p:spPr>
          <a:xfrm>
            <a:off x="2713701" y="4732381"/>
            <a:ext cx="6685871" cy="1314385"/>
          </a:xfrm>
          <a:prstGeom prst="rect">
            <a:avLst/>
          </a:prstGeom>
        </p:spPr>
        <p:txBody>
          <a:bodyPr lIns="0" tIns="0" rIns="0" bIns="0" rtlCol="0" anchor="t">
            <a:spAutoFit/>
          </a:bodyPr>
          <a:lstStyle/>
          <a:p>
            <a:pPr>
              <a:lnSpc>
                <a:spcPts val="5253"/>
              </a:lnSpc>
              <a:spcBef>
                <a:spcPct val="0"/>
              </a:spcBef>
            </a:pPr>
            <a:r>
              <a:rPr lang="en-US" sz="3752">
                <a:solidFill>
                  <a:srgbClr val="337096"/>
                </a:solidFill>
                <a:latin typeface="Montserrat Classic Bold"/>
              </a:rPr>
              <a:t>WHY WE CHOSE THIS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TextBox 2"/>
          <p:cNvSpPr txBox="1"/>
          <p:nvPr/>
        </p:nvSpPr>
        <p:spPr>
          <a:xfrm>
            <a:off x="1354625" y="2088973"/>
            <a:ext cx="9738141" cy="3880418"/>
          </a:xfrm>
          <a:prstGeom prst="rect">
            <a:avLst/>
          </a:prstGeom>
        </p:spPr>
        <p:txBody>
          <a:bodyPr lIns="0" tIns="0" rIns="0" bIns="0" rtlCol="0" anchor="t">
            <a:spAutoFit/>
          </a:bodyPr>
          <a:lstStyle/>
          <a:p>
            <a:pPr marL="0" lvl="0" indent="0" algn="ctr">
              <a:lnSpc>
                <a:spcPts val="15543"/>
              </a:lnSpc>
              <a:spcBef>
                <a:spcPct val="0"/>
              </a:spcBef>
            </a:pPr>
            <a:r>
              <a:rPr lang="en-US" sz="11102">
                <a:solidFill>
                  <a:srgbClr val="05066D"/>
                </a:solidFill>
                <a:latin typeface="Cocomat Pro Heavy"/>
              </a:rPr>
              <a:t>INTRODUCE THE DATA</a:t>
            </a:r>
          </a:p>
        </p:txBody>
      </p:sp>
      <p:sp>
        <p:nvSpPr>
          <p:cNvPr id="3" name="Freeform 3"/>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4" name="Freeform 4"/>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10963430" y="434025"/>
            <a:ext cx="6861254" cy="9852975"/>
          </a:xfrm>
          <a:custGeom>
            <a:avLst/>
            <a:gdLst/>
            <a:ahLst/>
            <a:cxnLst/>
            <a:rect l="l" t="t" r="r" b="b"/>
            <a:pathLst>
              <a:path w="6861254" h="9852975">
                <a:moveTo>
                  <a:pt x="0" y="0"/>
                </a:moveTo>
                <a:lnTo>
                  <a:pt x="6861254" y="0"/>
                </a:lnTo>
                <a:lnTo>
                  <a:pt x="6861254" y="9852975"/>
                </a:lnTo>
                <a:lnTo>
                  <a:pt x="0" y="985297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3" name="TextBox 3"/>
          <p:cNvSpPr txBox="1"/>
          <p:nvPr/>
        </p:nvSpPr>
        <p:spPr>
          <a:xfrm>
            <a:off x="4311935" y="4074668"/>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SubjectId</a:t>
            </a:r>
          </a:p>
        </p:txBody>
      </p:sp>
      <p:sp>
        <p:nvSpPr>
          <p:cNvPr id="4" name="TextBox 4"/>
          <p:cNvSpPr txBox="1"/>
          <p:nvPr/>
        </p:nvSpPr>
        <p:spPr>
          <a:xfrm>
            <a:off x="4321460" y="367142"/>
            <a:ext cx="12400468" cy="2716926"/>
          </a:xfrm>
          <a:prstGeom prst="rect">
            <a:avLst/>
          </a:prstGeom>
        </p:spPr>
        <p:txBody>
          <a:bodyPr lIns="0" tIns="0" rIns="0" bIns="0" rtlCol="0" anchor="t">
            <a:spAutoFit/>
          </a:bodyPr>
          <a:lstStyle/>
          <a:p>
            <a:pPr marL="0" lvl="0" indent="0">
              <a:lnSpc>
                <a:spcPts val="10898"/>
              </a:lnSpc>
              <a:spcBef>
                <a:spcPct val="0"/>
              </a:spcBef>
            </a:pPr>
            <a:r>
              <a:rPr lang="en-US" sz="7784">
                <a:solidFill>
                  <a:srgbClr val="05066D"/>
                </a:solidFill>
                <a:latin typeface="Cocomat Pro Heavy"/>
              </a:rPr>
              <a:t>FEATURES EXPLANATION</a:t>
            </a:r>
          </a:p>
        </p:txBody>
      </p:sp>
      <p:sp>
        <p:nvSpPr>
          <p:cNvPr id="5" name="TextBox 5"/>
          <p:cNvSpPr txBox="1"/>
          <p:nvPr/>
        </p:nvSpPr>
        <p:spPr>
          <a:xfrm>
            <a:off x="4255877" y="4626469"/>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MRI ID</a:t>
            </a:r>
          </a:p>
        </p:txBody>
      </p:sp>
      <p:sp>
        <p:nvSpPr>
          <p:cNvPr id="6" name="TextBox 6"/>
          <p:cNvSpPr txBox="1"/>
          <p:nvPr/>
        </p:nvSpPr>
        <p:spPr>
          <a:xfrm>
            <a:off x="4255877" y="5180063"/>
            <a:ext cx="3204460" cy="652345"/>
          </a:xfrm>
          <a:prstGeom prst="rect">
            <a:avLst/>
          </a:prstGeom>
        </p:spPr>
        <p:txBody>
          <a:bodyPr lIns="0" tIns="0" rIns="0" bIns="0" rtlCol="0" anchor="t">
            <a:spAutoFit/>
          </a:bodyPr>
          <a:lstStyle/>
          <a:p>
            <a:pPr algn="ctr">
              <a:lnSpc>
                <a:spcPts val="5264"/>
              </a:lnSpc>
            </a:pPr>
            <a:r>
              <a:rPr lang="en-US" sz="3760" dirty="0">
                <a:solidFill>
                  <a:srgbClr val="05066D"/>
                </a:solidFill>
                <a:latin typeface="Cocomat Pro Heavy Bold"/>
              </a:rPr>
              <a:t>Group</a:t>
            </a:r>
          </a:p>
        </p:txBody>
      </p:sp>
      <p:sp>
        <p:nvSpPr>
          <p:cNvPr id="7" name="TextBox 7"/>
          <p:cNvSpPr txBox="1"/>
          <p:nvPr/>
        </p:nvSpPr>
        <p:spPr>
          <a:xfrm>
            <a:off x="4255877" y="5733657"/>
            <a:ext cx="3204460" cy="652345"/>
          </a:xfrm>
          <a:prstGeom prst="rect">
            <a:avLst/>
          </a:prstGeom>
        </p:spPr>
        <p:txBody>
          <a:bodyPr lIns="0" tIns="0" rIns="0" bIns="0" rtlCol="0" anchor="t">
            <a:spAutoFit/>
          </a:bodyPr>
          <a:lstStyle/>
          <a:p>
            <a:pPr algn="ctr">
              <a:lnSpc>
                <a:spcPts val="5264"/>
              </a:lnSpc>
            </a:pPr>
            <a:r>
              <a:rPr lang="en-US" sz="3760" dirty="0">
                <a:solidFill>
                  <a:srgbClr val="05066D"/>
                </a:solidFill>
                <a:latin typeface="Cocomat Pro Heavy Bold"/>
              </a:rPr>
              <a:t>Visit</a:t>
            </a:r>
          </a:p>
        </p:txBody>
      </p:sp>
      <p:sp>
        <p:nvSpPr>
          <p:cNvPr id="8" name="TextBox 8"/>
          <p:cNvSpPr txBox="1"/>
          <p:nvPr/>
        </p:nvSpPr>
        <p:spPr>
          <a:xfrm>
            <a:off x="4255877" y="6287251"/>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MRDelay</a:t>
            </a:r>
          </a:p>
        </p:txBody>
      </p:sp>
      <p:sp>
        <p:nvSpPr>
          <p:cNvPr id="9" name="TextBox 9"/>
          <p:cNvSpPr txBox="1"/>
          <p:nvPr/>
        </p:nvSpPr>
        <p:spPr>
          <a:xfrm>
            <a:off x="4255877" y="6840845"/>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CDR</a:t>
            </a:r>
          </a:p>
        </p:txBody>
      </p:sp>
      <p:sp>
        <p:nvSpPr>
          <p:cNvPr id="10" name="TextBox 10"/>
          <p:cNvSpPr txBox="1"/>
          <p:nvPr/>
        </p:nvSpPr>
        <p:spPr>
          <a:xfrm>
            <a:off x="4267186" y="7394438"/>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SES</a:t>
            </a:r>
          </a:p>
        </p:txBody>
      </p:sp>
      <p:sp>
        <p:nvSpPr>
          <p:cNvPr id="11" name="TextBox 11"/>
          <p:cNvSpPr txBox="1"/>
          <p:nvPr/>
        </p:nvSpPr>
        <p:spPr>
          <a:xfrm>
            <a:off x="4255877" y="7948032"/>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MMSE</a:t>
            </a:r>
          </a:p>
        </p:txBody>
      </p:sp>
      <p:sp>
        <p:nvSpPr>
          <p:cNvPr id="12" name="TextBox 12"/>
          <p:cNvSpPr txBox="1"/>
          <p:nvPr/>
        </p:nvSpPr>
        <p:spPr>
          <a:xfrm>
            <a:off x="8214670" y="4095481"/>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eTIV</a:t>
            </a:r>
          </a:p>
        </p:txBody>
      </p:sp>
      <p:sp>
        <p:nvSpPr>
          <p:cNvPr id="13" name="TextBox 13"/>
          <p:cNvSpPr txBox="1"/>
          <p:nvPr/>
        </p:nvSpPr>
        <p:spPr>
          <a:xfrm>
            <a:off x="8158613" y="4647282"/>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nWBV</a:t>
            </a:r>
          </a:p>
        </p:txBody>
      </p:sp>
      <p:sp>
        <p:nvSpPr>
          <p:cNvPr id="14" name="TextBox 14"/>
          <p:cNvSpPr txBox="1"/>
          <p:nvPr/>
        </p:nvSpPr>
        <p:spPr>
          <a:xfrm>
            <a:off x="8158613" y="5200876"/>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ASF</a:t>
            </a:r>
          </a:p>
        </p:txBody>
      </p:sp>
      <p:sp>
        <p:nvSpPr>
          <p:cNvPr id="15" name="TextBox 15"/>
          <p:cNvSpPr txBox="1"/>
          <p:nvPr/>
        </p:nvSpPr>
        <p:spPr>
          <a:xfrm>
            <a:off x="8158613" y="5754469"/>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hand</a:t>
            </a:r>
          </a:p>
        </p:txBody>
      </p:sp>
      <p:sp>
        <p:nvSpPr>
          <p:cNvPr id="16" name="TextBox 16"/>
          <p:cNvSpPr txBox="1"/>
          <p:nvPr/>
        </p:nvSpPr>
        <p:spPr>
          <a:xfrm>
            <a:off x="8158613" y="6308063"/>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M/F</a:t>
            </a:r>
          </a:p>
        </p:txBody>
      </p:sp>
      <p:sp>
        <p:nvSpPr>
          <p:cNvPr id="17" name="TextBox 17"/>
          <p:cNvSpPr txBox="1"/>
          <p:nvPr/>
        </p:nvSpPr>
        <p:spPr>
          <a:xfrm>
            <a:off x="8158613" y="6861657"/>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Age</a:t>
            </a:r>
          </a:p>
        </p:txBody>
      </p:sp>
      <p:sp>
        <p:nvSpPr>
          <p:cNvPr id="18" name="TextBox 18"/>
          <p:cNvSpPr txBox="1"/>
          <p:nvPr/>
        </p:nvSpPr>
        <p:spPr>
          <a:xfrm>
            <a:off x="8169921" y="7415251"/>
            <a:ext cx="3204460" cy="652345"/>
          </a:xfrm>
          <a:prstGeom prst="rect">
            <a:avLst/>
          </a:prstGeom>
        </p:spPr>
        <p:txBody>
          <a:bodyPr lIns="0" tIns="0" rIns="0" bIns="0" rtlCol="0" anchor="t">
            <a:spAutoFit/>
          </a:bodyPr>
          <a:lstStyle/>
          <a:p>
            <a:pPr algn="ctr">
              <a:lnSpc>
                <a:spcPts val="5264"/>
              </a:lnSpc>
            </a:pPr>
            <a:r>
              <a:rPr lang="en-US" sz="3760">
                <a:solidFill>
                  <a:srgbClr val="05066D"/>
                </a:solidFill>
                <a:latin typeface="Cocomat Pro Heavy Bold"/>
              </a:rPr>
              <a:t>RDUC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304800" y="95522"/>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674852" y="100168"/>
            <a:ext cx="15237194" cy="3706674"/>
          </a:xfrm>
          <a:prstGeom prst="rect">
            <a:avLst/>
          </a:prstGeom>
        </p:spPr>
        <p:txBody>
          <a:bodyPr lIns="0" tIns="0" rIns="0" bIns="0" rtlCol="0" anchor="t">
            <a:spAutoFit/>
          </a:bodyPr>
          <a:lstStyle/>
          <a:p>
            <a:pPr>
              <a:lnSpc>
                <a:spcPts val="9895"/>
              </a:lnSpc>
            </a:pPr>
            <a:r>
              <a:rPr lang="en-US" sz="7067" dirty="0">
                <a:solidFill>
                  <a:srgbClr val="05066D"/>
                </a:solidFill>
                <a:latin typeface="Cocomat Pro Heavy"/>
              </a:rPr>
              <a:t>GRAPHICALLY DISTRIBUTION OF THE FEATURES</a:t>
            </a:r>
          </a:p>
          <a:p>
            <a:pPr marL="0" lvl="0" indent="0">
              <a:lnSpc>
                <a:spcPts val="9895"/>
              </a:lnSpc>
              <a:spcBef>
                <a:spcPct val="0"/>
              </a:spcBef>
            </a:pPr>
            <a:endParaRPr lang="en-US" sz="7067" dirty="0">
              <a:solidFill>
                <a:srgbClr val="05066D"/>
              </a:solidFill>
              <a:latin typeface="Cocomat Pro Heavy"/>
            </a:endParaRPr>
          </a:p>
        </p:txBody>
      </p:sp>
      <p:pic>
        <p:nvPicPr>
          <p:cNvPr id="7" name="תמונה 6"/>
          <p:cNvPicPr>
            <a:picLocks noChangeAspect="1"/>
          </p:cNvPicPr>
          <p:nvPr/>
        </p:nvPicPr>
        <p:blipFill>
          <a:blip r:embed="rId5"/>
          <a:stretch>
            <a:fillRect/>
          </a:stretch>
        </p:blipFill>
        <p:spPr>
          <a:xfrm>
            <a:off x="3276600" y="2628900"/>
            <a:ext cx="12039600" cy="73931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80639" y="0"/>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674852" y="100168"/>
            <a:ext cx="15237194" cy="3706674"/>
          </a:xfrm>
          <a:prstGeom prst="rect">
            <a:avLst/>
          </a:prstGeom>
        </p:spPr>
        <p:txBody>
          <a:bodyPr lIns="0" tIns="0" rIns="0" bIns="0" rtlCol="0" anchor="t">
            <a:spAutoFit/>
          </a:bodyPr>
          <a:lstStyle/>
          <a:p>
            <a:pPr>
              <a:lnSpc>
                <a:spcPts val="9895"/>
              </a:lnSpc>
            </a:pPr>
            <a:r>
              <a:rPr lang="en-US" sz="7067" dirty="0">
                <a:solidFill>
                  <a:srgbClr val="05066D"/>
                </a:solidFill>
                <a:latin typeface="Cocomat Pro Heavy"/>
              </a:rPr>
              <a:t>GRAPHICALLY DISTRIBUTION OF THE FEATURES</a:t>
            </a:r>
          </a:p>
          <a:p>
            <a:pPr marL="0" lvl="0" indent="0">
              <a:lnSpc>
                <a:spcPts val="9895"/>
              </a:lnSpc>
              <a:spcBef>
                <a:spcPct val="0"/>
              </a:spcBef>
            </a:pPr>
            <a:endParaRPr lang="en-US" sz="7067" dirty="0">
              <a:solidFill>
                <a:srgbClr val="05066D"/>
              </a:solidFill>
              <a:latin typeface="Cocomat Pro Heavy"/>
            </a:endParaRPr>
          </a:p>
        </p:txBody>
      </p:sp>
      <p:pic>
        <p:nvPicPr>
          <p:cNvPr id="7" name="תמונה 6"/>
          <p:cNvPicPr>
            <a:picLocks noChangeAspect="1"/>
          </p:cNvPicPr>
          <p:nvPr/>
        </p:nvPicPr>
        <p:blipFill>
          <a:blip r:embed="rId5"/>
          <a:stretch>
            <a:fillRect/>
          </a:stretch>
        </p:blipFill>
        <p:spPr>
          <a:xfrm>
            <a:off x="280639" y="2873311"/>
            <a:ext cx="8636836" cy="53086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תמונה 2"/>
          <p:cNvPicPr>
            <a:picLocks noChangeAspect="1"/>
          </p:cNvPicPr>
          <p:nvPr/>
        </p:nvPicPr>
        <p:blipFill>
          <a:blip r:embed="rId6"/>
          <a:stretch>
            <a:fillRect/>
          </a:stretch>
        </p:blipFill>
        <p:spPr>
          <a:xfrm>
            <a:off x="9296400" y="2873311"/>
            <a:ext cx="8605094" cy="53086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מלבן 3"/>
          <p:cNvSpPr/>
          <p:nvPr/>
        </p:nvSpPr>
        <p:spPr>
          <a:xfrm>
            <a:off x="280639" y="8586239"/>
            <a:ext cx="5358161" cy="1538883"/>
          </a:xfrm>
          <a:prstGeom prst="rect">
            <a:avLst/>
          </a:prstGeom>
        </p:spPr>
        <p:txBody>
          <a:bodyPr wrap="square">
            <a:spAutoFit/>
          </a:bodyPr>
          <a:lstStyle/>
          <a:p>
            <a:pPr marL="571500" indent="-571500">
              <a:buFont typeface="Arial" panose="020B0604020202020204" pitchFamily="34" charset="0"/>
              <a:buChar char="•"/>
            </a:pPr>
            <a:r>
              <a:rPr lang="en-US" sz="3760" dirty="0" smtClean="0">
                <a:solidFill>
                  <a:srgbClr val="05066D"/>
                </a:solidFill>
                <a:latin typeface="Cocomat Pro Heavy Bold"/>
              </a:rPr>
              <a:t>Age range 60-98</a:t>
            </a:r>
          </a:p>
          <a:p>
            <a:pPr marL="571500" indent="-571500">
              <a:lnSpc>
                <a:spcPct val="150000"/>
              </a:lnSpc>
              <a:buFont typeface="Arial" panose="020B0604020202020204" pitchFamily="34" charset="0"/>
              <a:buChar char="•"/>
            </a:pPr>
            <a:r>
              <a:rPr lang="en-US" sz="3760" dirty="0" smtClean="0">
                <a:solidFill>
                  <a:srgbClr val="05066D"/>
                </a:solidFill>
                <a:latin typeface="Cocomat Pro Heavy Bold"/>
              </a:rPr>
              <a:t>Majority 70-86</a:t>
            </a:r>
            <a:endParaRPr lang="he-IL" sz="3760" dirty="0">
              <a:solidFill>
                <a:srgbClr val="05066D"/>
              </a:solidFill>
              <a:latin typeface="Cocomat Pro Heavy Bold"/>
            </a:endParaRPr>
          </a:p>
        </p:txBody>
      </p:sp>
      <p:sp>
        <p:nvSpPr>
          <p:cNvPr id="9" name="מלבן 8"/>
          <p:cNvSpPr/>
          <p:nvPr/>
        </p:nvSpPr>
        <p:spPr>
          <a:xfrm>
            <a:off x="9296400" y="8395326"/>
            <a:ext cx="8605094" cy="1828193"/>
          </a:xfrm>
          <a:prstGeom prst="rect">
            <a:avLst/>
          </a:prstGeom>
        </p:spPr>
        <p:txBody>
          <a:bodyPr wrap="square">
            <a:spAutoFit/>
          </a:bodyPr>
          <a:lstStyle/>
          <a:p>
            <a:pPr marL="571500" indent="-571500">
              <a:buFont typeface="Arial" panose="020B0604020202020204" pitchFamily="34" charset="0"/>
              <a:buChar char="•"/>
            </a:pPr>
            <a:r>
              <a:rPr lang="en-US" sz="3760" dirty="0" smtClean="0">
                <a:solidFill>
                  <a:srgbClr val="05066D"/>
                </a:solidFill>
                <a:latin typeface="Cocomat Pro Heavy Bold"/>
              </a:rPr>
              <a:t>0.5 – questionable/very mild</a:t>
            </a:r>
          </a:p>
          <a:p>
            <a:pPr marL="571500" indent="-571500">
              <a:buFont typeface="Arial" panose="020B0604020202020204" pitchFamily="34" charset="0"/>
              <a:buChar char="•"/>
            </a:pPr>
            <a:r>
              <a:rPr lang="en-US" sz="3760" dirty="0" smtClean="0">
                <a:solidFill>
                  <a:srgbClr val="05066D"/>
                </a:solidFill>
                <a:latin typeface="Cocomat Pro Heavy Bold"/>
              </a:rPr>
              <a:t>1 – mild </a:t>
            </a:r>
          </a:p>
          <a:p>
            <a:pPr marL="571500" indent="-571500">
              <a:buFont typeface="Arial" panose="020B0604020202020204" pitchFamily="34" charset="0"/>
              <a:buChar char="•"/>
            </a:pPr>
            <a:r>
              <a:rPr lang="en-US" sz="3760" dirty="0" smtClean="0">
                <a:solidFill>
                  <a:srgbClr val="05066D"/>
                </a:solidFill>
                <a:latin typeface="Cocomat Pro Heavy Bold"/>
              </a:rPr>
              <a:t>2 - moderate</a:t>
            </a:r>
            <a:endParaRPr lang="he-IL" sz="3760" dirty="0">
              <a:solidFill>
                <a:srgbClr val="05066D"/>
              </a:solidFill>
              <a:latin typeface="Cocomat Pro Heavy Bold"/>
            </a:endParaRPr>
          </a:p>
        </p:txBody>
      </p:sp>
    </p:spTree>
    <p:extLst>
      <p:ext uri="{BB962C8B-B14F-4D97-AF65-F5344CB8AC3E}">
        <p14:creationId xmlns:p14="http://schemas.microsoft.com/office/powerpoint/2010/main" val="976087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0" y="0"/>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3674852" y="100168"/>
            <a:ext cx="15237194" cy="3706674"/>
          </a:xfrm>
          <a:prstGeom prst="rect">
            <a:avLst/>
          </a:prstGeom>
        </p:spPr>
        <p:txBody>
          <a:bodyPr lIns="0" tIns="0" rIns="0" bIns="0" rtlCol="0" anchor="t">
            <a:spAutoFit/>
          </a:bodyPr>
          <a:lstStyle/>
          <a:p>
            <a:pPr>
              <a:lnSpc>
                <a:spcPts val="9895"/>
              </a:lnSpc>
            </a:pPr>
            <a:r>
              <a:rPr lang="en-US" sz="7067" dirty="0">
                <a:solidFill>
                  <a:srgbClr val="05066D"/>
                </a:solidFill>
                <a:latin typeface="Cocomat Pro Heavy"/>
              </a:rPr>
              <a:t>GRAPHICALLY DISTRIBUTION OF THE FEATURES</a:t>
            </a:r>
          </a:p>
          <a:p>
            <a:pPr marL="0" lvl="0" indent="0">
              <a:lnSpc>
                <a:spcPts val="9895"/>
              </a:lnSpc>
              <a:spcBef>
                <a:spcPct val="0"/>
              </a:spcBef>
            </a:pPr>
            <a:endParaRPr lang="en-US" sz="7067" dirty="0">
              <a:solidFill>
                <a:srgbClr val="05066D"/>
              </a:solidFill>
              <a:latin typeface="Cocomat Pro Heavy"/>
            </a:endParaRPr>
          </a:p>
        </p:txBody>
      </p:sp>
      <p:pic>
        <p:nvPicPr>
          <p:cNvPr id="7" name="תמונה 6"/>
          <p:cNvPicPr>
            <a:picLocks noChangeAspect="1"/>
          </p:cNvPicPr>
          <p:nvPr/>
        </p:nvPicPr>
        <p:blipFill>
          <a:blip r:embed="rId5"/>
          <a:stretch>
            <a:fillRect/>
          </a:stretch>
        </p:blipFill>
        <p:spPr>
          <a:xfrm>
            <a:off x="9175503" y="2781300"/>
            <a:ext cx="8531427" cy="52763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תמונה 7"/>
          <p:cNvPicPr>
            <a:picLocks noChangeAspect="1"/>
          </p:cNvPicPr>
          <p:nvPr/>
        </p:nvPicPr>
        <p:blipFill>
          <a:blip r:embed="rId6"/>
          <a:stretch>
            <a:fillRect/>
          </a:stretch>
        </p:blipFill>
        <p:spPr>
          <a:xfrm>
            <a:off x="304800" y="2781300"/>
            <a:ext cx="8565903" cy="52763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מלבן 8"/>
          <p:cNvSpPr/>
          <p:nvPr/>
        </p:nvSpPr>
        <p:spPr>
          <a:xfrm>
            <a:off x="304800" y="8343900"/>
            <a:ext cx="7078980" cy="1538883"/>
          </a:xfrm>
          <a:prstGeom prst="rect">
            <a:avLst/>
          </a:prstGeom>
        </p:spPr>
        <p:txBody>
          <a:bodyPr wrap="square">
            <a:spAutoFit/>
          </a:bodyPr>
          <a:lstStyle/>
          <a:p>
            <a:pPr marL="571500" indent="-571500">
              <a:lnSpc>
                <a:spcPct val="150000"/>
              </a:lnSpc>
              <a:buFont typeface="Arial" panose="020B0604020202020204" pitchFamily="34" charset="0"/>
              <a:buChar char="•"/>
            </a:pPr>
            <a:r>
              <a:rPr lang="en-US" sz="3760" dirty="0">
                <a:solidFill>
                  <a:srgbClr val="05066D"/>
                </a:solidFill>
                <a:latin typeface="Cocomat Pro Heavy Bold"/>
              </a:rPr>
              <a:t>~</a:t>
            </a:r>
            <a:r>
              <a:rPr lang="en-US" sz="3760" dirty="0" smtClean="0">
                <a:solidFill>
                  <a:srgbClr val="05066D"/>
                </a:solidFill>
                <a:latin typeface="Cocomat Pro Heavy Bold"/>
              </a:rPr>
              <a:t>20% more demented men </a:t>
            </a:r>
          </a:p>
          <a:p>
            <a:pPr marL="571500" indent="-571500">
              <a:buFont typeface="Arial" panose="020B0604020202020204" pitchFamily="34" charset="0"/>
              <a:buChar char="•"/>
            </a:pPr>
            <a:r>
              <a:rPr lang="en-US" sz="3760" dirty="0" smtClean="0">
                <a:solidFill>
                  <a:srgbClr val="05066D"/>
                </a:solidFill>
                <a:latin typeface="Cocomat Pro Heavy Bold"/>
              </a:rPr>
              <a:t>~15% more women in data</a:t>
            </a:r>
            <a:endParaRPr lang="he-IL" sz="3760" dirty="0">
              <a:solidFill>
                <a:srgbClr val="05066D"/>
              </a:solidFill>
              <a:latin typeface="Cocomat Pro Heavy Bold"/>
            </a:endParaRPr>
          </a:p>
        </p:txBody>
      </p:sp>
      <p:sp>
        <p:nvSpPr>
          <p:cNvPr id="11" name="מלבן 10"/>
          <p:cNvSpPr/>
          <p:nvPr/>
        </p:nvSpPr>
        <p:spPr>
          <a:xfrm>
            <a:off x="9175503" y="8343900"/>
            <a:ext cx="8531427" cy="1249573"/>
          </a:xfrm>
          <a:prstGeom prst="rect">
            <a:avLst/>
          </a:prstGeom>
        </p:spPr>
        <p:txBody>
          <a:bodyPr wrap="square">
            <a:spAutoFit/>
          </a:bodyPr>
          <a:lstStyle/>
          <a:p>
            <a:pPr marL="571500" indent="-571500">
              <a:buFont typeface="Arial" panose="020B0604020202020204" pitchFamily="34" charset="0"/>
              <a:buChar char="•"/>
            </a:pPr>
            <a:r>
              <a:rPr lang="en-US" sz="3760" dirty="0" smtClean="0">
                <a:solidFill>
                  <a:srgbClr val="05066D"/>
                </a:solidFill>
                <a:latin typeface="Cocomat Pro Heavy Bold"/>
              </a:rPr>
              <a:t>education statistically improves cognition functionality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0" y="4108585"/>
            <a:ext cx="17443123" cy="6184984"/>
          </a:xfrm>
          <a:custGeom>
            <a:avLst/>
            <a:gdLst/>
            <a:ahLst/>
            <a:cxnLst/>
            <a:rect l="l" t="t" r="r" b="b"/>
            <a:pathLst>
              <a:path w="22473900" h="7069063">
                <a:moveTo>
                  <a:pt x="0" y="0"/>
                </a:moveTo>
                <a:lnTo>
                  <a:pt x="22473900" y="0"/>
                </a:lnTo>
                <a:lnTo>
                  <a:pt x="22473900" y="7069063"/>
                </a:lnTo>
                <a:lnTo>
                  <a:pt x="0" y="7069063"/>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grpSp>
        <p:nvGrpSpPr>
          <p:cNvPr id="3" name="Group 3"/>
          <p:cNvGrpSpPr/>
          <p:nvPr/>
        </p:nvGrpSpPr>
        <p:grpSpPr>
          <a:xfrm>
            <a:off x="1241351" y="2392688"/>
            <a:ext cx="1953145" cy="1953145"/>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id="5" name="TextBox 5"/>
            <p:cNvSpPr txBox="1"/>
            <p:nvPr/>
          </p:nvSpPr>
          <p:spPr>
            <a:xfrm>
              <a:off x="76200" y="-66675"/>
              <a:ext cx="660400" cy="803275"/>
            </a:xfrm>
            <a:prstGeom prst="rect">
              <a:avLst/>
            </a:prstGeom>
          </p:spPr>
          <p:txBody>
            <a:bodyPr lIns="50800" tIns="50800" rIns="50800" bIns="50800" rtlCol="0" anchor="ctr"/>
            <a:lstStyle/>
            <a:p>
              <a:pPr marL="0" lvl="0" indent="0" algn="ctr">
                <a:lnSpc>
                  <a:spcPts val="10217"/>
                </a:lnSpc>
                <a:spcBef>
                  <a:spcPct val="0"/>
                </a:spcBef>
              </a:pPr>
              <a:r>
                <a:rPr lang="en-US" sz="7403" spc="725" dirty="0">
                  <a:solidFill>
                    <a:srgbClr val="05066D"/>
                  </a:solidFill>
                  <a:latin typeface="Cocomat Pro Heavy"/>
                </a:rPr>
                <a:t>1</a:t>
              </a:r>
            </a:p>
          </p:txBody>
        </p:sp>
      </p:grpSp>
      <p:grpSp>
        <p:nvGrpSpPr>
          <p:cNvPr id="6" name="Group 6"/>
          <p:cNvGrpSpPr/>
          <p:nvPr/>
        </p:nvGrpSpPr>
        <p:grpSpPr>
          <a:xfrm>
            <a:off x="1241351" y="4833505"/>
            <a:ext cx="1953145" cy="1953145"/>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id="8" name="TextBox 8"/>
            <p:cNvSpPr txBox="1"/>
            <p:nvPr/>
          </p:nvSpPr>
          <p:spPr>
            <a:xfrm>
              <a:off x="76200" y="-66675"/>
              <a:ext cx="660400" cy="803275"/>
            </a:xfrm>
            <a:prstGeom prst="rect">
              <a:avLst/>
            </a:prstGeom>
          </p:spPr>
          <p:txBody>
            <a:bodyPr lIns="50800" tIns="50800" rIns="50800" bIns="50800" rtlCol="0" anchor="ctr"/>
            <a:lstStyle/>
            <a:p>
              <a:pPr marL="0" lvl="0" indent="0" algn="ctr">
                <a:lnSpc>
                  <a:spcPts val="10217"/>
                </a:lnSpc>
                <a:spcBef>
                  <a:spcPct val="0"/>
                </a:spcBef>
              </a:pPr>
              <a:r>
                <a:rPr lang="en-US" sz="7403" spc="725" dirty="0">
                  <a:solidFill>
                    <a:srgbClr val="05066D"/>
                  </a:solidFill>
                  <a:latin typeface="Cocomat Pro Heavy"/>
                </a:rPr>
                <a:t>2</a:t>
              </a:r>
            </a:p>
          </p:txBody>
        </p:sp>
      </p:grpSp>
      <p:sp>
        <p:nvSpPr>
          <p:cNvPr id="9" name="TextBox 9"/>
          <p:cNvSpPr txBox="1"/>
          <p:nvPr/>
        </p:nvSpPr>
        <p:spPr>
          <a:xfrm>
            <a:off x="1360621" y="1007730"/>
            <a:ext cx="11235803" cy="1304916"/>
          </a:xfrm>
          <a:prstGeom prst="rect">
            <a:avLst/>
          </a:prstGeom>
        </p:spPr>
        <p:txBody>
          <a:bodyPr lIns="0" tIns="0" rIns="0" bIns="0" rtlCol="0" anchor="t">
            <a:spAutoFit/>
          </a:bodyPr>
          <a:lstStyle/>
          <a:p>
            <a:pPr marL="0" lvl="0" indent="0">
              <a:lnSpc>
                <a:spcPts val="10599"/>
              </a:lnSpc>
              <a:spcBef>
                <a:spcPct val="0"/>
              </a:spcBef>
            </a:pPr>
            <a:r>
              <a:rPr lang="en-US" sz="7570" dirty="0">
                <a:solidFill>
                  <a:srgbClr val="05066D"/>
                </a:solidFill>
                <a:latin typeface="Cocomat Pro Heavy"/>
              </a:rPr>
              <a:t>PREPROCESSING</a:t>
            </a:r>
          </a:p>
        </p:txBody>
      </p:sp>
      <p:sp>
        <p:nvSpPr>
          <p:cNvPr id="10" name="TextBox 10"/>
          <p:cNvSpPr txBox="1"/>
          <p:nvPr/>
        </p:nvSpPr>
        <p:spPr>
          <a:xfrm>
            <a:off x="3638048" y="3508293"/>
            <a:ext cx="5177601" cy="500265"/>
          </a:xfrm>
          <a:prstGeom prst="rect">
            <a:avLst/>
          </a:prstGeom>
        </p:spPr>
        <p:txBody>
          <a:bodyPr lIns="0" tIns="0" rIns="0" bIns="0" rtlCol="0" anchor="t">
            <a:spAutoFit/>
          </a:bodyPr>
          <a:lstStyle/>
          <a:p>
            <a:pPr>
              <a:lnSpc>
                <a:spcPts val="4273"/>
              </a:lnSpc>
              <a:spcBef>
                <a:spcPct val="0"/>
              </a:spcBef>
            </a:pPr>
            <a:endParaRPr lang="en-US" sz="3052" dirty="0">
              <a:solidFill>
                <a:srgbClr val="337096"/>
              </a:solidFill>
              <a:latin typeface="Montserrat Classic Bold"/>
            </a:endParaRPr>
          </a:p>
        </p:txBody>
      </p:sp>
      <p:sp>
        <p:nvSpPr>
          <p:cNvPr id="11" name="TextBox 11"/>
          <p:cNvSpPr txBox="1"/>
          <p:nvPr/>
        </p:nvSpPr>
        <p:spPr>
          <a:xfrm>
            <a:off x="3638048" y="2674042"/>
            <a:ext cx="6834482" cy="2137508"/>
          </a:xfrm>
          <a:prstGeom prst="rect">
            <a:avLst/>
          </a:prstGeom>
        </p:spPr>
        <p:txBody>
          <a:bodyPr wrap="square" lIns="0" tIns="0" rIns="0" bIns="0" rtlCol="0" anchor="t">
            <a:spAutoFit/>
          </a:bodyPr>
          <a:lstStyle/>
          <a:p>
            <a:pPr>
              <a:lnSpc>
                <a:spcPts val="4273"/>
              </a:lnSpc>
              <a:spcBef>
                <a:spcPct val="0"/>
              </a:spcBef>
            </a:pPr>
            <a:r>
              <a:rPr lang="en-US" sz="2800" dirty="0">
                <a:solidFill>
                  <a:srgbClr val="337096"/>
                </a:solidFill>
                <a:latin typeface="Montserrat Classic Bold"/>
              </a:rPr>
              <a:t>remove insufficiently informative columns </a:t>
            </a:r>
            <a:r>
              <a:rPr lang="en-US" sz="2800" dirty="0">
                <a:solidFill>
                  <a:srgbClr val="337096"/>
                </a:solidFill>
                <a:latin typeface="Montserrat Classic Bold"/>
              </a:rPr>
              <a:t> </a:t>
            </a:r>
            <a:r>
              <a:rPr lang="en-US" sz="2800" dirty="0" smtClean="0">
                <a:solidFill>
                  <a:srgbClr val="337096"/>
                </a:solidFill>
                <a:latin typeface="Montserrat Classic Bold"/>
              </a:rPr>
              <a:t/>
            </a:r>
            <a:br>
              <a:rPr lang="en-US" sz="2800" dirty="0" smtClean="0">
                <a:solidFill>
                  <a:srgbClr val="337096"/>
                </a:solidFill>
                <a:latin typeface="Montserrat Classic Bold"/>
              </a:rPr>
            </a:br>
            <a:r>
              <a:rPr lang="en-US" sz="2000" dirty="0" smtClean="0">
                <a:solidFill>
                  <a:srgbClr val="337096"/>
                </a:solidFill>
                <a:latin typeface="Montserrat Classic Bold"/>
              </a:rPr>
              <a:t>(MRI-Id, visit-Id, Scans time differences, Hand)</a:t>
            </a:r>
            <a:endParaRPr lang="en-US" sz="2000" dirty="0">
              <a:solidFill>
                <a:srgbClr val="337096"/>
              </a:solidFill>
              <a:latin typeface="Montserrat Classic Bold"/>
            </a:endParaRPr>
          </a:p>
          <a:p>
            <a:pPr>
              <a:lnSpc>
                <a:spcPts val="4273"/>
              </a:lnSpc>
              <a:spcBef>
                <a:spcPct val="0"/>
              </a:spcBef>
            </a:pPr>
            <a:endParaRPr lang="en-US" sz="2800" dirty="0">
              <a:solidFill>
                <a:srgbClr val="337096"/>
              </a:solidFill>
              <a:latin typeface="Montserrat Classic Bold"/>
            </a:endParaRPr>
          </a:p>
        </p:txBody>
      </p:sp>
      <p:grpSp>
        <p:nvGrpSpPr>
          <p:cNvPr id="12" name="Group 12"/>
          <p:cNvGrpSpPr/>
          <p:nvPr/>
        </p:nvGrpSpPr>
        <p:grpSpPr>
          <a:xfrm>
            <a:off x="1241351" y="7272425"/>
            <a:ext cx="1953145" cy="1953145"/>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0C5FF"/>
            </a:solidFill>
            <a:ln>
              <a:noFill/>
            </a:ln>
          </p:spPr>
        </p:sp>
        <p:sp>
          <p:nvSpPr>
            <p:cNvPr id="14" name="TextBox 14"/>
            <p:cNvSpPr txBox="1"/>
            <p:nvPr/>
          </p:nvSpPr>
          <p:spPr>
            <a:xfrm>
              <a:off x="76200" y="-66675"/>
              <a:ext cx="660400" cy="803275"/>
            </a:xfrm>
            <a:prstGeom prst="rect">
              <a:avLst/>
            </a:prstGeom>
          </p:spPr>
          <p:txBody>
            <a:bodyPr lIns="50800" tIns="50800" rIns="50800" bIns="50800" rtlCol="0" anchor="ctr"/>
            <a:lstStyle/>
            <a:p>
              <a:pPr marL="0" lvl="0" indent="0" algn="ctr">
                <a:lnSpc>
                  <a:spcPts val="10217"/>
                </a:lnSpc>
                <a:spcBef>
                  <a:spcPct val="0"/>
                </a:spcBef>
              </a:pPr>
              <a:r>
                <a:rPr lang="en-US" sz="7403" spc="725" dirty="0">
                  <a:solidFill>
                    <a:srgbClr val="05066D"/>
                  </a:solidFill>
                  <a:latin typeface="Cocomat Pro Heavy"/>
                </a:rPr>
                <a:t>3</a:t>
              </a:r>
            </a:p>
          </p:txBody>
        </p:sp>
      </p:grpSp>
      <p:sp>
        <p:nvSpPr>
          <p:cNvPr id="15" name="TextBox 15"/>
          <p:cNvSpPr txBox="1"/>
          <p:nvPr/>
        </p:nvSpPr>
        <p:spPr>
          <a:xfrm>
            <a:off x="1245708" y="9528238"/>
            <a:ext cx="6907692" cy="489493"/>
          </a:xfrm>
          <a:prstGeom prst="rect">
            <a:avLst/>
          </a:prstGeom>
        </p:spPr>
        <p:txBody>
          <a:bodyPr wrap="square" lIns="0" tIns="0" rIns="0" bIns="0" rtlCol="0" anchor="t">
            <a:spAutoFit/>
          </a:bodyPr>
          <a:lstStyle/>
          <a:p>
            <a:pPr>
              <a:lnSpc>
                <a:spcPts val="4273"/>
              </a:lnSpc>
              <a:spcBef>
                <a:spcPct val="0"/>
              </a:spcBef>
            </a:pPr>
            <a:r>
              <a:rPr lang="en-US" sz="3052" dirty="0" smtClean="0">
                <a:solidFill>
                  <a:srgbClr val="337096"/>
                </a:solidFill>
                <a:latin typeface="Montserrat Classic Bold"/>
              </a:rPr>
              <a:t>Eventually d</a:t>
            </a:r>
            <a:r>
              <a:rPr lang="en-US" sz="3052" dirty="0" smtClean="0">
                <a:solidFill>
                  <a:srgbClr val="337096"/>
                </a:solidFill>
                <a:latin typeface="Montserrat Classic Bold"/>
              </a:rPr>
              <a:t>ata contains </a:t>
            </a:r>
            <a:r>
              <a:rPr lang="en-US" sz="3052" u="sng" dirty="0" smtClean="0">
                <a:solidFill>
                  <a:srgbClr val="337096"/>
                </a:solidFill>
                <a:latin typeface="Montserrat Classic Bold"/>
              </a:rPr>
              <a:t>345</a:t>
            </a:r>
            <a:r>
              <a:rPr lang="en-US" sz="3052" dirty="0" smtClean="0">
                <a:solidFill>
                  <a:srgbClr val="337096"/>
                </a:solidFill>
                <a:latin typeface="Montserrat Classic Bold"/>
              </a:rPr>
              <a:t> scans</a:t>
            </a:r>
            <a:endParaRPr lang="en-US" sz="3052" dirty="0">
              <a:solidFill>
                <a:srgbClr val="337096"/>
              </a:solidFill>
              <a:latin typeface="Montserrat Classic Bold"/>
            </a:endParaRPr>
          </a:p>
        </p:txBody>
      </p:sp>
      <p:pic>
        <p:nvPicPr>
          <p:cNvPr id="16" name="תמונה 15"/>
          <p:cNvPicPr>
            <a:picLocks noChangeAspect="1"/>
          </p:cNvPicPr>
          <p:nvPr/>
        </p:nvPicPr>
        <p:blipFill>
          <a:blip r:embed="rId5"/>
          <a:stretch>
            <a:fillRect/>
          </a:stretch>
        </p:blipFill>
        <p:spPr>
          <a:xfrm>
            <a:off x="10696428" y="987188"/>
            <a:ext cx="7258343" cy="44753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7" name="תמונה 16"/>
          <p:cNvPicPr>
            <a:picLocks noChangeAspect="1"/>
          </p:cNvPicPr>
          <p:nvPr/>
        </p:nvPicPr>
        <p:blipFill>
          <a:blip r:embed="rId6"/>
          <a:stretch>
            <a:fillRect/>
          </a:stretch>
        </p:blipFill>
        <p:spPr>
          <a:xfrm>
            <a:off x="10591800" y="5635589"/>
            <a:ext cx="7467600" cy="4520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1"/>
          <p:cNvSpPr txBox="1"/>
          <p:nvPr/>
        </p:nvSpPr>
        <p:spPr>
          <a:xfrm>
            <a:off x="3638048" y="5547075"/>
            <a:ext cx="4939060" cy="1044645"/>
          </a:xfrm>
          <a:prstGeom prst="rect">
            <a:avLst/>
          </a:prstGeom>
        </p:spPr>
        <p:txBody>
          <a:bodyPr lIns="0" tIns="0" rIns="0" bIns="0" rtlCol="0" anchor="t">
            <a:spAutoFit/>
          </a:bodyPr>
          <a:lstStyle/>
          <a:p>
            <a:pPr>
              <a:lnSpc>
                <a:spcPts val="4273"/>
              </a:lnSpc>
              <a:spcBef>
                <a:spcPct val="0"/>
              </a:spcBef>
            </a:pPr>
            <a:r>
              <a:rPr lang="en-US" sz="3052" dirty="0">
                <a:solidFill>
                  <a:srgbClr val="337096"/>
                </a:solidFill>
                <a:latin typeface="Montserrat Classic Bold"/>
              </a:rPr>
              <a:t>REMOVE NAN </a:t>
            </a:r>
            <a:r>
              <a:rPr lang="en-US" sz="3052" dirty="0" smtClean="0">
                <a:solidFill>
                  <a:srgbClr val="337096"/>
                </a:solidFill>
                <a:latin typeface="Montserrat Classic Bold"/>
              </a:rPr>
              <a:t>VALUES</a:t>
            </a:r>
          </a:p>
          <a:p>
            <a:pPr>
              <a:lnSpc>
                <a:spcPts val="4273"/>
              </a:lnSpc>
              <a:spcBef>
                <a:spcPct val="0"/>
              </a:spcBef>
            </a:pPr>
            <a:r>
              <a:rPr lang="en-US" dirty="0" smtClean="0">
                <a:solidFill>
                  <a:srgbClr val="337096"/>
                </a:solidFill>
                <a:latin typeface="Montserrat Classic Bold"/>
              </a:rPr>
              <a:t>(8 objects - 19 scans)</a:t>
            </a:r>
            <a:endParaRPr lang="en-US" dirty="0">
              <a:solidFill>
                <a:srgbClr val="337096"/>
              </a:solidFill>
              <a:latin typeface="Montserrat Classic Bold"/>
            </a:endParaRPr>
          </a:p>
        </p:txBody>
      </p:sp>
      <p:sp>
        <p:nvSpPr>
          <p:cNvPr id="21" name="Rectangle 2"/>
          <p:cNvSpPr>
            <a:spLocks noChangeArrowheads="1"/>
          </p:cNvSpPr>
          <p:nvPr/>
        </p:nvSpPr>
        <p:spPr bwMode="auto">
          <a:xfrm>
            <a:off x="0" y="117343"/>
            <a:ext cx="65" cy="2225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979" rIns="0" bIns="-2697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
        <p:nvSpPr>
          <p:cNvPr id="33" name="TextBox 15"/>
          <p:cNvSpPr txBox="1"/>
          <p:nvPr/>
        </p:nvSpPr>
        <p:spPr>
          <a:xfrm>
            <a:off x="3715238" y="7889352"/>
            <a:ext cx="4939060" cy="1034642"/>
          </a:xfrm>
          <a:prstGeom prst="rect">
            <a:avLst/>
          </a:prstGeom>
        </p:spPr>
        <p:txBody>
          <a:bodyPr lIns="0" tIns="0" rIns="0" bIns="0" rtlCol="0" anchor="t">
            <a:spAutoFit/>
          </a:bodyPr>
          <a:lstStyle/>
          <a:p>
            <a:pPr>
              <a:lnSpc>
                <a:spcPts val="4273"/>
              </a:lnSpc>
              <a:spcBef>
                <a:spcPct val="0"/>
              </a:spcBef>
            </a:pPr>
            <a:r>
              <a:rPr lang="en-US" sz="3052" dirty="0" smtClean="0">
                <a:solidFill>
                  <a:srgbClr val="337096"/>
                </a:solidFill>
                <a:latin typeface="Montserrat Classic Bold"/>
              </a:rPr>
              <a:t>CONVERTED LABEL</a:t>
            </a:r>
          </a:p>
          <a:p>
            <a:pPr>
              <a:lnSpc>
                <a:spcPts val="4273"/>
              </a:lnSpc>
              <a:spcBef>
                <a:spcPct val="0"/>
              </a:spcBef>
            </a:pPr>
            <a:r>
              <a:rPr lang="en-US" sz="2000" dirty="0" smtClean="0">
                <a:solidFill>
                  <a:srgbClr val="337096"/>
                </a:solidFill>
                <a:latin typeface="Montserrat Classic Bold"/>
              </a:rPr>
              <a:t>(9 scans)</a:t>
            </a:r>
            <a:endParaRPr lang="en-US" sz="2000" dirty="0">
              <a:solidFill>
                <a:srgbClr val="337096"/>
              </a:solidFill>
              <a:latin typeface="Montserrat Classic Bold"/>
            </a:endParaRPr>
          </a:p>
        </p:txBody>
      </p:sp>
    </p:spTree>
    <p:extLst>
      <p:ext uri="{BB962C8B-B14F-4D97-AF65-F5344CB8AC3E}">
        <p14:creationId xmlns:p14="http://schemas.microsoft.com/office/powerpoint/2010/main" val="3222569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316297" y="-3227861"/>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3">
              <a:alphaModFix amt="43999"/>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3150276" y="3830159"/>
            <a:ext cx="5815858" cy="5177990"/>
          </a:xfrm>
          <a:custGeom>
            <a:avLst/>
            <a:gdLst/>
            <a:ahLst/>
            <a:cxnLst/>
            <a:rect l="l" t="t" r="r" b="b"/>
            <a:pathLst>
              <a:path w="5815858" h="5177990">
                <a:moveTo>
                  <a:pt x="0" y="0"/>
                </a:moveTo>
                <a:lnTo>
                  <a:pt x="5815858" y="0"/>
                </a:lnTo>
                <a:lnTo>
                  <a:pt x="5815858" y="5177989"/>
                </a:lnTo>
                <a:lnTo>
                  <a:pt x="0" y="5177989"/>
                </a:lnTo>
                <a:lnTo>
                  <a:pt x="0" y="0"/>
                </a:lnTo>
                <a:close/>
              </a:path>
            </a:pathLst>
          </a:custGeom>
          <a:blipFill>
            <a:blip r:embed="rId5"/>
            <a:stretch>
              <a:fillRect/>
            </a:stretch>
          </a:blipFill>
        </p:spPr>
      </p:sp>
      <p:sp>
        <p:nvSpPr>
          <p:cNvPr id="4" name="Freeform 4"/>
          <p:cNvSpPr/>
          <p:nvPr/>
        </p:nvSpPr>
        <p:spPr>
          <a:xfrm>
            <a:off x="10700837" y="3580007"/>
            <a:ext cx="6586336" cy="5678293"/>
          </a:xfrm>
          <a:custGeom>
            <a:avLst/>
            <a:gdLst/>
            <a:ahLst/>
            <a:cxnLst/>
            <a:rect l="l" t="t" r="r" b="b"/>
            <a:pathLst>
              <a:path w="6586336" h="5678293">
                <a:moveTo>
                  <a:pt x="0" y="0"/>
                </a:moveTo>
                <a:lnTo>
                  <a:pt x="6586336" y="0"/>
                </a:lnTo>
                <a:lnTo>
                  <a:pt x="6586336" y="5678293"/>
                </a:lnTo>
                <a:lnTo>
                  <a:pt x="0" y="5678293"/>
                </a:lnTo>
                <a:lnTo>
                  <a:pt x="0" y="0"/>
                </a:lnTo>
                <a:close/>
              </a:path>
            </a:pathLst>
          </a:custGeom>
          <a:blipFill>
            <a:blip r:embed="rId6"/>
            <a:stretch>
              <a:fillRect/>
            </a:stretch>
          </a:blipFill>
        </p:spPr>
      </p:sp>
      <p:sp>
        <p:nvSpPr>
          <p:cNvPr id="5" name="TextBox 5"/>
          <p:cNvSpPr txBox="1"/>
          <p:nvPr/>
        </p:nvSpPr>
        <p:spPr>
          <a:xfrm>
            <a:off x="3674852" y="100168"/>
            <a:ext cx="15237194" cy="1211124"/>
          </a:xfrm>
          <a:prstGeom prst="rect">
            <a:avLst/>
          </a:prstGeom>
        </p:spPr>
        <p:txBody>
          <a:bodyPr lIns="0" tIns="0" rIns="0" bIns="0" rtlCol="0" anchor="t">
            <a:spAutoFit/>
          </a:bodyPr>
          <a:lstStyle/>
          <a:p>
            <a:pPr marL="0" lvl="0" indent="0">
              <a:lnSpc>
                <a:spcPts val="9895"/>
              </a:lnSpc>
              <a:spcBef>
                <a:spcPct val="0"/>
              </a:spcBef>
            </a:pPr>
            <a:r>
              <a:rPr lang="en-US" sz="7067">
                <a:solidFill>
                  <a:srgbClr val="05066D"/>
                </a:solidFill>
                <a:latin typeface="Cocomat Pro Heavy"/>
              </a:rPr>
              <a:t>FEATURE SELECTION</a:t>
            </a:r>
          </a:p>
        </p:txBody>
      </p:sp>
      <p:sp>
        <p:nvSpPr>
          <p:cNvPr id="6" name="TextBox 6"/>
          <p:cNvSpPr txBox="1"/>
          <p:nvPr/>
        </p:nvSpPr>
        <p:spPr>
          <a:xfrm>
            <a:off x="11293449" y="2692180"/>
            <a:ext cx="5993724" cy="622935"/>
          </a:xfrm>
          <a:prstGeom prst="rect">
            <a:avLst/>
          </a:prstGeom>
        </p:spPr>
        <p:txBody>
          <a:bodyPr lIns="0" tIns="0" rIns="0" bIns="0" rtlCol="0" anchor="t">
            <a:spAutoFit/>
          </a:bodyPr>
          <a:lstStyle/>
          <a:p>
            <a:pPr marL="0" lvl="0" indent="0">
              <a:lnSpc>
                <a:spcPts val="5040"/>
              </a:lnSpc>
              <a:spcBef>
                <a:spcPct val="0"/>
              </a:spcBef>
            </a:pPr>
            <a:r>
              <a:rPr lang="en-US" sz="3600">
                <a:solidFill>
                  <a:srgbClr val="05066D"/>
                </a:solidFill>
                <a:latin typeface="Cocomat Pro Heavy"/>
              </a:rPr>
              <a:t> CORRELATION MATRIX</a:t>
            </a:r>
          </a:p>
        </p:txBody>
      </p:sp>
      <p:sp>
        <p:nvSpPr>
          <p:cNvPr id="7" name="TextBox 7"/>
          <p:cNvSpPr txBox="1"/>
          <p:nvPr/>
        </p:nvSpPr>
        <p:spPr>
          <a:xfrm>
            <a:off x="3150276" y="2692180"/>
            <a:ext cx="5993724" cy="622935"/>
          </a:xfrm>
          <a:prstGeom prst="rect">
            <a:avLst/>
          </a:prstGeom>
        </p:spPr>
        <p:txBody>
          <a:bodyPr lIns="0" tIns="0" rIns="0" bIns="0" rtlCol="0" anchor="t">
            <a:spAutoFit/>
          </a:bodyPr>
          <a:lstStyle/>
          <a:p>
            <a:pPr marL="0" lvl="0" indent="0">
              <a:lnSpc>
                <a:spcPts val="5040"/>
              </a:lnSpc>
              <a:spcBef>
                <a:spcPct val="0"/>
              </a:spcBef>
            </a:pPr>
            <a:r>
              <a:rPr lang="en-US" sz="3600">
                <a:solidFill>
                  <a:srgbClr val="05066D"/>
                </a:solidFill>
                <a:latin typeface="Cocomat Pro Heavy"/>
              </a:rPr>
              <a:t>RANK BY IMPORTANCE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937</Words>
  <Application>Microsoft Office PowerPoint</Application>
  <PresentationFormat>מותאם אישית</PresentationFormat>
  <Paragraphs>144</Paragraphs>
  <Slides>11</Slides>
  <Notes>10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11</vt:i4>
      </vt:variant>
    </vt:vector>
  </HeadingPairs>
  <TitlesOfParts>
    <vt:vector size="18" baseType="lpstr">
      <vt:lpstr>Cocomat Pro Heavy</vt:lpstr>
      <vt:lpstr>Cocomat Pro Heavy Bold</vt:lpstr>
      <vt:lpstr>Montserrat</vt:lpstr>
      <vt:lpstr>Arial</vt:lpstr>
      <vt:lpstr>Calibri</vt:lpstr>
      <vt:lpstr>Montserrat Classic Bold</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creative modern medical clinic presentation</dc:title>
  <dc:creator>Yeela_local</dc:creator>
  <cp:lastModifiedBy>USER</cp:lastModifiedBy>
  <cp:revision>24</cp:revision>
  <dcterms:created xsi:type="dcterms:W3CDTF">2006-08-16T00:00:00Z</dcterms:created>
  <dcterms:modified xsi:type="dcterms:W3CDTF">2023-06-27T11:01:42Z</dcterms:modified>
  <dc:identifier>DAFlf1vfBVI</dc:identifier>
</cp:coreProperties>
</file>