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2" r:id="rId4"/>
    <p:sldId id="283" r:id="rId5"/>
    <p:sldId id="264" r:id="rId6"/>
    <p:sldId id="280" r:id="rId7"/>
    <p:sldId id="281" r:id="rId8"/>
    <p:sldId id="285" r:id="rId9"/>
    <p:sldId id="286" r:id="rId10"/>
    <p:sldId id="287" r:id="rId11"/>
    <p:sldId id="288" r:id="rId12"/>
    <p:sldId id="267" r:id="rId13"/>
    <p:sldId id="268" r:id="rId14"/>
    <p:sldId id="269" r:id="rId15"/>
    <p:sldId id="266" r:id="rId16"/>
    <p:sldId id="289" r:id="rId17"/>
    <p:sldId id="290" r:id="rId18"/>
    <p:sldId id="291" r:id="rId19"/>
    <p:sldId id="292" r:id="rId20"/>
    <p:sldId id="293" r:id="rId21"/>
    <p:sldId id="270" r:id="rId22"/>
    <p:sldId id="271" r:id="rId23"/>
    <p:sldId id="294" r:id="rId24"/>
    <p:sldId id="295" r:id="rId25"/>
    <p:sldId id="296" r:id="rId26"/>
    <p:sldId id="297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-3324" y="-22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566E-A135-47C5-B666-D77ED219465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1E66-0EA3-46B4-8216-B1B8BE711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5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BAA7-22A5-49C2-BA97-E6B0C9CFDA3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F56C-685E-485A-BF04-BF746545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19150" y="274248"/>
            <a:ext cx="10515600" cy="601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  <a:b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</a:b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252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512-946F-491C-A78E-B874D25DDF2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9129" y="2619431"/>
            <a:ext cx="778764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차기 게임 설계를 위한 데이터 분석</a:t>
            </a:r>
            <a:endParaRPr lang="zh-CN" altLang="en-US" sz="40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7294" y="6352397"/>
            <a:ext cx="16161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데이터팀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남연우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0" y="1114422"/>
            <a:ext cx="4543335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 장르는 기타지역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54%</a:t>
            </a:r>
            <a:r>
              <a:rPr lang="ko-KR" altLang="en-US" dirty="0"/>
              <a:t>를 차지하고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2" y="1114422"/>
            <a:ext cx="6918942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글로벌 통계와 비교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 </a:t>
            </a:r>
            <a:r>
              <a:rPr lang="ko-KR" altLang="en-US" dirty="0" smtClean="0"/>
              <a:t>장르가 </a:t>
            </a:r>
            <a:r>
              <a:rPr lang="ko-KR" altLang="en-US" b="1" dirty="0" smtClean="0">
                <a:solidFill>
                  <a:srgbClr val="C00000"/>
                </a:solidFill>
              </a:rPr>
              <a:t>동일</a:t>
            </a:r>
            <a:r>
              <a:rPr lang="ko-KR" altLang="en-US" dirty="0" smtClean="0"/>
              <a:t>하다는 것을 알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0675" y="1156980"/>
            <a:ext cx="11566525" cy="4021660"/>
            <a:chOff x="320675" y="890280"/>
            <a:chExt cx="12323859" cy="42849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320675" y="890280"/>
              <a:ext cx="7556121" cy="4284984"/>
              <a:chOff x="711580" y="1015363"/>
              <a:chExt cx="8523674" cy="4833672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582" y="1015363"/>
                <a:ext cx="4246641" cy="2360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745" y="1015363"/>
                <a:ext cx="4207509" cy="23611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580" y="3465959"/>
                <a:ext cx="4246641" cy="2383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745" y="3465960"/>
                <a:ext cx="4207509" cy="2351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707" y="890280"/>
              <a:ext cx="4697827" cy="4257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98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61" y="2682300"/>
            <a:ext cx="10332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세계적으로 </a:t>
            </a:r>
            <a:r>
              <a:rPr lang="ko-KR" altLang="en-US" b="1" dirty="0"/>
              <a:t>액션</a:t>
            </a:r>
            <a:r>
              <a:rPr lang="en-US" altLang="ko-KR" dirty="0"/>
              <a:t>, </a:t>
            </a:r>
            <a:r>
              <a:rPr lang="ko-KR" altLang="en-US" b="1" dirty="0"/>
              <a:t>스포츠</a:t>
            </a:r>
            <a:r>
              <a:rPr lang="en-US" altLang="ko-KR" dirty="0"/>
              <a:t>, </a:t>
            </a:r>
            <a:r>
              <a:rPr lang="ko-KR" altLang="en-US" b="1" dirty="0"/>
              <a:t>슈팅</a:t>
            </a:r>
            <a:r>
              <a:rPr lang="ko-KR" altLang="en-US" dirty="0"/>
              <a:t> 장르가 인기를 끌고 있음을 볼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이는 </a:t>
            </a:r>
            <a:r>
              <a:rPr lang="ko-KR" altLang="en-US" dirty="0"/>
              <a:t>북미와 유럽</a:t>
            </a:r>
            <a:r>
              <a:rPr lang="en-US" altLang="ko-KR" dirty="0"/>
              <a:t>, </a:t>
            </a:r>
            <a:r>
              <a:rPr lang="ko-KR" altLang="en-US" dirty="0"/>
              <a:t>기타지역도 같은 결과를 나타내고 있음</a:t>
            </a:r>
            <a:r>
              <a:rPr lang="en-US" altLang="ko-KR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유일하게 </a:t>
            </a:r>
            <a:r>
              <a:rPr lang="ko-KR" altLang="en-US" b="1" dirty="0"/>
              <a:t>일본 지역</a:t>
            </a:r>
            <a:r>
              <a:rPr lang="ko-KR" altLang="en-US" dirty="0"/>
              <a:t>만 선호하는 </a:t>
            </a:r>
            <a:r>
              <a:rPr lang="ko-KR" altLang="en-US" b="1" dirty="0"/>
              <a:t>게임 장르가 </a:t>
            </a:r>
            <a:r>
              <a:rPr lang="ko-KR" altLang="en-US" b="1" dirty="0" smtClean="0"/>
              <a:t>확연히 </a:t>
            </a:r>
            <a:r>
              <a:rPr lang="ko-KR" altLang="en-US" b="1" dirty="0"/>
              <a:t>다른 </a:t>
            </a:r>
            <a:r>
              <a:rPr lang="ko-KR" altLang="en-US" dirty="0"/>
              <a:t>것을 확인할 수 있는데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일본의 </a:t>
            </a:r>
            <a:r>
              <a:rPr lang="ko-KR" altLang="en-US" dirty="0"/>
              <a:t>경우 </a:t>
            </a:r>
            <a:r>
              <a:rPr lang="ko-KR" altLang="en-US" b="1" dirty="0" err="1"/>
              <a:t>롤플레잉</a:t>
            </a:r>
            <a:r>
              <a:rPr lang="ko-KR" altLang="en-US" dirty="0"/>
              <a:t> 장르가 뚜렷한 두각을 나타내고 있음</a:t>
            </a:r>
            <a:r>
              <a:rPr lang="en-US" altLang="ko-KR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3. </a:t>
            </a:r>
            <a:r>
              <a:rPr lang="ko-KR" altLang="en-US" dirty="0" smtClean="0"/>
              <a:t>우리 </a:t>
            </a:r>
            <a:r>
              <a:rPr lang="ko-KR" altLang="en-US" dirty="0"/>
              <a:t>회사는 차기 개발 게임 장르를 </a:t>
            </a:r>
            <a:r>
              <a:rPr lang="ko-KR" altLang="en-US" b="1" dirty="0">
                <a:solidFill>
                  <a:srgbClr val="C00000"/>
                </a:solidFill>
              </a:rPr>
              <a:t>액션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스포츠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슈팅</a:t>
            </a:r>
            <a:r>
              <a:rPr lang="ko-KR" altLang="en-US" dirty="0"/>
              <a:t> 중에서 정하는 것이 좋을 것 같다고 판단함</a:t>
            </a:r>
            <a:r>
              <a:rPr lang="en-US" altLang="ko-KR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200" i="1" dirty="0">
                <a:solidFill>
                  <a:srgbClr val="0070C0"/>
                </a:solidFill>
              </a:rPr>
              <a:t>※ </a:t>
            </a:r>
            <a:r>
              <a:rPr lang="ko-KR" altLang="en-US" sz="1200" i="1" dirty="0">
                <a:solidFill>
                  <a:srgbClr val="0070C0"/>
                </a:solidFill>
              </a:rPr>
              <a:t>대부분의 게임 장르가 복합적이고</a:t>
            </a:r>
            <a:r>
              <a:rPr lang="en-US" altLang="ko-KR" sz="1200" i="1" dirty="0">
                <a:solidFill>
                  <a:srgbClr val="0070C0"/>
                </a:solidFill>
              </a:rPr>
              <a:t>, </a:t>
            </a:r>
            <a:r>
              <a:rPr lang="ko-KR" altLang="en-US" sz="1200" i="1" dirty="0">
                <a:solidFill>
                  <a:srgbClr val="0070C0"/>
                </a:solidFill>
              </a:rPr>
              <a:t>슈팅 장르 자체가 액션게임의 대표적인 세부 장르로 볼 수 있듯이</a:t>
            </a:r>
            <a:r>
              <a:rPr lang="en-US" altLang="ko-KR" sz="1200" i="1" dirty="0">
                <a:solidFill>
                  <a:srgbClr val="0070C0"/>
                </a:solidFill>
              </a:rPr>
              <a:t>, </a:t>
            </a:r>
            <a:r>
              <a:rPr lang="ko-KR" altLang="en-US" sz="1200" i="1" dirty="0">
                <a:solidFill>
                  <a:srgbClr val="0070C0"/>
                </a:solidFill>
              </a:rPr>
              <a:t>차기 개발 게임은 </a:t>
            </a:r>
            <a:r>
              <a:rPr lang="ko-KR" altLang="en-US" sz="1200" b="1" i="1" dirty="0">
                <a:solidFill>
                  <a:srgbClr val="0070C0"/>
                </a:solidFill>
              </a:rPr>
              <a:t>슈팅 특성을 가미한 액션 장르</a:t>
            </a:r>
            <a:r>
              <a:rPr lang="ko-KR" altLang="en-US" sz="1200" i="1" dirty="0">
                <a:solidFill>
                  <a:srgbClr val="0070C0"/>
                </a:solidFill>
              </a:rPr>
              <a:t>가 좋을 것 같음</a:t>
            </a:r>
            <a:r>
              <a:rPr lang="en-US" altLang="ko-KR" sz="1200" i="1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6" name="TextBox 76"/>
          <p:cNvSpPr txBox="1"/>
          <p:nvPr/>
        </p:nvSpPr>
        <p:spPr>
          <a:xfrm>
            <a:off x="1056161" y="206654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결론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07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10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11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2" name="组合 57"/>
          <p:cNvGrpSpPr>
            <a:grpSpLocks noChangeAspect="1"/>
          </p:cNvGrpSpPr>
          <p:nvPr/>
        </p:nvGrpSpPr>
        <p:grpSpPr>
          <a:xfrm>
            <a:off x="848295" y="2183252"/>
            <a:ext cx="230726" cy="234739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113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015" y="2766242"/>
            <a:ext cx="9616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앞서 </a:t>
            </a:r>
            <a:r>
              <a:rPr lang="ko-KR" altLang="en-US" dirty="0"/>
              <a:t>말했듯이</a:t>
            </a:r>
            <a:r>
              <a:rPr lang="en-US" altLang="ko-KR" dirty="0"/>
              <a:t>, </a:t>
            </a:r>
            <a:r>
              <a:rPr lang="ko-KR" altLang="en-US" dirty="0"/>
              <a:t>게임의 </a:t>
            </a:r>
            <a:r>
              <a:rPr lang="ko-KR" altLang="en-US" dirty="0" err="1"/>
              <a:t>출시년도와</a:t>
            </a:r>
            <a:r>
              <a:rPr lang="ko-KR" altLang="en-US" dirty="0"/>
              <a:t> 관계없이 게임이 재미있다면 사람들은 계속하여 소비함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따라서 </a:t>
            </a:r>
            <a:r>
              <a:rPr lang="ko-KR" altLang="en-US" b="1" dirty="0" smtClean="0"/>
              <a:t>게임의 </a:t>
            </a:r>
            <a:r>
              <a:rPr lang="ko-KR" altLang="en-US" b="1" dirty="0"/>
              <a:t>판매량은 </a:t>
            </a:r>
            <a:r>
              <a:rPr lang="ko-KR" altLang="en-US" b="1" dirty="0" err="1"/>
              <a:t>트렌드를</a:t>
            </a:r>
            <a:r>
              <a:rPr lang="ko-KR" altLang="en-US" b="1" dirty="0"/>
              <a:t> 파악하는 데에 큰 의미가 없다</a:t>
            </a:r>
            <a:r>
              <a:rPr lang="ko-KR" altLang="en-US" dirty="0"/>
              <a:t>고 판단함</a:t>
            </a:r>
            <a:r>
              <a:rPr lang="en-US" altLang="ko-KR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하지만 </a:t>
            </a:r>
            <a:r>
              <a:rPr lang="ko-KR" altLang="en-US" dirty="0"/>
              <a:t>생각을 전환하여</a:t>
            </a:r>
            <a:r>
              <a:rPr lang="en-US" altLang="ko-KR" dirty="0"/>
              <a:t>, </a:t>
            </a:r>
            <a:r>
              <a:rPr lang="ko-KR" altLang="en-US" b="1" dirty="0"/>
              <a:t>게임회사는 해당 연도에 잘 팔릴 것 같은 게임을 발매함</a:t>
            </a:r>
            <a:r>
              <a:rPr lang="en-US" altLang="ko-KR" b="1" dirty="0"/>
              <a:t>.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따라서 </a:t>
            </a:r>
            <a:r>
              <a:rPr lang="ko-KR" altLang="en-US" b="1" dirty="0"/>
              <a:t>해당 기간 많이 발매된 게임이 어떤 장르와 플랫폼으로 발매되었는지</a:t>
            </a:r>
            <a:r>
              <a:rPr lang="ko-KR" altLang="en-US" dirty="0"/>
              <a:t>를 살펴보는 것은 유의미함</a:t>
            </a:r>
            <a:r>
              <a:rPr lang="en-US" altLang="ko-KR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3. </a:t>
            </a:r>
            <a:r>
              <a:rPr lang="ko-KR" altLang="en-US" dirty="0" smtClean="0"/>
              <a:t>이에 </a:t>
            </a:r>
            <a:r>
              <a:rPr lang="ko-KR" altLang="en-US" dirty="0"/>
              <a:t>더불어 실제 게임 판매량까지 보조데이터로 참고한다면 </a:t>
            </a:r>
            <a:r>
              <a:rPr lang="ko-KR" altLang="en-US" dirty="0" smtClean="0"/>
              <a:t>의미 있는 </a:t>
            </a:r>
            <a:r>
              <a:rPr lang="ko-KR" altLang="en-US" dirty="0"/>
              <a:t>결과를 얻을 수 있을 것으로 보임</a:t>
            </a:r>
            <a:r>
              <a:rPr lang="en-US" altLang="ko-KR" dirty="0"/>
              <a:t>.</a:t>
            </a:r>
          </a:p>
        </p:txBody>
      </p:sp>
      <p:grpSp>
        <p:nvGrpSpPr>
          <p:cNvPr id="76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77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83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7" name="TextBox 76"/>
          <p:cNvSpPr txBox="1"/>
          <p:nvPr/>
        </p:nvSpPr>
        <p:spPr>
          <a:xfrm>
            <a:off x="737675" y="2005914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2445" y="1308129"/>
            <a:ext cx="11246168" cy="3390900"/>
            <a:chOff x="512445" y="1684020"/>
            <a:chExt cx="11246168" cy="33909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45" y="1841529"/>
              <a:ext cx="2190750" cy="232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739" y="1841529"/>
              <a:ext cx="8978874" cy="30886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15000" y="1684020"/>
              <a:ext cx="502920" cy="3390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1675" y="4845014"/>
            <a:ext cx="10453806" cy="532738"/>
            <a:chOff x="701675" y="4845014"/>
            <a:chExt cx="10453806" cy="532738"/>
          </a:xfrm>
        </p:grpSpPr>
        <p:grpSp>
          <p:nvGrpSpPr>
            <p:cNvPr id="4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44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46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TextBox 76"/>
            <p:cNvSpPr txBox="1"/>
            <p:nvPr/>
          </p:nvSpPr>
          <p:spPr>
            <a:xfrm>
              <a:off x="737675" y="4845014"/>
              <a:ext cx="3049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P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oint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73674" y="5498515"/>
            <a:ext cx="10435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각 연대별로 발매된 게임의 </a:t>
            </a:r>
            <a:r>
              <a:rPr lang="en-US" altLang="ko-KR" dirty="0"/>
              <a:t>Platform, Genre, Publisher</a:t>
            </a:r>
            <a:r>
              <a:rPr lang="ko-KR" altLang="en-US" dirty="0"/>
              <a:t>를 확인하고</a:t>
            </a:r>
            <a:r>
              <a:rPr lang="en-US" altLang="ko-KR" dirty="0"/>
              <a:t>, </a:t>
            </a:r>
            <a:r>
              <a:rPr lang="ko-KR" altLang="en-US" dirty="0" err="1"/>
              <a:t>트렌드를</a:t>
            </a:r>
            <a:r>
              <a:rPr lang="ko-KR" altLang="en-US" dirty="0"/>
              <a:t> 추측하고자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02265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1980’s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'NES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는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닌텐도에서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출시한 카트리지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교환식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8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비트 가정용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거치형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게임기로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젤다의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전설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드래곤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퀘스트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파이널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판타지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록맨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/>
            </a:r>
            <a:b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 err="1" smtClean="0">
                <a:latin typeface="경기천년제목 Light" pitchFamily="18" charset="-127"/>
                <a:ea typeface="경기천년제목 Light" pitchFamily="18" charset="-127"/>
              </a:rPr>
              <a:t>메트로이드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등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'NES'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에서만의 뛰어난 오리지널 게임들이 나오면서 역사상으로 매우 성공한 게임기들 중 하나가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되었음</a:t>
            </a:r>
            <a:endParaRPr lang="en-US" altLang="ko-KR" sz="16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가정용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게임기인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'NES'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 대히트를 치면서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플랫폼 장르의 게임도 성황을 이루게 되는데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</a:t>
            </a:r>
          </a:p>
          <a:p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    플랫폼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장르의 대표적인 게임으로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슈퍼마리오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동키콩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등을 들 수 있다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.</a:t>
            </a:r>
            <a:endParaRPr lang="ko-KR" altLang="en-US" sz="1600" dirty="0"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55004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1990’s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PS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는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가전회사인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소니가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게임업계에 참여하며 만든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게임기로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비디오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게임계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혁신의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총합이란 평을 들음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/>
            </a:r>
            <a:b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 smtClean="0"/>
              <a:t>고가의 </a:t>
            </a:r>
            <a:r>
              <a:rPr lang="ko-KR" altLang="en-US" sz="1600" dirty="0"/>
              <a:t>업무용 컴퓨터인 워크스테이션에서 가능했던 실시간 </a:t>
            </a:r>
            <a:r>
              <a:rPr lang="en-US" altLang="ko-KR" sz="1600" dirty="0"/>
              <a:t>3d </a:t>
            </a:r>
            <a:r>
              <a:rPr lang="ko-KR" altLang="en-US" sz="1600" dirty="0" err="1"/>
              <a:t>렌더링을</a:t>
            </a:r>
            <a:r>
              <a:rPr lang="ko-KR" altLang="en-US" sz="1600" dirty="0"/>
              <a:t> 가정용 게임기에 </a:t>
            </a:r>
            <a:r>
              <a:rPr lang="ko-KR" altLang="en-US" sz="1600" dirty="0" smtClean="0"/>
              <a:t>적용함</a:t>
            </a:r>
            <a:endParaRPr lang="en-US" altLang="ko-KR" sz="16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스포츠 장르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하드웨어의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발달로 선수 개개인의 개성을 표현할 수 있게 되었고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,</a:t>
            </a:r>
            <a:b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특히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그래픽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=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현실성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이라는 것에 어느 정도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일치하기 때문에 차세대 그래픽의 등장과 함께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스포츠 게임이 많이 발매됨</a:t>
            </a:r>
            <a:endParaRPr lang="ko-KR" altLang="en-US" sz="1600" dirty="0"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55004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2000’s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가히 플레이스테이션의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최 전성기를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이끌었다는 평가를 받는 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PS2,</a:t>
            </a:r>
            <a:b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전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세계 수많은 </a:t>
            </a:r>
            <a:r>
              <a:rPr lang="ko-KR" altLang="en-US" sz="1600" dirty="0" err="1" smtClean="0">
                <a:latin typeface="경기천년제목 Light" pitchFamily="18" charset="-127"/>
                <a:ea typeface="경기천년제목 Light" pitchFamily="18" charset="-127"/>
              </a:rPr>
              <a:t>서드파티들이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저마다 쉬지 않고 새로운 게임을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PS2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를 통해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발매했음</a:t>
            </a:r>
            <a:endParaRPr lang="en-US" altLang="ko-KR" sz="16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현실감 넘치는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텍스쳐와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환경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화려한 광원과 그림자효과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다이내믹한 움직임과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타격감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등이 그래픽과 컴퓨팅 기술의 혁신과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맞물려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/>
            </a:r>
            <a:b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 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효과가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극대화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게임 개발사들이 저마다 액션 장르를 기반으로 한 게임을 많이 발매했음</a:t>
            </a:r>
            <a:endParaRPr lang="ko-KR" altLang="en-US" sz="1600" dirty="0">
              <a:latin typeface="경기천년제목 Light" pitchFamily="18" charset="-127"/>
              <a:ea typeface="경기천년제목 Light" pitchFamily="18" charset="-127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7"/>
            <a:ext cx="10555004" cy="380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9"/>
            <a:ext cx="10555002" cy="380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2010’s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0"/>
            <a:ext cx="10519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 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이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시기 인터넷 글이나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유튜브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영상을 보면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PS3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와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X360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을 비교하고 대조하는 내용이 많은 만큼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, PS3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와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X360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은 영혼의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라이벌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/>
            </a:r>
            <a:b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  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  관계로 볼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수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있음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. </a:t>
            </a:r>
            <a:endParaRPr lang="en-US" altLang="ko-KR" sz="14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  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PC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의 그래픽과 연산 성능이 많이 발전한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탓으로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퍼스트 파티가 아닌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서드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파티들이 주요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게임을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/>
            </a:r>
            <a:b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     PC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로 크로스 플랫폼 발매하는 경우도 이전에 비해 훨씬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많아졌음</a:t>
            </a:r>
            <a:endParaRPr lang="en-US" altLang="ko-KR" sz="14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4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</a:t>
            </a:r>
            <a:r>
              <a:rPr lang="en-US" altLang="ko-KR" sz="14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.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 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게임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기술의 혁신으로 그래픽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타격감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등 주요 게임 요소들이 점점 고도화 되었고</a:t>
            </a: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,</a:t>
            </a:r>
            <a:b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 smtClean="0">
                <a:latin typeface="경기천년제목 Light" pitchFamily="18" charset="-127"/>
                <a:ea typeface="경기천년제목 Light" pitchFamily="18" charset="-127"/>
              </a:rPr>
              <a:t>    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더불어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P2P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방식의 게임이 각광을 받으면서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밀리터리나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SF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기반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FPS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게임들이 점점 자리를 </a:t>
            </a:r>
            <a:r>
              <a:rPr lang="ko-KR" altLang="en-US" sz="1400" dirty="0" smtClean="0">
                <a:latin typeface="경기천년제목 Light" pitchFamily="18" charset="-127"/>
                <a:ea typeface="경기천년제목 Light" pitchFamily="18" charset="-127"/>
              </a:rPr>
              <a:t>잡았음</a:t>
            </a:r>
            <a:endParaRPr lang="ko-KR" altLang="en-US" sz="1400" dirty="0"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5" y="1653540"/>
            <a:ext cx="2679835" cy="30408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94" y="1653540"/>
            <a:ext cx="4123504" cy="4823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84" y="1653540"/>
            <a:ext cx="4744430" cy="4324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01675" y="975525"/>
            <a:ext cx="10453806" cy="472110"/>
            <a:chOff x="701675" y="4905642"/>
            <a:chExt cx="10453806" cy="472110"/>
          </a:xfrm>
        </p:grpSpPr>
        <p:grpSp>
          <p:nvGrpSpPr>
            <p:cNvPr id="9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11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13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" name="TextBox 76"/>
            <p:cNvSpPr txBox="1"/>
            <p:nvPr/>
          </p:nvSpPr>
          <p:spPr>
            <a:xfrm>
              <a:off x="737674" y="4905642"/>
              <a:ext cx="675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단일 플랫폼 독점 발매에서 크로스 플랫폼으로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56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959813" y="1731135"/>
            <a:ext cx="6127728" cy="1569660"/>
            <a:chOff x="1459139" y="2477587"/>
            <a:chExt cx="6127728" cy="1569660"/>
          </a:xfrm>
        </p:grpSpPr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1533671" y="2477587"/>
              <a:ext cx="60531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 sz="700"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96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sz="9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9139" y="3262417"/>
              <a:ext cx="550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2000" spc="5000" dirty="0">
                  <a:solidFill>
                    <a:prstClr val="white">
                      <a:lumMod val="7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b="1" kern="2000" spc="5000" dirty="0">
                <a:solidFill>
                  <a:prstClr val="white">
                    <a:lumMod val="7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51280" y="3928775"/>
            <a:ext cx="8574784" cy="1244173"/>
            <a:chOff x="1781760" y="3735105"/>
            <a:chExt cx="8574784" cy="1244173"/>
          </a:xfrm>
        </p:grpSpPr>
        <p:grpSp>
          <p:nvGrpSpPr>
            <p:cNvPr id="171" name="组合 170"/>
            <p:cNvGrpSpPr/>
            <p:nvPr/>
          </p:nvGrpSpPr>
          <p:grpSpPr>
            <a:xfrm>
              <a:off x="1781760" y="3735105"/>
              <a:ext cx="2892585" cy="928968"/>
              <a:chOff x="394768" y="4253131"/>
              <a:chExt cx="2892585" cy="928968"/>
            </a:xfrm>
          </p:grpSpPr>
          <p:sp>
            <p:nvSpPr>
              <p:cNvPr id="45" name="矩形: 圆角 31"/>
              <p:cNvSpPr/>
              <p:nvPr/>
            </p:nvSpPr>
            <p:spPr>
              <a:xfrm>
                <a:off x="1194684" y="427315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394768" y="4253131"/>
                <a:ext cx="2892585" cy="928968"/>
                <a:chOff x="658849" y="4386410"/>
                <a:chExt cx="2892585" cy="928968"/>
              </a:xfrm>
            </p:grpSpPr>
            <p:sp>
              <p:nvSpPr>
                <p:cNvPr id="118" name="TextBox 76"/>
                <p:cNvSpPr txBox="1"/>
                <p:nvPr/>
              </p:nvSpPr>
              <p:spPr>
                <a:xfrm>
                  <a:off x="658849" y="494604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데이터 정제</a:t>
                  </a:r>
                  <a:r>
                    <a:rPr lang="en-US" altLang="ko-KR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, </a:t>
                  </a:r>
                  <a:r>
                    <a:rPr lang="ko-KR" altLang="en-US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결측치</a:t>
                  </a:r>
                  <a:r>
                    <a:rPr lang="ko-KR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 제거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973712" y="4386410"/>
                  <a:ext cx="232284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200" dirty="0" smtClean="0">
                      <a:solidFill>
                        <a:schemeClr val="bg1"/>
                      </a:solidFill>
                      <a:latin typeface="경기천년제목 Light" pitchFamily="18" charset="-127"/>
                      <a:ea typeface="경기천년제목 Light" pitchFamily="18" charset="-127"/>
                    </a:rPr>
                    <a:t>PART 1</a:t>
                  </a:r>
                  <a:endParaRPr lang="en-US" altLang="zh-CN" sz="2200" dirty="0">
                    <a:solidFill>
                      <a:schemeClr val="bg1"/>
                    </a:solidFill>
                    <a:latin typeface="경기천년제목 Light" pitchFamily="18" charset="-127"/>
                    <a:ea typeface="경기천년제목 Light" pitchFamily="18" charset="-127"/>
                  </a:endParaRPr>
                </a:p>
              </p:txBody>
            </p:sp>
          </p:grpSp>
        </p:grpSp>
        <p:grpSp>
          <p:nvGrpSpPr>
            <p:cNvPr id="158" name="组合 157"/>
            <p:cNvGrpSpPr/>
            <p:nvPr/>
          </p:nvGrpSpPr>
          <p:grpSpPr>
            <a:xfrm>
              <a:off x="4607865" y="3735105"/>
              <a:ext cx="5748679" cy="928708"/>
              <a:chOff x="3212504" y="4255861"/>
              <a:chExt cx="5748679" cy="928708"/>
            </a:xfrm>
          </p:grpSpPr>
          <p:sp>
            <p:nvSpPr>
              <p:cNvPr id="120" name="矩形: 圆角 31"/>
              <p:cNvSpPr/>
              <p:nvPr/>
            </p:nvSpPr>
            <p:spPr>
              <a:xfrm>
                <a:off x="4012419" y="427588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3212504" y="4255861"/>
                <a:ext cx="5748679" cy="928708"/>
                <a:chOff x="658850" y="4386410"/>
                <a:chExt cx="5748679" cy="928708"/>
              </a:xfrm>
            </p:grpSpPr>
            <p:sp>
              <p:nvSpPr>
                <p:cNvPr id="123" name="TextBox 76"/>
                <p:cNvSpPr txBox="1"/>
                <p:nvPr/>
              </p:nvSpPr>
              <p:spPr>
                <a:xfrm>
                  <a:off x="658850" y="494578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데이터 주 분석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973712" y="4386410"/>
                  <a:ext cx="232284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200" dirty="0" smtClean="0">
                      <a:solidFill>
                        <a:schemeClr val="bg1"/>
                      </a:solidFill>
                      <a:latin typeface="경기천년제목 Light" pitchFamily="18" charset="-127"/>
                      <a:ea typeface="경기천년제목 Light" pitchFamily="18" charset="-127"/>
                    </a:rPr>
                    <a:t>PART 2</a:t>
                  </a:r>
                  <a:endParaRPr lang="en-US" altLang="zh-CN" sz="2200" dirty="0">
                    <a:solidFill>
                      <a:schemeClr val="bg1"/>
                    </a:solidFill>
                    <a:latin typeface="경기천년제목 Light" pitchFamily="18" charset="-127"/>
                    <a:ea typeface="경기천년제목 Light" pitchFamily="18" charset="-127"/>
                  </a:endParaRPr>
                </a:p>
              </p:txBody>
            </p:sp>
            <p:sp>
              <p:nvSpPr>
                <p:cNvPr id="46" name="TextBox 76"/>
                <p:cNvSpPr txBox="1"/>
                <p:nvPr/>
              </p:nvSpPr>
              <p:spPr>
                <a:xfrm>
                  <a:off x="3514944" y="494578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결론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4403424" y="3746354"/>
              <a:ext cx="624482" cy="1232924"/>
              <a:chOff x="3016432" y="4273159"/>
              <a:chExt cx="624482" cy="1232924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flipV="1">
                <a:off x="3045450" y="4338681"/>
                <a:ext cx="546312" cy="112782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组合 127"/>
              <p:cNvGrpSpPr/>
              <p:nvPr/>
            </p:nvGrpSpPr>
            <p:grpSpPr>
              <a:xfrm>
                <a:off x="3016432" y="4273159"/>
                <a:ext cx="624482" cy="1232924"/>
                <a:chOff x="3016432" y="4273159"/>
                <a:chExt cx="624482" cy="1232924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3568914" y="427315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016432" y="543408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</p:grpSp>
        </p:grpSp>
        <p:grpSp>
          <p:nvGrpSpPr>
            <p:cNvPr id="139" name="组合 138"/>
            <p:cNvGrpSpPr/>
            <p:nvPr/>
          </p:nvGrpSpPr>
          <p:grpSpPr>
            <a:xfrm>
              <a:off x="7209574" y="3746354"/>
              <a:ext cx="624482" cy="1232924"/>
              <a:chOff x="3016432" y="4273159"/>
              <a:chExt cx="624482" cy="1232924"/>
            </a:xfrm>
          </p:grpSpPr>
          <p:cxnSp>
            <p:nvCxnSpPr>
              <p:cNvPr id="140" name="直接连接符 139"/>
              <p:cNvCxnSpPr/>
              <p:nvPr/>
            </p:nvCxnSpPr>
            <p:spPr>
              <a:xfrm flipV="1">
                <a:off x="3045450" y="4338681"/>
                <a:ext cx="546312" cy="112782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/>
              <p:cNvGrpSpPr/>
              <p:nvPr/>
            </p:nvGrpSpPr>
            <p:grpSpPr>
              <a:xfrm>
                <a:off x="3016432" y="4273159"/>
                <a:ext cx="624482" cy="1232924"/>
                <a:chOff x="3016432" y="4273159"/>
                <a:chExt cx="624482" cy="1232924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3568914" y="427315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016432" y="543408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7748831" y="3735105"/>
              <a:ext cx="2322842" cy="430887"/>
              <a:chOff x="3527366" y="4255861"/>
              <a:chExt cx="2322842" cy="430887"/>
            </a:xfrm>
          </p:grpSpPr>
          <p:sp>
            <p:nvSpPr>
              <p:cNvPr id="160" name="矩形: 圆角 31"/>
              <p:cNvSpPr/>
              <p:nvPr/>
            </p:nvSpPr>
            <p:spPr>
              <a:xfrm>
                <a:off x="4012419" y="427588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527366" y="4255861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경기천년제목 Light" pitchFamily="18" charset="-127"/>
                    <a:ea typeface="경기천년제목 Light" pitchFamily="18" charset="-127"/>
                  </a:rPr>
                  <a:t>PART 3</a:t>
                </a:r>
                <a:endParaRPr lang="en-US" altLang="zh-CN" sz="2200" dirty="0">
                  <a:solidFill>
                    <a:schemeClr val="bg1"/>
                  </a:solidFill>
                  <a:latin typeface="경기천년제목 Light" pitchFamily="18" charset="-127"/>
                  <a:ea typeface="경기천년제목 Light" pitchFamily="18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61" y="2682300"/>
            <a:ext cx="103327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본 </a:t>
            </a:r>
            <a:r>
              <a:rPr lang="ko-KR" altLang="en-US" dirty="0"/>
              <a:t>데이터로는 </a:t>
            </a:r>
            <a:r>
              <a:rPr lang="ko-KR" altLang="en-US" b="1" dirty="0"/>
              <a:t>당시의 </a:t>
            </a:r>
            <a:r>
              <a:rPr lang="ko-KR" altLang="en-US" b="1" dirty="0" err="1"/>
              <a:t>트렌드를</a:t>
            </a:r>
            <a:r>
              <a:rPr lang="ko-KR" altLang="en-US" b="1" dirty="0"/>
              <a:t> 정확히 파악하기는 어려우나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분석 결과는 </a:t>
            </a:r>
            <a:r>
              <a:rPr lang="ko-KR" altLang="en-US" dirty="0"/>
              <a:t>대체적으로 </a:t>
            </a:r>
            <a:r>
              <a:rPr lang="ko-KR" altLang="en-US" b="1" dirty="0"/>
              <a:t>게임 역사의 맥을 훑는 양상</a:t>
            </a:r>
            <a:r>
              <a:rPr lang="ko-KR" altLang="en-US" dirty="0"/>
              <a:t>을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2. </a:t>
            </a:r>
            <a:r>
              <a:rPr lang="ko-KR" altLang="en-US" dirty="0"/>
              <a:t>독점으로 시작된 게임 플랫폼의 흐름이 </a:t>
            </a:r>
            <a:r>
              <a:rPr lang="ko-KR" altLang="en-US" b="1" dirty="0"/>
              <a:t>점차 흥행을 위해 시작된 크로스플랫폼 형식으로 </a:t>
            </a:r>
            <a:r>
              <a:rPr lang="ko-KR" altLang="en-US" dirty="0"/>
              <a:t>이어졌다</a:t>
            </a:r>
            <a:r>
              <a:rPr lang="en-US" altLang="ko-KR" dirty="0" smtClean="0"/>
              <a:t>.</a:t>
            </a:r>
          </a:p>
          <a:p>
            <a:r>
              <a:rPr lang="en-US" altLang="ko-KR" sz="1200" i="1" dirty="0" smtClean="0">
                <a:solidFill>
                  <a:srgbClr val="0070C0"/>
                </a:solidFill>
              </a:rPr>
              <a:t>       (</a:t>
            </a:r>
            <a:r>
              <a:rPr lang="ko-KR" altLang="en-US" sz="1200" i="1" dirty="0" err="1" smtClean="0">
                <a:solidFill>
                  <a:srgbClr val="0070C0"/>
                </a:solidFill>
              </a:rPr>
              <a:t>독점작</a:t>
            </a:r>
            <a:r>
              <a:rPr lang="ko-KR" altLang="en-US" sz="1200" i="1" dirty="0" smtClean="0">
                <a:solidFill>
                  <a:srgbClr val="0070C0"/>
                </a:solidFill>
              </a:rPr>
              <a:t> 계약을 통해 투자를 받거나 이를 통해 흥행을 기록할 대작이 아닌 게임이라면 최대한 많이 파는 것이 유리하다</a:t>
            </a:r>
            <a:r>
              <a:rPr lang="en-US" altLang="ko-KR" sz="1200" i="1" dirty="0" smtClean="0">
                <a:solidFill>
                  <a:srgbClr val="0070C0"/>
                </a:solidFill>
              </a:rPr>
              <a:t>.)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3. </a:t>
            </a:r>
            <a:r>
              <a:rPr lang="ko-KR" altLang="en-US" dirty="0"/>
              <a:t>차기 출시할 게임은 </a:t>
            </a:r>
            <a:r>
              <a:rPr lang="ko-KR" altLang="en-US" b="1" dirty="0"/>
              <a:t>크로스 플랫폼</a:t>
            </a:r>
            <a:r>
              <a:rPr lang="ko-KR" altLang="en-US" dirty="0"/>
              <a:t>으로 </a:t>
            </a:r>
            <a:r>
              <a:rPr lang="en-US" altLang="ko-KR" dirty="0"/>
              <a:t>/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 smtClean="0"/>
              <a:t>슈팅</a:t>
            </a:r>
            <a:endParaRPr lang="en-US" altLang="ko-KR" sz="1000" dirty="0"/>
          </a:p>
        </p:txBody>
      </p:sp>
      <p:sp>
        <p:nvSpPr>
          <p:cNvPr id="106" name="TextBox 76"/>
          <p:cNvSpPr txBox="1"/>
          <p:nvPr/>
        </p:nvSpPr>
        <p:spPr>
          <a:xfrm>
            <a:off x="1056161" y="206654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결론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07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10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11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2" name="组合 57"/>
          <p:cNvGrpSpPr>
            <a:grpSpLocks noChangeAspect="1"/>
          </p:cNvGrpSpPr>
          <p:nvPr/>
        </p:nvGrpSpPr>
        <p:grpSpPr>
          <a:xfrm>
            <a:off x="848295" y="2183252"/>
            <a:ext cx="230726" cy="234739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113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출고량이 높은 게임에 대한 분석 및 시각화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015" y="1986473"/>
            <a:ext cx="9616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게임 </a:t>
            </a:r>
            <a:r>
              <a:rPr lang="ko-KR" altLang="en-US" dirty="0"/>
              <a:t>플랫폼과 무관하게 총 판매량 </a:t>
            </a:r>
            <a:r>
              <a:rPr lang="en-US" altLang="ko-KR" b="1" dirty="0">
                <a:solidFill>
                  <a:srgbClr val="C00000"/>
                </a:solidFill>
              </a:rPr>
              <a:t>100</a:t>
            </a:r>
            <a:r>
              <a:rPr lang="ko-KR" altLang="en-US" b="1" dirty="0">
                <a:solidFill>
                  <a:srgbClr val="C00000"/>
                </a:solidFill>
              </a:rPr>
              <a:t>만장 이상 </a:t>
            </a:r>
            <a:r>
              <a:rPr lang="ko-KR" altLang="en-US" dirty="0"/>
              <a:t>달성한 </a:t>
            </a:r>
            <a:r>
              <a:rPr lang="ko-KR" altLang="en-US" b="1" dirty="0" err="1"/>
              <a:t>밀리언</a:t>
            </a:r>
            <a:r>
              <a:rPr lang="ko-KR" altLang="en-US" b="1" dirty="0"/>
              <a:t> 셀러들의 데이터</a:t>
            </a:r>
            <a:r>
              <a:rPr lang="ko-KR" altLang="en-US" dirty="0"/>
              <a:t>를 시각화하고자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err="1" smtClean="0"/>
              <a:t>밀리언</a:t>
            </a:r>
            <a:r>
              <a:rPr lang="ko-KR" altLang="en-US" dirty="0" smtClean="0"/>
              <a:t> </a:t>
            </a:r>
            <a:r>
              <a:rPr lang="ko-KR" altLang="en-US" dirty="0"/>
              <a:t>셀러 전체 데이터와 함께</a:t>
            </a:r>
            <a:r>
              <a:rPr lang="en-US" altLang="ko-KR" dirty="0"/>
              <a:t>, </a:t>
            </a:r>
            <a:r>
              <a:rPr lang="ko-KR" altLang="en-US" dirty="0"/>
              <a:t>총 판매량 기준 </a:t>
            </a:r>
            <a:r>
              <a:rPr lang="en-US" altLang="ko-KR" b="1" dirty="0" smtClean="0"/>
              <a:t>top20</a:t>
            </a:r>
            <a:r>
              <a:rPr lang="ko-KR" altLang="en-US" b="1" dirty="0" smtClean="0"/>
              <a:t>의 게임 데이터를 별도로 준비</a:t>
            </a:r>
            <a:r>
              <a:rPr lang="ko-KR" altLang="en-US" dirty="0" smtClean="0"/>
              <a:t>하여 </a:t>
            </a:r>
            <a:r>
              <a:rPr lang="ko-KR" altLang="en-US" dirty="0"/>
              <a:t>함께 살펴볼 </a:t>
            </a:r>
            <a:r>
              <a:rPr lang="ko-KR" altLang="en-US" dirty="0" smtClean="0"/>
              <a:t>예정</a:t>
            </a:r>
            <a:endParaRPr lang="en-US" altLang="ko-KR" sz="1000" dirty="0"/>
          </a:p>
        </p:txBody>
      </p:sp>
      <p:grpSp>
        <p:nvGrpSpPr>
          <p:cNvPr id="17" name="组合 4"/>
          <p:cNvGrpSpPr/>
          <p:nvPr/>
        </p:nvGrpSpPr>
        <p:grpSpPr>
          <a:xfrm>
            <a:off x="701675" y="1686883"/>
            <a:ext cx="10453806" cy="72000"/>
            <a:chOff x="862209" y="5186847"/>
            <a:chExt cx="10453806" cy="72000"/>
          </a:xfrm>
        </p:grpSpPr>
        <p:cxnSp>
          <p:nvCxnSpPr>
            <p:cNvPr id="1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2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737675" y="1226145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6" y="3024188"/>
            <a:ext cx="9406439" cy="32013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출고량이 높은 게임에 대한 분석 및 시각화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007745"/>
            <a:ext cx="10020300" cy="40306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组合 4"/>
          <p:cNvGrpSpPr/>
          <p:nvPr/>
        </p:nvGrpSpPr>
        <p:grpSpPr>
          <a:xfrm>
            <a:off x="839034" y="5269177"/>
            <a:ext cx="10453806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911033" y="5421161"/>
            <a:ext cx="10519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데이터의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자료는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2016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년까지 취합된 것으로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최신 기종에 대한 데이터가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없음</a:t>
            </a:r>
            <a:endParaRPr lang="en-US" altLang="ko-KR" sz="16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밀리언셀러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데이터는 크로스 플랫폼의 영향으로 비중 분포가 드라마틱하지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않음</a:t>
            </a:r>
            <a:endParaRPr lang="en-US" altLang="ko-KR" sz="16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3. </a:t>
            </a:r>
            <a:r>
              <a:rPr lang="ko-KR" altLang="en-US" sz="1600" dirty="0"/>
              <a:t>그럼에도 </a:t>
            </a:r>
            <a:r>
              <a:rPr lang="en-US" altLang="ko-KR" sz="1600" dirty="0"/>
              <a:t>Top20</a:t>
            </a:r>
            <a:r>
              <a:rPr lang="ko-KR" altLang="en-US" sz="1600" dirty="0"/>
              <a:t>의 자료를 함께 </a:t>
            </a:r>
            <a:r>
              <a:rPr lang="ko-KR" altLang="en-US" sz="1600" dirty="0" err="1"/>
              <a:t>봤을때</a:t>
            </a:r>
            <a:r>
              <a:rPr lang="en-US" altLang="ko-KR" sz="1600" dirty="0"/>
              <a:t>, </a:t>
            </a:r>
            <a:r>
              <a:rPr lang="ko-KR" altLang="en-US" sz="1600" dirty="0"/>
              <a:t>차기 개발할 </a:t>
            </a:r>
            <a:r>
              <a:rPr lang="ko-KR" altLang="en-US" sz="1600" dirty="0" smtClean="0"/>
              <a:t>게임은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MS</a:t>
            </a:r>
            <a:r>
              <a:rPr lang="ko-KR" altLang="en-US" sz="1600" dirty="0"/>
              <a:t>의 </a:t>
            </a:r>
            <a:r>
              <a:rPr lang="en-US" altLang="ko-KR" sz="1600" b="1" dirty="0">
                <a:solidFill>
                  <a:srgbClr val="C00000"/>
                </a:solidFill>
              </a:rPr>
              <a:t>XBOX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소니의</a:t>
            </a: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PS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</a:t>
            </a:r>
            <a:r>
              <a:rPr lang="en-US" altLang="ko-KR" sz="1600" b="1" dirty="0">
                <a:solidFill>
                  <a:srgbClr val="C00000"/>
                </a:solidFill>
              </a:rPr>
              <a:t>PC</a:t>
            </a:r>
            <a:r>
              <a:rPr lang="en-US" altLang="ko-KR" sz="1600" dirty="0"/>
              <a:t> </a:t>
            </a:r>
            <a:r>
              <a:rPr lang="ko-KR" altLang="en-US" sz="1600" dirty="0"/>
              <a:t>기반으로 준비하는 것이 좋을 것으로 보임</a:t>
            </a:r>
            <a:endParaRPr lang="ko-KR" altLang="en-US" sz="1600" b="1" dirty="0">
              <a:solidFill>
                <a:srgbClr val="C00000"/>
              </a:solidFill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75" y="1007746"/>
            <a:ext cx="10235706" cy="4030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출고량이 높은 게임에 대한 분석 및 시각화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6" name="组合 4"/>
          <p:cNvGrpSpPr/>
          <p:nvPr/>
        </p:nvGrpSpPr>
        <p:grpSpPr>
          <a:xfrm>
            <a:off x="811777" y="5269177"/>
            <a:ext cx="10453806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883776" y="5421161"/>
            <a:ext cx="10519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 smtClean="0">
                <a:latin typeface="경기천년제목 Light" pitchFamily="18" charset="-127"/>
                <a:ea typeface="경기천년제목 Light" pitchFamily="18" charset="-127"/>
              </a:rPr>
              <a:t>밀리언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셀러의 장르 데이터는 앞서 글로벌 시장에서의 장르 선호도와 흡사함을 볼 수 있음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.</a:t>
            </a: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Top20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자료를 보면 슈팅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액션의 비중이 상당하며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의외로 플랫폼 장르가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세번째인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것을 볼 수 </a:t>
            </a:r>
            <a:r>
              <a:rPr lang="ko-KR" altLang="en-US" sz="1600" dirty="0" smtClean="0">
                <a:latin typeface="경기천년제목 Light" pitchFamily="18" charset="-127"/>
                <a:ea typeface="경기천년제목 Light" pitchFamily="18" charset="-127"/>
              </a:rPr>
              <a:t>있음</a:t>
            </a:r>
            <a:r>
              <a:rPr lang="en-US" altLang="ko-KR" sz="1600" dirty="0" smtClean="0">
                <a:latin typeface="경기천년제목 Light" pitchFamily="18" charset="-127"/>
                <a:ea typeface="경기천년제목 Light" pitchFamily="18" charset="-127"/>
              </a:rPr>
              <a:t>(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슈퍼마리오</a:t>
            </a:r>
            <a:r>
              <a:rPr lang="en-US" altLang="ko-KR" sz="1600" dirty="0"/>
              <a:t>'</a:t>
            </a:r>
            <a:r>
              <a:rPr lang="ko-KR" altLang="en-US" sz="1600" dirty="0"/>
              <a:t>의 브랜드 </a:t>
            </a:r>
            <a:r>
              <a:rPr lang="ko-KR" altLang="en-US" sz="1600" dirty="0" smtClean="0"/>
              <a:t>파워</a:t>
            </a:r>
            <a:r>
              <a:rPr lang="en-US" altLang="ko-KR" sz="1600" dirty="0" smtClean="0"/>
              <a:t>)</a:t>
            </a:r>
          </a:p>
          <a:p>
            <a:endParaRPr lang="en-US" altLang="ko-KR" sz="800" dirty="0" smtClean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3. </a:t>
            </a:r>
            <a:r>
              <a:rPr lang="ko-KR" altLang="en-US" sz="1600" dirty="0"/>
              <a:t>차기 게임의 경우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슈팅 장르로 준비하는 것이 좋아 보임</a:t>
            </a:r>
            <a:endParaRPr lang="ko-KR" altLang="en-US" sz="1600" b="1" dirty="0">
              <a:solidFill>
                <a:srgbClr val="C00000"/>
              </a:solidFill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출고량이 높은 게임에 대한 분석 및 시각화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6" name="组合 4"/>
          <p:cNvGrpSpPr/>
          <p:nvPr/>
        </p:nvGrpSpPr>
        <p:grpSpPr>
          <a:xfrm>
            <a:off x="5337809" y="2182423"/>
            <a:ext cx="6465571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5382340" y="1813091"/>
            <a:ext cx="1607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rPr>
              <a:t>Top10 Games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2340" y="241786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7</a:t>
            </a:r>
            <a:r>
              <a:rPr lang="ko-KR" altLang="en-US" sz="1600" dirty="0"/>
              <a:t>가지 장르의 </a:t>
            </a:r>
            <a:r>
              <a:rPr lang="en-US" altLang="ko-KR" sz="1600" dirty="0"/>
              <a:t>10</a:t>
            </a:r>
            <a:r>
              <a:rPr lang="ko-KR" altLang="en-US" sz="1600" dirty="0"/>
              <a:t>개 게임으로 추려지는 것을 볼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음</a:t>
            </a:r>
            <a:endParaRPr lang="en-US" altLang="ko-KR" sz="1600" dirty="0"/>
          </a:p>
          <a:p>
            <a:r>
              <a:rPr lang="ko-KR" altLang="en-US" sz="1600" dirty="0"/>
              <a:t>여기에서</a:t>
            </a:r>
            <a:r>
              <a:rPr lang="en-US" altLang="ko-KR" sz="1600" dirty="0"/>
              <a:t>, </a:t>
            </a:r>
            <a:r>
              <a:rPr lang="ko-KR" altLang="en-US" sz="1600" dirty="0"/>
              <a:t>몇 가지 내용을 상기해보자면</a:t>
            </a:r>
          </a:p>
          <a:p>
            <a:endParaRPr lang="ko-KR" altLang="en-US" sz="800" dirty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1.</a:t>
            </a:r>
            <a:r>
              <a:rPr lang="en-US" altLang="ko-KR" sz="1600" dirty="0" smtClean="0"/>
              <a:t> Wii</a:t>
            </a:r>
            <a:r>
              <a:rPr lang="ko-KR" altLang="en-US" sz="1600" dirty="0"/>
              <a:t>의 경우 판매량이 </a:t>
            </a:r>
            <a:r>
              <a:rPr lang="en-US" altLang="ko-KR" sz="1600" dirty="0"/>
              <a:t>2009</a:t>
            </a:r>
            <a:r>
              <a:rPr lang="ko-KR" altLang="en-US" sz="1600" dirty="0"/>
              <a:t>년을 기점으로 정체되어 </a:t>
            </a:r>
            <a:r>
              <a:rPr lang="en-US" altLang="ko-KR" sz="1600" dirty="0"/>
              <a:t>10</a:t>
            </a:r>
            <a:r>
              <a:rPr lang="ko-KR" altLang="en-US" sz="1600" dirty="0"/>
              <a:t>년부터 </a:t>
            </a:r>
            <a:r>
              <a:rPr lang="ko-KR" altLang="en-US" sz="1600" dirty="0" smtClean="0"/>
              <a:t>떨어지기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시작했으며 게임의 발매 수도 급감함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따라서 </a:t>
            </a:r>
            <a:r>
              <a:rPr lang="en-US" altLang="ko-KR" sz="1600" dirty="0"/>
              <a:t>Wii </a:t>
            </a:r>
            <a:r>
              <a:rPr lang="ko-KR" altLang="en-US" sz="1600" dirty="0"/>
              <a:t>플랫폼 발매에 중점을 두는 것은 </a:t>
            </a:r>
            <a:r>
              <a:rPr lang="ko-KR" altLang="en-US" sz="1600" dirty="0" err="1"/>
              <a:t>리스크가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endParaRPr lang="en-US" altLang="ko-KR" sz="800" dirty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2.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플랫폼과 </a:t>
            </a:r>
            <a:r>
              <a:rPr lang="ko-KR" altLang="en-US" sz="1600" dirty="0"/>
              <a:t>퍼즐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롤플레잉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오랜 </a:t>
            </a:r>
            <a:r>
              <a:rPr lang="ko-KR" altLang="en-US" sz="1600" dirty="0"/>
              <a:t>시간 꾸준히 </a:t>
            </a:r>
            <a:r>
              <a:rPr lang="ko-KR" altLang="en-US" sz="1600" dirty="0" smtClean="0"/>
              <a:t>사랑 받아온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슈퍼마리오</a:t>
            </a:r>
            <a:r>
              <a:rPr lang="en-US" altLang="ko-KR" sz="1600" dirty="0"/>
              <a:t>',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'</a:t>
            </a:r>
            <a:r>
              <a:rPr lang="ko-KR" altLang="en-US" sz="1600" dirty="0" err="1"/>
              <a:t>테트리스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포켓몬스터</a:t>
            </a:r>
            <a:r>
              <a:rPr lang="en-US" altLang="ko-KR" sz="1600" dirty="0"/>
              <a:t>'</a:t>
            </a:r>
            <a:r>
              <a:rPr lang="ko-KR" altLang="en-US" sz="1600" dirty="0"/>
              <a:t>의 장기집권</a:t>
            </a:r>
            <a:r>
              <a:rPr lang="en-US" altLang="ko-KR" sz="1600" dirty="0"/>
              <a:t>(?)</a:t>
            </a:r>
            <a:r>
              <a:rPr lang="ko-KR" altLang="en-US" sz="1600" dirty="0"/>
              <a:t>에 따른 효과가 크다고 </a:t>
            </a:r>
            <a:r>
              <a:rPr lang="ko-KR" altLang="en-US" sz="1600" dirty="0" smtClean="0"/>
              <a:t>판단됨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3.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슈팅 </a:t>
            </a:r>
            <a:r>
              <a:rPr lang="ko-KR" altLang="en-US" sz="1600" dirty="0"/>
              <a:t>장르의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콜오브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듀티</a:t>
            </a:r>
            <a:r>
              <a:rPr lang="en-US" altLang="ko-KR" sz="1600" dirty="0"/>
              <a:t>', </a:t>
            </a:r>
            <a:r>
              <a:rPr lang="ko-KR" altLang="en-US" sz="1600" dirty="0"/>
              <a:t>액션 장르의 </a:t>
            </a:r>
            <a:r>
              <a:rPr lang="en-US" altLang="ko-KR" sz="1600" dirty="0"/>
              <a:t>'GTA'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게임에 비해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</a:t>
            </a:r>
            <a:r>
              <a:rPr lang="ko-KR" altLang="en-US" sz="1600" dirty="0" smtClean="0"/>
              <a:t>비교적 </a:t>
            </a:r>
            <a:r>
              <a:rPr lang="ko-KR" altLang="en-US" sz="1600" dirty="0"/>
              <a:t>최근에 </a:t>
            </a:r>
            <a:r>
              <a:rPr lang="ko-KR" altLang="en-US" sz="1600" dirty="0" smtClean="0"/>
              <a:t>발매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PC</a:t>
            </a:r>
            <a:r>
              <a:rPr lang="ko-KR" altLang="en-US" sz="1600" dirty="0"/>
              <a:t>를 포함한 다양한 최신 기기에 크로스 </a:t>
            </a:r>
            <a:r>
              <a:rPr lang="ko-KR" altLang="en-US" sz="1600" dirty="0" smtClean="0"/>
              <a:t>플랫폼으로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출시하여 </a:t>
            </a:r>
            <a:r>
              <a:rPr lang="ko-KR" altLang="en-US" sz="1600" dirty="0" smtClean="0"/>
              <a:t>다양한 유저들의 </a:t>
            </a:r>
            <a:r>
              <a:rPr lang="ko-KR" altLang="en-US" sz="1600" dirty="0" err="1"/>
              <a:t>접근성이</a:t>
            </a:r>
            <a:r>
              <a:rPr lang="ko-KR" altLang="en-US" sz="1600" dirty="0"/>
              <a:t> 높음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" y="1334452"/>
            <a:ext cx="4695825" cy="4524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5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375975" y="301634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75975" y="1819225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art-board-with-arrow_75526"/>
          <p:cNvSpPr>
            <a:spLocks noChangeAspect="1"/>
          </p:cNvSpPr>
          <p:nvPr/>
        </p:nvSpPr>
        <p:spPr bwMode="auto">
          <a:xfrm>
            <a:off x="2375975" y="1832386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3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결론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5975" y="420108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12580" y="1929189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액션</a:t>
            </a:r>
            <a:r>
              <a:rPr lang="en-US" altLang="ko-KR" sz="2400" dirty="0" smtClean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슈팅 장르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 글로벌 시장 공략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12580" y="3103502"/>
            <a:ext cx="443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+mj-ea"/>
                <a:ea typeface="+mj-ea"/>
              </a:rPr>
              <a:t>XBOX, PS, PC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크로스 플랫폼 발매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12580" y="4311050"/>
            <a:ext cx="6311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개인적인 추천 장르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 err="1" smtClean="0">
                <a:solidFill>
                  <a:srgbClr val="C00000"/>
                </a:solidFill>
                <a:latin typeface="+mj-ea"/>
                <a:ea typeface="+mj-ea"/>
              </a:rPr>
              <a:t>밀리터리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2400" dirty="0" smtClean="0">
                <a:solidFill>
                  <a:srgbClr val="C00000"/>
                </a:solidFill>
                <a:latin typeface="+mj-ea"/>
                <a:ea typeface="+mj-ea"/>
              </a:rPr>
              <a:t>SF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배경의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+mj-ea"/>
                <a:ea typeface="+mj-ea"/>
              </a:rPr>
              <a:t>FPS</a:t>
            </a:r>
            <a:endParaRPr lang="ko-KR" altLang="en-US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7" name="dart-board-with-arrow_75526"/>
          <p:cNvSpPr>
            <a:spLocks noChangeAspect="1"/>
          </p:cNvSpPr>
          <p:nvPr/>
        </p:nvSpPr>
        <p:spPr bwMode="auto">
          <a:xfrm>
            <a:off x="2381644" y="3029506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29" name="dart-board-with-arrow_75526"/>
          <p:cNvSpPr>
            <a:spLocks noChangeAspect="1"/>
          </p:cNvSpPr>
          <p:nvPr/>
        </p:nvSpPr>
        <p:spPr bwMode="auto">
          <a:xfrm>
            <a:off x="2381644" y="4228342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703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명작 FPS 게임 '바이오쇼크', 아이폰과 아이패드용으로 나온다 | 케이벤치 주요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4" y="2995839"/>
            <a:ext cx="3415846" cy="34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3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결론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506" name="Picture 2" descr="콜오브듀티 모던워페어 모든 플랫폼 오픈베타 21일 시작 | 한경닷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5" y="1096962"/>
            <a:ext cx="4458079" cy="23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Apex Legends - Apex Legends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61" y="668677"/>
            <a:ext cx="2924284" cy="38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Buy Overwatch Battle.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6" y="3623014"/>
            <a:ext cx="4551486" cy="25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8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12693" y="5401578"/>
            <a:ext cx="103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총 판매량 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50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만 장 이상의 게임 데이터만 추출</a:t>
            </a:r>
            <a:endParaRPr kumimoji="1"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50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만 장 이상의 데이터 중 </a:t>
            </a:r>
            <a:r>
              <a:rPr kumimoji="1" lang="ko-KR" altLang="en-US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결측치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일부는 인터넷 검색을 통해 채워 넣음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lang="en-US" altLang="ko-KR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.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게임 이름이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유일한 데이터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게임 이름이 중복되는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(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크로스 플랫폼 출시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)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데이터 나눠서 정제 실시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2693" y="4687899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oint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2209" y="5250744"/>
            <a:ext cx="10453806" cy="72000"/>
            <a:chOff x="862209" y="5186847"/>
            <a:chExt cx="10453806" cy="72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1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정제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제거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8008" y="1302657"/>
            <a:ext cx="10817343" cy="2974068"/>
            <a:chOff x="912693" y="1455057"/>
            <a:chExt cx="10403322" cy="2860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4" name="Picture 2" descr="C:\Users\Lenovo\Downloads\question-mark-g0f47af60d_192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41831" b="20187"/>
            <a:stretch/>
          </p:blipFill>
          <p:spPr bwMode="auto">
            <a:xfrm>
              <a:off x="912693" y="1455057"/>
              <a:ext cx="2256666" cy="286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/>
            <a:stretch/>
          </p:blipFill>
          <p:spPr bwMode="auto">
            <a:xfrm>
              <a:off x="3267075" y="1455057"/>
              <a:ext cx="8048940" cy="2860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1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제거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85" y="1073461"/>
            <a:ext cx="9765455" cy="3512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11"/>
          <p:cNvSpPr txBox="1"/>
          <p:nvPr/>
        </p:nvSpPr>
        <p:spPr>
          <a:xfrm>
            <a:off x="912693" y="5401578"/>
            <a:ext cx="103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판매량 단위 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Million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수정</a:t>
            </a:r>
            <a:endParaRPr kumimoji="1"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년도 값 이상치 보완 및 </a:t>
            </a:r>
            <a:r>
              <a:rPr kumimoji="1" lang="ko-KR" altLang="en-US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결측치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보충</a:t>
            </a:r>
            <a:endParaRPr kumimoji="1"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3.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장르 및 게임 개발사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결측치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보충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912693" y="4687899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oint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7" name="组合 4"/>
          <p:cNvGrpSpPr/>
          <p:nvPr/>
        </p:nvGrpSpPr>
        <p:grpSpPr>
          <a:xfrm>
            <a:off x="862209" y="5250744"/>
            <a:ext cx="10453806" cy="72000"/>
            <a:chOff x="862209" y="5186847"/>
            <a:chExt cx="10453806" cy="72000"/>
          </a:xfrm>
        </p:grpSpPr>
        <p:cxnSp>
          <p:nvCxnSpPr>
            <p:cNvPr id="5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6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2375975" y="420108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75975" y="301634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5975" y="1819225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381189" y="3016349"/>
            <a:ext cx="681591" cy="68159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9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75975" y="1819228"/>
            <a:ext cx="669444" cy="68159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32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75975" y="4201088"/>
            <a:ext cx="680782" cy="68159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12580" y="1929189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지역에 따라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서 선호하는 게임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장르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12580" y="3103502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연도별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게임의 </a:t>
            </a:r>
            <a:r>
              <a:rPr lang="ko-KR" altLang="en-US" sz="2400" dirty="0" err="1">
                <a:solidFill>
                  <a:srgbClr val="C00000"/>
                </a:solidFill>
                <a:latin typeface="+mj-ea"/>
                <a:ea typeface="+mj-ea"/>
              </a:rPr>
              <a:t>트렌드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있는가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2580" y="4311050"/>
            <a:ext cx="635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출고량이 높은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게임에 대한 분석 및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시각화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프로세스</a:t>
            </a:r>
          </a:p>
        </p:txBody>
      </p:sp>
      <p:sp>
        <p:nvSpPr>
          <p:cNvPr id="50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文本框 11"/>
          <p:cNvSpPr txBox="1"/>
          <p:nvPr/>
        </p:nvSpPr>
        <p:spPr>
          <a:xfrm>
            <a:off x="658066" y="2976033"/>
            <a:ext cx="4946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각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지역 판매량을 기준으로 게임이름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b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플랫폼 관련 없이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판매량과 장르만 보기로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</a:t>
            </a:r>
            <a:endParaRPr kumimoji="1"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kumimoji="1" lang="en-US" altLang="ko-KR" sz="1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kumimoji="1" lang="en-US" altLang="ko-KR" b="1" dirty="0" smtClean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연도를 고려하지 않은 이유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게임의 출시 년도와   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/>
            </a:r>
            <a:b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kumimoji="1"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관계없이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재미있다면 사람들은 계속하여 소비한다</a:t>
            </a:r>
            <a:r>
              <a:rPr kumimoji="1"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endParaRPr kumimoji="1" lang="en-US" altLang="ko-KR" sz="1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플랫폼을 고려하지 않은 이유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:</a:t>
            </a:r>
            <a:b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</a:b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  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위와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같은 맥락에서 고려하지 않기로 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.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TextBox 76"/>
          <p:cNvSpPr txBox="1"/>
          <p:nvPr/>
        </p:nvSpPr>
        <p:spPr>
          <a:xfrm>
            <a:off x="639833" y="2362748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65" name="组合 4"/>
          <p:cNvGrpSpPr/>
          <p:nvPr/>
        </p:nvGrpSpPr>
        <p:grpSpPr>
          <a:xfrm>
            <a:off x="607582" y="2825199"/>
            <a:ext cx="4682600" cy="72000"/>
            <a:chOff x="862209" y="5186847"/>
            <a:chExt cx="10453806" cy="72000"/>
          </a:xfrm>
        </p:grpSpPr>
        <p:cxnSp>
          <p:nvCxnSpPr>
            <p:cNvPr id="66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68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609725"/>
            <a:ext cx="5810250" cy="4286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87350" y="1114422"/>
            <a:ext cx="11443079" cy="3867153"/>
            <a:chOff x="473075" y="1323973"/>
            <a:chExt cx="11219133" cy="37914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323973"/>
              <a:ext cx="6756400" cy="3791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14" y="1323973"/>
              <a:ext cx="4391294" cy="3791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북미지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슈팅 </a:t>
            </a:r>
            <a:r>
              <a:rPr lang="ko-KR" altLang="en-US" dirty="0"/>
              <a:t>장르는 북미지역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50%</a:t>
            </a:r>
            <a:r>
              <a:rPr lang="ko-KR" altLang="en-US" dirty="0"/>
              <a:t>에 달하고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1" y="1114422"/>
            <a:ext cx="6891266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0" y="1114422"/>
            <a:ext cx="4506603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럽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슈팅 </a:t>
            </a:r>
            <a:r>
              <a:rPr lang="ko-KR" altLang="en-US" dirty="0"/>
              <a:t>장르는 </a:t>
            </a:r>
            <a:r>
              <a:rPr lang="ko-KR" altLang="en-US" dirty="0" smtClean="0"/>
              <a:t>유</a:t>
            </a:r>
            <a:r>
              <a:rPr lang="ko-KR" altLang="en-US" dirty="0"/>
              <a:t>럽</a:t>
            </a:r>
            <a:r>
              <a:rPr lang="ko-KR" altLang="en-US" dirty="0" smtClean="0"/>
              <a:t>지역 </a:t>
            </a:r>
            <a:r>
              <a:rPr lang="ko-KR" altLang="en-US" dirty="0"/>
              <a:t>총 판매량의 </a:t>
            </a:r>
            <a:r>
              <a:rPr lang="en-US" altLang="ko-KR" b="1" dirty="0" smtClean="0">
                <a:solidFill>
                  <a:srgbClr val="C00000"/>
                </a:solidFill>
              </a:rPr>
              <a:t>51%</a:t>
            </a:r>
            <a:r>
              <a:rPr lang="ko-KR" altLang="en-US" dirty="0"/>
              <a:t>에 달하고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2" y="1114424"/>
            <a:ext cx="6912824" cy="38671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30" y="1114424"/>
            <a:ext cx="4278550" cy="38671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일본지역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</a:t>
            </a:r>
            <a:r>
              <a:rPr lang="ko-KR" altLang="en-US" dirty="0" err="1"/>
              <a:t>롤플레잉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액션 장르는 일본지역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55%</a:t>
            </a:r>
            <a:r>
              <a:rPr lang="ko-KR" altLang="en-US" dirty="0"/>
              <a:t>를 차지하고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경기천년제목 Medium"/>
        <a:cs typeface=""/>
      </a:majorFont>
      <a:minorFont>
        <a:latin typeface="Calibri"/>
        <a:ea typeface="경기천년제목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822</Words>
  <Application>Microsoft Office PowerPoint</Application>
  <PresentationFormat>사용자 지정</PresentationFormat>
  <Paragraphs>152</Paragraphs>
  <Slides>26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第一PPT，www.1ppt.com</vt:lpstr>
      <vt:lpstr>PowerPoint 프레젠테이션</vt:lpstr>
      <vt:lpstr>PowerPoint 프레젠테이션</vt:lpstr>
      <vt:lpstr>PART 1 데이터 정제, 결측치 제거</vt:lpstr>
      <vt:lpstr>PART 1 데이터 정제, 결측치 제거</vt:lpstr>
      <vt:lpstr>PART 2 데이터 주 분석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출고량이 높은 게임에 대한 분석 및 시각화 프로세스</vt:lpstr>
      <vt:lpstr>PART 2 데이터 주 분석 : 출고량이 높은 게임에 대한 분석 및 시각화 프로세스</vt:lpstr>
      <vt:lpstr>PART 2 데이터 주 분석 : 출고량이 높은 게임에 대한 분석 및 시각화 프로세스</vt:lpstr>
      <vt:lpstr>PART 2 데이터 주 분석 : 출고량이 높은 게임에 대한 분석 및 시각화 프로세스</vt:lpstr>
      <vt:lpstr>PART 3 결론</vt:lpstr>
      <vt:lpstr>PART 3 결론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粒子点线</dc:title>
  <dc:creator>第一PPT</dc:creator>
  <cp:keywords>www.1ppt.com</cp:keywords>
  <dc:description>www.1ppt.com</dc:description>
  <cp:lastModifiedBy>Lenovo</cp:lastModifiedBy>
  <cp:revision>101</cp:revision>
  <dcterms:created xsi:type="dcterms:W3CDTF">2018-09-11T09:25:00Z</dcterms:created>
  <dcterms:modified xsi:type="dcterms:W3CDTF">2022-08-29T06:53:18Z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