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82" r:id="rId4"/>
    <p:sldId id="283" r:id="rId5"/>
    <p:sldId id="264" r:id="rId6"/>
    <p:sldId id="280" r:id="rId7"/>
    <p:sldId id="281" r:id="rId8"/>
    <p:sldId id="285" r:id="rId9"/>
    <p:sldId id="286" r:id="rId10"/>
    <p:sldId id="287" r:id="rId11"/>
    <p:sldId id="288" r:id="rId12"/>
    <p:sldId id="267" r:id="rId13"/>
    <p:sldId id="268" r:id="rId14"/>
    <p:sldId id="269" r:id="rId15"/>
    <p:sldId id="266" r:id="rId16"/>
    <p:sldId id="289" r:id="rId17"/>
    <p:sldId id="290" r:id="rId18"/>
    <p:sldId id="291" r:id="rId19"/>
    <p:sldId id="292" r:id="rId20"/>
    <p:sldId id="293" r:id="rId21"/>
    <p:sldId id="270" r:id="rId22"/>
    <p:sldId id="271" r:id="rId23"/>
    <p:sldId id="294" r:id="rId24"/>
    <p:sldId id="295" r:id="rId25"/>
    <p:sldId id="296" r:id="rId26"/>
    <p:sldId id="297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6566E-A135-47C5-B666-D77ED219465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E1E66-0EA3-46B4-8216-B1B8BE711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58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BAA7-22A5-49C2-BA97-E6B0C9CFDA3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F56C-685E-485A-BF04-BF746545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black">
                  <a:lumMod val="85000"/>
                  <a:lumOff val="15000"/>
                </a:prstClr>
              </a:solidFill>
              <a:latin typeface="华文细黑" panose="02010600040101010101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19150" y="274248"/>
            <a:ext cx="10515600" cy="601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  <a:t>Add You Text Here Add You Text Here</a:t>
            </a:r>
            <a:b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rPr>
            </a:b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252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C512-946F-491C-A78E-B874D25DDF2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69129" y="2619431"/>
            <a:ext cx="778764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차기 게임 설계를 위한 데이터 분석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47294" y="6352397"/>
            <a:ext cx="161614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데이터팀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남연우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80" y="1114422"/>
            <a:ext cx="4543335" cy="38671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기타지역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슈팅 장르는 기타지역 총 판매량의 </a:t>
            </a:r>
            <a:r>
              <a:rPr lang="en-US" altLang="ko-KR" b="1" dirty="0">
                <a:solidFill>
                  <a:srgbClr val="C00000"/>
                </a:solidFill>
              </a:rPr>
              <a:t>54%</a:t>
            </a:r>
            <a:r>
              <a:rPr lang="ko-KR" altLang="en-US" dirty="0"/>
              <a:t>를 차지하고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2" y="1114422"/>
            <a:ext cx="6918942" cy="38671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24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글로벌 통계와 비교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슈팅 장르가 </a:t>
            </a:r>
            <a:r>
              <a:rPr lang="ko-KR" altLang="en-US" b="1" dirty="0">
                <a:solidFill>
                  <a:srgbClr val="C00000"/>
                </a:solidFill>
              </a:rPr>
              <a:t>동일</a:t>
            </a:r>
            <a:r>
              <a:rPr lang="ko-KR" altLang="en-US" dirty="0"/>
              <a:t>하다는 것을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0675" y="1156980"/>
            <a:ext cx="11566525" cy="4021660"/>
            <a:chOff x="320675" y="890280"/>
            <a:chExt cx="12323859" cy="42849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그룹 1"/>
            <p:cNvGrpSpPr/>
            <p:nvPr/>
          </p:nvGrpSpPr>
          <p:grpSpPr>
            <a:xfrm>
              <a:off x="320675" y="890280"/>
              <a:ext cx="7556121" cy="4284984"/>
              <a:chOff x="711580" y="1015363"/>
              <a:chExt cx="8523674" cy="4833672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582" y="1015363"/>
                <a:ext cx="4246641" cy="2360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7745" y="1015363"/>
                <a:ext cx="4207509" cy="23611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580" y="3465959"/>
                <a:ext cx="4246641" cy="2383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7745" y="3465960"/>
                <a:ext cx="4207509" cy="2351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707" y="890280"/>
              <a:ext cx="4697827" cy="4257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398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61" y="2682300"/>
            <a:ext cx="10332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1. </a:t>
            </a:r>
            <a:r>
              <a:rPr lang="ko-KR" altLang="en-US" dirty="0"/>
              <a:t>세계적으로 </a:t>
            </a:r>
            <a:r>
              <a:rPr lang="ko-KR" altLang="en-US" b="1" dirty="0"/>
              <a:t>액션</a:t>
            </a:r>
            <a:r>
              <a:rPr lang="en-US" altLang="ko-KR" dirty="0"/>
              <a:t>, </a:t>
            </a:r>
            <a:r>
              <a:rPr lang="ko-KR" altLang="en-US" b="1" dirty="0"/>
              <a:t>스포츠</a:t>
            </a:r>
            <a:r>
              <a:rPr lang="en-US" altLang="ko-KR" dirty="0"/>
              <a:t>, </a:t>
            </a:r>
            <a:r>
              <a:rPr lang="ko-KR" altLang="en-US" b="1" dirty="0"/>
              <a:t>슈팅</a:t>
            </a:r>
            <a:r>
              <a:rPr lang="ko-KR" altLang="en-US" dirty="0"/>
              <a:t> 장르가 인기를 끌고 있음을 볼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이는 북미와 유럽</a:t>
            </a:r>
            <a:r>
              <a:rPr lang="en-US" altLang="ko-KR" dirty="0"/>
              <a:t>, </a:t>
            </a:r>
            <a:r>
              <a:rPr lang="ko-KR" altLang="en-US" dirty="0"/>
              <a:t>기타지역도 같은 결과를 나타내고 있음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b="1" dirty="0">
                <a:solidFill>
                  <a:srgbClr val="C00000"/>
                </a:solidFill>
              </a:rPr>
              <a:t>2. </a:t>
            </a:r>
            <a:r>
              <a:rPr lang="ko-KR" altLang="en-US" dirty="0"/>
              <a:t>유일하게 </a:t>
            </a:r>
            <a:r>
              <a:rPr lang="ko-KR" altLang="en-US" b="1" dirty="0"/>
              <a:t>일본 지역</a:t>
            </a:r>
            <a:r>
              <a:rPr lang="ko-KR" altLang="en-US" dirty="0"/>
              <a:t>만 선호하는 </a:t>
            </a:r>
            <a:r>
              <a:rPr lang="ko-KR" altLang="en-US" b="1" dirty="0"/>
              <a:t>게임 장르가 확연히 다른 </a:t>
            </a:r>
            <a:r>
              <a:rPr lang="ko-KR" altLang="en-US" dirty="0"/>
              <a:t>것을 확인할 수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일본의 경우 </a:t>
            </a:r>
            <a:r>
              <a:rPr lang="ko-KR" altLang="en-US" b="1" dirty="0" err="1"/>
              <a:t>롤플레잉</a:t>
            </a:r>
            <a:r>
              <a:rPr lang="ko-KR" altLang="en-US" dirty="0"/>
              <a:t> 장르가 뚜렷한 두각을 나타내고 있음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b="1" dirty="0">
                <a:solidFill>
                  <a:srgbClr val="C00000"/>
                </a:solidFill>
              </a:rPr>
              <a:t>3. </a:t>
            </a:r>
            <a:r>
              <a:rPr lang="ko-KR" altLang="en-US" dirty="0"/>
              <a:t>우리 회사는 차기 개발 게임 장르를 </a:t>
            </a:r>
            <a:r>
              <a:rPr lang="ko-KR" altLang="en-US" b="1" dirty="0">
                <a:solidFill>
                  <a:srgbClr val="C00000"/>
                </a:solidFill>
              </a:rPr>
              <a:t>액션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스포츠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슈팅</a:t>
            </a:r>
            <a:r>
              <a:rPr lang="ko-KR" altLang="en-US" dirty="0"/>
              <a:t> 중에서 정하는 것이 좋을 것 같다고 판단함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sz="1200" i="1" dirty="0">
                <a:solidFill>
                  <a:srgbClr val="0070C0"/>
                </a:solidFill>
              </a:rPr>
              <a:t>※ </a:t>
            </a:r>
            <a:r>
              <a:rPr lang="ko-KR" altLang="en-US" sz="1200" i="1" dirty="0">
                <a:solidFill>
                  <a:srgbClr val="0070C0"/>
                </a:solidFill>
              </a:rPr>
              <a:t>대부분의 게임 장르가 복합적이고</a:t>
            </a:r>
            <a:r>
              <a:rPr lang="en-US" altLang="ko-KR" sz="1200" i="1" dirty="0">
                <a:solidFill>
                  <a:srgbClr val="0070C0"/>
                </a:solidFill>
              </a:rPr>
              <a:t>, </a:t>
            </a:r>
            <a:r>
              <a:rPr lang="ko-KR" altLang="en-US" sz="1200" i="1" dirty="0">
                <a:solidFill>
                  <a:srgbClr val="0070C0"/>
                </a:solidFill>
              </a:rPr>
              <a:t>슈팅 장르 자체가 액션게임의 대표적인 세부 장르로 볼 수 있듯이</a:t>
            </a:r>
            <a:r>
              <a:rPr lang="en-US" altLang="ko-KR" sz="1200" i="1" dirty="0">
                <a:solidFill>
                  <a:srgbClr val="0070C0"/>
                </a:solidFill>
              </a:rPr>
              <a:t>, </a:t>
            </a:r>
            <a:r>
              <a:rPr lang="ko-KR" altLang="en-US" sz="1200" i="1" dirty="0">
                <a:solidFill>
                  <a:srgbClr val="0070C0"/>
                </a:solidFill>
              </a:rPr>
              <a:t>차기 개발 게임은 </a:t>
            </a:r>
            <a:r>
              <a:rPr lang="ko-KR" altLang="en-US" sz="1200" b="1" i="1" dirty="0">
                <a:solidFill>
                  <a:srgbClr val="0070C0"/>
                </a:solidFill>
              </a:rPr>
              <a:t>슈팅 특성을 가미한 액션 장르</a:t>
            </a:r>
            <a:r>
              <a:rPr lang="ko-KR" altLang="en-US" sz="1200" i="1" dirty="0">
                <a:solidFill>
                  <a:srgbClr val="0070C0"/>
                </a:solidFill>
              </a:rPr>
              <a:t>가 좋을 것 같음</a:t>
            </a:r>
            <a:r>
              <a:rPr lang="en-US" altLang="ko-KR" sz="1200" i="1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6" name="TextBox 76"/>
          <p:cNvSpPr txBox="1"/>
          <p:nvPr/>
        </p:nvSpPr>
        <p:spPr>
          <a:xfrm>
            <a:off x="1056161" y="206654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결론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07" name="组合 4"/>
          <p:cNvGrpSpPr/>
          <p:nvPr/>
        </p:nvGrpSpPr>
        <p:grpSpPr>
          <a:xfrm>
            <a:off x="701675" y="2466652"/>
            <a:ext cx="10453806" cy="72000"/>
            <a:chOff x="862209" y="5186847"/>
            <a:chExt cx="10453806" cy="72000"/>
          </a:xfrm>
        </p:grpSpPr>
        <p:cxnSp>
          <p:nvCxnSpPr>
            <p:cNvPr id="10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11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2" name="组合 57"/>
          <p:cNvGrpSpPr>
            <a:grpSpLocks noChangeAspect="1"/>
          </p:cNvGrpSpPr>
          <p:nvPr/>
        </p:nvGrpSpPr>
        <p:grpSpPr>
          <a:xfrm>
            <a:off x="848295" y="2183252"/>
            <a:ext cx="230726" cy="234739"/>
            <a:chOff x="5397500" y="5734050"/>
            <a:chExt cx="365125" cy="371476"/>
          </a:xfrm>
          <a:solidFill>
            <a:srgbClr val="1B4367"/>
          </a:solidFill>
        </p:grpSpPr>
        <p:sp>
          <p:nvSpPr>
            <p:cNvPr id="113" name="Freeform 288"/>
            <p:cNvSpPr/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4" name="Freeform 289"/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Freeform 291"/>
            <p:cNvSpPr/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015" y="2766242"/>
            <a:ext cx="9616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1. </a:t>
            </a:r>
            <a:r>
              <a:rPr lang="ko-KR" altLang="en-US" dirty="0"/>
              <a:t>앞서 말했듯이</a:t>
            </a:r>
            <a:r>
              <a:rPr lang="en-US" altLang="ko-KR" dirty="0"/>
              <a:t>, </a:t>
            </a:r>
            <a:r>
              <a:rPr lang="ko-KR" altLang="en-US" dirty="0"/>
              <a:t>게임의 </a:t>
            </a:r>
            <a:r>
              <a:rPr lang="ko-KR" altLang="en-US" dirty="0" err="1"/>
              <a:t>출시년도와</a:t>
            </a:r>
            <a:r>
              <a:rPr lang="ko-KR" altLang="en-US" dirty="0"/>
              <a:t> 관계없이 게임이 재미있다면 사람들은 계속하여 소비함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따라서 </a:t>
            </a:r>
            <a:r>
              <a:rPr lang="ko-KR" altLang="en-US" b="1" dirty="0"/>
              <a:t>게임의 판매량은 </a:t>
            </a:r>
            <a:r>
              <a:rPr lang="ko-KR" altLang="en-US" b="1" dirty="0" err="1"/>
              <a:t>트렌드를</a:t>
            </a:r>
            <a:r>
              <a:rPr lang="ko-KR" altLang="en-US" b="1" dirty="0"/>
              <a:t> 파악하는 데에 큰 의미가 없다</a:t>
            </a:r>
            <a:r>
              <a:rPr lang="ko-KR" altLang="en-US" dirty="0"/>
              <a:t>고 판단함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b="1" dirty="0">
                <a:solidFill>
                  <a:srgbClr val="C00000"/>
                </a:solidFill>
              </a:rPr>
              <a:t>2. </a:t>
            </a:r>
            <a:r>
              <a:rPr lang="ko-KR" altLang="en-US" dirty="0"/>
              <a:t>하지만 생각을 전환하여</a:t>
            </a:r>
            <a:r>
              <a:rPr lang="en-US" altLang="ko-KR" dirty="0"/>
              <a:t>, </a:t>
            </a:r>
            <a:r>
              <a:rPr lang="ko-KR" altLang="en-US" b="1" dirty="0"/>
              <a:t>게임회사는 해당 연도에 잘 팔릴 것 같은 게임을 발매함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en-US" altLang="ko-KR" dirty="0"/>
              <a:t>    </a:t>
            </a:r>
            <a:r>
              <a:rPr lang="ko-KR" altLang="en-US" dirty="0"/>
              <a:t>따라서 </a:t>
            </a:r>
            <a:r>
              <a:rPr lang="ko-KR" altLang="en-US" b="1" dirty="0"/>
              <a:t>해당 기간 많이 발매된 게임이 어떤 장르와 플랫폼으로 발매되었는지</a:t>
            </a:r>
            <a:r>
              <a:rPr lang="ko-KR" altLang="en-US" dirty="0"/>
              <a:t>를 살펴보는 것은 유의미함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b="1" dirty="0">
                <a:solidFill>
                  <a:srgbClr val="C00000"/>
                </a:solidFill>
              </a:rPr>
              <a:t>3. </a:t>
            </a:r>
            <a:r>
              <a:rPr lang="ko-KR" altLang="en-US" dirty="0"/>
              <a:t>이에 더불어 실제 게임 판매량까지 보조데이터로 참고한다면 의미 있는 결과를 얻을 수 있을 것으로 보임</a:t>
            </a:r>
            <a:r>
              <a:rPr lang="en-US" altLang="ko-KR" dirty="0"/>
              <a:t>.</a:t>
            </a:r>
          </a:p>
        </p:txBody>
      </p:sp>
      <p:grpSp>
        <p:nvGrpSpPr>
          <p:cNvPr id="76" name="组合 4"/>
          <p:cNvGrpSpPr/>
          <p:nvPr/>
        </p:nvGrpSpPr>
        <p:grpSpPr>
          <a:xfrm>
            <a:off x="701675" y="2466652"/>
            <a:ext cx="10453806" cy="72000"/>
            <a:chOff x="862209" y="5186847"/>
            <a:chExt cx="10453806" cy="72000"/>
          </a:xfrm>
        </p:grpSpPr>
        <p:cxnSp>
          <p:nvCxnSpPr>
            <p:cNvPr id="77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83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7" name="TextBox 76"/>
          <p:cNvSpPr txBox="1"/>
          <p:nvPr/>
        </p:nvSpPr>
        <p:spPr>
          <a:xfrm>
            <a:off x="737675" y="2005914"/>
            <a:ext cx="304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2445" y="1308129"/>
            <a:ext cx="11246168" cy="3390900"/>
            <a:chOff x="512445" y="1684020"/>
            <a:chExt cx="11246168" cy="339090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45" y="1841529"/>
              <a:ext cx="2190750" cy="232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739" y="1841529"/>
              <a:ext cx="8978874" cy="308861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715000" y="1684020"/>
              <a:ext cx="502920" cy="3390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01675" y="4845014"/>
            <a:ext cx="10453806" cy="532738"/>
            <a:chOff x="701675" y="4845014"/>
            <a:chExt cx="10453806" cy="532738"/>
          </a:xfrm>
        </p:grpSpPr>
        <p:grpSp>
          <p:nvGrpSpPr>
            <p:cNvPr id="4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44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46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TextBox 76"/>
            <p:cNvSpPr txBox="1"/>
            <p:nvPr/>
          </p:nvSpPr>
          <p:spPr>
            <a:xfrm>
              <a:off x="737675" y="4845014"/>
              <a:ext cx="3049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Point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73674" y="5498515"/>
            <a:ext cx="10435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 각 연대별로 발매된 게임의 </a:t>
            </a:r>
            <a:r>
              <a:rPr lang="en-US" altLang="ko-KR" dirty="0"/>
              <a:t>Platform, Genre, Publisher</a:t>
            </a:r>
            <a:r>
              <a:rPr lang="ko-KR" altLang="en-US" dirty="0"/>
              <a:t>를 확인하고</a:t>
            </a:r>
            <a:r>
              <a:rPr lang="en-US" altLang="ko-KR" dirty="0"/>
              <a:t>, </a:t>
            </a:r>
            <a:r>
              <a:rPr lang="ko-KR" altLang="en-US" dirty="0" err="1"/>
              <a:t>트렌드를</a:t>
            </a:r>
            <a:r>
              <a:rPr lang="ko-KR" altLang="en-US" dirty="0"/>
              <a:t> 추측하고자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8"/>
            <a:ext cx="10502265" cy="38046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701675" y="4869067"/>
            <a:ext cx="10453806" cy="472110"/>
            <a:chOff x="701675" y="4905642"/>
            <a:chExt cx="10453806" cy="472110"/>
          </a:xfrm>
        </p:grpSpPr>
        <p:grpSp>
          <p:nvGrpSpPr>
            <p:cNvPr id="3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35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37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TextBox 76"/>
            <p:cNvSpPr txBox="1"/>
            <p:nvPr/>
          </p:nvSpPr>
          <p:spPr>
            <a:xfrm>
              <a:off x="737675" y="4905642"/>
              <a:ext cx="304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1980’s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3674" y="5421161"/>
            <a:ext cx="10519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'NES'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는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닌텐도에서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출시한 카트리지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교환식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8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비트 가정용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거치형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게임기로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젤다의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전설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드래곤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퀘스트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파이널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판타지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록맨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b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  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메트로이드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등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'NES'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에서만의 뛰어난 오리지널 게임들이 나오면서 역사상으로 매우 성공한 게임기들 중 하나가 되었음</a:t>
            </a:r>
            <a:endParaRPr lang="en-US" altLang="ko-KR" sz="1600" dirty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가정용 게임기인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'NES'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가 대히트를 치면서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플랫폼 장르의 게임도 성황을 이루게 되는데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</a:t>
            </a:r>
          </a:p>
          <a:p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   플랫폼 장르의 대표적인 게임으로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슈퍼마리오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동키콩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등을 들 수 있다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.</a:t>
            </a:r>
            <a:endParaRPr lang="ko-KR" altLang="en-US" sz="1600" dirty="0">
              <a:latin typeface="경기천년제목 Light" pitchFamily="18" charset="-127"/>
              <a:ea typeface="경기천년제목 Light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8"/>
            <a:ext cx="10555004" cy="38046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01675" y="4869067"/>
            <a:ext cx="10453806" cy="472110"/>
            <a:chOff x="701675" y="4905642"/>
            <a:chExt cx="10453806" cy="472110"/>
          </a:xfrm>
        </p:grpSpPr>
        <p:grpSp>
          <p:nvGrpSpPr>
            <p:cNvPr id="3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35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37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TextBox 76"/>
            <p:cNvSpPr txBox="1"/>
            <p:nvPr/>
          </p:nvSpPr>
          <p:spPr>
            <a:xfrm>
              <a:off x="737675" y="4905642"/>
              <a:ext cx="304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1990’s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3674" y="5421161"/>
            <a:ext cx="10519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PS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는 가전회사인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소니가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게임업계에 참여하며 만든 게임기로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비디오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게임계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혁신의 총합이란 평을 들음</a:t>
            </a:r>
            <a:b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   </a:t>
            </a:r>
            <a:r>
              <a:rPr lang="ko-KR" altLang="en-US" sz="1600" dirty="0"/>
              <a:t>고가의 업무용 컴퓨터인 워크스테이션에서 가능했던 실시간 </a:t>
            </a:r>
            <a:r>
              <a:rPr lang="en-US" altLang="ko-KR" sz="1600" dirty="0"/>
              <a:t>3d </a:t>
            </a:r>
            <a:r>
              <a:rPr lang="ko-KR" altLang="en-US" sz="1600" dirty="0" err="1"/>
              <a:t>렌더링을</a:t>
            </a:r>
            <a:r>
              <a:rPr lang="ko-KR" altLang="en-US" sz="1600" dirty="0"/>
              <a:t> 가정용 게임기에 적용함</a:t>
            </a:r>
            <a:endParaRPr lang="en-US" altLang="ko-KR" sz="1600" dirty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스포츠 장르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하드웨어의 발달로 선수 개개인의 개성을 표현할 수 있게 되었고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</a:t>
            </a:r>
            <a:b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  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특히 그래픽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=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현실성 이라는 것에 어느 정도 일치하기 때문에 차세대 그래픽의 등장과 함께 스포츠 게임이 많이 발매됨</a:t>
            </a:r>
          </a:p>
        </p:txBody>
      </p:sp>
    </p:spTree>
    <p:extLst>
      <p:ext uri="{BB962C8B-B14F-4D97-AF65-F5344CB8AC3E}">
        <p14:creationId xmlns:p14="http://schemas.microsoft.com/office/powerpoint/2010/main" val="275162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8"/>
            <a:ext cx="10555004" cy="38046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01675" y="4869067"/>
            <a:ext cx="10453806" cy="472110"/>
            <a:chOff x="701675" y="4905642"/>
            <a:chExt cx="10453806" cy="472110"/>
          </a:xfrm>
        </p:grpSpPr>
        <p:grpSp>
          <p:nvGrpSpPr>
            <p:cNvPr id="3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35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37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TextBox 76"/>
            <p:cNvSpPr txBox="1"/>
            <p:nvPr/>
          </p:nvSpPr>
          <p:spPr>
            <a:xfrm>
              <a:off x="737675" y="4905642"/>
              <a:ext cx="304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2000’s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3674" y="5421161"/>
            <a:ext cx="10519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가히 플레이스테이션의 최 전성기를 이끌었다는 평가를 받는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PS2,</a:t>
            </a:r>
            <a:b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  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전 세계 수많은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서드파티들이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저마다 쉬지 않고 새로운 게임을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PS2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를 통해 발매했음</a:t>
            </a:r>
            <a:endParaRPr lang="en-US" altLang="ko-KR" sz="1600" dirty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현실감 넘치는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텍스쳐와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환경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화려한 광원과 그림자효과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다이내믹한 움직임과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타격감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등이 그래픽과 컴퓨팅 기술의 혁신과 맞물려</a:t>
            </a:r>
            <a:b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 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효과가 극대화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게임 개발사들이 저마다 액션 장르를 기반으로 한 게임을 많이 발매했음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7"/>
            <a:ext cx="10555004" cy="380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62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1008699"/>
            <a:ext cx="10555002" cy="380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01675" y="4869067"/>
            <a:ext cx="10453806" cy="472110"/>
            <a:chOff x="701675" y="4905642"/>
            <a:chExt cx="10453806" cy="472110"/>
          </a:xfrm>
        </p:grpSpPr>
        <p:grpSp>
          <p:nvGrpSpPr>
            <p:cNvPr id="33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35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37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TextBox 76"/>
            <p:cNvSpPr txBox="1"/>
            <p:nvPr/>
          </p:nvSpPr>
          <p:spPr>
            <a:xfrm>
              <a:off x="737675" y="4905642"/>
              <a:ext cx="304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2010’s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3674" y="5421160"/>
            <a:ext cx="105191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 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이 시기 인터넷 글이나 </a:t>
            </a:r>
            <a:r>
              <a:rPr lang="ko-KR" altLang="en-US" sz="1400" dirty="0" err="1">
                <a:latin typeface="경기천년제목 Light" pitchFamily="18" charset="-127"/>
                <a:ea typeface="경기천년제목 Light" pitchFamily="18" charset="-127"/>
              </a:rPr>
              <a:t>유튜브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 영상을 보면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PS3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와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X360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을 비교하고 대조하는 내용이 많은 만큼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, PS3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와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X360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은 영혼의 라이벌</a:t>
            </a:r>
            <a:b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  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  관계로 볼 수 있음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. 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 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PC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의 그래픽과 연산 성능이 많이 발전한 탓으로 퍼스트 파티가 아닌 </a:t>
            </a:r>
            <a:r>
              <a:rPr lang="ko-KR" altLang="en-US" sz="1400" dirty="0" err="1">
                <a:latin typeface="경기천년제목 Light" pitchFamily="18" charset="-127"/>
                <a:ea typeface="경기천년제목 Light" pitchFamily="18" charset="-127"/>
              </a:rPr>
              <a:t>서드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 파티들이 주요 게임을</a:t>
            </a:r>
            <a:b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     PC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로 크로스 플랫폼 발매하는 경우도 이전에 비해 훨씬 많아졌음</a:t>
            </a:r>
            <a:endParaRPr lang="en-US" altLang="ko-KR" sz="1400" dirty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4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3.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 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게임 기술의 혁신으로 그래픽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400" dirty="0" err="1">
                <a:latin typeface="경기천년제목 Light" pitchFamily="18" charset="-127"/>
                <a:ea typeface="경기천년제목 Light" pitchFamily="18" charset="-127"/>
              </a:rPr>
              <a:t>타격감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 등 주요 게임 요소들이 점점 고도화 되었고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,</a:t>
            </a:r>
            <a:b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</a:b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    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더불어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P2P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방식의 게임이 각광을 받으면서 </a:t>
            </a:r>
            <a:r>
              <a:rPr lang="ko-KR" altLang="en-US" sz="1400" dirty="0" err="1">
                <a:latin typeface="경기천년제목 Light" pitchFamily="18" charset="-127"/>
                <a:ea typeface="경기천년제목 Light" pitchFamily="18" charset="-127"/>
              </a:rPr>
              <a:t>밀리터리나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SF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기반 </a:t>
            </a:r>
            <a:r>
              <a:rPr lang="en-US" altLang="ko-KR" sz="1400" dirty="0">
                <a:latin typeface="경기천년제목 Light" pitchFamily="18" charset="-127"/>
                <a:ea typeface="경기천년제목 Light" pitchFamily="18" charset="-127"/>
              </a:rPr>
              <a:t>FPS </a:t>
            </a:r>
            <a:r>
              <a:rPr lang="ko-KR" altLang="en-US" sz="1400" dirty="0">
                <a:latin typeface="경기천년제목 Light" pitchFamily="18" charset="-127"/>
                <a:ea typeface="경기천년제목 Light" pitchFamily="18" charset="-127"/>
              </a:rPr>
              <a:t>게임들이 점점 자리를 잡았음</a:t>
            </a:r>
          </a:p>
        </p:txBody>
      </p:sp>
    </p:spTree>
    <p:extLst>
      <p:ext uri="{BB962C8B-B14F-4D97-AF65-F5344CB8AC3E}">
        <p14:creationId xmlns:p14="http://schemas.microsoft.com/office/powerpoint/2010/main" val="275162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5" y="1653540"/>
            <a:ext cx="2679835" cy="30408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94" y="1653540"/>
            <a:ext cx="4123504" cy="4823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84" y="1653540"/>
            <a:ext cx="4744430" cy="43243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01675" y="975525"/>
            <a:ext cx="10453806" cy="472110"/>
            <a:chOff x="701675" y="4905642"/>
            <a:chExt cx="10453806" cy="472110"/>
          </a:xfrm>
        </p:grpSpPr>
        <p:grpSp>
          <p:nvGrpSpPr>
            <p:cNvPr id="9" name="组合 4"/>
            <p:cNvGrpSpPr/>
            <p:nvPr/>
          </p:nvGrpSpPr>
          <p:grpSpPr>
            <a:xfrm>
              <a:off x="701675" y="5305752"/>
              <a:ext cx="10453806" cy="72000"/>
              <a:chOff x="862209" y="5186847"/>
              <a:chExt cx="10453806" cy="72000"/>
            </a:xfrm>
          </p:grpSpPr>
          <p:cxnSp>
            <p:nvCxnSpPr>
              <p:cNvPr id="11" name="直接连接符 2"/>
              <p:cNvCxnSpPr/>
              <p:nvPr/>
            </p:nvCxnSpPr>
            <p:spPr>
              <a:xfrm>
                <a:off x="933177" y="5226056"/>
                <a:ext cx="1032700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合 3"/>
              <p:cNvGrpSpPr/>
              <p:nvPr/>
            </p:nvGrpSpPr>
            <p:grpSpPr>
              <a:xfrm>
                <a:off x="862209" y="5186847"/>
                <a:ext cx="10453806" cy="72000"/>
                <a:chOff x="862209" y="5186847"/>
                <a:chExt cx="10453806" cy="72000"/>
              </a:xfrm>
            </p:grpSpPr>
            <p:sp>
              <p:nvSpPr>
                <p:cNvPr id="13" name="椭圆 22"/>
                <p:cNvSpPr/>
                <p:nvPr/>
              </p:nvSpPr>
              <p:spPr>
                <a:xfrm>
                  <a:off x="862209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23"/>
                <p:cNvSpPr/>
                <p:nvPr/>
              </p:nvSpPr>
              <p:spPr>
                <a:xfrm>
                  <a:off x="11244015" y="5186847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" name="TextBox 76"/>
            <p:cNvSpPr txBox="1"/>
            <p:nvPr/>
          </p:nvSpPr>
          <p:spPr>
            <a:xfrm>
              <a:off x="737674" y="4905642"/>
              <a:ext cx="6752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Medium" pitchFamily="18" charset="-127"/>
                  <a:ea typeface="경기천년제목 Medium" pitchFamily="18" charset="-127"/>
                  <a:cs typeface="+mn-ea"/>
                  <a:sym typeface="+mn-lt"/>
                </a:rPr>
                <a:t>단일 플랫폼 독점 발매에서 크로스 플랫폼으로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56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959813" y="1731135"/>
            <a:ext cx="6127728" cy="1569660"/>
            <a:chOff x="1459139" y="2477587"/>
            <a:chExt cx="6127728" cy="1569660"/>
          </a:xfrm>
        </p:grpSpPr>
        <p:sp>
          <p:nvSpPr>
            <p:cNvPr id="40" name="文本框 13"/>
            <p:cNvSpPr txBox="1">
              <a:spLocks noChangeArrowheads="1"/>
            </p:cNvSpPr>
            <p:nvPr/>
          </p:nvSpPr>
          <p:spPr bwMode="auto">
            <a:xfrm>
              <a:off x="1533671" y="2477587"/>
              <a:ext cx="605319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 sz="700"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96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sz="9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9139" y="3262417"/>
              <a:ext cx="5506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kern="2000" spc="5000" dirty="0">
                  <a:solidFill>
                    <a:prstClr val="white">
                      <a:lumMod val="7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b="1" kern="2000" spc="5000" dirty="0">
                <a:solidFill>
                  <a:prstClr val="white">
                    <a:lumMod val="7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51280" y="3928775"/>
            <a:ext cx="8574784" cy="1244173"/>
            <a:chOff x="1781760" y="3735105"/>
            <a:chExt cx="8574784" cy="1244173"/>
          </a:xfrm>
        </p:grpSpPr>
        <p:grpSp>
          <p:nvGrpSpPr>
            <p:cNvPr id="171" name="组合 170"/>
            <p:cNvGrpSpPr/>
            <p:nvPr/>
          </p:nvGrpSpPr>
          <p:grpSpPr>
            <a:xfrm>
              <a:off x="1781760" y="3735105"/>
              <a:ext cx="2892585" cy="928968"/>
              <a:chOff x="394768" y="4253131"/>
              <a:chExt cx="2892585" cy="928968"/>
            </a:xfrm>
          </p:grpSpPr>
          <p:sp>
            <p:nvSpPr>
              <p:cNvPr id="45" name="矩形: 圆角 31"/>
              <p:cNvSpPr/>
              <p:nvPr/>
            </p:nvSpPr>
            <p:spPr>
              <a:xfrm>
                <a:off x="1194684" y="4273159"/>
                <a:ext cx="1292754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itchFamily="18" charset="-127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394768" y="4253131"/>
                <a:ext cx="2892585" cy="928968"/>
                <a:chOff x="658849" y="4386410"/>
                <a:chExt cx="2892585" cy="928968"/>
              </a:xfrm>
            </p:grpSpPr>
            <p:sp>
              <p:nvSpPr>
                <p:cNvPr id="118" name="TextBox 76"/>
                <p:cNvSpPr txBox="1"/>
                <p:nvPr/>
              </p:nvSpPr>
              <p:spPr>
                <a:xfrm>
                  <a:off x="658849" y="4946046"/>
                  <a:ext cx="2892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데이터 정제</a:t>
                  </a:r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, </a:t>
                  </a:r>
                  <a:r>
                    <a:rPr lang="ko-KR" altLang="en-US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결측치</a:t>
                  </a:r>
                  <a:r>
                    <a:rPr lang="ko-KR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 제거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경기천년제목 Medium" pitchFamily="18" charset="-127"/>
                    <a:ea typeface="微软雅黑 Light" panose="020B0502040204020203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973712" y="4386410"/>
                  <a:ext cx="232284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경기천년제목 Light" pitchFamily="18" charset="-127"/>
                      <a:ea typeface="경기천년제목 Light" pitchFamily="18" charset="-127"/>
                    </a:rPr>
                    <a:t>PART 1</a:t>
                  </a:r>
                </a:p>
              </p:txBody>
            </p:sp>
          </p:grpSp>
        </p:grpSp>
        <p:grpSp>
          <p:nvGrpSpPr>
            <p:cNvPr id="158" name="组合 157"/>
            <p:cNvGrpSpPr/>
            <p:nvPr/>
          </p:nvGrpSpPr>
          <p:grpSpPr>
            <a:xfrm>
              <a:off x="4607865" y="3735105"/>
              <a:ext cx="5748679" cy="928708"/>
              <a:chOff x="3212504" y="4255861"/>
              <a:chExt cx="5748679" cy="928708"/>
            </a:xfrm>
          </p:grpSpPr>
          <p:sp>
            <p:nvSpPr>
              <p:cNvPr id="120" name="矩形: 圆角 31"/>
              <p:cNvSpPr/>
              <p:nvPr/>
            </p:nvSpPr>
            <p:spPr>
              <a:xfrm>
                <a:off x="4012419" y="4275889"/>
                <a:ext cx="1292754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itchFamily="18" charset="-127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1" name="组合 120"/>
              <p:cNvGrpSpPr/>
              <p:nvPr/>
            </p:nvGrpSpPr>
            <p:grpSpPr>
              <a:xfrm>
                <a:off x="3212504" y="4255861"/>
                <a:ext cx="5748679" cy="928708"/>
                <a:chOff x="658850" y="4386410"/>
                <a:chExt cx="5748679" cy="928708"/>
              </a:xfrm>
            </p:grpSpPr>
            <p:sp>
              <p:nvSpPr>
                <p:cNvPr id="123" name="TextBox 76"/>
                <p:cNvSpPr txBox="1"/>
                <p:nvPr/>
              </p:nvSpPr>
              <p:spPr>
                <a:xfrm>
                  <a:off x="658850" y="4945786"/>
                  <a:ext cx="2892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데이터 주 분석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경기천년제목 Medium" pitchFamily="18" charset="-127"/>
                    <a:ea typeface="微软雅黑 Light" panose="020B0502040204020203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973712" y="4386410"/>
                  <a:ext cx="232284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경기천년제목 Light" pitchFamily="18" charset="-127"/>
                      <a:ea typeface="경기천년제목 Light" pitchFamily="18" charset="-127"/>
                    </a:rPr>
                    <a:t>PART 2</a:t>
                  </a:r>
                </a:p>
              </p:txBody>
            </p:sp>
            <p:sp>
              <p:nvSpPr>
                <p:cNvPr id="46" name="TextBox 76"/>
                <p:cNvSpPr txBox="1"/>
                <p:nvPr/>
              </p:nvSpPr>
              <p:spPr>
                <a:xfrm>
                  <a:off x="3514944" y="4945786"/>
                  <a:ext cx="2892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경기천년제목 Medium" pitchFamily="18" charset="-127"/>
                      <a:ea typeface="경기천년제목 Medium" pitchFamily="18" charset="-127"/>
                      <a:cs typeface="+mn-ea"/>
                      <a:sym typeface="+mn-lt"/>
                    </a:rPr>
                    <a:t>결론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경기천년제목 Medium" pitchFamily="18" charset="-127"/>
                    <a:ea typeface="微软雅黑 Light" panose="020B0502040204020203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4403424" y="3746354"/>
              <a:ext cx="624482" cy="1232924"/>
              <a:chOff x="3016432" y="4273159"/>
              <a:chExt cx="624482" cy="1232924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flipV="1">
                <a:off x="3045450" y="4338681"/>
                <a:ext cx="546312" cy="112782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组合 127"/>
              <p:cNvGrpSpPr/>
              <p:nvPr/>
            </p:nvGrpSpPr>
            <p:grpSpPr>
              <a:xfrm>
                <a:off x="3016432" y="4273159"/>
                <a:ext cx="624482" cy="1232924"/>
                <a:chOff x="3016432" y="4273159"/>
                <a:chExt cx="624482" cy="1232924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3568914" y="4273159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경기천년제목 Light" pitchFamily="18" charset="-127"/>
                  </a:endParaRPr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3016432" y="5434083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경기천년제목 Light" pitchFamily="18" charset="-127"/>
                  </a:endParaRPr>
                </a:p>
              </p:txBody>
            </p:sp>
          </p:grpSp>
        </p:grpSp>
        <p:grpSp>
          <p:nvGrpSpPr>
            <p:cNvPr id="139" name="组合 138"/>
            <p:cNvGrpSpPr/>
            <p:nvPr/>
          </p:nvGrpSpPr>
          <p:grpSpPr>
            <a:xfrm>
              <a:off x="7209574" y="3746354"/>
              <a:ext cx="624482" cy="1232924"/>
              <a:chOff x="3016432" y="4273159"/>
              <a:chExt cx="624482" cy="1232924"/>
            </a:xfrm>
          </p:grpSpPr>
          <p:cxnSp>
            <p:nvCxnSpPr>
              <p:cNvPr id="140" name="直接连接符 139"/>
              <p:cNvCxnSpPr/>
              <p:nvPr/>
            </p:nvCxnSpPr>
            <p:spPr>
              <a:xfrm flipV="1">
                <a:off x="3045450" y="4338681"/>
                <a:ext cx="546312" cy="112782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组合 140"/>
              <p:cNvGrpSpPr/>
              <p:nvPr/>
            </p:nvGrpSpPr>
            <p:grpSpPr>
              <a:xfrm>
                <a:off x="3016432" y="4273159"/>
                <a:ext cx="624482" cy="1232924"/>
                <a:chOff x="3016432" y="4273159"/>
                <a:chExt cx="624482" cy="1232924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3568914" y="4273159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경기천년제목 Light" pitchFamily="18" charset="-127"/>
                  </a:endParaRPr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016432" y="5434083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경기천년제목 Light" pitchFamily="18" charset="-127"/>
                  </a:endParaRPr>
                </a:p>
              </p:txBody>
            </p:sp>
          </p:grpSp>
        </p:grpSp>
        <p:grpSp>
          <p:nvGrpSpPr>
            <p:cNvPr id="159" name="组合 158"/>
            <p:cNvGrpSpPr/>
            <p:nvPr/>
          </p:nvGrpSpPr>
          <p:grpSpPr>
            <a:xfrm>
              <a:off x="7748831" y="3735105"/>
              <a:ext cx="2322842" cy="430887"/>
              <a:chOff x="3527366" y="4255861"/>
              <a:chExt cx="2322842" cy="430887"/>
            </a:xfrm>
          </p:grpSpPr>
          <p:sp>
            <p:nvSpPr>
              <p:cNvPr id="160" name="矩形: 圆角 31"/>
              <p:cNvSpPr/>
              <p:nvPr/>
            </p:nvSpPr>
            <p:spPr>
              <a:xfrm>
                <a:off x="4012419" y="4275889"/>
                <a:ext cx="1292754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Light" pitchFamily="18" charset="-127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527366" y="4255861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>
                    <a:solidFill>
                      <a:schemeClr val="bg1"/>
                    </a:solidFill>
                    <a:latin typeface="경기천년제목 Light" pitchFamily="18" charset="-127"/>
                    <a:ea typeface="경기천년제목 Light" pitchFamily="18" charset="-127"/>
                  </a:rPr>
                  <a:t>PART 3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연도별 게임의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트렌드가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61" y="2682300"/>
            <a:ext cx="103327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1. </a:t>
            </a:r>
            <a:r>
              <a:rPr lang="ko-KR" altLang="en-US" dirty="0"/>
              <a:t>본 데이터로는 </a:t>
            </a:r>
            <a:r>
              <a:rPr lang="ko-KR" altLang="en-US" b="1" dirty="0"/>
              <a:t>당시의 </a:t>
            </a:r>
            <a:r>
              <a:rPr lang="ko-KR" altLang="en-US" b="1" dirty="0" err="1"/>
              <a:t>트렌드를</a:t>
            </a:r>
            <a:r>
              <a:rPr lang="ko-KR" altLang="en-US" b="1" dirty="0"/>
              <a:t> 정확히 파악하기는 어려우나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dirty="0"/>
              <a:t>     </a:t>
            </a:r>
            <a:r>
              <a:rPr lang="ko-KR" altLang="en-US" dirty="0"/>
              <a:t>분석 결과는 대체적으로 </a:t>
            </a:r>
            <a:r>
              <a:rPr lang="ko-KR" altLang="en-US" b="1" dirty="0"/>
              <a:t>게임 역사의 맥을 훑는 양상</a:t>
            </a:r>
            <a:r>
              <a:rPr lang="ko-KR" altLang="en-US" dirty="0"/>
              <a:t>을 보임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b="1" dirty="0">
                <a:solidFill>
                  <a:srgbClr val="C00000"/>
                </a:solidFill>
              </a:rPr>
              <a:t>2. </a:t>
            </a:r>
            <a:r>
              <a:rPr lang="ko-KR" altLang="en-US" dirty="0"/>
              <a:t>독점으로 시작된 게임 플랫폼의 흐름이 </a:t>
            </a:r>
            <a:r>
              <a:rPr lang="ko-KR" altLang="en-US" b="1" dirty="0"/>
              <a:t>점차 흥행을 위해 시작된 크로스플랫폼 형식으로 </a:t>
            </a:r>
            <a:r>
              <a:rPr lang="ko-KR" altLang="en-US" dirty="0"/>
              <a:t>이어졌다</a:t>
            </a:r>
            <a:r>
              <a:rPr lang="en-US" altLang="ko-KR" dirty="0"/>
              <a:t>.</a:t>
            </a:r>
          </a:p>
          <a:p>
            <a:r>
              <a:rPr lang="en-US" altLang="ko-KR" sz="1200" i="1" dirty="0">
                <a:solidFill>
                  <a:srgbClr val="0070C0"/>
                </a:solidFill>
              </a:rPr>
              <a:t>       (</a:t>
            </a:r>
            <a:r>
              <a:rPr lang="ko-KR" altLang="en-US" sz="1200" i="1" dirty="0" err="1">
                <a:solidFill>
                  <a:srgbClr val="0070C0"/>
                </a:solidFill>
              </a:rPr>
              <a:t>독점작</a:t>
            </a:r>
            <a:r>
              <a:rPr lang="ko-KR" altLang="en-US" sz="1200" i="1" dirty="0">
                <a:solidFill>
                  <a:srgbClr val="0070C0"/>
                </a:solidFill>
              </a:rPr>
              <a:t> 계약을 통해 투자를 받거나 이를 통해 흥행을 기록할 대작이 아닌 게임이라면 최대한 많이 파는 것이 유리하다</a:t>
            </a:r>
            <a:r>
              <a:rPr lang="en-US" altLang="ko-KR" sz="1200" i="1" dirty="0">
                <a:solidFill>
                  <a:srgbClr val="0070C0"/>
                </a:solidFill>
              </a:rPr>
              <a:t>.)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000" dirty="0"/>
          </a:p>
          <a:p>
            <a:r>
              <a:rPr lang="en-US" altLang="ko-KR" b="1" dirty="0">
                <a:solidFill>
                  <a:srgbClr val="C00000"/>
                </a:solidFill>
              </a:rPr>
              <a:t>3. </a:t>
            </a:r>
            <a:r>
              <a:rPr lang="ko-KR" altLang="en-US" dirty="0"/>
              <a:t>차기 출시할 게임은 </a:t>
            </a:r>
            <a:r>
              <a:rPr lang="ko-KR" altLang="en-US" b="1" dirty="0"/>
              <a:t>크로스 플랫폼</a:t>
            </a:r>
            <a:r>
              <a:rPr lang="ko-KR" altLang="en-US" dirty="0"/>
              <a:t>으로 </a:t>
            </a:r>
            <a:r>
              <a:rPr lang="en-US" altLang="ko-KR" dirty="0"/>
              <a:t>/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슈팅</a:t>
            </a:r>
            <a:endParaRPr lang="en-US" altLang="ko-KR" sz="1000" dirty="0"/>
          </a:p>
        </p:txBody>
      </p:sp>
      <p:sp>
        <p:nvSpPr>
          <p:cNvPr id="106" name="TextBox 76"/>
          <p:cNvSpPr txBox="1"/>
          <p:nvPr/>
        </p:nvSpPr>
        <p:spPr>
          <a:xfrm>
            <a:off x="1056161" y="206654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결론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07" name="组合 4"/>
          <p:cNvGrpSpPr/>
          <p:nvPr/>
        </p:nvGrpSpPr>
        <p:grpSpPr>
          <a:xfrm>
            <a:off x="701675" y="2466652"/>
            <a:ext cx="10453806" cy="72000"/>
            <a:chOff x="862209" y="5186847"/>
            <a:chExt cx="10453806" cy="72000"/>
          </a:xfrm>
        </p:grpSpPr>
        <p:cxnSp>
          <p:nvCxnSpPr>
            <p:cNvPr id="10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11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2" name="组合 57"/>
          <p:cNvGrpSpPr>
            <a:grpSpLocks noChangeAspect="1"/>
          </p:cNvGrpSpPr>
          <p:nvPr/>
        </p:nvGrpSpPr>
        <p:grpSpPr>
          <a:xfrm>
            <a:off x="848295" y="2183252"/>
            <a:ext cx="230726" cy="234739"/>
            <a:chOff x="5397500" y="5734050"/>
            <a:chExt cx="365125" cy="371476"/>
          </a:xfrm>
          <a:solidFill>
            <a:srgbClr val="1B4367"/>
          </a:solidFill>
        </p:grpSpPr>
        <p:sp>
          <p:nvSpPr>
            <p:cNvPr id="113" name="Freeform 288"/>
            <p:cNvSpPr/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4" name="Freeform 289"/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Freeform 291"/>
            <p:cNvSpPr/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15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판매량이 높은 게임에 대한 분석 및 시각화 프로세스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7015" y="1986473"/>
            <a:ext cx="96164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1. </a:t>
            </a:r>
            <a:r>
              <a:rPr lang="ko-KR" altLang="en-US" dirty="0"/>
              <a:t>게임 플랫폼과 무관하게 총 판매량 </a:t>
            </a:r>
            <a:r>
              <a:rPr lang="en-US" altLang="ko-KR" b="1" dirty="0">
                <a:solidFill>
                  <a:srgbClr val="C00000"/>
                </a:solidFill>
              </a:rPr>
              <a:t>100</a:t>
            </a:r>
            <a:r>
              <a:rPr lang="ko-KR" altLang="en-US" b="1" dirty="0">
                <a:solidFill>
                  <a:srgbClr val="C00000"/>
                </a:solidFill>
              </a:rPr>
              <a:t>만장 이상 </a:t>
            </a:r>
            <a:r>
              <a:rPr lang="ko-KR" altLang="en-US" dirty="0"/>
              <a:t>달성한 </a:t>
            </a:r>
            <a:r>
              <a:rPr lang="ko-KR" altLang="en-US" b="1" dirty="0" err="1"/>
              <a:t>밀리언</a:t>
            </a:r>
            <a:r>
              <a:rPr lang="ko-KR" altLang="en-US" b="1" dirty="0"/>
              <a:t> 셀러들의 데이터</a:t>
            </a:r>
            <a:r>
              <a:rPr lang="ko-KR" altLang="en-US" dirty="0"/>
              <a:t>를 시각화하고자 함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b="1" dirty="0">
                <a:solidFill>
                  <a:srgbClr val="C00000"/>
                </a:solidFill>
              </a:rPr>
              <a:t>2. </a:t>
            </a:r>
            <a:r>
              <a:rPr lang="ko-KR" altLang="en-US" dirty="0" err="1"/>
              <a:t>밀리언</a:t>
            </a:r>
            <a:r>
              <a:rPr lang="ko-KR" altLang="en-US" dirty="0"/>
              <a:t> 셀러 전체 데이터와 함께</a:t>
            </a:r>
            <a:r>
              <a:rPr lang="en-US" altLang="ko-KR" dirty="0"/>
              <a:t>, </a:t>
            </a:r>
            <a:r>
              <a:rPr lang="ko-KR" altLang="en-US" dirty="0"/>
              <a:t>총 판매량 기준 </a:t>
            </a:r>
            <a:r>
              <a:rPr lang="en-US" altLang="ko-KR" b="1" dirty="0"/>
              <a:t>top20</a:t>
            </a:r>
            <a:r>
              <a:rPr lang="ko-KR" altLang="en-US" b="1" dirty="0"/>
              <a:t>의 게임 데이터를 별도로 준비</a:t>
            </a:r>
            <a:r>
              <a:rPr lang="ko-KR" altLang="en-US" dirty="0"/>
              <a:t>하여 함께 살펴볼 예정</a:t>
            </a:r>
            <a:endParaRPr lang="en-US" altLang="ko-KR" sz="1000" dirty="0"/>
          </a:p>
        </p:txBody>
      </p:sp>
      <p:grpSp>
        <p:nvGrpSpPr>
          <p:cNvPr id="17" name="组合 4"/>
          <p:cNvGrpSpPr/>
          <p:nvPr/>
        </p:nvGrpSpPr>
        <p:grpSpPr>
          <a:xfrm>
            <a:off x="701675" y="1686883"/>
            <a:ext cx="10453806" cy="72000"/>
            <a:chOff x="862209" y="5186847"/>
            <a:chExt cx="10453806" cy="72000"/>
          </a:xfrm>
        </p:grpSpPr>
        <p:cxnSp>
          <p:nvCxnSpPr>
            <p:cNvPr id="1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2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TextBox 76"/>
          <p:cNvSpPr txBox="1"/>
          <p:nvPr/>
        </p:nvSpPr>
        <p:spPr>
          <a:xfrm>
            <a:off x="737675" y="1226145"/>
            <a:ext cx="304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26" y="3024188"/>
            <a:ext cx="9406439" cy="32013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판매량이 높은 게임에 대한 분석 및 시각화 프로세스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007745"/>
            <a:ext cx="10020300" cy="40306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组合 4"/>
          <p:cNvGrpSpPr/>
          <p:nvPr/>
        </p:nvGrpSpPr>
        <p:grpSpPr>
          <a:xfrm>
            <a:off x="839034" y="5269177"/>
            <a:ext cx="10453806" cy="72000"/>
            <a:chOff x="862209" y="5186847"/>
            <a:chExt cx="10453806" cy="72000"/>
          </a:xfrm>
        </p:grpSpPr>
        <p:cxnSp>
          <p:nvCxnSpPr>
            <p:cNvPr id="8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2" name="직사각형 91"/>
          <p:cNvSpPr/>
          <p:nvPr/>
        </p:nvSpPr>
        <p:spPr>
          <a:xfrm>
            <a:off x="911033" y="5421161"/>
            <a:ext cx="10519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데이터의 자료는 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2016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년까지 취합된 것으로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최신 기종에 대한 데이터가 없음</a:t>
            </a:r>
            <a:endParaRPr lang="en-US" altLang="ko-KR" sz="1600" dirty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밀리언셀러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데이터는 크로스 플랫폼의 영향으로 비중 분포가 드라마틱하지 않음</a:t>
            </a:r>
            <a:endParaRPr lang="en-US" altLang="ko-KR" sz="1600" dirty="0">
              <a:latin typeface="경기천년제목 Light" pitchFamily="18" charset="-127"/>
              <a:ea typeface="경기천년제목 Light" pitchFamily="18" charset="-127"/>
            </a:endParaRPr>
          </a:p>
          <a:p>
            <a:endParaRPr lang="en-US" altLang="ko-KR" sz="800" dirty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3. </a:t>
            </a:r>
            <a:r>
              <a:rPr lang="ko-KR" altLang="en-US" sz="1600" dirty="0"/>
              <a:t>그럼에도 </a:t>
            </a:r>
            <a:r>
              <a:rPr lang="en-US" altLang="ko-KR" sz="1600" dirty="0"/>
              <a:t>Top20</a:t>
            </a:r>
            <a:r>
              <a:rPr lang="ko-KR" altLang="en-US" sz="1600" dirty="0"/>
              <a:t>의 자료를 함께 </a:t>
            </a:r>
            <a:r>
              <a:rPr lang="ko-KR" altLang="en-US" sz="1600" dirty="0" err="1"/>
              <a:t>봤을때</a:t>
            </a:r>
            <a:r>
              <a:rPr lang="en-US" altLang="ko-KR" sz="1600" dirty="0"/>
              <a:t>, </a:t>
            </a:r>
            <a:r>
              <a:rPr lang="ko-KR" altLang="en-US" sz="1600" dirty="0"/>
              <a:t>차기 개발할 게임은</a:t>
            </a:r>
            <a:br>
              <a:rPr lang="en-US" altLang="ko-KR" sz="1600" dirty="0"/>
            </a:br>
            <a:r>
              <a:rPr lang="en-US" altLang="ko-KR" sz="1600" dirty="0"/>
              <a:t>     MS</a:t>
            </a:r>
            <a:r>
              <a:rPr lang="ko-KR" altLang="en-US" sz="1600" dirty="0"/>
              <a:t>의 </a:t>
            </a:r>
            <a:r>
              <a:rPr lang="en-US" altLang="ko-KR" sz="1600" b="1" dirty="0">
                <a:solidFill>
                  <a:srgbClr val="C00000"/>
                </a:solidFill>
              </a:rPr>
              <a:t>XBOX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소니의</a:t>
            </a:r>
            <a:r>
              <a:rPr lang="ko-KR" altLang="en-US" sz="1600" dirty="0"/>
              <a:t> </a:t>
            </a:r>
            <a:r>
              <a:rPr lang="en-US" altLang="ko-KR" sz="1600" b="1" dirty="0">
                <a:solidFill>
                  <a:srgbClr val="C00000"/>
                </a:solidFill>
              </a:rPr>
              <a:t>PS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</a:t>
            </a:r>
            <a:r>
              <a:rPr lang="en-US" altLang="ko-KR" sz="1600" b="1" dirty="0">
                <a:solidFill>
                  <a:srgbClr val="C00000"/>
                </a:solidFill>
              </a:rPr>
              <a:t>PC</a:t>
            </a:r>
            <a:r>
              <a:rPr lang="en-US" altLang="ko-KR" sz="1600" dirty="0"/>
              <a:t> </a:t>
            </a:r>
            <a:r>
              <a:rPr lang="ko-KR" altLang="en-US" sz="1600" dirty="0"/>
              <a:t>기반으로 준비하는 것이 좋을 것으로 보임</a:t>
            </a:r>
            <a:endParaRPr lang="ko-KR" altLang="en-US" sz="1600" b="1" dirty="0">
              <a:solidFill>
                <a:srgbClr val="C00000"/>
              </a:solidFill>
              <a:latin typeface="경기천년제목 Light" pitchFamily="18" charset="-127"/>
              <a:ea typeface="경기천년제목 Light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75" y="1007746"/>
            <a:ext cx="10235706" cy="4030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판매량이 높은 게임에 대한 분석 및 시각화 프로세스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6" name="组合 4"/>
          <p:cNvGrpSpPr/>
          <p:nvPr/>
        </p:nvGrpSpPr>
        <p:grpSpPr>
          <a:xfrm>
            <a:off x="811777" y="5269177"/>
            <a:ext cx="10453806" cy="72000"/>
            <a:chOff x="862209" y="5186847"/>
            <a:chExt cx="10453806" cy="72000"/>
          </a:xfrm>
        </p:grpSpPr>
        <p:cxnSp>
          <p:nvCxnSpPr>
            <p:cNvPr id="8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2" name="직사각형 91"/>
          <p:cNvSpPr/>
          <p:nvPr/>
        </p:nvSpPr>
        <p:spPr>
          <a:xfrm>
            <a:off x="883776" y="5421161"/>
            <a:ext cx="10519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1.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밀리언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셀러의 장르 데이터는 앞서 글로벌 시장에서의 장르 선호도와 흡사함을 볼 수 있음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.</a:t>
            </a:r>
          </a:p>
          <a:p>
            <a:endParaRPr lang="en-US" altLang="ko-KR" sz="800" dirty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2.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 Top20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자료를 보면 슈팅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액션의 비중이 상당하며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, 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의외로 플랫폼 장르가 </a:t>
            </a:r>
            <a:r>
              <a:rPr lang="ko-KR" altLang="en-US" sz="1600" dirty="0" err="1">
                <a:latin typeface="경기천년제목 Light" pitchFamily="18" charset="-127"/>
                <a:ea typeface="경기천년제목 Light" pitchFamily="18" charset="-127"/>
              </a:rPr>
              <a:t>세번째인</a:t>
            </a:r>
            <a:r>
              <a:rPr lang="ko-KR" altLang="en-US" sz="1600" dirty="0">
                <a:latin typeface="경기천년제목 Light" pitchFamily="18" charset="-127"/>
                <a:ea typeface="경기천년제목 Light" pitchFamily="18" charset="-127"/>
              </a:rPr>
              <a:t> 것을 볼 수 있음</a:t>
            </a:r>
            <a:r>
              <a:rPr lang="en-US" altLang="ko-KR" sz="1600" dirty="0">
                <a:latin typeface="경기천년제목 Light" pitchFamily="18" charset="-127"/>
                <a:ea typeface="경기천년제목 Light" pitchFamily="18" charset="-127"/>
              </a:rPr>
              <a:t>(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슈퍼마리오</a:t>
            </a:r>
            <a:r>
              <a:rPr lang="en-US" altLang="ko-KR" sz="1600" dirty="0"/>
              <a:t>'</a:t>
            </a:r>
            <a:r>
              <a:rPr lang="ko-KR" altLang="en-US" sz="1600" dirty="0"/>
              <a:t>의 브랜드 파워</a:t>
            </a:r>
            <a:r>
              <a:rPr lang="en-US" altLang="ko-KR" sz="1600" dirty="0"/>
              <a:t>)</a:t>
            </a:r>
          </a:p>
          <a:p>
            <a:endParaRPr lang="en-US" altLang="ko-KR" sz="800" dirty="0">
              <a:latin typeface="경기천년제목 Light" pitchFamily="18" charset="-127"/>
              <a:ea typeface="경기천년제목 Light" pitchFamily="18" charset="-127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경기천년제목 Light" pitchFamily="18" charset="-127"/>
                <a:ea typeface="경기천년제목 Light" pitchFamily="18" charset="-127"/>
              </a:rPr>
              <a:t>3. </a:t>
            </a:r>
            <a:r>
              <a:rPr lang="ko-KR" altLang="en-US" sz="1600" dirty="0"/>
              <a:t>차기 게임의 경우 액션</a:t>
            </a:r>
            <a:r>
              <a:rPr lang="en-US" altLang="ko-KR" sz="1600" dirty="0"/>
              <a:t>, </a:t>
            </a:r>
            <a:r>
              <a:rPr lang="ko-KR" altLang="en-US" sz="1600" dirty="0"/>
              <a:t>슈팅 장르로 준비하는 것이 좋아 보임</a:t>
            </a:r>
            <a:endParaRPr lang="ko-KR" altLang="en-US" sz="1600" b="1" dirty="0">
              <a:solidFill>
                <a:srgbClr val="C00000"/>
              </a:solidFill>
              <a:latin typeface="경기천년제목 Light" pitchFamily="18" charset="-127"/>
              <a:ea typeface="경기천년제목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판매량이 높은 게임에 대한 분석 및 시각화 프로세스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6" name="组合 4"/>
          <p:cNvGrpSpPr/>
          <p:nvPr/>
        </p:nvGrpSpPr>
        <p:grpSpPr>
          <a:xfrm>
            <a:off x="5337809" y="2182423"/>
            <a:ext cx="6465571" cy="72000"/>
            <a:chOff x="862209" y="5186847"/>
            <a:chExt cx="10453806" cy="72000"/>
          </a:xfrm>
        </p:grpSpPr>
        <p:cxnSp>
          <p:nvCxnSpPr>
            <p:cNvPr id="8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5382340" y="1813091"/>
            <a:ext cx="1607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思源黑体 CN Heavy" panose="020B0A00000000000000" pitchFamily="34" charset="-122"/>
                <a:cs typeface="+mn-ea"/>
                <a:sym typeface="+mn-lt"/>
              </a:rPr>
              <a:t>Top10 Games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82340" y="241786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7</a:t>
            </a:r>
            <a:r>
              <a:rPr lang="ko-KR" altLang="en-US" sz="1600" dirty="0"/>
              <a:t>가지 장르의 </a:t>
            </a:r>
            <a:r>
              <a:rPr lang="en-US" altLang="ko-KR" sz="1600" dirty="0"/>
              <a:t>10</a:t>
            </a:r>
            <a:r>
              <a:rPr lang="ko-KR" altLang="en-US" sz="1600" dirty="0"/>
              <a:t>개 게임으로 추려지는 것을 볼 수 있음</a:t>
            </a:r>
            <a:endParaRPr lang="en-US" altLang="ko-KR" sz="1600" dirty="0"/>
          </a:p>
          <a:p>
            <a:r>
              <a:rPr lang="ko-KR" altLang="en-US" sz="1600" dirty="0"/>
              <a:t>여기에서</a:t>
            </a:r>
            <a:r>
              <a:rPr lang="en-US" altLang="ko-KR" sz="1600" dirty="0"/>
              <a:t>, </a:t>
            </a:r>
            <a:r>
              <a:rPr lang="ko-KR" altLang="en-US" sz="1600" dirty="0"/>
              <a:t>몇 가지 내용을 상기해보자면</a:t>
            </a:r>
          </a:p>
          <a:p>
            <a:endParaRPr lang="ko-KR" altLang="en-US" sz="800" dirty="0"/>
          </a:p>
          <a:p>
            <a:r>
              <a:rPr lang="en-US" altLang="ko-KR" sz="1600" b="1" dirty="0">
                <a:solidFill>
                  <a:srgbClr val="C00000"/>
                </a:solidFill>
              </a:rPr>
              <a:t>1.</a:t>
            </a:r>
            <a:r>
              <a:rPr lang="en-US" altLang="ko-KR" sz="1600" dirty="0"/>
              <a:t> Wii</a:t>
            </a:r>
            <a:r>
              <a:rPr lang="ko-KR" altLang="en-US" sz="1600" dirty="0"/>
              <a:t>의 경우 판매량이 </a:t>
            </a:r>
            <a:r>
              <a:rPr lang="en-US" altLang="ko-KR" sz="1600" dirty="0"/>
              <a:t>2009</a:t>
            </a:r>
            <a:r>
              <a:rPr lang="ko-KR" altLang="en-US" sz="1600" dirty="0"/>
              <a:t>년을 기점으로 정체되어 </a:t>
            </a:r>
            <a:r>
              <a:rPr lang="en-US" altLang="ko-KR" sz="1600" dirty="0"/>
              <a:t>10</a:t>
            </a:r>
            <a:r>
              <a:rPr lang="ko-KR" altLang="en-US" sz="1600" dirty="0"/>
              <a:t>년부터 떨어지기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 시작했으며 게임의 발매 수도 급감함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Wii </a:t>
            </a:r>
            <a:r>
              <a:rPr lang="ko-KR" altLang="en-US" sz="1600" dirty="0"/>
              <a:t>플랫폼 발매에 중점을 두는 것은 </a:t>
            </a:r>
            <a:r>
              <a:rPr lang="ko-KR" altLang="en-US" sz="1600" dirty="0" err="1"/>
              <a:t>리스크가</a:t>
            </a:r>
            <a:r>
              <a:rPr lang="ko-KR" altLang="en-US" sz="1600" dirty="0"/>
              <a:t> 있음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600" b="1" dirty="0">
                <a:solidFill>
                  <a:srgbClr val="C00000"/>
                </a:solidFill>
              </a:rPr>
              <a:t>2.</a:t>
            </a:r>
            <a:r>
              <a:rPr lang="en-US" altLang="ko-KR" sz="1600" dirty="0"/>
              <a:t> </a:t>
            </a:r>
            <a:r>
              <a:rPr lang="ko-KR" altLang="en-US" sz="1600" dirty="0"/>
              <a:t>플랫폼과 퍼즐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롤플레잉</a:t>
            </a:r>
            <a:r>
              <a:rPr lang="ko-KR" altLang="en-US" sz="1600" dirty="0"/>
              <a:t>  </a:t>
            </a:r>
            <a:r>
              <a:rPr lang="en-US" altLang="ko-KR" sz="1600" dirty="0"/>
              <a:t>: </a:t>
            </a:r>
            <a:r>
              <a:rPr lang="ko-KR" altLang="en-US" sz="1600" dirty="0"/>
              <a:t>오랜 시간 꾸준히 사랑 받아온 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슈퍼마리오</a:t>
            </a:r>
            <a:r>
              <a:rPr lang="en-US" altLang="ko-KR" sz="1600" dirty="0"/>
              <a:t>', </a:t>
            </a:r>
            <a:br>
              <a:rPr lang="en-US" altLang="ko-KR" sz="1600" dirty="0"/>
            </a:br>
            <a:r>
              <a:rPr lang="en-US" altLang="ko-KR" sz="1600" dirty="0"/>
              <a:t>    '</a:t>
            </a:r>
            <a:r>
              <a:rPr lang="ko-KR" altLang="en-US" sz="1600" dirty="0" err="1"/>
              <a:t>테트리스</a:t>
            </a:r>
            <a:r>
              <a:rPr lang="en-US" altLang="ko-KR" sz="1600" dirty="0"/>
              <a:t>', '</a:t>
            </a:r>
            <a:r>
              <a:rPr lang="ko-KR" altLang="en-US" sz="1600" dirty="0" err="1"/>
              <a:t>포켓몬스터</a:t>
            </a:r>
            <a:r>
              <a:rPr lang="en-US" altLang="ko-KR" sz="1600" dirty="0"/>
              <a:t>'</a:t>
            </a:r>
            <a:r>
              <a:rPr lang="ko-KR" altLang="en-US" sz="1600" dirty="0"/>
              <a:t>의 장기집권</a:t>
            </a:r>
            <a:r>
              <a:rPr lang="en-US" altLang="ko-KR" sz="1600" dirty="0"/>
              <a:t>(?)</a:t>
            </a:r>
            <a:r>
              <a:rPr lang="ko-KR" altLang="en-US" sz="1600" dirty="0"/>
              <a:t>에 따른 효과가 크다고 판단됨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C00000"/>
                </a:solidFill>
              </a:rPr>
              <a:t>3.</a:t>
            </a:r>
            <a:r>
              <a:rPr lang="en-US" altLang="ko-KR" sz="1600" dirty="0"/>
              <a:t> </a:t>
            </a:r>
            <a:r>
              <a:rPr lang="ko-KR" altLang="en-US" sz="1600" dirty="0"/>
              <a:t>슈팅 장르의 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콜오브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듀티</a:t>
            </a:r>
            <a:r>
              <a:rPr lang="en-US" altLang="ko-KR" sz="1600" dirty="0"/>
              <a:t>', </a:t>
            </a:r>
            <a:r>
              <a:rPr lang="ko-KR" altLang="en-US" sz="1600" dirty="0"/>
              <a:t>액션 장르의 </a:t>
            </a:r>
            <a:r>
              <a:rPr lang="en-US" altLang="ko-KR" sz="1600" dirty="0"/>
              <a:t>'GTA'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게임에 비해 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ko-KR" altLang="en-US" sz="1600" dirty="0"/>
              <a:t>비교적 최근에 발매</a:t>
            </a:r>
            <a:r>
              <a:rPr lang="en-US" altLang="ko-KR" sz="1600" dirty="0"/>
              <a:t>, PC</a:t>
            </a:r>
            <a:r>
              <a:rPr lang="ko-KR" altLang="en-US" sz="1600" dirty="0"/>
              <a:t>를 포함한 다양한 최신 기기에 크로스 플랫폼으로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 출시하여 다양한 유저들의 </a:t>
            </a:r>
            <a:r>
              <a:rPr lang="ko-KR" altLang="en-US" sz="1600" dirty="0" err="1"/>
              <a:t>접근성이</a:t>
            </a:r>
            <a:r>
              <a:rPr lang="ko-KR" altLang="en-US" sz="1600" dirty="0"/>
              <a:t> 높음</a:t>
            </a:r>
            <a:r>
              <a:rPr lang="en-US" altLang="ko-KR" sz="1600" dirty="0"/>
              <a:t>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" y="1334452"/>
            <a:ext cx="4695825" cy="4524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5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375975" y="3016348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75975" y="1819225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art-board-with-arrow_75526"/>
          <p:cNvSpPr>
            <a:spLocks noChangeAspect="1"/>
          </p:cNvSpPr>
          <p:nvPr/>
        </p:nvSpPr>
        <p:spPr bwMode="auto">
          <a:xfrm>
            <a:off x="2375975" y="1832386"/>
            <a:ext cx="669444" cy="668433"/>
          </a:xfrm>
          <a:custGeom>
            <a:avLst/>
            <a:gdLst>
              <a:gd name="connsiteX0" fmla="*/ 310830 w 607850"/>
              <a:gd name="connsiteY0" fmla="*/ 299268 h 606933"/>
              <a:gd name="connsiteX1" fmla="*/ 318107 w 607850"/>
              <a:gd name="connsiteY1" fmla="*/ 302272 h 606933"/>
              <a:gd name="connsiteX2" fmla="*/ 359243 w 607850"/>
              <a:gd name="connsiteY2" fmla="*/ 343358 h 606933"/>
              <a:gd name="connsiteX3" fmla="*/ 365355 w 607850"/>
              <a:gd name="connsiteY3" fmla="*/ 342486 h 606933"/>
              <a:gd name="connsiteX4" fmla="*/ 379519 w 607850"/>
              <a:gd name="connsiteY4" fmla="*/ 348300 h 606933"/>
              <a:gd name="connsiteX5" fmla="*/ 501084 w 607850"/>
              <a:gd name="connsiteY5" fmla="*/ 469717 h 606933"/>
              <a:gd name="connsiteX6" fmla="*/ 537175 w 607850"/>
              <a:gd name="connsiteY6" fmla="*/ 457507 h 606933"/>
              <a:gd name="connsiteX7" fmla="*/ 540474 w 607850"/>
              <a:gd name="connsiteY7" fmla="*/ 456926 h 606933"/>
              <a:gd name="connsiteX8" fmla="*/ 547750 w 607850"/>
              <a:gd name="connsiteY8" fmla="*/ 460027 h 606933"/>
              <a:gd name="connsiteX9" fmla="*/ 595677 w 607850"/>
              <a:gd name="connsiteY9" fmla="*/ 507799 h 606933"/>
              <a:gd name="connsiteX10" fmla="*/ 598394 w 607850"/>
              <a:gd name="connsiteY10" fmla="*/ 517392 h 606933"/>
              <a:gd name="connsiteX11" fmla="*/ 591603 w 607850"/>
              <a:gd name="connsiteY11" fmla="*/ 524757 h 606933"/>
              <a:gd name="connsiteX12" fmla="*/ 543093 w 607850"/>
              <a:gd name="connsiteY12" fmla="*/ 541133 h 606933"/>
              <a:gd name="connsiteX13" fmla="*/ 526697 w 607850"/>
              <a:gd name="connsiteY13" fmla="*/ 589583 h 606933"/>
              <a:gd name="connsiteX14" fmla="*/ 519324 w 607850"/>
              <a:gd name="connsiteY14" fmla="*/ 596366 h 606933"/>
              <a:gd name="connsiteX15" fmla="*/ 516995 w 607850"/>
              <a:gd name="connsiteY15" fmla="*/ 596560 h 606933"/>
              <a:gd name="connsiteX16" fmla="*/ 509719 w 607850"/>
              <a:gd name="connsiteY16" fmla="*/ 593556 h 606933"/>
              <a:gd name="connsiteX17" fmla="*/ 461888 w 607850"/>
              <a:gd name="connsiteY17" fmla="*/ 545784 h 606933"/>
              <a:gd name="connsiteX18" fmla="*/ 459366 w 607850"/>
              <a:gd name="connsiteY18" fmla="*/ 535222 h 606933"/>
              <a:gd name="connsiteX19" fmla="*/ 471784 w 607850"/>
              <a:gd name="connsiteY19" fmla="*/ 498690 h 606933"/>
              <a:gd name="connsiteX20" fmla="*/ 350317 w 607850"/>
              <a:gd name="connsiteY20" fmla="*/ 377370 h 606933"/>
              <a:gd name="connsiteX21" fmla="*/ 345175 w 607850"/>
              <a:gd name="connsiteY21" fmla="*/ 358475 h 606933"/>
              <a:gd name="connsiteX22" fmla="*/ 303554 w 607850"/>
              <a:gd name="connsiteY22" fmla="*/ 316807 h 606933"/>
              <a:gd name="connsiteX23" fmla="*/ 303554 w 607850"/>
              <a:gd name="connsiteY23" fmla="*/ 302272 h 606933"/>
              <a:gd name="connsiteX24" fmla="*/ 310830 w 607850"/>
              <a:gd name="connsiteY24" fmla="*/ 299268 h 606933"/>
              <a:gd name="connsiteX25" fmla="*/ 303924 w 607850"/>
              <a:gd name="connsiteY25" fmla="*/ 203158 h 606933"/>
              <a:gd name="connsiteX26" fmla="*/ 404339 w 607850"/>
              <a:gd name="connsiteY26" fmla="*/ 303467 h 606933"/>
              <a:gd name="connsiteX27" fmla="*/ 397936 w 607850"/>
              <a:gd name="connsiteY27" fmla="*/ 337775 h 606933"/>
              <a:gd name="connsiteX28" fmla="*/ 394055 w 607850"/>
              <a:gd name="connsiteY28" fmla="*/ 333802 h 606933"/>
              <a:gd name="connsiteX29" fmla="*/ 366890 w 607850"/>
              <a:gd name="connsiteY29" fmla="*/ 321978 h 606933"/>
              <a:gd name="connsiteX30" fmla="*/ 332642 w 607850"/>
              <a:gd name="connsiteY30" fmla="*/ 287766 h 606933"/>
              <a:gd name="connsiteX31" fmla="*/ 310813 w 607850"/>
              <a:gd name="connsiteY31" fmla="*/ 278753 h 606933"/>
              <a:gd name="connsiteX32" fmla="*/ 288984 w 607850"/>
              <a:gd name="connsiteY32" fmla="*/ 287766 h 606933"/>
              <a:gd name="connsiteX33" fmla="*/ 279864 w 607850"/>
              <a:gd name="connsiteY33" fmla="*/ 309572 h 606933"/>
              <a:gd name="connsiteX34" fmla="*/ 288984 w 607850"/>
              <a:gd name="connsiteY34" fmla="*/ 331476 h 606933"/>
              <a:gd name="connsiteX35" fmla="*/ 324104 w 607850"/>
              <a:gd name="connsiteY35" fmla="*/ 366559 h 606933"/>
              <a:gd name="connsiteX36" fmla="*/ 335747 w 607850"/>
              <a:gd name="connsiteY36" fmla="*/ 392048 h 606933"/>
              <a:gd name="connsiteX37" fmla="*/ 340501 w 607850"/>
              <a:gd name="connsiteY37" fmla="*/ 396700 h 606933"/>
              <a:gd name="connsiteX38" fmla="*/ 303924 w 607850"/>
              <a:gd name="connsiteY38" fmla="*/ 403775 h 606933"/>
              <a:gd name="connsiteX39" fmla="*/ 203510 w 607850"/>
              <a:gd name="connsiteY39" fmla="*/ 303467 h 606933"/>
              <a:gd name="connsiteX40" fmla="*/ 303924 w 607850"/>
              <a:gd name="connsiteY40" fmla="*/ 203158 h 606933"/>
              <a:gd name="connsiteX41" fmla="*/ 303926 w 607850"/>
              <a:gd name="connsiteY41" fmla="*/ 104648 h 606933"/>
              <a:gd name="connsiteX42" fmla="*/ 503061 w 607850"/>
              <a:gd name="connsiteY42" fmla="*/ 303466 h 606933"/>
              <a:gd name="connsiteX43" fmla="*/ 471230 w 607850"/>
              <a:gd name="connsiteY43" fmla="*/ 410820 h 606933"/>
              <a:gd name="connsiteX44" fmla="*/ 441341 w 607850"/>
              <a:gd name="connsiteY44" fmla="*/ 380978 h 606933"/>
              <a:gd name="connsiteX45" fmla="*/ 461817 w 607850"/>
              <a:gd name="connsiteY45" fmla="*/ 303466 h 606933"/>
              <a:gd name="connsiteX46" fmla="*/ 303926 w 607850"/>
              <a:gd name="connsiteY46" fmla="*/ 145826 h 606933"/>
              <a:gd name="connsiteX47" fmla="*/ 146034 w 607850"/>
              <a:gd name="connsiteY47" fmla="*/ 303466 h 606933"/>
              <a:gd name="connsiteX48" fmla="*/ 303926 w 607850"/>
              <a:gd name="connsiteY48" fmla="*/ 461106 h 606933"/>
              <a:gd name="connsiteX49" fmla="*/ 383405 w 607850"/>
              <a:gd name="connsiteY49" fmla="*/ 439500 h 606933"/>
              <a:gd name="connsiteX50" fmla="*/ 413295 w 607850"/>
              <a:gd name="connsiteY50" fmla="*/ 469439 h 606933"/>
              <a:gd name="connsiteX51" fmla="*/ 303926 w 607850"/>
              <a:gd name="connsiteY51" fmla="*/ 502284 h 606933"/>
              <a:gd name="connsiteX52" fmla="*/ 104790 w 607850"/>
              <a:gd name="connsiteY52" fmla="*/ 303466 h 606933"/>
              <a:gd name="connsiteX53" fmla="*/ 303926 w 607850"/>
              <a:gd name="connsiteY53" fmla="*/ 104648 h 606933"/>
              <a:gd name="connsiteX54" fmla="*/ 303925 w 607850"/>
              <a:gd name="connsiteY54" fmla="*/ 0 h 606933"/>
              <a:gd name="connsiteX55" fmla="*/ 607850 w 607850"/>
              <a:gd name="connsiteY55" fmla="*/ 303467 h 606933"/>
              <a:gd name="connsiteX56" fmla="*/ 568743 w 607850"/>
              <a:gd name="connsiteY56" fmla="*/ 451906 h 606933"/>
              <a:gd name="connsiteX57" fmla="*/ 562339 w 607850"/>
              <a:gd name="connsiteY57" fmla="*/ 445414 h 606933"/>
              <a:gd name="connsiteX58" fmla="*/ 540505 w 607850"/>
              <a:gd name="connsiteY58" fmla="*/ 436403 h 606933"/>
              <a:gd name="connsiteX59" fmla="*/ 530607 w 607850"/>
              <a:gd name="connsiteY59" fmla="*/ 438050 h 606933"/>
              <a:gd name="connsiteX60" fmla="*/ 528666 w 607850"/>
              <a:gd name="connsiteY60" fmla="*/ 438728 h 606933"/>
              <a:gd name="connsiteX61" fmla="*/ 566706 w 607850"/>
              <a:gd name="connsiteY61" fmla="*/ 303467 h 606933"/>
              <a:gd name="connsiteX62" fmla="*/ 303925 w 607850"/>
              <a:gd name="connsiteY62" fmla="*/ 41179 h 606933"/>
              <a:gd name="connsiteX63" fmla="*/ 41241 w 607850"/>
              <a:gd name="connsiteY63" fmla="*/ 303467 h 606933"/>
              <a:gd name="connsiteX64" fmla="*/ 303925 w 607850"/>
              <a:gd name="connsiteY64" fmla="*/ 565851 h 606933"/>
              <a:gd name="connsiteX65" fmla="*/ 440361 w 607850"/>
              <a:gd name="connsiteY65" fmla="*/ 527191 h 606933"/>
              <a:gd name="connsiteX66" fmla="*/ 439876 w 607850"/>
              <a:gd name="connsiteY66" fmla="*/ 528644 h 606933"/>
              <a:gd name="connsiteX67" fmla="*/ 447348 w 607850"/>
              <a:gd name="connsiteY67" fmla="*/ 560328 h 606933"/>
              <a:gd name="connsiteX68" fmla="*/ 454044 w 607850"/>
              <a:gd name="connsiteY68" fmla="*/ 567014 h 606933"/>
              <a:gd name="connsiteX69" fmla="*/ 303925 w 607850"/>
              <a:gd name="connsiteY69" fmla="*/ 606933 h 606933"/>
              <a:gd name="connsiteX70" fmla="*/ 0 w 607850"/>
              <a:gd name="connsiteY70" fmla="*/ 303467 h 606933"/>
              <a:gd name="connsiteX71" fmla="*/ 303925 w 607850"/>
              <a:gd name="connsiteY71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850" h="606933">
                <a:moveTo>
                  <a:pt x="310830" y="299268"/>
                </a:moveTo>
                <a:cubicBezTo>
                  <a:pt x="313450" y="299268"/>
                  <a:pt x="316069" y="300334"/>
                  <a:pt x="318107" y="302272"/>
                </a:cubicBezTo>
                <a:lnTo>
                  <a:pt x="359243" y="343358"/>
                </a:lnTo>
                <a:cubicBezTo>
                  <a:pt x="361183" y="342777"/>
                  <a:pt x="363317" y="342486"/>
                  <a:pt x="365355" y="342486"/>
                </a:cubicBezTo>
                <a:cubicBezTo>
                  <a:pt x="370497" y="342486"/>
                  <a:pt x="375542" y="344424"/>
                  <a:pt x="379519" y="348300"/>
                </a:cubicBezTo>
                <a:lnTo>
                  <a:pt x="501084" y="469717"/>
                </a:lnTo>
                <a:lnTo>
                  <a:pt x="537175" y="457507"/>
                </a:lnTo>
                <a:cubicBezTo>
                  <a:pt x="538242" y="457120"/>
                  <a:pt x="539406" y="456926"/>
                  <a:pt x="540474" y="456926"/>
                </a:cubicBezTo>
                <a:cubicBezTo>
                  <a:pt x="543190" y="456926"/>
                  <a:pt x="545810" y="457992"/>
                  <a:pt x="547750" y="460027"/>
                </a:cubicBezTo>
                <a:lnTo>
                  <a:pt x="595677" y="507799"/>
                </a:lnTo>
                <a:cubicBezTo>
                  <a:pt x="598103" y="510318"/>
                  <a:pt x="599170" y="513904"/>
                  <a:pt x="598394" y="517392"/>
                </a:cubicBezTo>
                <a:cubicBezTo>
                  <a:pt x="597521" y="520881"/>
                  <a:pt x="594998" y="523691"/>
                  <a:pt x="591603" y="524757"/>
                </a:cubicBezTo>
                <a:lnTo>
                  <a:pt x="543093" y="541133"/>
                </a:lnTo>
                <a:lnTo>
                  <a:pt x="526697" y="589583"/>
                </a:lnTo>
                <a:cubicBezTo>
                  <a:pt x="525630" y="592975"/>
                  <a:pt x="522816" y="595494"/>
                  <a:pt x="519324" y="596366"/>
                </a:cubicBezTo>
                <a:cubicBezTo>
                  <a:pt x="518547" y="596463"/>
                  <a:pt x="517771" y="596560"/>
                  <a:pt x="516995" y="596560"/>
                </a:cubicBezTo>
                <a:cubicBezTo>
                  <a:pt x="514279" y="596560"/>
                  <a:pt x="511659" y="595591"/>
                  <a:pt x="509719" y="593556"/>
                </a:cubicBezTo>
                <a:lnTo>
                  <a:pt x="461888" y="545784"/>
                </a:lnTo>
                <a:cubicBezTo>
                  <a:pt x="459075" y="542974"/>
                  <a:pt x="458105" y="538904"/>
                  <a:pt x="459366" y="535222"/>
                </a:cubicBezTo>
                <a:lnTo>
                  <a:pt x="471784" y="498690"/>
                </a:lnTo>
                <a:lnTo>
                  <a:pt x="350317" y="377370"/>
                </a:lnTo>
                <a:cubicBezTo>
                  <a:pt x="345175" y="372235"/>
                  <a:pt x="343720" y="365064"/>
                  <a:pt x="345175" y="358475"/>
                </a:cubicBezTo>
                <a:lnTo>
                  <a:pt x="303554" y="316807"/>
                </a:lnTo>
                <a:cubicBezTo>
                  <a:pt x="299479" y="312834"/>
                  <a:pt x="299479" y="306342"/>
                  <a:pt x="303554" y="302272"/>
                </a:cubicBezTo>
                <a:cubicBezTo>
                  <a:pt x="305591" y="300334"/>
                  <a:pt x="308211" y="299268"/>
                  <a:pt x="310830" y="299268"/>
                </a:cubicBezTo>
                <a:close/>
                <a:moveTo>
                  <a:pt x="303924" y="203158"/>
                </a:moveTo>
                <a:cubicBezTo>
                  <a:pt x="359419" y="203158"/>
                  <a:pt x="404339" y="248030"/>
                  <a:pt x="404339" y="303467"/>
                </a:cubicBezTo>
                <a:cubicBezTo>
                  <a:pt x="404339" y="315581"/>
                  <a:pt x="401914" y="327017"/>
                  <a:pt x="397936" y="337775"/>
                </a:cubicBezTo>
                <a:lnTo>
                  <a:pt x="394055" y="333802"/>
                </a:lnTo>
                <a:cubicBezTo>
                  <a:pt x="386779" y="326533"/>
                  <a:pt x="377271" y="322462"/>
                  <a:pt x="366890" y="321978"/>
                </a:cubicBezTo>
                <a:lnTo>
                  <a:pt x="332642" y="287766"/>
                </a:lnTo>
                <a:cubicBezTo>
                  <a:pt x="326821" y="281951"/>
                  <a:pt x="319059" y="278753"/>
                  <a:pt x="310813" y="278753"/>
                </a:cubicBezTo>
                <a:cubicBezTo>
                  <a:pt x="302566" y="278753"/>
                  <a:pt x="294805" y="281951"/>
                  <a:pt x="288984" y="287766"/>
                </a:cubicBezTo>
                <a:cubicBezTo>
                  <a:pt x="283162" y="293581"/>
                  <a:pt x="279864" y="301335"/>
                  <a:pt x="279864" y="309572"/>
                </a:cubicBezTo>
                <a:cubicBezTo>
                  <a:pt x="279864" y="317810"/>
                  <a:pt x="283162" y="325564"/>
                  <a:pt x="288984" y="331476"/>
                </a:cubicBezTo>
                <a:lnTo>
                  <a:pt x="324104" y="366559"/>
                </a:lnTo>
                <a:cubicBezTo>
                  <a:pt x="324881" y="376154"/>
                  <a:pt x="328858" y="385167"/>
                  <a:pt x="335747" y="392048"/>
                </a:cubicBezTo>
                <a:lnTo>
                  <a:pt x="340501" y="396700"/>
                </a:lnTo>
                <a:cubicBezTo>
                  <a:pt x="329149" y="401158"/>
                  <a:pt x="316828" y="403775"/>
                  <a:pt x="303924" y="403775"/>
                </a:cubicBezTo>
                <a:cubicBezTo>
                  <a:pt x="248430" y="403775"/>
                  <a:pt x="203510" y="358903"/>
                  <a:pt x="203510" y="303467"/>
                </a:cubicBezTo>
                <a:cubicBezTo>
                  <a:pt x="203510" y="248030"/>
                  <a:pt x="248430" y="203158"/>
                  <a:pt x="303924" y="203158"/>
                </a:cubicBezTo>
                <a:close/>
                <a:moveTo>
                  <a:pt x="303926" y="104648"/>
                </a:moveTo>
                <a:cubicBezTo>
                  <a:pt x="413780" y="104648"/>
                  <a:pt x="503061" y="193883"/>
                  <a:pt x="503061" y="303466"/>
                </a:cubicBezTo>
                <a:cubicBezTo>
                  <a:pt x="503061" y="342997"/>
                  <a:pt x="491319" y="379815"/>
                  <a:pt x="471230" y="410820"/>
                </a:cubicBezTo>
                <a:lnTo>
                  <a:pt x="441341" y="380978"/>
                </a:lnTo>
                <a:cubicBezTo>
                  <a:pt x="454345" y="358015"/>
                  <a:pt x="461817" y="331661"/>
                  <a:pt x="461817" y="303466"/>
                </a:cubicBezTo>
                <a:cubicBezTo>
                  <a:pt x="461817" y="216556"/>
                  <a:pt x="390974" y="145826"/>
                  <a:pt x="303926" y="145826"/>
                </a:cubicBezTo>
                <a:cubicBezTo>
                  <a:pt x="216876" y="145826"/>
                  <a:pt x="146034" y="216556"/>
                  <a:pt x="146034" y="303466"/>
                </a:cubicBezTo>
                <a:cubicBezTo>
                  <a:pt x="146034" y="390376"/>
                  <a:pt x="216876" y="461106"/>
                  <a:pt x="303926" y="461106"/>
                </a:cubicBezTo>
                <a:cubicBezTo>
                  <a:pt x="332942" y="461106"/>
                  <a:pt x="360017" y="453161"/>
                  <a:pt x="383405" y="439500"/>
                </a:cubicBezTo>
                <a:lnTo>
                  <a:pt x="413295" y="469439"/>
                </a:lnTo>
                <a:cubicBezTo>
                  <a:pt x="381949" y="490173"/>
                  <a:pt x="344296" y="502284"/>
                  <a:pt x="303926" y="502284"/>
                </a:cubicBezTo>
                <a:cubicBezTo>
                  <a:pt x="194168" y="502284"/>
                  <a:pt x="104790" y="413049"/>
                  <a:pt x="104790" y="303466"/>
                </a:cubicBezTo>
                <a:cubicBezTo>
                  <a:pt x="104790" y="193883"/>
                  <a:pt x="194168" y="104648"/>
                  <a:pt x="303926" y="104648"/>
                </a:cubicBezTo>
                <a:close/>
                <a:moveTo>
                  <a:pt x="303925" y="0"/>
                </a:moveTo>
                <a:cubicBezTo>
                  <a:pt x="471511" y="0"/>
                  <a:pt x="607850" y="136133"/>
                  <a:pt x="607850" y="303467"/>
                </a:cubicBezTo>
                <a:cubicBezTo>
                  <a:pt x="607850" y="357339"/>
                  <a:pt x="593585" y="407917"/>
                  <a:pt x="568743" y="451906"/>
                </a:cubicBezTo>
                <a:lnTo>
                  <a:pt x="562339" y="445414"/>
                </a:lnTo>
                <a:cubicBezTo>
                  <a:pt x="556517" y="439600"/>
                  <a:pt x="548754" y="436403"/>
                  <a:pt x="540505" y="436403"/>
                </a:cubicBezTo>
                <a:cubicBezTo>
                  <a:pt x="537206" y="436403"/>
                  <a:pt x="533810" y="436984"/>
                  <a:pt x="530607" y="438050"/>
                </a:cubicBezTo>
                <a:lnTo>
                  <a:pt x="528666" y="438728"/>
                </a:lnTo>
                <a:cubicBezTo>
                  <a:pt x="552635" y="399196"/>
                  <a:pt x="566706" y="352979"/>
                  <a:pt x="566706" y="303467"/>
                </a:cubicBezTo>
                <a:cubicBezTo>
                  <a:pt x="566706" y="158806"/>
                  <a:pt x="448804" y="41179"/>
                  <a:pt x="303925" y="41179"/>
                </a:cubicBezTo>
                <a:cubicBezTo>
                  <a:pt x="159046" y="41179"/>
                  <a:pt x="41241" y="158806"/>
                  <a:pt x="41241" y="303467"/>
                </a:cubicBezTo>
                <a:cubicBezTo>
                  <a:pt x="41241" y="448127"/>
                  <a:pt x="159046" y="565851"/>
                  <a:pt x="303925" y="565851"/>
                </a:cubicBezTo>
                <a:cubicBezTo>
                  <a:pt x="353900" y="565851"/>
                  <a:pt x="400575" y="551511"/>
                  <a:pt x="440361" y="527191"/>
                </a:cubicBezTo>
                <a:lnTo>
                  <a:pt x="439876" y="528644"/>
                </a:lnTo>
                <a:cubicBezTo>
                  <a:pt x="436092" y="539884"/>
                  <a:pt x="438906" y="551995"/>
                  <a:pt x="447348" y="560328"/>
                </a:cubicBezTo>
                <a:lnTo>
                  <a:pt x="454044" y="567014"/>
                </a:lnTo>
                <a:cubicBezTo>
                  <a:pt x="409697" y="592302"/>
                  <a:pt x="358558" y="606933"/>
                  <a:pt x="303925" y="606933"/>
                </a:cubicBezTo>
                <a:cubicBezTo>
                  <a:pt x="136339" y="606933"/>
                  <a:pt x="0" y="470800"/>
                  <a:pt x="0" y="303467"/>
                </a:cubicBezTo>
                <a:cubicBezTo>
                  <a:pt x="0" y="136133"/>
                  <a:pt x="136339" y="0"/>
                  <a:pt x="3039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  <p:sp>
        <p:nvSpPr>
          <p:cNvPr id="84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3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결론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5975" y="4201088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12580" y="1929189"/>
            <a:ext cx="4387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액션</a:t>
            </a:r>
            <a:r>
              <a:rPr lang="en-US" altLang="ko-KR" sz="240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슈팅 장르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로 글로벌 시장 공략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12580" y="3103502"/>
            <a:ext cx="4433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+mj-ea"/>
                <a:ea typeface="+mj-ea"/>
              </a:rPr>
              <a:t>XBOX, PS, PC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크로스 플랫폼 발매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12580" y="4311050"/>
            <a:ext cx="6311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개인적인 추천 장르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 err="1">
                <a:solidFill>
                  <a:srgbClr val="C00000"/>
                </a:solidFill>
                <a:latin typeface="+mj-ea"/>
                <a:ea typeface="+mj-ea"/>
              </a:rPr>
              <a:t>밀리터리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또는 </a:t>
            </a:r>
            <a:r>
              <a:rPr lang="en-US" altLang="ko-KR" sz="2400" dirty="0">
                <a:solidFill>
                  <a:srgbClr val="C00000"/>
                </a:solidFill>
                <a:latin typeface="+mj-ea"/>
                <a:ea typeface="+mj-ea"/>
              </a:rPr>
              <a:t>SF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배경의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+mj-ea"/>
                <a:ea typeface="+mj-ea"/>
              </a:rPr>
              <a:t>FPS</a:t>
            </a:r>
            <a:endParaRPr lang="ko-KR" altLang="en-US" sz="2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7" name="dart-board-with-arrow_75526"/>
          <p:cNvSpPr>
            <a:spLocks noChangeAspect="1"/>
          </p:cNvSpPr>
          <p:nvPr/>
        </p:nvSpPr>
        <p:spPr bwMode="auto">
          <a:xfrm>
            <a:off x="2381644" y="3029506"/>
            <a:ext cx="669444" cy="668433"/>
          </a:xfrm>
          <a:custGeom>
            <a:avLst/>
            <a:gdLst>
              <a:gd name="connsiteX0" fmla="*/ 310830 w 607850"/>
              <a:gd name="connsiteY0" fmla="*/ 299268 h 606933"/>
              <a:gd name="connsiteX1" fmla="*/ 318107 w 607850"/>
              <a:gd name="connsiteY1" fmla="*/ 302272 h 606933"/>
              <a:gd name="connsiteX2" fmla="*/ 359243 w 607850"/>
              <a:gd name="connsiteY2" fmla="*/ 343358 h 606933"/>
              <a:gd name="connsiteX3" fmla="*/ 365355 w 607850"/>
              <a:gd name="connsiteY3" fmla="*/ 342486 h 606933"/>
              <a:gd name="connsiteX4" fmla="*/ 379519 w 607850"/>
              <a:gd name="connsiteY4" fmla="*/ 348300 h 606933"/>
              <a:gd name="connsiteX5" fmla="*/ 501084 w 607850"/>
              <a:gd name="connsiteY5" fmla="*/ 469717 h 606933"/>
              <a:gd name="connsiteX6" fmla="*/ 537175 w 607850"/>
              <a:gd name="connsiteY6" fmla="*/ 457507 h 606933"/>
              <a:gd name="connsiteX7" fmla="*/ 540474 w 607850"/>
              <a:gd name="connsiteY7" fmla="*/ 456926 h 606933"/>
              <a:gd name="connsiteX8" fmla="*/ 547750 w 607850"/>
              <a:gd name="connsiteY8" fmla="*/ 460027 h 606933"/>
              <a:gd name="connsiteX9" fmla="*/ 595677 w 607850"/>
              <a:gd name="connsiteY9" fmla="*/ 507799 h 606933"/>
              <a:gd name="connsiteX10" fmla="*/ 598394 w 607850"/>
              <a:gd name="connsiteY10" fmla="*/ 517392 h 606933"/>
              <a:gd name="connsiteX11" fmla="*/ 591603 w 607850"/>
              <a:gd name="connsiteY11" fmla="*/ 524757 h 606933"/>
              <a:gd name="connsiteX12" fmla="*/ 543093 w 607850"/>
              <a:gd name="connsiteY12" fmla="*/ 541133 h 606933"/>
              <a:gd name="connsiteX13" fmla="*/ 526697 w 607850"/>
              <a:gd name="connsiteY13" fmla="*/ 589583 h 606933"/>
              <a:gd name="connsiteX14" fmla="*/ 519324 w 607850"/>
              <a:gd name="connsiteY14" fmla="*/ 596366 h 606933"/>
              <a:gd name="connsiteX15" fmla="*/ 516995 w 607850"/>
              <a:gd name="connsiteY15" fmla="*/ 596560 h 606933"/>
              <a:gd name="connsiteX16" fmla="*/ 509719 w 607850"/>
              <a:gd name="connsiteY16" fmla="*/ 593556 h 606933"/>
              <a:gd name="connsiteX17" fmla="*/ 461888 w 607850"/>
              <a:gd name="connsiteY17" fmla="*/ 545784 h 606933"/>
              <a:gd name="connsiteX18" fmla="*/ 459366 w 607850"/>
              <a:gd name="connsiteY18" fmla="*/ 535222 h 606933"/>
              <a:gd name="connsiteX19" fmla="*/ 471784 w 607850"/>
              <a:gd name="connsiteY19" fmla="*/ 498690 h 606933"/>
              <a:gd name="connsiteX20" fmla="*/ 350317 w 607850"/>
              <a:gd name="connsiteY20" fmla="*/ 377370 h 606933"/>
              <a:gd name="connsiteX21" fmla="*/ 345175 w 607850"/>
              <a:gd name="connsiteY21" fmla="*/ 358475 h 606933"/>
              <a:gd name="connsiteX22" fmla="*/ 303554 w 607850"/>
              <a:gd name="connsiteY22" fmla="*/ 316807 h 606933"/>
              <a:gd name="connsiteX23" fmla="*/ 303554 w 607850"/>
              <a:gd name="connsiteY23" fmla="*/ 302272 h 606933"/>
              <a:gd name="connsiteX24" fmla="*/ 310830 w 607850"/>
              <a:gd name="connsiteY24" fmla="*/ 299268 h 606933"/>
              <a:gd name="connsiteX25" fmla="*/ 303924 w 607850"/>
              <a:gd name="connsiteY25" fmla="*/ 203158 h 606933"/>
              <a:gd name="connsiteX26" fmla="*/ 404339 w 607850"/>
              <a:gd name="connsiteY26" fmla="*/ 303467 h 606933"/>
              <a:gd name="connsiteX27" fmla="*/ 397936 w 607850"/>
              <a:gd name="connsiteY27" fmla="*/ 337775 h 606933"/>
              <a:gd name="connsiteX28" fmla="*/ 394055 w 607850"/>
              <a:gd name="connsiteY28" fmla="*/ 333802 h 606933"/>
              <a:gd name="connsiteX29" fmla="*/ 366890 w 607850"/>
              <a:gd name="connsiteY29" fmla="*/ 321978 h 606933"/>
              <a:gd name="connsiteX30" fmla="*/ 332642 w 607850"/>
              <a:gd name="connsiteY30" fmla="*/ 287766 h 606933"/>
              <a:gd name="connsiteX31" fmla="*/ 310813 w 607850"/>
              <a:gd name="connsiteY31" fmla="*/ 278753 h 606933"/>
              <a:gd name="connsiteX32" fmla="*/ 288984 w 607850"/>
              <a:gd name="connsiteY32" fmla="*/ 287766 h 606933"/>
              <a:gd name="connsiteX33" fmla="*/ 279864 w 607850"/>
              <a:gd name="connsiteY33" fmla="*/ 309572 h 606933"/>
              <a:gd name="connsiteX34" fmla="*/ 288984 w 607850"/>
              <a:gd name="connsiteY34" fmla="*/ 331476 h 606933"/>
              <a:gd name="connsiteX35" fmla="*/ 324104 w 607850"/>
              <a:gd name="connsiteY35" fmla="*/ 366559 h 606933"/>
              <a:gd name="connsiteX36" fmla="*/ 335747 w 607850"/>
              <a:gd name="connsiteY36" fmla="*/ 392048 h 606933"/>
              <a:gd name="connsiteX37" fmla="*/ 340501 w 607850"/>
              <a:gd name="connsiteY37" fmla="*/ 396700 h 606933"/>
              <a:gd name="connsiteX38" fmla="*/ 303924 w 607850"/>
              <a:gd name="connsiteY38" fmla="*/ 403775 h 606933"/>
              <a:gd name="connsiteX39" fmla="*/ 203510 w 607850"/>
              <a:gd name="connsiteY39" fmla="*/ 303467 h 606933"/>
              <a:gd name="connsiteX40" fmla="*/ 303924 w 607850"/>
              <a:gd name="connsiteY40" fmla="*/ 203158 h 606933"/>
              <a:gd name="connsiteX41" fmla="*/ 303926 w 607850"/>
              <a:gd name="connsiteY41" fmla="*/ 104648 h 606933"/>
              <a:gd name="connsiteX42" fmla="*/ 503061 w 607850"/>
              <a:gd name="connsiteY42" fmla="*/ 303466 h 606933"/>
              <a:gd name="connsiteX43" fmla="*/ 471230 w 607850"/>
              <a:gd name="connsiteY43" fmla="*/ 410820 h 606933"/>
              <a:gd name="connsiteX44" fmla="*/ 441341 w 607850"/>
              <a:gd name="connsiteY44" fmla="*/ 380978 h 606933"/>
              <a:gd name="connsiteX45" fmla="*/ 461817 w 607850"/>
              <a:gd name="connsiteY45" fmla="*/ 303466 h 606933"/>
              <a:gd name="connsiteX46" fmla="*/ 303926 w 607850"/>
              <a:gd name="connsiteY46" fmla="*/ 145826 h 606933"/>
              <a:gd name="connsiteX47" fmla="*/ 146034 w 607850"/>
              <a:gd name="connsiteY47" fmla="*/ 303466 h 606933"/>
              <a:gd name="connsiteX48" fmla="*/ 303926 w 607850"/>
              <a:gd name="connsiteY48" fmla="*/ 461106 h 606933"/>
              <a:gd name="connsiteX49" fmla="*/ 383405 w 607850"/>
              <a:gd name="connsiteY49" fmla="*/ 439500 h 606933"/>
              <a:gd name="connsiteX50" fmla="*/ 413295 w 607850"/>
              <a:gd name="connsiteY50" fmla="*/ 469439 h 606933"/>
              <a:gd name="connsiteX51" fmla="*/ 303926 w 607850"/>
              <a:gd name="connsiteY51" fmla="*/ 502284 h 606933"/>
              <a:gd name="connsiteX52" fmla="*/ 104790 w 607850"/>
              <a:gd name="connsiteY52" fmla="*/ 303466 h 606933"/>
              <a:gd name="connsiteX53" fmla="*/ 303926 w 607850"/>
              <a:gd name="connsiteY53" fmla="*/ 104648 h 606933"/>
              <a:gd name="connsiteX54" fmla="*/ 303925 w 607850"/>
              <a:gd name="connsiteY54" fmla="*/ 0 h 606933"/>
              <a:gd name="connsiteX55" fmla="*/ 607850 w 607850"/>
              <a:gd name="connsiteY55" fmla="*/ 303467 h 606933"/>
              <a:gd name="connsiteX56" fmla="*/ 568743 w 607850"/>
              <a:gd name="connsiteY56" fmla="*/ 451906 h 606933"/>
              <a:gd name="connsiteX57" fmla="*/ 562339 w 607850"/>
              <a:gd name="connsiteY57" fmla="*/ 445414 h 606933"/>
              <a:gd name="connsiteX58" fmla="*/ 540505 w 607850"/>
              <a:gd name="connsiteY58" fmla="*/ 436403 h 606933"/>
              <a:gd name="connsiteX59" fmla="*/ 530607 w 607850"/>
              <a:gd name="connsiteY59" fmla="*/ 438050 h 606933"/>
              <a:gd name="connsiteX60" fmla="*/ 528666 w 607850"/>
              <a:gd name="connsiteY60" fmla="*/ 438728 h 606933"/>
              <a:gd name="connsiteX61" fmla="*/ 566706 w 607850"/>
              <a:gd name="connsiteY61" fmla="*/ 303467 h 606933"/>
              <a:gd name="connsiteX62" fmla="*/ 303925 w 607850"/>
              <a:gd name="connsiteY62" fmla="*/ 41179 h 606933"/>
              <a:gd name="connsiteX63" fmla="*/ 41241 w 607850"/>
              <a:gd name="connsiteY63" fmla="*/ 303467 h 606933"/>
              <a:gd name="connsiteX64" fmla="*/ 303925 w 607850"/>
              <a:gd name="connsiteY64" fmla="*/ 565851 h 606933"/>
              <a:gd name="connsiteX65" fmla="*/ 440361 w 607850"/>
              <a:gd name="connsiteY65" fmla="*/ 527191 h 606933"/>
              <a:gd name="connsiteX66" fmla="*/ 439876 w 607850"/>
              <a:gd name="connsiteY66" fmla="*/ 528644 h 606933"/>
              <a:gd name="connsiteX67" fmla="*/ 447348 w 607850"/>
              <a:gd name="connsiteY67" fmla="*/ 560328 h 606933"/>
              <a:gd name="connsiteX68" fmla="*/ 454044 w 607850"/>
              <a:gd name="connsiteY68" fmla="*/ 567014 h 606933"/>
              <a:gd name="connsiteX69" fmla="*/ 303925 w 607850"/>
              <a:gd name="connsiteY69" fmla="*/ 606933 h 606933"/>
              <a:gd name="connsiteX70" fmla="*/ 0 w 607850"/>
              <a:gd name="connsiteY70" fmla="*/ 303467 h 606933"/>
              <a:gd name="connsiteX71" fmla="*/ 303925 w 607850"/>
              <a:gd name="connsiteY71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850" h="606933">
                <a:moveTo>
                  <a:pt x="310830" y="299268"/>
                </a:moveTo>
                <a:cubicBezTo>
                  <a:pt x="313450" y="299268"/>
                  <a:pt x="316069" y="300334"/>
                  <a:pt x="318107" y="302272"/>
                </a:cubicBezTo>
                <a:lnTo>
                  <a:pt x="359243" y="343358"/>
                </a:lnTo>
                <a:cubicBezTo>
                  <a:pt x="361183" y="342777"/>
                  <a:pt x="363317" y="342486"/>
                  <a:pt x="365355" y="342486"/>
                </a:cubicBezTo>
                <a:cubicBezTo>
                  <a:pt x="370497" y="342486"/>
                  <a:pt x="375542" y="344424"/>
                  <a:pt x="379519" y="348300"/>
                </a:cubicBezTo>
                <a:lnTo>
                  <a:pt x="501084" y="469717"/>
                </a:lnTo>
                <a:lnTo>
                  <a:pt x="537175" y="457507"/>
                </a:lnTo>
                <a:cubicBezTo>
                  <a:pt x="538242" y="457120"/>
                  <a:pt x="539406" y="456926"/>
                  <a:pt x="540474" y="456926"/>
                </a:cubicBezTo>
                <a:cubicBezTo>
                  <a:pt x="543190" y="456926"/>
                  <a:pt x="545810" y="457992"/>
                  <a:pt x="547750" y="460027"/>
                </a:cubicBezTo>
                <a:lnTo>
                  <a:pt x="595677" y="507799"/>
                </a:lnTo>
                <a:cubicBezTo>
                  <a:pt x="598103" y="510318"/>
                  <a:pt x="599170" y="513904"/>
                  <a:pt x="598394" y="517392"/>
                </a:cubicBezTo>
                <a:cubicBezTo>
                  <a:pt x="597521" y="520881"/>
                  <a:pt x="594998" y="523691"/>
                  <a:pt x="591603" y="524757"/>
                </a:cubicBezTo>
                <a:lnTo>
                  <a:pt x="543093" y="541133"/>
                </a:lnTo>
                <a:lnTo>
                  <a:pt x="526697" y="589583"/>
                </a:lnTo>
                <a:cubicBezTo>
                  <a:pt x="525630" y="592975"/>
                  <a:pt x="522816" y="595494"/>
                  <a:pt x="519324" y="596366"/>
                </a:cubicBezTo>
                <a:cubicBezTo>
                  <a:pt x="518547" y="596463"/>
                  <a:pt x="517771" y="596560"/>
                  <a:pt x="516995" y="596560"/>
                </a:cubicBezTo>
                <a:cubicBezTo>
                  <a:pt x="514279" y="596560"/>
                  <a:pt x="511659" y="595591"/>
                  <a:pt x="509719" y="593556"/>
                </a:cubicBezTo>
                <a:lnTo>
                  <a:pt x="461888" y="545784"/>
                </a:lnTo>
                <a:cubicBezTo>
                  <a:pt x="459075" y="542974"/>
                  <a:pt x="458105" y="538904"/>
                  <a:pt x="459366" y="535222"/>
                </a:cubicBezTo>
                <a:lnTo>
                  <a:pt x="471784" y="498690"/>
                </a:lnTo>
                <a:lnTo>
                  <a:pt x="350317" y="377370"/>
                </a:lnTo>
                <a:cubicBezTo>
                  <a:pt x="345175" y="372235"/>
                  <a:pt x="343720" y="365064"/>
                  <a:pt x="345175" y="358475"/>
                </a:cubicBezTo>
                <a:lnTo>
                  <a:pt x="303554" y="316807"/>
                </a:lnTo>
                <a:cubicBezTo>
                  <a:pt x="299479" y="312834"/>
                  <a:pt x="299479" y="306342"/>
                  <a:pt x="303554" y="302272"/>
                </a:cubicBezTo>
                <a:cubicBezTo>
                  <a:pt x="305591" y="300334"/>
                  <a:pt x="308211" y="299268"/>
                  <a:pt x="310830" y="299268"/>
                </a:cubicBezTo>
                <a:close/>
                <a:moveTo>
                  <a:pt x="303924" y="203158"/>
                </a:moveTo>
                <a:cubicBezTo>
                  <a:pt x="359419" y="203158"/>
                  <a:pt x="404339" y="248030"/>
                  <a:pt x="404339" y="303467"/>
                </a:cubicBezTo>
                <a:cubicBezTo>
                  <a:pt x="404339" y="315581"/>
                  <a:pt x="401914" y="327017"/>
                  <a:pt x="397936" y="337775"/>
                </a:cubicBezTo>
                <a:lnTo>
                  <a:pt x="394055" y="333802"/>
                </a:lnTo>
                <a:cubicBezTo>
                  <a:pt x="386779" y="326533"/>
                  <a:pt x="377271" y="322462"/>
                  <a:pt x="366890" y="321978"/>
                </a:cubicBezTo>
                <a:lnTo>
                  <a:pt x="332642" y="287766"/>
                </a:lnTo>
                <a:cubicBezTo>
                  <a:pt x="326821" y="281951"/>
                  <a:pt x="319059" y="278753"/>
                  <a:pt x="310813" y="278753"/>
                </a:cubicBezTo>
                <a:cubicBezTo>
                  <a:pt x="302566" y="278753"/>
                  <a:pt x="294805" y="281951"/>
                  <a:pt x="288984" y="287766"/>
                </a:cubicBezTo>
                <a:cubicBezTo>
                  <a:pt x="283162" y="293581"/>
                  <a:pt x="279864" y="301335"/>
                  <a:pt x="279864" y="309572"/>
                </a:cubicBezTo>
                <a:cubicBezTo>
                  <a:pt x="279864" y="317810"/>
                  <a:pt x="283162" y="325564"/>
                  <a:pt x="288984" y="331476"/>
                </a:cubicBezTo>
                <a:lnTo>
                  <a:pt x="324104" y="366559"/>
                </a:lnTo>
                <a:cubicBezTo>
                  <a:pt x="324881" y="376154"/>
                  <a:pt x="328858" y="385167"/>
                  <a:pt x="335747" y="392048"/>
                </a:cubicBezTo>
                <a:lnTo>
                  <a:pt x="340501" y="396700"/>
                </a:lnTo>
                <a:cubicBezTo>
                  <a:pt x="329149" y="401158"/>
                  <a:pt x="316828" y="403775"/>
                  <a:pt x="303924" y="403775"/>
                </a:cubicBezTo>
                <a:cubicBezTo>
                  <a:pt x="248430" y="403775"/>
                  <a:pt x="203510" y="358903"/>
                  <a:pt x="203510" y="303467"/>
                </a:cubicBezTo>
                <a:cubicBezTo>
                  <a:pt x="203510" y="248030"/>
                  <a:pt x="248430" y="203158"/>
                  <a:pt x="303924" y="203158"/>
                </a:cubicBezTo>
                <a:close/>
                <a:moveTo>
                  <a:pt x="303926" y="104648"/>
                </a:moveTo>
                <a:cubicBezTo>
                  <a:pt x="413780" y="104648"/>
                  <a:pt x="503061" y="193883"/>
                  <a:pt x="503061" y="303466"/>
                </a:cubicBezTo>
                <a:cubicBezTo>
                  <a:pt x="503061" y="342997"/>
                  <a:pt x="491319" y="379815"/>
                  <a:pt x="471230" y="410820"/>
                </a:cubicBezTo>
                <a:lnTo>
                  <a:pt x="441341" y="380978"/>
                </a:lnTo>
                <a:cubicBezTo>
                  <a:pt x="454345" y="358015"/>
                  <a:pt x="461817" y="331661"/>
                  <a:pt x="461817" y="303466"/>
                </a:cubicBezTo>
                <a:cubicBezTo>
                  <a:pt x="461817" y="216556"/>
                  <a:pt x="390974" y="145826"/>
                  <a:pt x="303926" y="145826"/>
                </a:cubicBezTo>
                <a:cubicBezTo>
                  <a:pt x="216876" y="145826"/>
                  <a:pt x="146034" y="216556"/>
                  <a:pt x="146034" y="303466"/>
                </a:cubicBezTo>
                <a:cubicBezTo>
                  <a:pt x="146034" y="390376"/>
                  <a:pt x="216876" y="461106"/>
                  <a:pt x="303926" y="461106"/>
                </a:cubicBezTo>
                <a:cubicBezTo>
                  <a:pt x="332942" y="461106"/>
                  <a:pt x="360017" y="453161"/>
                  <a:pt x="383405" y="439500"/>
                </a:cubicBezTo>
                <a:lnTo>
                  <a:pt x="413295" y="469439"/>
                </a:lnTo>
                <a:cubicBezTo>
                  <a:pt x="381949" y="490173"/>
                  <a:pt x="344296" y="502284"/>
                  <a:pt x="303926" y="502284"/>
                </a:cubicBezTo>
                <a:cubicBezTo>
                  <a:pt x="194168" y="502284"/>
                  <a:pt x="104790" y="413049"/>
                  <a:pt x="104790" y="303466"/>
                </a:cubicBezTo>
                <a:cubicBezTo>
                  <a:pt x="104790" y="193883"/>
                  <a:pt x="194168" y="104648"/>
                  <a:pt x="303926" y="104648"/>
                </a:cubicBezTo>
                <a:close/>
                <a:moveTo>
                  <a:pt x="303925" y="0"/>
                </a:moveTo>
                <a:cubicBezTo>
                  <a:pt x="471511" y="0"/>
                  <a:pt x="607850" y="136133"/>
                  <a:pt x="607850" y="303467"/>
                </a:cubicBezTo>
                <a:cubicBezTo>
                  <a:pt x="607850" y="357339"/>
                  <a:pt x="593585" y="407917"/>
                  <a:pt x="568743" y="451906"/>
                </a:cubicBezTo>
                <a:lnTo>
                  <a:pt x="562339" y="445414"/>
                </a:lnTo>
                <a:cubicBezTo>
                  <a:pt x="556517" y="439600"/>
                  <a:pt x="548754" y="436403"/>
                  <a:pt x="540505" y="436403"/>
                </a:cubicBezTo>
                <a:cubicBezTo>
                  <a:pt x="537206" y="436403"/>
                  <a:pt x="533810" y="436984"/>
                  <a:pt x="530607" y="438050"/>
                </a:cubicBezTo>
                <a:lnTo>
                  <a:pt x="528666" y="438728"/>
                </a:lnTo>
                <a:cubicBezTo>
                  <a:pt x="552635" y="399196"/>
                  <a:pt x="566706" y="352979"/>
                  <a:pt x="566706" y="303467"/>
                </a:cubicBezTo>
                <a:cubicBezTo>
                  <a:pt x="566706" y="158806"/>
                  <a:pt x="448804" y="41179"/>
                  <a:pt x="303925" y="41179"/>
                </a:cubicBezTo>
                <a:cubicBezTo>
                  <a:pt x="159046" y="41179"/>
                  <a:pt x="41241" y="158806"/>
                  <a:pt x="41241" y="303467"/>
                </a:cubicBezTo>
                <a:cubicBezTo>
                  <a:pt x="41241" y="448127"/>
                  <a:pt x="159046" y="565851"/>
                  <a:pt x="303925" y="565851"/>
                </a:cubicBezTo>
                <a:cubicBezTo>
                  <a:pt x="353900" y="565851"/>
                  <a:pt x="400575" y="551511"/>
                  <a:pt x="440361" y="527191"/>
                </a:cubicBezTo>
                <a:lnTo>
                  <a:pt x="439876" y="528644"/>
                </a:lnTo>
                <a:cubicBezTo>
                  <a:pt x="436092" y="539884"/>
                  <a:pt x="438906" y="551995"/>
                  <a:pt x="447348" y="560328"/>
                </a:cubicBezTo>
                <a:lnTo>
                  <a:pt x="454044" y="567014"/>
                </a:lnTo>
                <a:cubicBezTo>
                  <a:pt x="409697" y="592302"/>
                  <a:pt x="358558" y="606933"/>
                  <a:pt x="303925" y="606933"/>
                </a:cubicBezTo>
                <a:cubicBezTo>
                  <a:pt x="136339" y="606933"/>
                  <a:pt x="0" y="470800"/>
                  <a:pt x="0" y="303467"/>
                </a:cubicBezTo>
                <a:cubicBezTo>
                  <a:pt x="0" y="136133"/>
                  <a:pt x="136339" y="0"/>
                  <a:pt x="3039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  <p:sp>
        <p:nvSpPr>
          <p:cNvPr id="29" name="dart-board-with-arrow_75526"/>
          <p:cNvSpPr>
            <a:spLocks noChangeAspect="1"/>
          </p:cNvSpPr>
          <p:nvPr/>
        </p:nvSpPr>
        <p:spPr bwMode="auto">
          <a:xfrm>
            <a:off x="2381644" y="4228342"/>
            <a:ext cx="669444" cy="668433"/>
          </a:xfrm>
          <a:custGeom>
            <a:avLst/>
            <a:gdLst>
              <a:gd name="connsiteX0" fmla="*/ 310830 w 607850"/>
              <a:gd name="connsiteY0" fmla="*/ 299268 h 606933"/>
              <a:gd name="connsiteX1" fmla="*/ 318107 w 607850"/>
              <a:gd name="connsiteY1" fmla="*/ 302272 h 606933"/>
              <a:gd name="connsiteX2" fmla="*/ 359243 w 607850"/>
              <a:gd name="connsiteY2" fmla="*/ 343358 h 606933"/>
              <a:gd name="connsiteX3" fmla="*/ 365355 w 607850"/>
              <a:gd name="connsiteY3" fmla="*/ 342486 h 606933"/>
              <a:gd name="connsiteX4" fmla="*/ 379519 w 607850"/>
              <a:gd name="connsiteY4" fmla="*/ 348300 h 606933"/>
              <a:gd name="connsiteX5" fmla="*/ 501084 w 607850"/>
              <a:gd name="connsiteY5" fmla="*/ 469717 h 606933"/>
              <a:gd name="connsiteX6" fmla="*/ 537175 w 607850"/>
              <a:gd name="connsiteY6" fmla="*/ 457507 h 606933"/>
              <a:gd name="connsiteX7" fmla="*/ 540474 w 607850"/>
              <a:gd name="connsiteY7" fmla="*/ 456926 h 606933"/>
              <a:gd name="connsiteX8" fmla="*/ 547750 w 607850"/>
              <a:gd name="connsiteY8" fmla="*/ 460027 h 606933"/>
              <a:gd name="connsiteX9" fmla="*/ 595677 w 607850"/>
              <a:gd name="connsiteY9" fmla="*/ 507799 h 606933"/>
              <a:gd name="connsiteX10" fmla="*/ 598394 w 607850"/>
              <a:gd name="connsiteY10" fmla="*/ 517392 h 606933"/>
              <a:gd name="connsiteX11" fmla="*/ 591603 w 607850"/>
              <a:gd name="connsiteY11" fmla="*/ 524757 h 606933"/>
              <a:gd name="connsiteX12" fmla="*/ 543093 w 607850"/>
              <a:gd name="connsiteY12" fmla="*/ 541133 h 606933"/>
              <a:gd name="connsiteX13" fmla="*/ 526697 w 607850"/>
              <a:gd name="connsiteY13" fmla="*/ 589583 h 606933"/>
              <a:gd name="connsiteX14" fmla="*/ 519324 w 607850"/>
              <a:gd name="connsiteY14" fmla="*/ 596366 h 606933"/>
              <a:gd name="connsiteX15" fmla="*/ 516995 w 607850"/>
              <a:gd name="connsiteY15" fmla="*/ 596560 h 606933"/>
              <a:gd name="connsiteX16" fmla="*/ 509719 w 607850"/>
              <a:gd name="connsiteY16" fmla="*/ 593556 h 606933"/>
              <a:gd name="connsiteX17" fmla="*/ 461888 w 607850"/>
              <a:gd name="connsiteY17" fmla="*/ 545784 h 606933"/>
              <a:gd name="connsiteX18" fmla="*/ 459366 w 607850"/>
              <a:gd name="connsiteY18" fmla="*/ 535222 h 606933"/>
              <a:gd name="connsiteX19" fmla="*/ 471784 w 607850"/>
              <a:gd name="connsiteY19" fmla="*/ 498690 h 606933"/>
              <a:gd name="connsiteX20" fmla="*/ 350317 w 607850"/>
              <a:gd name="connsiteY20" fmla="*/ 377370 h 606933"/>
              <a:gd name="connsiteX21" fmla="*/ 345175 w 607850"/>
              <a:gd name="connsiteY21" fmla="*/ 358475 h 606933"/>
              <a:gd name="connsiteX22" fmla="*/ 303554 w 607850"/>
              <a:gd name="connsiteY22" fmla="*/ 316807 h 606933"/>
              <a:gd name="connsiteX23" fmla="*/ 303554 w 607850"/>
              <a:gd name="connsiteY23" fmla="*/ 302272 h 606933"/>
              <a:gd name="connsiteX24" fmla="*/ 310830 w 607850"/>
              <a:gd name="connsiteY24" fmla="*/ 299268 h 606933"/>
              <a:gd name="connsiteX25" fmla="*/ 303924 w 607850"/>
              <a:gd name="connsiteY25" fmla="*/ 203158 h 606933"/>
              <a:gd name="connsiteX26" fmla="*/ 404339 w 607850"/>
              <a:gd name="connsiteY26" fmla="*/ 303467 h 606933"/>
              <a:gd name="connsiteX27" fmla="*/ 397936 w 607850"/>
              <a:gd name="connsiteY27" fmla="*/ 337775 h 606933"/>
              <a:gd name="connsiteX28" fmla="*/ 394055 w 607850"/>
              <a:gd name="connsiteY28" fmla="*/ 333802 h 606933"/>
              <a:gd name="connsiteX29" fmla="*/ 366890 w 607850"/>
              <a:gd name="connsiteY29" fmla="*/ 321978 h 606933"/>
              <a:gd name="connsiteX30" fmla="*/ 332642 w 607850"/>
              <a:gd name="connsiteY30" fmla="*/ 287766 h 606933"/>
              <a:gd name="connsiteX31" fmla="*/ 310813 w 607850"/>
              <a:gd name="connsiteY31" fmla="*/ 278753 h 606933"/>
              <a:gd name="connsiteX32" fmla="*/ 288984 w 607850"/>
              <a:gd name="connsiteY32" fmla="*/ 287766 h 606933"/>
              <a:gd name="connsiteX33" fmla="*/ 279864 w 607850"/>
              <a:gd name="connsiteY33" fmla="*/ 309572 h 606933"/>
              <a:gd name="connsiteX34" fmla="*/ 288984 w 607850"/>
              <a:gd name="connsiteY34" fmla="*/ 331476 h 606933"/>
              <a:gd name="connsiteX35" fmla="*/ 324104 w 607850"/>
              <a:gd name="connsiteY35" fmla="*/ 366559 h 606933"/>
              <a:gd name="connsiteX36" fmla="*/ 335747 w 607850"/>
              <a:gd name="connsiteY36" fmla="*/ 392048 h 606933"/>
              <a:gd name="connsiteX37" fmla="*/ 340501 w 607850"/>
              <a:gd name="connsiteY37" fmla="*/ 396700 h 606933"/>
              <a:gd name="connsiteX38" fmla="*/ 303924 w 607850"/>
              <a:gd name="connsiteY38" fmla="*/ 403775 h 606933"/>
              <a:gd name="connsiteX39" fmla="*/ 203510 w 607850"/>
              <a:gd name="connsiteY39" fmla="*/ 303467 h 606933"/>
              <a:gd name="connsiteX40" fmla="*/ 303924 w 607850"/>
              <a:gd name="connsiteY40" fmla="*/ 203158 h 606933"/>
              <a:gd name="connsiteX41" fmla="*/ 303926 w 607850"/>
              <a:gd name="connsiteY41" fmla="*/ 104648 h 606933"/>
              <a:gd name="connsiteX42" fmla="*/ 503061 w 607850"/>
              <a:gd name="connsiteY42" fmla="*/ 303466 h 606933"/>
              <a:gd name="connsiteX43" fmla="*/ 471230 w 607850"/>
              <a:gd name="connsiteY43" fmla="*/ 410820 h 606933"/>
              <a:gd name="connsiteX44" fmla="*/ 441341 w 607850"/>
              <a:gd name="connsiteY44" fmla="*/ 380978 h 606933"/>
              <a:gd name="connsiteX45" fmla="*/ 461817 w 607850"/>
              <a:gd name="connsiteY45" fmla="*/ 303466 h 606933"/>
              <a:gd name="connsiteX46" fmla="*/ 303926 w 607850"/>
              <a:gd name="connsiteY46" fmla="*/ 145826 h 606933"/>
              <a:gd name="connsiteX47" fmla="*/ 146034 w 607850"/>
              <a:gd name="connsiteY47" fmla="*/ 303466 h 606933"/>
              <a:gd name="connsiteX48" fmla="*/ 303926 w 607850"/>
              <a:gd name="connsiteY48" fmla="*/ 461106 h 606933"/>
              <a:gd name="connsiteX49" fmla="*/ 383405 w 607850"/>
              <a:gd name="connsiteY49" fmla="*/ 439500 h 606933"/>
              <a:gd name="connsiteX50" fmla="*/ 413295 w 607850"/>
              <a:gd name="connsiteY50" fmla="*/ 469439 h 606933"/>
              <a:gd name="connsiteX51" fmla="*/ 303926 w 607850"/>
              <a:gd name="connsiteY51" fmla="*/ 502284 h 606933"/>
              <a:gd name="connsiteX52" fmla="*/ 104790 w 607850"/>
              <a:gd name="connsiteY52" fmla="*/ 303466 h 606933"/>
              <a:gd name="connsiteX53" fmla="*/ 303926 w 607850"/>
              <a:gd name="connsiteY53" fmla="*/ 104648 h 606933"/>
              <a:gd name="connsiteX54" fmla="*/ 303925 w 607850"/>
              <a:gd name="connsiteY54" fmla="*/ 0 h 606933"/>
              <a:gd name="connsiteX55" fmla="*/ 607850 w 607850"/>
              <a:gd name="connsiteY55" fmla="*/ 303467 h 606933"/>
              <a:gd name="connsiteX56" fmla="*/ 568743 w 607850"/>
              <a:gd name="connsiteY56" fmla="*/ 451906 h 606933"/>
              <a:gd name="connsiteX57" fmla="*/ 562339 w 607850"/>
              <a:gd name="connsiteY57" fmla="*/ 445414 h 606933"/>
              <a:gd name="connsiteX58" fmla="*/ 540505 w 607850"/>
              <a:gd name="connsiteY58" fmla="*/ 436403 h 606933"/>
              <a:gd name="connsiteX59" fmla="*/ 530607 w 607850"/>
              <a:gd name="connsiteY59" fmla="*/ 438050 h 606933"/>
              <a:gd name="connsiteX60" fmla="*/ 528666 w 607850"/>
              <a:gd name="connsiteY60" fmla="*/ 438728 h 606933"/>
              <a:gd name="connsiteX61" fmla="*/ 566706 w 607850"/>
              <a:gd name="connsiteY61" fmla="*/ 303467 h 606933"/>
              <a:gd name="connsiteX62" fmla="*/ 303925 w 607850"/>
              <a:gd name="connsiteY62" fmla="*/ 41179 h 606933"/>
              <a:gd name="connsiteX63" fmla="*/ 41241 w 607850"/>
              <a:gd name="connsiteY63" fmla="*/ 303467 h 606933"/>
              <a:gd name="connsiteX64" fmla="*/ 303925 w 607850"/>
              <a:gd name="connsiteY64" fmla="*/ 565851 h 606933"/>
              <a:gd name="connsiteX65" fmla="*/ 440361 w 607850"/>
              <a:gd name="connsiteY65" fmla="*/ 527191 h 606933"/>
              <a:gd name="connsiteX66" fmla="*/ 439876 w 607850"/>
              <a:gd name="connsiteY66" fmla="*/ 528644 h 606933"/>
              <a:gd name="connsiteX67" fmla="*/ 447348 w 607850"/>
              <a:gd name="connsiteY67" fmla="*/ 560328 h 606933"/>
              <a:gd name="connsiteX68" fmla="*/ 454044 w 607850"/>
              <a:gd name="connsiteY68" fmla="*/ 567014 h 606933"/>
              <a:gd name="connsiteX69" fmla="*/ 303925 w 607850"/>
              <a:gd name="connsiteY69" fmla="*/ 606933 h 606933"/>
              <a:gd name="connsiteX70" fmla="*/ 0 w 607850"/>
              <a:gd name="connsiteY70" fmla="*/ 303467 h 606933"/>
              <a:gd name="connsiteX71" fmla="*/ 303925 w 607850"/>
              <a:gd name="connsiteY71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850" h="606933">
                <a:moveTo>
                  <a:pt x="310830" y="299268"/>
                </a:moveTo>
                <a:cubicBezTo>
                  <a:pt x="313450" y="299268"/>
                  <a:pt x="316069" y="300334"/>
                  <a:pt x="318107" y="302272"/>
                </a:cubicBezTo>
                <a:lnTo>
                  <a:pt x="359243" y="343358"/>
                </a:lnTo>
                <a:cubicBezTo>
                  <a:pt x="361183" y="342777"/>
                  <a:pt x="363317" y="342486"/>
                  <a:pt x="365355" y="342486"/>
                </a:cubicBezTo>
                <a:cubicBezTo>
                  <a:pt x="370497" y="342486"/>
                  <a:pt x="375542" y="344424"/>
                  <a:pt x="379519" y="348300"/>
                </a:cubicBezTo>
                <a:lnTo>
                  <a:pt x="501084" y="469717"/>
                </a:lnTo>
                <a:lnTo>
                  <a:pt x="537175" y="457507"/>
                </a:lnTo>
                <a:cubicBezTo>
                  <a:pt x="538242" y="457120"/>
                  <a:pt x="539406" y="456926"/>
                  <a:pt x="540474" y="456926"/>
                </a:cubicBezTo>
                <a:cubicBezTo>
                  <a:pt x="543190" y="456926"/>
                  <a:pt x="545810" y="457992"/>
                  <a:pt x="547750" y="460027"/>
                </a:cubicBezTo>
                <a:lnTo>
                  <a:pt x="595677" y="507799"/>
                </a:lnTo>
                <a:cubicBezTo>
                  <a:pt x="598103" y="510318"/>
                  <a:pt x="599170" y="513904"/>
                  <a:pt x="598394" y="517392"/>
                </a:cubicBezTo>
                <a:cubicBezTo>
                  <a:pt x="597521" y="520881"/>
                  <a:pt x="594998" y="523691"/>
                  <a:pt x="591603" y="524757"/>
                </a:cubicBezTo>
                <a:lnTo>
                  <a:pt x="543093" y="541133"/>
                </a:lnTo>
                <a:lnTo>
                  <a:pt x="526697" y="589583"/>
                </a:lnTo>
                <a:cubicBezTo>
                  <a:pt x="525630" y="592975"/>
                  <a:pt x="522816" y="595494"/>
                  <a:pt x="519324" y="596366"/>
                </a:cubicBezTo>
                <a:cubicBezTo>
                  <a:pt x="518547" y="596463"/>
                  <a:pt x="517771" y="596560"/>
                  <a:pt x="516995" y="596560"/>
                </a:cubicBezTo>
                <a:cubicBezTo>
                  <a:pt x="514279" y="596560"/>
                  <a:pt x="511659" y="595591"/>
                  <a:pt x="509719" y="593556"/>
                </a:cubicBezTo>
                <a:lnTo>
                  <a:pt x="461888" y="545784"/>
                </a:lnTo>
                <a:cubicBezTo>
                  <a:pt x="459075" y="542974"/>
                  <a:pt x="458105" y="538904"/>
                  <a:pt x="459366" y="535222"/>
                </a:cubicBezTo>
                <a:lnTo>
                  <a:pt x="471784" y="498690"/>
                </a:lnTo>
                <a:lnTo>
                  <a:pt x="350317" y="377370"/>
                </a:lnTo>
                <a:cubicBezTo>
                  <a:pt x="345175" y="372235"/>
                  <a:pt x="343720" y="365064"/>
                  <a:pt x="345175" y="358475"/>
                </a:cubicBezTo>
                <a:lnTo>
                  <a:pt x="303554" y="316807"/>
                </a:lnTo>
                <a:cubicBezTo>
                  <a:pt x="299479" y="312834"/>
                  <a:pt x="299479" y="306342"/>
                  <a:pt x="303554" y="302272"/>
                </a:cubicBezTo>
                <a:cubicBezTo>
                  <a:pt x="305591" y="300334"/>
                  <a:pt x="308211" y="299268"/>
                  <a:pt x="310830" y="299268"/>
                </a:cubicBezTo>
                <a:close/>
                <a:moveTo>
                  <a:pt x="303924" y="203158"/>
                </a:moveTo>
                <a:cubicBezTo>
                  <a:pt x="359419" y="203158"/>
                  <a:pt x="404339" y="248030"/>
                  <a:pt x="404339" y="303467"/>
                </a:cubicBezTo>
                <a:cubicBezTo>
                  <a:pt x="404339" y="315581"/>
                  <a:pt x="401914" y="327017"/>
                  <a:pt x="397936" y="337775"/>
                </a:cubicBezTo>
                <a:lnTo>
                  <a:pt x="394055" y="333802"/>
                </a:lnTo>
                <a:cubicBezTo>
                  <a:pt x="386779" y="326533"/>
                  <a:pt x="377271" y="322462"/>
                  <a:pt x="366890" y="321978"/>
                </a:cubicBezTo>
                <a:lnTo>
                  <a:pt x="332642" y="287766"/>
                </a:lnTo>
                <a:cubicBezTo>
                  <a:pt x="326821" y="281951"/>
                  <a:pt x="319059" y="278753"/>
                  <a:pt x="310813" y="278753"/>
                </a:cubicBezTo>
                <a:cubicBezTo>
                  <a:pt x="302566" y="278753"/>
                  <a:pt x="294805" y="281951"/>
                  <a:pt x="288984" y="287766"/>
                </a:cubicBezTo>
                <a:cubicBezTo>
                  <a:pt x="283162" y="293581"/>
                  <a:pt x="279864" y="301335"/>
                  <a:pt x="279864" y="309572"/>
                </a:cubicBezTo>
                <a:cubicBezTo>
                  <a:pt x="279864" y="317810"/>
                  <a:pt x="283162" y="325564"/>
                  <a:pt x="288984" y="331476"/>
                </a:cubicBezTo>
                <a:lnTo>
                  <a:pt x="324104" y="366559"/>
                </a:lnTo>
                <a:cubicBezTo>
                  <a:pt x="324881" y="376154"/>
                  <a:pt x="328858" y="385167"/>
                  <a:pt x="335747" y="392048"/>
                </a:cubicBezTo>
                <a:lnTo>
                  <a:pt x="340501" y="396700"/>
                </a:lnTo>
                <a:cubicBezTo>
                  <a:pt x="329149" y="401158"/>
                  <a:pt x="316828" y="403775"/>
                  <a:pt x="303924" y="403775"/>
                </a:cubicBezTo>
                <a:cubicBezTo>
                  <a:pt x="248430" y="403775"/>
                  <a:pt x="203510" y="358903"/>
                  <a:pt x="203510" y="303467"/>
                </a:cubicBezTo>
                <a:cubicBezTo>
                  <a:pt x="203510" y="248030"/>
                  <a:pt x="248430" y="203158"/>
                  <a:pt x="303924" y="203158"/>
                </a:cubicBezTo>
                <a:close/>
                <a:moveTo>
                  <a:pt x="303926" y="104648"/>
                </a:moveTo>
                <a:cubicBezTo>
                  <a:pt x="413780" y="104648"/>
                  <a:pt x="503061" y="193883"/>
                  <a:pt x="503061" y="303466"/>
                </a:cubicBezTo>
                <a:cubicBezTo>
                  <a:pt x="503061" y="342997"/>
                  <a:pt x="491319" y="379815"/>
                  <a:pt x="471230" y="410820"/>
                </a:cubicBezTo>
                <a:lnTo>
                  <a:pt x="441341" y="380978"/>
                </a:lnTo>
                <a:cubicBezTo>
                  <a:pt x="454345" y="358015"/>
                  <a:pt x="461817" y="331661"/>
                  <a:pt x="461817" y="303466"/>
                </a:cubicBezTo>
                <a:cubicBezTo>
                  <a:pt x="461817" y="216556"/>
                  <a:pt x="390974" y="145826"/>
                  <a:pt x="303926" y="145826"/>
                </a:cubicBezTo>
                <a:cubicBezTo>
                  <a:pt x="216876" y="145826"/>
                  <a:pt x="146034" y="216556"/>
                  <a:pt x="146034" y="303466"/>
                </a:cubicBezTo>
                <a:cubicBezTo>
                  <a:pt x="146034" y="390376"/>
                  <a:pt x="216876" y="461106"/>
                  <a:pt x="303926" y="461106"/>
                </a:cubicBezTo>
                <a:cubicBezTo>
                  <a:pt x="332942" y="461106"/>
                  <a:pt x="360017" y="453161"/>
                  <a:pt x="383405" y="439500"/>
                </a:cubicBezTo>
                <a:lnTo>
                  <a:pt x="413295" y="469439"/>
                </a:lnTo>
                <a:cubicBezTo>
                  <a:pt x="381949" y="490173"/>
                  <a:pt x="344296" y="502284"/>
                  <a:pt x="303926" y="502284"/>
                </a:cubicBezTo>
                <a:cubicBezTo>
                  <a:pt x="194168" y="502284"/>
                  <a:pt x="104790" y="413049"/>
                  <a:pt x="104790" y="303466"/>
                </a:cubicBezTo>
                <a:cubicBezTo>
                  <a:pt x="104790" y="193883"/>
                  <a:pt x="194168" y="104648"/>
                  <a:pt x="303926" y="104648"/>
                </a:cubicBezTo>
                <a:close/>
                <a:moveTo>
                  <a:pt x="303925" y="0"/>
                </a:moveTo>
                <a:cubicBezTo>
                  <a:pt x="471511" y="0"/>
                  <a:pt x="607850" y="136133"/>
                  <a:pt x="607850" y="303467"/>
                </a:cubicBezTo>
                <a:cubicBezTo>
                  <a:pt x="607850" y="357339"/>
                  <a:pt x="593585" y="407917"/>
                  <a:pt x="568743" y="451906"/>
                </a:cubicBezTo>
                <a:lnTo>
                  <a:pt x="562339" y="445414"/>
                </a:lnTo>
                <a:cubicBezTo>
                  <a:pt x="556517" y="439600"/>
                  <a:pt x="548754" y="436403"/>
                  <a:pt x="540505" y="436403"/>
                </a:cubicBezTo>
                <a:cubicBezTo>
                  <a:pt x="537206" y="436403"/>
                  <a:pt x="533810" y="436984"/>
                  <a:pt x="530607" y="438050"/>
                </a:cubicBezTo>
                <a:lnTo>
                  <a:pt x="528666" y="438728"/>
                </a:lnTo>
                <a:cubicBezTo>
                  <a:pt x="552635" y="399196"/>
                  <a:pt x="566706" y="352979"/>
                  <a:pt x="566706" y="303467"/>
                </a:cubicBezTo>
                <a:cubicBezTo>
                  <a:pt x="566706" y="158806"/>
                  <a:pt x="448804" y="41179"/>
                  <a:pt x="303925" y="41179"/>
                </a:cubicBezTo>
                <a:cubicBezTo>
                  <a:pt x="159046" y="41179"/>
                  <a:pt x="41241" y="158806"/>
                  <a:pt x="41241" y="303467"/>
                </a:cubicBezTo>
                <a:cubicBezTo>
                  <a:pt x="41241" y="448127"/>
                  <a:pt x="159046" y="565851"/>
                  <a:pt x="303925" y="565851"/>
                </a:cubicBezTo>
                <a:cubicBezTo>
                  <a:pt x="353900" y="565851"/>
                  <a:pt x="400575" y="551511"/>
                  <a:pt x="440361" y="527191"/>
                </a:cubicBezTo>
                <a:lnTo>
                  <a:pt x="439876" y="528644"/>
                </a:lnTo>
                <a:cubicBezTo>
                  <a:pt x="436092" y="539884"/>
                  <a:pt x="438906" y="551995"/>
                  <a:pt x="447348" y="560328"/>
                </a:cubicBezTo>
                <a:lnTo>
                  <a:pt x="454044" y="567014"/>
                </a:lnTo>
                <a:cubicBezTo>
                  <a:pt x="409697" y="592302"/>
                  <a:pt x="358558" y="606933"/>
                  <a:pt x="303925" y="606933"/>
                </a:cubicBezTo>
                <a:cubicBezTo>
                  <a:pt x="136339" y="606933"/>
                  <a:pt x="0" y="470800"/>
                  <a:pt x="0" y="303467"/>
                </a:cubicBezTo>
                <a:cubicBezTo>
                  <a:pt x="0" y="136133"/>
                  <a:pt x="136339" y="0"/>
                  <a:pt x="3039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27031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8" descr="명작 FPS 게임 '바이오쇼크', 아이폰과 아이패드용으로 나온다 | 케이벤치 주요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14" y="2995839"/>
            <a:ext cx="3415846" cy="341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3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결론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506" name="Picture 2" descr="콜오브듀티 모던워페어 모든 플랫폼 오픈베타 21일 시작 | 한경닷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55" y="1096962"/>
            <a:ext cx="4458079" cy="237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Apex Legends - Apex Legends Wik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61" y="668677"/>
            <a:ext cx="2924284" cy="38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Buy Overwatch Battle.n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56" y="3623014"/>
            <a:ext cx="4551486" cy="256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8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12693" y="5401578"/>
            <a:ext cx="1032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en-US" altLang="ko-KR" b="1" dirty="0">
                <a:solidFill>
                  <a:srgbClr val="C00000"/>
                </a:solidFill>
                <a:latin typeface="+mn-ea"/>
              </a:rPr>
              <a:t>1.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총 판매량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50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만 장 이상의 게임 데이터만 추출</a:t>
            </a:r>
            <a:endParaRPr kumimoji="1"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just">
              <a:spcBef>
                <a:spcPct val="0"/>
              </a:spcBef>
            </a:pPr>
            <a:r>
              <a:rPr kumimoji="1" lang="en-US" altLang="ko-KR" b="1" dirty="0">
                <a:solidFill>
                  <a:srgbClr val="C00000"/>
                </a:solidFill>
                <a:latin typeface="+mn-ea"/>
              </a:rPr>
              <a:t>2.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50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만 장 이상의 데이터 중 </a:t>
            </a:r>
            <a:r>
              <a:rPr kumimoji="1" lang="ko-KR" altLang="en-US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결측치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일부는 인터넷 검색을 통해 채워 넣음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altLang="ko-KR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  <a:sym typeface="+mn-lt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게임 이름이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유일한 데이터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게임 이름이 중복되는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크로스 플랫폼 출시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 데이터 나눠서 정제 실시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912693" y="4687899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Point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2209" y="5250744"/>
            <a:ext cx="10453806" cy="72000"/>
            <a:chOff x="862209" y="5186847"/>
            <a:chExt cx="10453806" cy="720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1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정제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결측치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제거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8008" y="1302657"/>
            <a:ext cx="10817343" cy="2974068"/>
            <a:chOff x="912693" y="1455057"/>
            <a:chExt cx="10403322" cy="2860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4" name="Picture 2" descr="C:\Users\Lenovo\Downloads\question-mark-g0f47af60d_192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35" r="41831" b="20187"/>
            <a:stretch/>
          </p:blipFill>
          <p:spPr bwMode="auto">
            <a:xfrm>
              <a:off x="912693" y="1455057"/>
              <a:ext cx="2256666" cy="286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"/>
            <a:stretch/>
          </p:blipFill>
          <p:spPr bwMode="auto">
            <a:xfrm>
              <a:off x="3267075" y="1455057"/>
              <a:ext cx="8048940" cy="2860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1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정제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결측치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제거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85" y="1073461"/>
            <a:ext cx="9765455" cy="3512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11"/>
          <p:cNvSpPr txBox="1"/>
          <p:nvPr/>
        </p:nvSpPr>
        <p:spPr>
          <a:xfrm>
            <a:off x="912693" y="5401578"/>
            <a:ext cx="1032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en-US" altLang="ko-KR" b="1" dirty="0">
                <a:solidFill>
                  <a:srgbClr val="C00000"/>
                </a:solidFill>
                <a:latin typeface="+mn-ea"/>
              </a:rPr>
              <a:t>1.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판매량 단위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Million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수정</a:t>
            </a:r>
            <a:endParaRPr kumimoji="1"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just">
              <a:spcBef>
                <a:spcPct val="0"/>
              </a:spcBef>
            </a:pPr>
            <a:r>
              <a:rPr kumimoji="1" lang="en-US" altLang="ko-KR" b="1" dirty="0">
                <a:solidFill>
                  <a:srgbClr val="C00000"/>
                </a:solidFill>
                <a:latin typeface="+mn-ea"/>
              </a:rPr>
              <a:t>2.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년도 값 이상치 보완 및 </a:t>
            </a:r>
            <a:r>
              <a:rPr kumimoji="1" lang="ko-KR" altLang="en-US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결측치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보충</a:t>
            </a:r>
            <a:endParaRPr kumimoji="1"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just">
              <a:spcBef>
                <a:spcPct val="0"/>
              </a:spcBef>
            </a:pPr>
            <a:r>
              <a:rPr lang="en-US" altLang="ko-KR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  <a:sym typeface="+mn-lt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장르 및 게임 개발사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결측치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 보충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912693" y="4687899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Point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57" name="组合 4"/>
          <p:cNvGrpSpPr/>
          <p:nvPr/>
        </p:nvGrpSpPr>
        <p:grpSpPr>
          <a:xfrm>
            <a:off x="862209" y="5250744"/>
            <a:ext cx="10453806" cy="72000"/>
            <a:chOff x="862209" y="5186847"/>
            <a:chExt cx="10453806" cy="72000"/>
          </a:xfrm>
        </p:grpSpPr>
        <p:cxnSp>
          <p:nvCxnSpPr>
            <p:cNvPr id="5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6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2375975" y="4201088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75975" y="3016348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5975" y="1819225"/>
            <a:ext cx="7391461" cy="681591"/>
          </a:xfrm>
          <a:prstGeom prst="roundRect">
            <a:avLst>
              <a:gd name="adj" fmla="val 50000"/>
            </a:avLst>
          </a:prstGeom>
          <a:solidFill>
            <a:schemeClr val="bg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381189" y="3016349"/>
            <a:ext cx="681591" cy="68159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9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75975" y="1819228"/>
            <a:ext cx="669444" cy="68159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32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75975" y="4201088"/>
            <a:ext cx="680782" cy="68159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3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12580" y="1929189"/>
            <a:ext cx="5420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지역에 따라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서 선호하는 게임 </a:t>
            </a:r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장르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가 다른가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12580" y="3103502"/>
            <a:ext cx="388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연도별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게임의 </a:t>
            </a:r>
            <a:r>
              <a:rPr lang="ko-KR" altLang="en-US" sz="2400" dirty="0" err="1">
                <a:solidFill>
                  <a:srgbClr val="C00000"/>
                </a:solidFill>
                <a:latin typeface="+mj-ea"/>
                <a:ea typeface="+mj-ea"/>
              </a:rPr>
              <a:t>트렌드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있는가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12580" y="4311050"/>
            <a:ext cx="635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판매량이 높은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게임에 대한 분석 및 </a:t>
            </a:r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시각화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프로세스</a:t>
            </a:r>
          </a:p>
        </p:txBody>
      </p:sp>
      <p:sp>
        <p:nvSpPr>
          <p:cNvPr id="50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文本框 11"/>
          <p:cNvSpPr txBox="1"/>
          <p:nvPr/>
        </p:nvSpPr>
        <p:spPr>
          <a:xfrm>
            <a:off x="658066" y="2976033"/>
            <a:ext cx="49464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b="1" dirty="0">
                <a:solidFill>
                  <a:srgbClr val="C00000"/>
                </a:solidFill>
                <a:latin typeface="+mn-ea"/>
              </a:rPr>
              <a:t>1.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각 지역 판매량을 기준으로 게임이름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b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플랫폼 관련 없이 판매량과 장르만 보기로 함</a:t>
            </a:r>
            <a:endParaRPr kumimoji="1"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kumimoji="1"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kumimoji="1" lang="en-US" altLang="ko-KR" b="1" dirty="0">
                <a:solidFill>
                  <a:srgbClr val="C00000"/>
                </a:solidFill>
                <a:latin typeface="+mn-ea"/>
              </a:rPr>
              <a:t>2.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연도를 고려하지 않은 이유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게임의 출시 년도와   </a:t>
            </a:r>
            <a:b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관계없이 재미있다면 사람들은 계속하여 소비한다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spcBef>
                <a:spcPct val="0"/>
              </a:spcBef>
            </a:pPr>
            <a:endParaRPr kumimoji="1" lang="en-US" altLang="ko-KR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  <a:sym typeface="+mn-lt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플랫폼을 고려하지 않은 이유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: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</a:b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 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위와 같은 맥락에서 고려하지 않기로 함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Arial" panose="020B0604020202020204" pitchFamily="34" charset="0"/>
                <a:sym typeface="+mn-lt"/>
              </a:rPr>
              <a:t>.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64" name="TextBox 76"/>
          <p:cNvSpPr txBox="1"/>
          <p:nvPr/>
        </p:nvSpPr>
        <p:spPr>
          <a:xfrm>
            <a:off x="639833" y="2362748"/>
            <a:ext cx="304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65" name="组合 4"/>
          <p:cNvGrpSpPr/>
          <p:nvPr/>
        </p:nvGrpSpPr>
        <p:grpSpPr>
          <a:xfrm>
            <a:off x="607582" y="2825199"/>
            <a:ext cx="4682600" cy="72000"/>
            <a:chOff x="862209" y="5186847"/>
            <a:chExt cx="10453806" cy="72000"/>
          </a:xfrm>
        </p:grpSpPr>
        <p:cxnSp>
          <p:nvCxnSpPr>
            <p:cNvPr id="66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68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609725"/>
            <a:ext cx="5810250" cy="42862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387350" y="1114422"/>
            <a:ext cx="11443079" cy="3867153"/>
            <a:chOff x="473075" y="1323973"/>
            <a:chExt cx="11219133" cy="37914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1323973"/>
              <a:ext cx="6756400" cy="3791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914" y="1323973"/>
              <a:ext cx="4391294" cy="3791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북미지역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 </a:t>
            </a:r>
            <a:r>
              <a:rPr lang="ko-KR" altLang="en-US" dirty="0"/>
              <a:t>슈팅 장르는 북미지역 총 판매량의 </a:t>
            </a:r>
            <a:r>
              <a:rPr lang="en-US" altLang="ko-KR" b="1" dirty="0">
                <a:solidFill>
                  <a:srgbClr val="C00000"/>
                </a:solidFill>
              </a:rPr>
              <a:t>50%</a:t>
            </a:r>
            <a:r>
              <a:rPr lang="ko-KR" altLang="en-US" dirty="0"/>
              <a:t>에 달하고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1" y="1114422"/>
            <a:ext cx="6891266" cy="38671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80" y="1114422"/>
            <a:ext cx="4506603" cy="38671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유럽지역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 </a:t>
            </a:r>
            <a:r>
              <a:rPr lang="ko-KR" altLang="en-US" dirty="0"/>
              <a:t>슈팅 장르는 유럽지역 총 판매량의 </a:t>
            </a:r>
            <a:r>
              <a:rPr lang="en-US" altLang="ko-KR" b="1" dirty="0">
                <a:solidFill>
                  <a:srgbClr val="C00000"/>
                </a:solidFill>
              </a:rPr>
              <a:t>51%</a:t>
            </a:r>
            <a:r>
              <a:rPr lang="ko-KR" altLang="en-US" dirty="0"/>
              <a:t>에 달하고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4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2" y="1114424"/>
            <a:ext cx="6912824" cy="38671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30" y="1114424"/>
            <a:ext cx="4278550" cy="38671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标题 6"/>
          <p:cNvSpPr>
            <a:spLocks noGrp="1"/>
          </p:cNvSpPr>
          <p:nvPr>
            <p:ph type="title"/>
          </p:nvPr>
        </p:nvSpPr>
        <p:spPr>
          <a:xfrm>
            <a:off x="819150" y="274248"/>
            <a:ext cx="10515600" cy="60169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PART 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 분석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지역에 따라서 선호하는 게임 장르가 다른가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AutoShape 2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4" descr="data:image/png;base64,iVBORw0KGgoAAAANSUhEUgAAA3wAAAH0CAYAAABmaC++AAAABHNCSVQICAgIfAhkiAAAAAlwSFlzAAALEgAACxIB0t1+/AAAADh0RVh0U29mdHdhcmUAbWF0cGxvdGxpYiB2ZXJzaW9uMy4yLjIsIGh0dHA6Ly9tYXRwbG90bGliLm9yZy+WH4yJAAAgAElEQVR4nOzde7wuZV03/s9XNiqCymlHyiFMSH6mibpTfLQi0R4PT4KJJKaizy6yLDXKsrLCyh4PlWk9aSQGmop4SvRHKqGoqaAbJY4etsoxla0Cng/A9fwx12LfrL3W3mvtve619h7e79frfq2Za+aeuWbWzNz3555rZqq1FgAAAMbnditdAQAAAKZD4AMAABgpgQ8AAGCkBD4AAICREvgAAABGSuADAAAYKYEPgEWrqgOrqlXV05d5vudU1frlnOdYVdXlVXXKStcDgOkS+ABuA6rqkKp6Q1V9oaq+V1VfrqqPVdWLq2q3la7f9qqq9q+ql1fVpVX17b7u1lfVKVX1sytdv+1N/xGgVdWJcwx72OZ+JKiqX+rDv1pVO0+7rgC3FatWugIATFdVPTjJOUmuTXJqkiuT/GiSn0ryW0leneRbK1W/7VVV/UKStyapJG9K8vdJfpjknkkel+S4qvqF1tpZK1fLbXKvJDdPadrPrapXtNauW8R7nprki0nukeTRSc6YSs0AbmMEPoDx+5Mk30vy0621aycHVNVdk3x/RWq1HauqAzOEvf9O8ojW2tWzhv9RkmOSfHsF6rZLku+31rYprLXWpvV/vyDJoUl+N8kLFvKGqtozyWOSnJDkGRnCn8AHsAQ06QQYv4OSfHp22EuS1toNrbXvzfRX1X2r6rW92eJ3q+rrVfXOqrr3QmZUVftU1T9V1X9X1Q/6dP6wqm43a7wnVNV5VXVDbyq5vqpetdAFqqqfrKoP9Pd+qapeVFWrJoafW1WXzvPef6+qK2fXaZbfT3LnJP97dthLkjZ4c2vto4td/onrH19QVU+rqk9X1fer6qKqeuSs6T29j/uIqvrbqvrvDCHzLn34A6rqjKq6rv+/1lXVUQtYhZtcw1dVh/d5PbWqfreqruhNWM+tqgcsZJrd+UneleTZVbXXAt/zyxm+k5ye5I1JfrGqdl/EPAGYhzN8AON3eZKfrao1rbV1Wxj3F5LcO8m/Jrk6yf5Jfj3Jh6vqJ1trX57vjVW1d5Jzk9wxyUkZzo49NMlfJfmxJM/s4x2R5C0Zmpn+cYZmkj+eoRnfQtw5yVlJ/r1P55FJ/ijJnkl+o49zSpJXVdUDW2vnT9TxR/v4L93CGbLHJfn87EC3OQtd/gmPT7J3hia1303y3CTvqKoDWmtfnzXu3yX5ZpKXJLlTkh9U1c8keV+SS5O8KMNZ3GP6NJ7cWnvTQus+y3OS3CHJKzN8T3hen+ZBrbUfLnAaf5Yh+D0vyfMXMP5Tk/xHa21DVZ2W5GVJnpjknxdbeQBmaa15eXl5eY34leTwJDdmuF5rXZKXJzkqya5zjHunOcoOyhAm/nii7MAkLcnTJ8r+KclXk9xt1vv/qs/7J3r/y5PckGSnrViWc/p8Xzir/A19Hof0/t0zhKhXzBrvhP7+QzYzj7v0cf5tnmF7T7x224rln1l3NyTZZ2K8Q3v5sybKnt7Lzk+y80R5JbksyYcm12Mv/88kVyWpLazLy5OcMms7aUm+kGSXifKjevljF/D/aUle07vfnuHa0NW9/2Gzt5mJ7aslecpE2dlJPrTS+46Xl5fXGF6adAKMXGvtnAxnmt6R4UYdz+3dG6rq92aN+52Z7qratTfJuz7JZ5M8cL55VFVlOCNzZpIfVtXeM68k780QRH6+j359kl2TPLq/b9GLlOQVs8r+rs/jsX05rk/yziRPmmzqmeFM0idaa5/ezPTv0v9+c45hb0+yYeL1d8mil3/G21prX7lloVq7IMk3MpztnO2f263Prt0vySEZgu4eE/Paq9dhvyQ/sZll3JxTWmvfnej/YP87V70258QMZyN/fwvjPSXJd5L820TZG5M8rF9LCcA2EPgAbgNaa+e11p6Q4czXfTKc6bo+ycsmb5NfVXetqv9bVddmODvz1QzB5r79vfNZnWSPDIFqw6zXOX2cH+l//zFDM8R3JflSVb2pqo5dxK34v9o2bfL4mf73HhNl/9Ln+T/7st0nw1m0U7cw/W/0v3eeY9jzMjQJfeSs8sUs/4wr5pj+dRmaps72+Vn9M2Hu1XPM70XzzG+hblWvtvFOm3PVa16ttQuTvC3Jb1bVPpsZ9SkZzkr+aFUdVFUHJfmvDGdFn7KYeQKwKdfwAdyGtNZuSnJJkkuq6owkn0vytAzXvCXJaRma9v1tkk9mOMt1c4YzWZv7kXBm2JuTvGaecb7Q67Ch3wTk4UkelSE8PSnJ86rqYZNnGbfRWUmuybB8/3//+4MMyziv1to3+s1R7jvHsE/NdM86Obng5Z9w0zzjzXXW87uz+mfm90dJPjHPdC6ep3xLFlOvLTkxyS9luI7vbZtMsOp/ZHjMxT0zbIuzPTXJX27FfAHoBD6A26jW2uer6utJ7p4k/a6Ij0pyYmvthZPjVtUeGc72zWdDhjNjt2+t/ccC5n1jhhuOvK9P/zcynPl7YrZ8Bm7vqtpz1lm+e/W/X5yYx81V9foMz4TbI8mTk5zZWvvaluqX4ezjr1fVQ1trH1nA+Ita/iWwvv/99jLNb6u01i6pqtMz3LBmrhvgPDXDmeRnzDHsfkleUFUPaq19fIrVBBg1TToBRq6qjpjrEQQ1PJB9ryQz17PN3LVy9iMUnpIeCufTzxy+Jcnjquqn55jXnavqDr17rlv1z5w5W8it+CvDnSQnPbf/PXNW+SkZ7pr5qiT7JnndAqafJC/NEEROrqr9NqnArNN7i1n+JfLJDGfEfneuxxdU1eolnNe2emGSnZP84WRhVd0+w11F39Nae+vsV4Y7kn4/QygEYCs5wwcwfq9Icpeq+rcMzTlbhuv4jsvQVPAvk1uaMn4gye9X1R0zXDe2JsnR2bQ54lz+MENz0A9X1WuTXJhktyQ/2adx3wx3hnxNVf1IhjsxXpnhbpfPzPB8uYU8bPvaJL/Wg9j5SR6R4REHJ7XWLpscsbX2mar6WIbnvH0tQ9POLWqtfaGqjsnwXLjLquqNGULpTUkOyHAmMr3+i13+bdbPXj4j/bEMfX5XJNknyYMzPFrjnksxr23VWvt0Vb0pm16P99gM1wXO+T9vrX2rqt6f4cY7J7SFPxICgAkCH8D4/V6G66iOyBDydkny5QzNFl/cWpu81uvJGa7fW5vhzNjHM1xj9zdbmkm/Nu/BSV6Q5Mgkv5rhxjCfS/LnfZ7J8Iy/tUl+LcMX/q8m+ViSv2itfXH2dOfwzQyPCvj7JMdmaEr54iR/Os/4pyR5SJLTWms/WMD0Z5bn3/uNXk7I8HzCp2Y4u3hNko8k+fXW2gcnxl/o8i+J1tpHqupBSf4kyfEZzo5+JcMNT/54Kee1BF6Y4X+100TZUzME6M2F8HdmeD7jozJsrwAsUrXWVroOADA1/UzYa5M82LVgANzWCHwAjFpv0nmX1tpPrnRdAGC5adIJwOhU1a5JfjHDA+cPy9CEFABuc5zhA2B0qurADI9ouCHDYx5+p7V28+beAwBjJPABAACMlOfwAQAAjNQOfw3f3nvv3Q488MCVrgYAAMCKOP/887/aWls917AdPvAdeOCBWbdu3UpXAwAAYEVU1RXzDdOkEwAAYKQEPgAAgJES+AAAAEZK4AMAABgpgQ8AAGCkph74qup3quqSqrq4qt5UVXesqntU1XlVtb6q3lxVt+/j3qH3r+/DD5x2/QAAAMZqqoGvqvZN8uwka1pr90myU5InJXlJkpe31g5Kcl2Stf0ta5Nc18tf3scDAABgKyxHk85VSXapqlVJ7pTkS0kenuStffipSY7q3Uf2/vThR1RVLUMdAQAARmeqga+1dk2Sv05yZYagd0OS85Nc31q7sY92dZJ9e/e+Sa7q772xj7/XNOsIAAAwVtNu0rlHhrN290hy9yS7JnnUEkz3+KpaV1XrNmzYsK2TAwAAGKVpN+l8RJIvttY2tNZ+mOTtSR6aZPfexDNJ9ktyTe++Jsn+SdKH3zXJ12ZPtLV2UmttTWttzerVq6e8CAAAADumaQe+K5McVlV36tfiHZHk0iQfSHJ0H+e4JO/s3Wf0/vTh72+ttSnXEQAAYJSmfQ3feRluvvLJJBf1+Z2U5A+SnFBV6zNco3dyf8vJSfbq5Sckef406wcAADBmtaOfQFuzZk1bt27dSlcDAABgRVTV+a21NXMNW47HMgAAALACBD4AAICREvgAAABGSuADAAAYKYEPAABgpFZteZQd15Unv2elqzBVB6x91EpXAQAA2I45ww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TTXwVdW9quqCidc3quq5VbVnVZ1VVZ/rf/fo41dVvbKq1lfVhVX1gGnWDwAAYMymGvhaa59prR3aWjs0yQOTfCfJO5I8P8nZrbWDk5zd+5Pk0UkO7q/jk7xqmvUDAAAYs+Vs0nlEks+31q5IcmSSU3v5qUmO6t1HJnldG5ybZPequtsy1hEAAGA0ljPwPSnJm3r3Pq21L/XuLyfZp3fvm+Sqifdc3csAAABYpGUJfFV1+ySPS/KW2cNaay1JW+T0jq+qdVW1bsOGDUtUSwAAgHFZrjN8j07yydbaV3r/V2aaava/1/bya5LsP/G+/XrZrbTWTmqtrWmtrVm9evUUqw0AALDjWq7Ad2w2NudMkjOSHNe7j0vyzonyp/W7dR6W5IaJpp8AAAAswqppz6Cqdk3yyCS/PlH84iSnV9XaJFckOaaXn5nkMUnWZ7ij5zOmXT8AAICxmnrga619O8les8q+luGunbPHbUmeNe06AQAA3BYs5106AQAAWEYCHwAAwEgJfAAAACMl8AEAAIyUwAcAADBSAh8AAMBICXwAAAAjJfABAACMlMAHAAAwUgIfAADASAl8AAAAIyXwAQAAjJTABwAAMFICHwAAwEgJfAAAACMl8AEAAIyUwAcAADBSAh8AAMBICXwAAAAjJfABAACMlMAHAAAwUgIfAADASAl8AAAAIyXwAQAAjJTABwAAMFICHwAAwEgJfAAAACMl8AEAAIyUwAcAADBSAh8AAMBICXwAAAAjJfABAACMlMAHAAAwUgIfAADASAl8AAAAIyXwAQAAjJTABwAAMFICHwAAwEgJfAAAACMl8AEAAIyUwAcAADBSAh8AAMBIrVrpCrD8rnzDyStdhak64FfWrnQVAABgu+AMHwAAwEhNPfBV1e5V9daq+nRVXVZVD6mqPavqrKr6XP+7Rx+3quqVVbW+qi6sqgdMu34AAABjtRxn+F6R5D2ttUOS3C/JZUmen+Ts1trBSc7u/Uny6CQH99fxSV61DPUDAAAYpakGvqq6a5KfTXJykrTWftBauz7JkUlO7aOdmuSo3n1kkte1wblJdq+qu02zjgAAAGM17TN890iyIcm/VNWnquo1VbVrkn1aa1/q43w5yT69e98kV028/+peBgAAwCJNO/CtSvKAJK9qrd0/ybezsflmkqS11pK0xUy0qo6vqnVVtW7Dhg1LVlkAAIAxmXbguzrJ1a2183r/WzMEwK/MNNXsf6/tw69Jsv/E+/frZbfSWjuptbamtbZm9erVU6s8AADAjmyqga+19uUkV1XVvXrREUkuTXJGkuN62XFJ3tm7z0jytH63zsOS3DDR9BMAAIBFWI4Hr/92kjdU1e2TfCHJMzIEzdOram2SK5Ic08c9M8ljkqxP8p0+LgAAAFth6oGvtXZBkjVzDDpijnFbkmdNu04AAAC3BcvxHD4AAABWgMAHAAAwUgIfAADASAl8AAAAIyXwAQAAjJTABwAAMFICHwAAwEgJfAAAACMl8AEAAIyUwAcAADBSAh8AAMBICXwAAAAjJfABAACMlMAHAAAwUgIfAADASAl8AAAAIyXwAQAAjJTABwAAMFICHwAAwEgJfAAAACMl8AEAAIyUwAcAADBSAh8AAMBICXwAAAAjtWqlKwDbgys/dvJKV2GqDnjI2pWuAgAAK8AZPgAAgJES+AAAAEZK4AMAABgpgQ8AAGCkBD4AAICREvgAAABGSuADAAAYKYEPAABgpAQ+AACAkRL4AAAARkrgAwAAGCmBDwAAYKQEPgAAgJES+AAAAEZK4AMAABgpgQ8AAGCkBD4AAICREvgAAABGSuADAAAYqakHvqq6vKouqqoLqmpdL9uzqs6qqs/1v3v08qqqV1bV+qq6sKoeMO36AQAAjNVyneH7+dbaoa21Nb3/+UnObq0dnOTs3p8kj05ycH8dn+RVy1Q/AACA0VmpJp1HJjm1d5+a5KiJ8te1wblJdq+qu61EBQEAAHZ0yxH4WpL3VdX5VXV8L9untfal3v3lJPv07n2TXDXx3qt7GQAAAIu0ahnm8bDW2jVV9SNJzqqqT08ObK21qmqLmWAPjscnyQEHHLB0NQUAABiRqZ/ha61d0/9em+QdSR6U5CszTTX732v76Nck2X/i7fv1stnTPKm1tqa1tmb16tXTrD4AAMAOa6qBr6p2rao7z3Qn+YUkFyc5I8lxfbTjkryzd5+R5Gn9bp2HJblhouknAAAAizDtJp37JHlHVc3M642ttfdU1SeSnF5Va5NckeSYPv6ZSR6TZH2S7yR5xpTrBwAAMFpTDXyttS8kud8c5V9LcsQc5S3Js6ZZJwAAgNuKlXosAwAAAFMm8AEAAIyUwAcAADBSAh8AAMBICXwAAAAjJfABAACMlMAHAAAwUgIfAADASAl8AAAAIyXwAQAAjJTABwAAMFICHwAAwEgJfAAAACMl8AEAAIyUwAcAADBSAh8AAMBICXwAAAAjJfABAACMlMAHAAAwUgIfAADASAl8AAAAIyXwAQAAjNSCA19V3bOq7tC7D6+qZ1fV7tOrGgAAANtiMWf43pbkpqo6KMlJSfZP8sap1AoAAIBttpjAd3Nr7cYkj0/y96215yW523SqBQAAwLZaTOD7YVUdm+S4JO/uZTsvfZUAAABYCosJfM9I8pAkL2qtfbGq7pHk9dOpFgAAANtq1UJHbK1dWlV/kOSA3v/FJC+ZVsUAAADYNou5S+cvJrkgyXt6/6FVdca0KgYAAMC2WUyTzhOTPCjJ9UnSWrsgyY9PoU4AAAAsgUXdtKW1dsOsspuXsjIAAAAsnQVfw5fkkqp6cpKdqurgJM9O8tHpVAsAAIBttZgzfL+d5CeTfD/Jm5J8I8lzp1EpAAAAtt1i7tL5nSR/3F8AAABs57YY+KrqXUnafMNba49b0hoBAACwJBZyhu+vp14LAAAAltwWA19r7YPLUREAAACW1oKv4et35vw/Se6d5I4z5a01z+IDAADYDi3mLp3/kuRVSW5M8vNJXpfkX6dRKQAAALbdYp7Dt0tr7eyqqtbaFUlOrKrzk/zplOoGrLD3XHnySldhqh51wNqVrgIAwFQtJvB9v6pul+RzVfVbSa5Jstt0qgUAAMC2WkyTzuckuVOSZyd5YJKnJjluGpUCAABg2y3mweuf6J3fqqoTklzfWpv3+XwAAACsrC2e4auqP62qQ3r3HarqA0k+n+QrVfWIaVcQAACArbOQJp2/nOQzvXumCefqJD+X5K8WMpOq2qmqPlVV7+7996iq86pqfVW9uapu38vv0PvX9+EHLmZhAAAA2Gghge8HE003/2eS01prN7XWLsvCm4Q+J8llE/0vSfLy1tpBSa5LMnOrvLVJruvlL+/jAQAAsBUWEvi+X1X3qarVGZ6/976JYXfa0purar8kj03ymt5fSR6e5K19lFOTHNW7j+z96cOP6OMDAACwSAsJfM/JEL4+neGs3BeTpKoek+RTC3j/3yX5/SQ39/69Mtzw5cbef3WSfXv3vkmuSpI+/IY+PgAAAIu0xcDXWjuvtXZIa22v1tpfTJSf2Vo7dqa/qjZ5RENV/a8k17bWzl+yGg/TPb6q1lXVug0bNizlpAEAAEZjMc/h25LnzFH20CSPq6rLk5yWoSnnK5LsXlUz1//tl+Eh7ul/90+SPvyuSb42e6KttZNaa2taa2tWr169hIsAAAAwHksZ+Da51q619oettf1aawcmeVKS97fWfiXJB5Ic3Uc7Lsk7e/cZ2Xgn0KP7+J71BwAAsBWWMvAtJpj9QZITqmp9hmv0Tu7lJyfZq5efkOT5S1g/AACA25SFPlZhITZ7N83W2jlJzundX0jyoDnG+V6SJy5hnQAAAG6ztukMX1XtM9H7kW2sCwAAAEto0YGvqnavqrVVdXYmHsvQWvutJa0ZAAAA22RBTTqrapcMD0V/cpL7J7lzhoelf2h6VQMAAGBbbPEMX1W9Mclnkzwyyd8nOTDJda21c1prN2/uvQAAAKychTTpvHeS65JcluSy1tpNWdwdOQEAAFgBWwx8rbVDkxyToRnnf1TVfya586wbtgAAALCdWdBNW1prn26t/Vlr7ZAkz0nyuiSfqKqPTrV2AAAAbLVFP4evtXZ+kvOr6veS/MzSVwkAAIClsMXAV1V/uoVR3KkTAABgO7SQM3zfnqNs1yRrk+yV5M+XtEYAAAAsiS0Gvtba38x0V9WdM1zD94wkpyX5m/neBwAAwMpa6IPX90xyQpJfSXJqkge01q6bZsUAAADYNgu5hu9lSX4pyUlJ7tta+9bUawUAAMA2W8hjGX43yd2TvCDJf1fVN/rrm1X1jelWDwAAgK21kGv4FvSsPgAAALYvwhwAAMBICXwAAAAjJfABAACMlMAHAAAwUgIfAADASAl8AAAAIyXwAQAAjJTABwAAMFICHwAAwEgJfAAAACMl8AEAAIyUwAcAADBSq1a6AgA7mpOvPHelqzBVaw84bKWrAAAsEWf4AAAARkrgAwAAGCmBDwAAYKQEPgAAgJES+AAAAEZK4AMAABgpgQ8AAGCkBD4AAICREvgAAABGSuADAAAYKYEPAABgpAQ+AACAkVq10hUAYBxO/syVK12FqVp7rwNWugoAsGjO8AEAAIyUwAcAADBSAh8AAMBITTXwVdUdq+rjVfVfVXVJVb2wl9+jqs6rqvVV9eaqun0vv0PvX9+HHzjN+gEAAIzZtM/wfT/Jw1tr90tyaJJHVdVhSV6S5OWttYOSXJdkbR9/bZLrevnL+3gAAABshakGvjb4Vu/dub9akocneWsvPzXJUb37yN6fPvyIqqpp1hEAAGCspn4NX1XtVFUXJLk2yVlJPp/k+tbajX2Uq5Ps27v3TXJVkvThNyTZa9p1BAAAGKOpB77W2k2ttUOT7JfkQUkO2dZpVtXxVbWuqtZt2LBhm+sIAAAwRst2l87W2vVJPpDkIUl2r6qZh77vl+Sa3n1Nkv2TpA+/a5KvzTGtk1pra1pra1avXj31ugMAAOyIpn2XztVVtXvv3iXJI5NcliH4Hd1HOy7JO3v3Gb0/ffj7W2ttmnUEAAAYq1VbHmWb3C3JqVW1U4ZweXpr7d1VdWmS06rqL5N8KsnJffyTk7y+qtYn+XqSJ025fgAAAKM11cDXWrswyf3nKP9Chuv5Zpd/L8kTp1knAACA24plu4YPAACA5TXtJp0AcJv12StP3vJIO7CfOGDtSlcBgC1whg8AAGCkBD4AAICREvgAAABGSuADAAAYKYEPAABgpAQ+AACAkRL4AAAARkrgAwAAGCmBDwAAYKQEPgAAgJES+AAAAEZK4AMAABgpgQ8AAGCkBD4AAICREvgAAABGSuADAAAYKYEPAABgpAQ+AACAkRL4AAAARkrgAwAAGCmBDwAAYKQEPgAAgJES+AAAAEZK4AMAABgpgQ8AAGCkBD4AAICREvgAAABGSuADAAAYKYEPAABgpAQ+AACAkRL4AAAARkrgAwAAGCmBDwAAYKQEPgAAgJES+AAAAEZK4AMAABgpgQ8AAGCkBD4AAICREvgAAABGSuADAAAYKYEPAABgpAQ+AACAkZpq4Kuq/avqA1V1aVVdUlXP6eV7VtVZVfW5/nePXl5V9cqqWl9VF1bVA6ZZPwAAgDGb9hm+G5P8bmvt3kkOS/Ksqrp3kucnObu1dnCSs3t/kjw6ycH9dXySV025fgAAAKM11cDXWvtSa+2TvfubSS5Lsm+SI5Oc2kc7NclRvfvIJK9rg3OT7F5Vd5tmHQEAAMZq2a7hq6oDk9w/yXlJ9mmtfakP+nKSfXr3vkmumnjb1b0MAACARVqWwFdVuyV5W5Lntta+MTmstdaStEVO7/iqWldV6zZs2LCENQUAABiPVdOeQVXtnCHsvaG19vZe/JWqultr7Uu9yea1vfyaJPtPvH2/XnYrrbWTkpyUJGvWrFlUWAQAVtbJ/37lSldhqtY++oCVrgLALaZ9l85KcnKSy1prfzsx6Iwkx/Xu45K8c6L8af1unYcluWGi6ScAAACLMO0zfA9N8tQkF1XVBb3sj5K8OMnpVbU2yRVJjunDzkzymCTrk3wnyTOmXD8AAIDRmmrga639Z5KaZ/ARc4zfkjxrmnUCAAC4rVi2u3QCAACwvAQ+AACAkRL4AAAARkrgAwAAGCmBDwAAYKQEPgAAgJES+AAAAEZK4AMAABgpgQ8AAGCkBD4AAICREvgAAABGSuADAAAYKYEPAABgpAQ+AACAkRL4AAAARkrgAwAAGCmBDwAAYKQEPgAAgJES+AAAAEZK4AMAABgpgQ8AAGCkBD4AAICREvgAAABGSuADAAAYKYEPAABgpAQ+AACAkVq10hUAACB548lXrnQVpurJaw9Y6SrAbZIzfAAAACMl8AEAAJs+sIMAABdzSURBVIyUwAcAADBSAh8AAMBICXwAAAAjJfABAACMlMAHAAAwUgIfAADASAl8AAAAIyXwAQAAjJTABwAAMFICHwAAwEgJfAAAACMl8AEAAIyUwAcAADBSAh8AAMBICXwAAAAjNdXAV1Wvraprq+riibI9q+qsqvpc/7tHL6+qemVVra+qC6vqAdOsGwAAwNhN+wzfKUkeNavs+UnObq0dnOTs3p8kj05ycH8dn+RVU64bAADAqE018LXWPpTk67OKj0xyau8+NclRE+Wva4Nzk+xeVXebZv0AAADGbCWu4duntfal3v3lJPv07n2TXDUx3tW9DAAAgK2wojdtaa21JG2x76uq46tqXVWt27BhwxRqBgAAsONbicD3lZmmmv3vtb38miT7T4y3Xy/bRGvtpNbamtbamtWrV0+1sgAAADuqVSswzzOSHJfkxf3vOyfKf6uqTkvy4CQ3TDT9BADgNujck69c6SpM1WFrD1jpKjByUw18VfWmJIcn2buqrk7yZxmC3ulVtTbJFUmO6aOfmeQxSdYn+U6SZ0yzbgAAAGM31cDXWjt2nkFHzDFuS/KsadYHAADgtmRFb9oCAADA9Ah8AAAAIyXwAQAAjJTABwAAMFICHwAAwEgJfAAAACMl8AEAAIyUwAcAADBSAh8AAMBIrVrpCgAAAAt35cmfWekqTNUBa++10lUYFWf4AAAARkrgAwAAGCmBDwAAYKQEPgAAgJES+AAAAEZK4AMAABgpgQ8AAGCkBD4AAICREvgAAABGSuADAAAYqVUrXQEAAIBt9a0PfnmlqzBVu/3cj27V+5zhAwAAGCmBDwAAYKQEPgAAgJES+AAAAEZK4AMAABgpgQ8AAGCkBD4AAICREvgAAABGSuADAAAYKYEPAABgpAQ+AACAkRL4AAAARkrgAwAAGCmBDwAAYKQEPgAAgJES+AAAAEZK4AMAABgpgQ8AAGCkBD4AAICREvgAAABGSuADAAAYKYEPAABgpAQ+AACAkdruAl9VPaqqPlNV66vq+StdHwAAgB3VdhX4qmqnJP83yaOT3DvJsVV175WtFQAAwI5puwp8SR6UZH1r7QuttR8kOS3JkStcJwAAgB3S9hb49k1y1UT/1b0MAACARarW2krX4RZVdXSSR7XWfrX3PzXJg1trvzVrvOOTHN9775XkM8ta0fntneSrK12J7ZD1sinrZG7Wy9ysl7lZL5uyTuZmvczNepmb9bIp62Ru29N6+bHW2uq5Bqxa7ppswTVJ9p/o36+X3Upr7aQkJy1XpRaqqta11tasdD22N9bLpqyTuVkvc7Ne5ma9bMo6mZv1MjfrZW7Wy6ask7ntKOtle2vS+YkkB1fVParq9kmelOSMFa4TAADADmm7OsPXWruxqn4ryXuT7JTkta21S1a4WgAAADuk7SrwJUlr7cwkZ650PbbSdtfMdDthvWzKOpmb9TI362Vu1sumrJO5WS9zs17mZr1syjqZ2w6xXrarm7YAAACwdLa3a/gAAABYIgLfHKrqqKpqVXXIFsZ7blXdaaL/zKraffo1XH5V9cdVdUlVXVhVF1TVg5dgmodX1f9Yivotp7nWRVVdXlV7L8G0d6h1UlU39XVwcVW9ZWZ/qKpvbeF9u1fVb84qe1lfry+bZp23J/04868T/auqakNVvbv3P66qnr9yNZyuWdvPu7b2+FlVr6mqey91/bbVYpevqk7pjyfa2nkseB/czPTuXlVv3Zr3LrWJZZt5HVhVH13A++Y8Hs8+vlbVM6vqaUtd76Uyz2fNkm3rC/ncqqo/mtW/xfW/vZhv31iC6Z5YVb+3FNNaalv6/lpV51TVkt5Rss9zuzv+zmee/eq5W7N9VNXTq+ru06jnUhP45nZskv/sfzfnuUlu2UBaa49prV0/zYqthKp6SJL/leQBrbWfSvKIJFdt4zRXJTk8yQ4TbpLprItZDs8i10lflyvlu621Q1tr90nygyTPXOD7dk/ym7PKjk/yU6215y1kAiu83Evl20nuU1W79P5HZuJRNK21M1prL16Rmi2Pye3n60metTUTaa39amvt0qWt2pJYkuVbxDwWsw/OqbX23621RYXOKZpZtpnX5a21bfnMODwTx9fW2qtba6/b5lpOwXyfNSuwrd8q8G3j+l9uS7pv7CAW+v11KR2VZFGBb6U+vzfzHe5W3+dnvWenzUzy6UkEvh1RVe2W5GFJ1mZ4LESqaqeq+uv+K9GFVfXbVfXsDP/kD1TVB/p4t/xaVlUn9PEvrqrn9rIDq+qyqvrn/uvC+ya+6G3P7pbkq6217ydJa+2rrbX/7sv70qq6qKo+XlUHJbcs5/v7ujq7qg7o5adU1aur6rwkp2c4+P5O/4XlZ6rqiX19/VdVfWilFnYL5lwXfdhvV9Un+/o4JEmqas+q+re+Ls6tqp+ar7yqDsym62R1Vb2tqj7RXw/t7z+xql5fVR9J8vplXgfz+XCSgyYLqmq3vg3MrJcj+6AXJ7lnX86XVdUZSXZLcn5V/fICt6GX9v5X9XX4hRp+wX9t389OWcZl3xZnJnls7z42yZtmBvRfD/+hd2+yf8x1bFr22i+djyXZN0mq6kFV9bGq+lRVfbSq7tXL51zemvjVuqq+VVUv6uvp3Krap5ffs/dfVFV/WVt5BmyJlu/QXpcLq+odVbXH7JGr6oFV9cGqOr+q3ltVd1vAPBa8D1bVn898NvX+F1XVc/q+d3Eve3pVvb2q3lNVn6uql06Mv7aqPtuP/f88s51O28z/rapuV1X/WFWfrqqzamhhMxlUb3U8nuf4esuZmr4NvaQvz2er6md6+Z2q6vSqurT/r86rJT5DMo/5Pndnb+szLSP+o+835/Rj4eP6OLccQ3r/u6vq8Nkzq+Hz6Pw+reN72YuT7NLX1xtm5tn/Vp/3xX0d/3IvP7zX4a39f/OGqqqprqmF+XCSg3r93j1TWFX/0NfRmtp4JvmiGs6S3b1ufYb5pqr6scmJ9uPKe/q6+3BtoWXYNNXc3193qarTavhMfEeSXXr5M2uiNU3d+rPmKX0/uKCq/ql64Kk5jq01nDF/XJKX9fHvOWsb3buqLp+YxxlV9f4kZ1fVrjV8Xn+8hmP9zPeDadpkv0pydDb9Pv+tqvqbqvqvJA+pqj+t4TvYxVV1Ut/+j06yJskb+rLvUvMct6vqp2vjGcWX1cZj7Ieq6tCZylXVf1bV/aay5K01r4lXkl9JcnLv/miSByb5jSRvTbKql+/Z/16eZO+J916eZO/+nouS7JrhS+wlSe6f5MAkNyY5tI9/epKnrPQyL2Cd7JbkgiSfTfKPSX5uYnn/uHc/Lcm7e/e7khzXu/93kn/r3ackeXeSnXr/iUl+b2I+FyXZt3fvvtLLvRXr4rd7928meU3v/vskf9a7H57kgi2Uz14nb0zysN59QJLLJsY7P8kuK7w+vtX/rkryziS/MUf5XXr33knWJ6m+L1w817QWuQ2dkuS0Ps0jk3wjyX0z/Jh1/sy+tr2+knwryU9lOL7csW9bh0/sS09P8g+9e5P9I/Mcm3aU18R2slOStyR5VO+/y8QyPSLJ2za3vEnOSbKmd7ckv9i7X5rkBb373UmO7d3PnNzeVmD5LszGY8efJ/m7ie356CQ7Z/j8Wd3LfznDY4qWeh/8ZC+/XZLPJ9krE/tm3/6+kOSuffu8Isn+Gb4cXZ5kz17XD89sp0u8/m7q+8QFSd4xa7mOzvBjye2S/GiS65Ic3YddnrmPxyfm1sfXW/r7NvQ3vfsxSf6jd/9ekn/q3ffJ8Bm+Zhm2nfk+a2Zv64/u3e9I8r7+/7hfNn6mPH3yf5NhPzh8Yj3tPWtf2iXJxUn2mlzfc2xvT0hyVoZte58kV2b4Mn14khuS7Nf/Nx9L/wxb7lfm2DcycXztw/4hydNnve9lSV42q+xZSU6fY7s5O8nBvfvBSd6/Esva5z/X99cT0o8dGT5rbswQUlYnWT/x3n/PEBb/vwyfvzv38n9M8rSJ7W2uY+sp6fveHNvo3kkun9gWr57Y1v4q/TtwhlY/n02y6wrtV7fsCxPLesxE/54T3a+fWA+TyzrvcTvDPvWQ3v3ibDzGHpeNx/+fSLJuWss+hiZRS+3YJK/o3af1/nskeXVr7cYkaa19fQvTeFiGD6dvJ0lVvT3Jz2R4iPwXW2sX9PHOz/Dhul1rrX2rqh6YYRl+Psmba+N1RW+a+Pvy3v2QJL/Uu1+f4cAw4y2ttZvmmdVHkpxSVacneftS1X8pbWFdzNT5/Gxc/odl+GBMa+39VbVXVd1lM+WzPSLJvSd+IL1L/xUvSc5orX13CRdva+xSVTPb84eTnDxreCX5q6r62SQ3ZzjDsc8CpruYbehdrbVWVRcl+Upr7aIkqapLMuxfF2Q71lq7sIazD8dm84+kmWv/eEQWd2za3sxsP/smuSzDF8hkCBinVtXBGT54d+7lC1neH2T4UpsM++Ije/dDMjQ9SoYfUv56CZdjPpssX1XdNUNg/2Af59QMYXDSvTKEi7P6vr9Tki9tYR7JIvbB1trlVfW1qrp/hn3yU621r1XVnWe9/+zW2g1JUlWXJvmxDF/iPjiz/qvqLRm+rCy177bWDp1n2MMyHAtuTvLlmV/mJ8x1PN6SyfccODGfVyRJa+3iqrpwgdPaJlv4rJnxgyTv6d0XJfl+a+2H/Vh44CJn+eyqenzv3j/JwUm+tpnxH5bkTf1Y/JWq+mCSn87wo9vHW2tXJ0nfNg/M0Mxwuc21b2y2SWoNZyofkOQXJsoemuTXMizz5Li79em9ZeIz+g5LUvOtM9f314OSvDK55bPmwt69oYYzwYcl+VySQzJ8xjwrQ1D8RF+mXZJc26c537F1Mc6aOG7/QpLH1cbrIe+Y/sP2Vkx3QRa4XyXDj01vm+j/+ar6/QzNPvfMcCLnXbPeM+dxu4Zrt+/cWvtYH++NGZqVJsOx/0+q6nkZftw+ZduWcH4C34Sq2jPD2Zb7VlXL8M9qST6xhLP5/kT3Temn17d3/aB+TpJz+ofJcTODJkdbwKS+vZl5PLOGm8E8NkPTvge21jb3gbMiNrMuZv63N2Xp9q3bJTmstfa9ycJ+MJl3XS6jzX0hS4ZfHFcneWD/InJ5hoP6tpi93DPr/ebcev+6OTvOMe6MDAHk8AxnWTYx1/6xfNWbmu+21g6t4WL592b4svHKJH+R5AOttcf3MHzOIqb5w9Z/Ls3S7otbY67lO3UB76skl7TWHnKrwqr9s/FLxqtba6/Otu2Dr8nwq/uPJnntPO+f/Zm1o+xTW3M8nsYxfKtt5rNmxuS2fsvxr7V2c228RurG3PrynU2OvzU08XxEhjMQ36mqc+YabxG2l21mk32jquZdH1V1nwxn73525kfF3iTv5CSPa63NbgZ+uyTXb2H/Wxab+f76qc287bQkxyT5dIaTFK2GLxenttb+cI7xF3psnVzHs7ejyc/vSvKE1tpnNlPHJbeA/SpJvjexDdwxw9nANa21q6rqxMy9f8x33J73Zl19fzsrQwulYzKE7alwDd+tHZ3k9a21H2utHdha2z/JF5P8V5JfnzmA9h0rSb6ZZPavocnwS9JRNbT93zXJ43vZDqmq7tV/aZ9xaIamPclwynrm78yvFx9Nbz+e4cvGfMt+q/VXVfdsrZ3XWvvTJBsy/Mq4XdnCupjLhzOsg5kP1a+21r6xmfLZ29T7ktxyXdZkW+8dxF2TXNu/aP58hrMDyfz7zoyFbkNj8dokL5w5OzmXefaPszL3sWmH0lr7TpJnJ/ndvix3zcab1zx9YtRtWd5z08+qZ+O2tSwmly/DF57rql8jluSpST446y2fSbK6hhsMpKp2rqqfbK1d1TbewOTVC5z9fPtgMjQDfFSGMzPvXcQifSLJz1XVHv1/8YQtvWEKPpLkCTVcy7dPhh9LtmRLx5355nNMktRwJ8L7LvL9W2UrPmvmc3mSQ/t62j/Jg+YY565JrutfPg9JctjEsB9W1c5zvOfDSX65hutqVyf52SQf34r6LbcrMrSauUP/In5EcsuX8jdlaL64oZftnOEMzB+01j47e0L9M/uLVfXEPn7VtK6/2rL5vr+en+TJvX73ydCsc8Y7MgSNYzOEv2Roonp0Vf1If8+eNeu6xTnM3q8uz8bgsrkbQL03w7W21ed1/y3MZ5ttZr/a3LFhJtx9tZ/VnVymyffNd9y+Psk3a+Pd7Wd//rwmww+dn2itXbc1y7UQAt+tHZthB5j0tgzt0q9McmENF3A+uQ87Kcl7Zjclaa19MsNp2Y8nOS/D9QOb+5Vle7dbhuZVl/bmAPfO8CtYkuzRy56T5Hd62W8neUYvf2ofNpd3JXl89QvoM1z0e1ENF7N+NEPQ3t5sbl3M5cQkD+zjvjgbf0mar3z2Onl2kjU1XOx7aXa8u4y9IUP9L8pwneenk6Sfuf1IDRdAz/UYhoVuQ6PQWru6tfbKLYw21/7xmsx9bNrh9GPkhRmOwy9N8n+q6lO59a/I27K8z01yQt+mDspwndGymbV8x2X4f16Y4QvHn88a9wcZvlS8pC/nBdn6OxrPuQ9OzOcDGa5Nmq+p/VzLck2G628+niEQXZ5lXp8ZPpuvTnJpkn9N8skF1GH28XUh/jHDl7hLk/xlhqZcy7Gsi/2smc9HMnzxvzTDl8pPzjHOe5KsqqrLMnwenTsx7KQM+9sbZr3nHRm25/9K8v4kv99a+/JW1G9ZtdauynD/hIv735nvZkdm+DHkn/v2MbPPrUnywtp445bZd2T8lSRr+356SZ/OSpjv++s9kuzW/7d/niEAJkl6uLgsyY+11j7eyy5N8oIk7+vb3VkZvgNvzmlJnlfDjVfumaG1ym/04/fmHvvxFxma619YwyUYf7GgJd028+1Xc36fT5Ie2P45wzbz3ty61d8pSV7dt5edMv9xe236tpXh/h63HENaa+dnaAr9L0u3mJuqjWdnYXFqaBq0pg13OQLYbtXQrPK7vdnSkzLcwGWlvpxtF6rqdhkCwBNba59b5Ht369fDrMrwRfO1rbXZXzinaqIOe2UInw9d6tBRwx0Kd26tfa9/mf2PJPfqYRlgi2aOVb37+Unu1lp7Tu+/e4Ympof0a5KnYsXbqAPAMnhgkn/ozYeuz3CB/G1Wb5747gzX7iwq7HUnVtUjMjR3el+Sf1vK+i3Qu3tTvNsn+YspnWG6U4bbte+c4Rqd3xT2gEV6bFX9YYbcdUX6pQpV9bQkL0pywjTDXuIMHwAAwGi5hg8AAGCkBD4AAICREvgAAABGSuADgK6q9qmqN1bVF6rq/Kr6WFU9fqXrBQBbS+ADgAwPTs5wt8kPtdZ+vLX2wAwPyd1vCaa907ZOAwC2hsAHAIOHJ/lBa+3VMwWttStaa/+vvftXrSIIwzD+vIh/MIKNF6CiKRQEhYAQixRiHVALO0FEgghioU1uQCwsxEsQkXgDQRALRVE5iCCIlYR0BwsLCwX5LHYCJxiFwDkENs+vWXZmZ5mplpdv2HmQZEeSe0neJfmY5BpAkrkkL5I8TfI5yaMWHEnyNcndJAPgYpJzrWI4SLKUZN/WLFOStJ0Y+CRJ6hynO4h8I1eA71U1A8wAV5Mcan0ngZvAMeAwMDsy7ltVnaI7sHsRONvu3wO3xr8ESZLW8+B1SZI2kOQhcAb4RXdY7okkF1r3fuBo63tbVattzAfgIPCyPfekXU/TBcJXrQC4C3g9+VVIkrY7A58kSZ1PwPm1m6q6nuQAXTVuBbhRVcujA5LMAT9Hmn6z/tv6Y+1R4FlVXZrAvCVJ+ie3dEqS1HkO7EmyMNK2t12XgYUkOwGSTCeZ2sS73wCzSY608VNJpscxaUmS/scKnyRJQFVVknngfpLbwJCuQncHWKLbqjloP2UZAvObePcwyWXgcZLdrXkR+DK+FUiS9LdU1VbPQZIkSZI0AW7plCRJkqSeMvBJkiRJUk8Z+CRJkiSppwx8kiRJktRTBj5JkiRJ6ikDnyRJkiT1lIFPkiRJknrKwCdJkiRJPfUHx70wkb8OY1o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523559" y="5282182"/>
            <a:ext cx="304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itchFamily="18" charset="-127"/>
                <a:ea typeface="경기천년제목 Medium" pitchFamily="18" charset="-127"/>
                <a:cs typeface="+mn-ea"/>
                <a:sym typeface="+mn-lt"/>
              </a:rPr>
              <a:t>일본지역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itchFamily="18" charset="-127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47" name="组合 4"/>
          <p:cNvGrpSpPr/>
          <p:nvPr/>
        </p:nvGrpSpPr>
        <p:grpSpPr>
          <a:xfrm>
            <a:off x="473075" y="5682292"/>
            <a:ext cx="10453806" cy="72000"/>
            <a:chOff x="862209" y="5186847"/>
            <a:chExt cx="10453806" cy="72000"/>
          </a:xfrm>
        </p:grpSpPr>
        <p:cxnSp>
          <p:nvCxnSpPr>
            <p:cNvPr id="48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50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473075" y="5849035"/>
            <a:ext cx="82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3</a:t>
            </a:r>
            <a:r>
              <a:rPr lang="ko-KR" altLang="en-US" dirty="0"/>
              <a:t>그룹인 </a:t>
            </a:r>
            <a:r>
              <a:rPr lang="ko-KR" altLang="en-US" dirty="0" err="1"/>
              <a:t>롤플레잉</a:t>
            </a:r>
            <a:r>
              <a:rPr lang="en-US" altLang="ko-KR" dirty="0"/>
              <a:t>, </a:t>
            </a: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/>
              <a:t>액션 장르는 일본지역 총 판매량의 </a:t>
            </a:r>
            <a:r>
              <a:rPr lang="en-US" altLang="ko-KR" b="1" dirty="0">
                <a:solidFill>
                  <a:srgbClr val="C00000"/>
                </a:solidFill>
              </a:rPr>
              <a:t>55%</a:t>
            </a:r>
            <a:r>
              <a:rPr lang="ko-KR" altLang="en-US" dirty="0"/>
              <a:t>를 차지하고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42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경기천년제목 Medium"/>
        <a:cs typeface=""/>
      </a:majorFont>
      <a:minorFont>
        <a:latin typeface="Calibri"/>
        <a:ea typeface="경기천년제목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1396</Words>
  <Application>Microsoft Office PowerPoint</Application>
  <PresentationFormat>와이드스크린</PresentationFormat>
  <Paragraphs>152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微软雅黑</vt:lpstr>
      <vt:lpstr>华文细黑</vt:lpstr>
      <vt:lpstr>경기천년제목 Light</vt:lpstr>
      <vt:lpstr>경기천년제목 Medium</vt:lpstr>
      <vt:lpstr>思源黑体 CN Heavy</vt:lpstr>
      <vt:lpstr>思源黑体 CN Normal</vt:lpstr>
      <vt:lpstr>Arial</vt:lpstr>
      <vt:lpstr>Calibri</vt:lpstr>
      <vt:lpstr>Calibri Light</vt:lpstr>
      <vt:lpstr>第一PPT，www.1ppt.com</vt:lpstr>
      <vt:lpstr>PowerPoint 프레젠테이션</vt:lpstr>
      <vt:lpstr>PowerPoint 프레젠테이션</vt:lpstr>
      <vt:lpstr>PART 1 데이터 정제, 결측치 제거</vt:lpstr>
      <vt:lpstr>PART 1 데이터 정제, 결측치 제거</vt:lpstr>
      <vt:lpstr>PART 2 데이터 주 분석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지역에 따라서 선호하는 게임 장르가 다른가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연도별 게임의 트렌드가 있는가</vt:lpstr>
      <vt:lpstr>PART 2 데이터 주 분석 : 판매량이 높은 게임에 대한 분석 및 시각화 프로세스</vt:lpstr>
      <vt:lpstr>PART 2 데이터 주 분석 : 판매량이 높은 게임에 대한 분석 및 시각화 프로세스</vt:lpstr>
      <vt:lpstr>PART 2 데이터 주 분석 : 판매량이 높은 게임에 대한 분석 및 시각화 프로세스</vt:lpstr>
      <vt:lpstr>PART 2 데이터 주 분석 : 판매량이 높은 게임에 대한 분석 및 시각화 프로세스</vt:lpstr>
      <vt:lpstr>PART 3 결론</vt:lpstr>
      <vt:lpstr>PART 3 결론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粒子点线</dc:title>
  <dc:creator>第一PPT</dc:creator>
  <cp:keywords>www.1ppt.com</cp:keywords>
  <dc:description>www.1ppt.com</dc:description>
  <cp:lastModifiedBy>Lenovo</cp:lastModifiedBy>
  <cp:revision>102</cp:revision>
  <dcterms:created xsi:type="dcterms:W3CDTF">2018-09-11T09:25:00Z</dcterms:created>
  <dcterms:modified xsi:type="dcterms:W3CDTF">2023-02-23T18:48:13Z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