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3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3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4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4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5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6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5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7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5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2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72000-A09C-2501-179A-212813EE24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865" b="7865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828EE-ED54-7843-304F-C6ABF032B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20947"/>
            <a:ext cx="9144000" cy="2940679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Sprint - 2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17779-DA74-E14E-8CB7-0076E8741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86396"/>
            <a:ext cx="9144000" cy="1642477"/>
          </a:xfrm>
        </p:spPr>
        <p:txBody>
          <a:bodyPr anchor="b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Rajan Kumar</a:t>
            </a:r>
          </a:p>
          <a:p>
            <a:r>
              <a:rPr lang="en-US" sz="2200">
                <a:solidFill>
                  <a:srgbClr val="FFFFFF"/>
                </a:solidFill>
              </a:rPr>
              <a:t>29/08/2024</a:t>
            </a:r>
          </a:p>
        </p:txBody>
      </p:sp>
    </p:spTree>
    <p:extLst>
      <p:ext uri="{BB962C8B-B14F-4D97-AF65-F5344CB8AC3E}">
        <p14:creationId xmlns:p14="http://schemas.microsoft.com/office/powerpoint/2010/main" val="3259614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57B04-DB54-F129-15CD-062D526BC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4062"/>
            <a:ext cx="10515600" cy="5332901"/>
          </a:xfrm>
        </p:spPr>
        <p:txBody>
          <a:bodyPr/>
          <a:lstStyle/>
          <a:p>
            <a:pPr marL="228600" indent="0">
              <a:buNone/>
            </a:pPr>
            <a:r>
              <a:rPr lang="en-US" b="1" dirty="0"/>
              <a:t>5. Spherical coordinate system</a:t>
            </a:r>
          </a:p>
          <a:p>
            <a:r>
              <a:rPr lang="en-US" sz="2000" dirty="0"/>
              <a:t>The spherical coordinate system is a three-dimensional coordinate system that describes a point in space using three values: the </a:t>
            </a:r>
            <a:r>
              <a:rPr lang="en-US" sz="2000" b="1" dirty="0"/>
              <a:t>radial distance</a:t>
            </a:r>
            <a:r>
              <a:rPr lang="en-US" sz="2000" dirty="0"/>
              <a:t>, the </a:t>
            </a:r>
            <a:r>
              <a:rPr lang="en-US" sz="2000" b="1" dirty="0"/>
              <a:t>polar angle</a:t>
            </a:r>
            <a:r>
              <a:rPr lang="en-US" sz="2000" dirty="0"/>
              <a:t>, and the </a:t>
            </a:r>
            <a:r>
              <a:rPr lang="en-US" sz="2000" b="1" dirty="0"/>
              <a:t>azimuthal angle</a:t>
            </a:r>
            <a:r>
              <a:rPr lang="en-US" sz="2000" dirty="0"/>
              <a:t>.</a:t>
            </a:r>
          </a:p>
          <a:p>
            <a:r>
              <a:rPr lang="en-US" sz="2000" dirty="0"/>
              <a:t>A point in the spherical coordinate system is represented by </a:t>
            </a:r>
            <a:r>
              <a:rPr lang="en-US" sz="2000" b="1" dirty="0"/>
              <a:t>(𝑟,𝜃,𝜙), </a:t>
            </a:r>
            <a:r>
              <a:rPr lang="en-US" sz="2000" dirty="0"/>
              <a:t>where:</a:t>
            </a:r>
          </a:p>
          <a:p>
            <a:r>
              <a:rPr lang="en-US" sz="2000" b="1" dirty="0"/>
              <a:t>r</a:t>
            </a:r>
            <a:r>
              <a:rPr lang="en-US" sz="2000" dirty="0"/>
              <a:t> : The distance from the origin to the point.</a:t>
            </a:r>
          </a:p>
          <a:p>
            <a:r>
              <a:rPr lang="el-GR" sz="2000" b="1" dirty="0"/>
              <a:t>Θ</a:t>
            </a:r>
            <a:r>
              <a:rPr lang="en-US" sz="2000" dirty="0"/>
              <a:t> (polar angle): The angle between the point and the positive z-axis.</a:t>
            </a:r>
            <a:r>
              <a:rPr lang="en-US" sz="2000" b="1" dirty="0"/>
              <a:t> (0 to 𝜋 radians)</a:t>
            </a:r>
          </a:p>
          <a:p>
            <a:r>
              <a:rPr lang="en-US" sz="2000" b="1" dirty="0"/>
              <a:t>ϕ</a:t>
            </a:r>
            <a:r>
              <a:rPr lang="en-US" sz="2000" dirty="0"/>
              <a:t> (azimuthal angle): The angle between the projection of the point onto the </a:t>
            </a:r>
            <a:r>
              <a:rPr lang="en-US" sz="2000" b="1" dirty="0" err="1"/>
              <a:t>xy</a:t>
            </a:r>
            <a:r>
              <a:rPr lang="en-US" sz="2000" b="1" dirty="0"/>
              <a:t>-plane </a:t>
            </a:r>
            <a:r>
              <a:rPr lang="en-US" sz="2000" dirty="0"/>
              <a:t>and the positive x-axis. (</a:t>
            </a:r>
            <a:r>
              <a:rPr lang="en-US" sz="2000" b="1" dirty="0"/>
              <a:t>0 to 2𝜋 radians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6359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C4DAA-6815-2C17-944B-DEAABAA2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of coordinates.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D79D09-4570-AC3F-6DAA-22430F73834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383" y="2314575"/>
            <a:ext cx="5492261" cy="222885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397D34D-1CEC-2593-B9B9-0FB30D734AC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314575"/>
            <a:ext cx="5248715" cy="2228850"/>
          </a:xfrm>
        </p:spPr>
      </p:pic>
    </p:spTree>
    <p:extLst>
      <p:ext uri="{BB962C8B-B14F-4D97-AF65-F5344CB8AC3E}">
        <p14:creationId xmlns:p14="http://schemas.microsoft.com/office/powerpoint/2010/main" val="1488685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B78C34-F2EE-532E-78EE-BCB6F1A58B4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085" y="1130886"/>
            <a:ext cx="7363997" cy="426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65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079EC-944D-69B5-1B7F-72444191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90774"/>
            <a:ext cx="4581525" cy="2076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3. Different objects generation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69AE75-7641-DD7F-59FD-A06C006293D1}"/>
              </a:ext>
            </a:extLst>
          </p:cNvPr>
          <p:cNvSpPr txBox="1">
            <a:spLocks/>
          </p:cNvSpPr>
          <p:nvPr/>
        </p:nvSpPr>
        <p:spPr>
          <a:xfrm>
            <a:off x="838199" y="3190875"/>
            <a:ext cx="4581526" cy="298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pPr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</a:pPr>
            <a:endParaRPr lang="en-US" sz="1800" kern="1200" dirty="0">
              <a:solidFill>
                <a:schemeClr val="tx2">
                  <a:alpha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D0F219-42BC-8C76-EAFC-F91477F8E3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047" r="14454" b="1"/>
          <a:stretch/>
        </p:blipFill>
        <p:spPr>
          <a:xfrm>
            <a:off x="6531389" y="488577"/>
            <a:ext cx="5606425" cy="588084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96E9FC0-642B-E502-2756-F948C3BA1AC1}"/>
              </a:ext>
            </a:extLst>
          </p:cNvPr>
          <p:cNvSpPr txBox="1">
            <a:spLocks/>
          </p:cNvSpPr>
          <p:nvPr/>
        </p:nvSpPr>
        <p:spPr>
          <a:xfrm>
            <a:off x="838200" y="1016793"/>
            <a:ext cx="4581525" cy="2076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sz="4400" dirty="0">
                <a:solidFill>
                  <a:schemeClr val="tx2">
                    <a:alpha val="60000"/>
                  </a:schemeClr>
                </a:solidFill>
              </a:rPr>
              <a:t>2. Word count problem done</a:t>
            </a:r>
          </a:p>
          <a:p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8742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ame 26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3" name="Picture 22" descr="Aerial view of a highway near the ocean">
            <a:extLst>
              <a:ext uri="{FF2B5EF4-FFF2-40B4-BE49-F238E27FC236}">
                <a16:creationId xmlns:a16="http://schemas.microsoft.com/office/drawing/2014/main" id="{872F1062-BA61-0953-B177-317BC42D79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833" b="13167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DEEC2-C009-296A-8651-1111AC7F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220947"/>
            <a:ext cx="9144000" cy="29406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6872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404A1-6FFD-F917-D1EF-8558ABEC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57251"/>
            <a:ext cx="4581525" cy="2076450"/>
          </a:xfrm>
        </p:spPr>
        <p:txBody>
          <a:bodyPr anchor="b">
            <a:normAutofit/>
          </a:bodyPr>
          <a:lstStyle/>
          <a:p>
            <a:r>
              <a:rPr 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Coordinate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593BE-B5C7-3C49-3ACF-642A6AE96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90875"/>
            <a:ext cx="4581526" cy="2986087"/>
          </a:xfrm>
        </p:spPr>
        <p:txBody>
          <a:bodyPr>
            <a:normAutofit/>
          </a:bodyPr>
          <a:lstStyle/>
          <a:p>
            <a:pPr marL="571500" indent="-342900">
              <a:lnSpc>
                <a:spcPct val="100000"/>
              </a:lnSpc>
              <a:buAutoNum type="arabicPeriod"/>
            </a:pPr>
            <a:r>
              <a:rPr lang="en-US" sz="2000" b="1" dirty="0">
                <a:solidFill>
                  <a:schemeClr val="tx2">
                    <a:alpha val="60000"/>
                  </a:schemeClr>
                </a:solidFill>
              </a:rPr>
              <a:t>Cartesian coordinate system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tx2">
                    <a:alpha val="60000"/>
                  </a:schemeClr>
                </a:solidFill>
              </a:rPr>
              <a:t>Each point in the system is represented by a triplet (x, y, z) in 3D, where: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tx2">
                    <a:alpha val="60000"/>
                  </a:schemeClr>
                </a:solidFill>
              </a:rPr>
              <a:t>x: The distance along the x-axis.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tx2">
                    <a:alpha val="60000"/>
                  </a:schemeClr>
                </a:solidFill>
              </a:rPr>
              <a:t>y: The distance along the y-axis.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tx2">
                    <a:alpha val="60000"/>
                  </a:schemeClr>
                </a:solidFill>
              </a:rPr>
              <a:t>z: The distance along the z-axis.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tx2">
                    <a:alpha val="60000"/>
                  </a:schemeClr>
                </a:solidFill>
              </a:rPr>
              <a:t>It can be either left hand or right hand coordinate system.</a:t>
            </a:r>
          </a:p>
        </p:txBody>
      </p:sp>
      <p:pic>
        <p:nvPicPr>
          <p:cNvPr id="5" name="Picture 4" descr="Hand with red strings">
            <a:extLst>
              <a:ext uri="{FF2B5EF4-FFF2-40B4-BE49-F238E27FC236}">
                <a16:creationId xmlns:a16="http://schemas.microsoft.com/office/drawing/2014/main" id="{DC835640-3E8F-EA89-BCCB-CD8F12C76A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</a:blip>
          <a:srcRect l="30546" r="26559" b="-2"/>
          <a:stretch/>
        </p:blipFill>
        <p:spPr>
          <a:xfrm>
            <a:off x="7198645" y="857251"/>
            <a:ext cx="3287402" cy="511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0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593BE-B5C7-3C49-3ACF-642A6AE96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605" y="1699699"/>
            <a:ext cx="4581526" cy="2986087"/>
          </a:xfrm>
        </p:spPr>
        <p:txBody>
          <a:bodyPr>
            <a:normAutofit fontScale="92500" lnSpcReduction="10000"/>
          </a:bodyPr>
          <a:lstStyle/>
          <a:p>
            <a:pPr marL="22860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chemeClr val="tx2">
                    <a:alpha val="60000"/>
                  </a:schemeClr>
                </a:solidFill>
              </a:rPr>
              <a:t>2. Right hand coordinate system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2">
                    <a:alpha val="60000"/>
                  </a:schemeClr>
                </a:solidFill>
              </a:rPr>
              <a:t>In a 3D right-handed system, the x-axis, y-axis, and z-axis are arranged such that if you curl the fingers of your right hand from the x-axis to the y-axis, your thumb points in the direction of the z-axis.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2">
                    <a:alpha val="60000"/>
                  </a:schemeClr>
                </a:solidFill>
              </a:rPr>
              <a:t>Cross product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2">
                    <a:alpha val="60000"/>
                  </a:schemeClr>
                </a:solidFill>
              </a:rPr>
              <a:t>The coordinate system follows conventional mathematical transformations such as rotation matrices that preserve the orientation defined by the right-hand rule.</a:t>
            </a:r>
          </a:p>
        </p:txBody>
      </p:sp>
      <p:pic>
        <p:nvPicPr>
          <p:cNvPr id="5" name="Picture 4" descr="Hand with red strings">
            <a:extLst>
              <a:ext uri="{FF2B5EF4-FFF2-40B4-BE49-F238E27FC236}">
                <a16:creationId xmlns:a16="http://schemas.microsoft.com/office/drawing/2014/main" id="{DC835640-3E8F-EA89-BCCB-CD8F12C76A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160" r="16206" b="2"/>
          <a:stretch/>
        </p:blipFill>
        <p:spPr>
          <a:xfrm>
            <a:off x="6096000" y="488577"/>
            <a:ext cx="5606425" cy="588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8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ame 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A2477EE-FBE5-4DB7-8438-DE1CAC61A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B0E521E-8528-4E92-8B8C-67ED5C5BD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437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F097499C-1674-4A33-BAFD-70C190D38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437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FFA6FE-D0E5-791D-DADE-98E46954801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/>
          <a:srcRect l="53"/>
          <a:stretch/>
        </p:blipFill>
        <p:spPr>
          <a:xfrm>
            <a:off x="-1" y="10"/>
            <a:ext cx="1218551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5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8F38E-270A-99CB-6841-17ED53A6285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672943" y="1587158"/>
            <a:ext cx="5890591" cy="2986087"/>
          </a:xfrm>
        </p:spPr>
        <p:txBody>
          <a:bodyPr>
            <a:normAutofit lnSpcReduction="10000"/>
          </a:bodyPr>
          <a:lstStyle/>
          <a:p>
            <a:pPr marL="22860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2">
                    <a:alpha val="60000"/>
                  </a:schemeClr>
                </a:solidFill>
              </a:rPr>
              <a:t>3. Left hand coordinate system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In a 3D left-handed system, the x-axis, y-axis, and z-axis are arranged such that if you curl the fingers of your left hand from the x-axis to the y-axis, your thumb points in the direction of the z-axis.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Cross product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Transformation matrices differ in terms of signs compared to right-handed systems due to the orientation differences.</a:t>
            </a:r>
          </a:p>
          <a:p>
            <a:pPr>
              <a:lnSpc>
                <a:spcPct val="100000"/>
              </a:lnSpc>
            </a:pPr>
            <a:endParaRPr lang="en-US" sz="1800" dirty="0">
              <a:solidFill>
                <a:schemeClr val="tx2">
                  <a:alpha val="60000"/>
                </a:schemeClr>
              </a:solidFill>
            </a:endParaRPr>
          </a:p>
        </p:txBody>
      </p:sp>
      <p:pic>
        <p:nvPicPr>
          <p:cNvPr id="5" name="Picture 4" descr="Hand with red strings">
            <a:extLst>
              <a:ext uri="{FF2B5EF4-FFF2-40B4-BE49-F238E27FC236}">
                <a16:creationId xmlns:a16="http://schemas.microsoft.com/office/drawing/2014/main" id="{D70826DB-7276-96C6-8F12-4A0DD095C12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l="26632" r="22678" b="2"/>
          <a:stretch/>
        </p:blipFill>
        <p:spPr>
          <a:xfrm>
            <a:off x="7236477" y="488577"/>
            <a:ext cx="4465948" cy="588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0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DDA529-3073-1A48-21CE-F26D686675E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959" y="1333912"/>
            <a:ext cx="6338082" cy="419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70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1DE12-84AC-637A-BAE9-C39CDBB22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1859"/>
            <a:ext cx="10515600" cy="5064370"/>
          </a:xfrm>
        </p:spPr>
        <p:txBody>
          <a:bodyPr/>
          <a:lstStyle/>
          <a:p>
            <a:pPr marL="228600" indent="0">
              <a:buNone/>
            </a:pPr>
            <a:r>
              <a:rPr lang="en-US" b="1" dirty="0"/>
              <a:t>4. Cylindrical coordinate system</a:t>
            </a:r>
          </a:p>
          <a:p>
            <a:r>
              <a:rPr lang="en-US" sz="2400" dirty="0"/>
              <a:t>The cylindrical coordinate system is a three-dimensional coordinate system that extends polar coordinates by adding a height component along the z-axis.</a:t>
            </a:r>
          </a:p>
          <a:p>
            <a:r>
              <a:rPr lang="en-US" sz="2400" dirty="0"/>
              <a:t>A point in the cylindrical coordinate system is represented by (𝑟,𝜃,𝑧), where:</a:t>
            </a:r>
          </a:p>
          <a:p>
            <a:r>
              <a:rPr lang="en-US" sz="2400" dirty="0"/>
              <a:t>r: radial distance from origin</a:t>
            </a:r>
          </a:p>
          <a:p>
            <a:r>
              <a:rPr lang="en-US" sz="2400" dirty="0"/>
              <a:t>𝜃: The angular coordinate, the angle between the positive x-axis and the line from the origin to the </a:t>
            </a:r>
            <a:r>
              <a:rPr lang="en-US" sz="2400" b="1" dirty="0"/>
              <a:t>point’s projection</a:t>
            </a:r>
            <a:r>
              <a:rPr lang="en-US" sz="2400" dirty="0"/>
              <a:t> in the </a:t>
            </a:r>
            <a:r>
              <a:rPr lang="en-US" sz="2400" dirty="0" err="1"/>
              <a:t>xy</a:t>
            </a:r>
            <a:r>
              <a:rPr lang="en-US" sz="2400" dirty="0"/>
              <a:t>-plane.</a:t>
            </a:r>
          </a:p>
          <a:p>
            <a:r>
              <a:rPr lang="en-US" sz="2400" dirty="0"/>
              <a:t>Z: The height or vertical distance from the </a:t>
            </a:r>
            <a:r>
              <a:rPr lang="en-US" sz="2400" dirty="0" err="1"/>
              <a:t>xy</a:t>
            </a:r>
            <a:r>
              <a:rPr lang="en-US" sz="2400" dirty="0"/>
              <a:t>-plane to the point.</a:t>
            </a:r>
          </a:p>
        </p:txBody>
      </p:sp>
    </p:spTree>
    <p:extLst>
      <p:ext uri="{BB962C8B-B14F-4D97-AF65-F5344CB8AC3E}">
        <p14:creationId xmlns:p14="http://schemas.microsoft.com/office/powerpoint/2010/main" val="629174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61540-6E14-1E8D-1DA0-1D683E9BA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1858"/>
            <a:ext cx="10515600" cy="537510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From cylindrical to Cartesian: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39B321-3AE2-EA1D-5734-4A1173CA411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331" y="1630532"/>
            <a:ext cx="4610100" cy="1955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83815B-620E-9D9D-B46F-17159A6919F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035" y="1630532"/>
            <a:ext cx="4318636" cy="195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51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54F89A-E62B-29FF-0DBD-32E6AAAD6CE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/>
          <a:srcRect l="19741" r="1894"/>
          <a:stretch/>
        </p:blipFill>
        <p:spPr>
          <a:xfrm>
            <a:off x="2110186" y="783431"/>
            <a:ext cx="7371438" cy="529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05466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DarkSeedLeftStep">
      <a:dk1>
        <a:srgbClr val="000000"/>
      </a:dk1>
      <a:lt1>
        <a:srgbClr val="FFFFFF"/>
      </a:lt1>
      <a:dk2>
        <a:srgbClr val="1C2F32"/>
      </a:dk2>
      <a:lt2>
        <a:srgbClr val="F3F3F0"/>
      </a:lt2>
      <a:accent1>
        <a:srgbClr val="453BE9"/>
      </a:accent1>
      <a:accent2>
        <a:srgbClr val="175BD5"/>
      </a:accent2>
      <a:accent3>
        <a:srgbClr val="27BAE4"/>
      </a:accent3>
      <a:accent4>
        <a:srgbClr val="15C2A1"/>
      </a:accent4>
      <a:accent5>
        <a:srgbClr val="23C562"/>
      </a:accent5>
      <a:accent6>
        <a:srgbClr val="1AC816"/>
      </a:accent6>
      <a:hlink>
        <a:srgbClr val="349E6F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439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Sabon Next LT</vt:lpstr>
      <vt:lpstr>Wingdings</vt:lpstr>
      <vt:lpstr>LuminousVTI</vt:lpstr>
      <vt:lpstr>Sprint - 2</vt:lpstr>
      <vt:lpstr>Coordinate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Conversion of coordinates.</vt:lpstr>
      <vt:lpstr>PowerPoint Presentation</vt:lpstr>
      <vt:lpstr>3. Different objects generation</vt:lpstr>
      <vt:lpstr>Thank you</vt:lpstr>
    </vt:vector>
  </TitlesOfParts>
  <Company>Cyncly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Rajan Kumar</dc:creator>
  <cp:lastModifiedBy>Rajan Kumar</cp:lastModifiedBy>
  <cp:revision>3</cp:revision>
  <dcterms:created xsi:type="dcterms:W3CDTF">2024-08-28T08:51:37Z</dcterms:created>
  <dcterms:modified xsi:type="dcterms:W3CDTF">2024-08-29T09:54:46Z</dcterms:modified>
</cp:coreProperties>
</file>