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CA05C-CCE2-8C83-E490-40329FB060ED}" v="17" dt="2024-08-14T10:19:07.200"/>
    <p1510:client id="{7CAEA1AE-6754-47CF-B870-ACBC7427848B}" v="2" dt="2024-08-14T09:11:35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326EC-2BAB-4627-A62B-8BF817FEE5DB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440E-689B-4DB2-8909-DD529565A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440E-689B-4DB2-8909-DD529565AE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8848-BFD9-FF28-C496-948F5495B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78C7-4585-87D2-F432-A7851B5B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5FD0B-FBA3-4183-3247-44173CE6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C565-D547-4594-D305-9548FDCA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C8BE-231E-301C-856A-EE2DBBF8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6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8A66-D30B-289E-B31E-87525446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5F8D9-8974-16CD-40F3-5038ABBBD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B4A4-73E6-9B8D-1E6F-DD1D8706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8A97A-B85C-7BE2-44C7-F87F51AA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97A9-5423-7CAA-F430-0E0F8832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9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FBF08-946D-8B49-4D72-BBEF4C848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ED659-BBAC-866F-57C5-35332707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A5F1-536A-45A6-0E77-0BFC3B25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3774-58FF-130E-0372-5B1790BE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AE19-D291-5C43-C1D6-ED7FABB5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D33-4A89-7E7E-2571-9E096937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D60A-E7D4-EA8D-D436-93A0F7FC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7AFA-46D6-E5AA-8F32-D97F6E0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737A-A052-C09C-1250-F03FFAF9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CCC0-010F-DB9B-0958-842D334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3138-F13C-DD8F-38D1-566B709E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433F-AFFC-F32D-BCEB-EEE9EA38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366C-ABCB-500F-B951-0F47F4B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5941-34D3-6C39-2A15-4D345FB8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2DBE-D007-CF2D-4510-CA014C80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BA32-0CDA-4B94-1E2A-585AA485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B83A-650E-1D55-9FA2-9FF629D3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BEB7F-94D8-AD74-441D-FE9DFC4D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D00A-EFEA-5F92-95BD-69B0E2F9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38549-081E-9932-C02F-64408D41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9CBB-43A8-3D4E-2225-D61FF5AE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1A9-BBB4-B9F1-4E2D-9F89813F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33DC6-C74A-E12B-91E6-B5376D8A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145FC-35D6-F7F3-1E34-427FC295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8F60C-A2CA-5EE1-E5B9-32A57D360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52858-DE42-7BD8-866F-68EFD2977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B89CD-FDAA-7455-510D-8C49E9C8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DC7EF-5511-29BA-9A57-7789FAB6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0F661-8592-4B46-B0D6-06C320AB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1EE1-79F8-9F6A-D372-90634D02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BBD13-7185-AF5C-4E05-21726BCC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5424F-D7FA-B9E4-22B8-C4B15858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076F-D95D-5133-6F1E-C4263B2C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8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6E9EF-A9AC-AA72-C55D-1A484D2E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AE7E0-D3FE-7270-731A-F826AAB7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56CA-7823-789C-F904-E63D277A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DAB7-0ED1-75CE-741E-63E05391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2C3A-A26E-CDB5-CA01-922DCE44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E9F79-7B56-3CA8-E56B-178733117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4915-5097-B7CC-81D0-9DA812CD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C39F3-B3B3-8D07-ADDA-C0F1DFBD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7FBEB-3BD1-0B0C-CD2E-D1F99872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CA5B-2549-5F64-4CA2-AF8EB265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6556E-1E7A-76BF-E204-F059D21D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582F5-4442-3C6D-C5B7-1282FAF06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598E-692B-5068-7742-C6E76244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DD537-9B6B-04EF-86A5-27DA9EA4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DC7B-1EA3-AECB-89CA-0EA91572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A7A7A-12B2-923E-F551-811056E5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322F-9446-459E-3547-A2FF6E41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3E96-CB59-993B-D19F-9E6BDFFE5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0B6EC-EC01-4977-838C-38897CA1380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2D2A-5E91-3134-732F-2D2E7074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96E0-7A24-8187-B48D-564952D3F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6A800-6C27-4E1C-A8DC-00A18A26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D365C-9C5B-1A23-2E47-232F939DF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0" y="734485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Sprint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589C4-46A7-4425-B651-0A73D5C4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Rajan Kumar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E725FE-3248-B607-8228-409F8DF4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25" r="1313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2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4B9E3-4BEA-BC49-9423-7F49BDD9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Matrix Addition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2E0-950C-027F-1FB5-CAB4114C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addition is the operation of adding two matrices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adding the corresponding entries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together.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matrices must have 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number of rows and columns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added.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A and B, denoted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computed by adding corresponding elements of A and B.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BED65-BF97-0322-D3C8-683E85092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916" y="2032191"/>
            <a:ext cx="5628018" cy="25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3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E6B96-0CAD-6CB7-D9A8-0CCE323D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Matrix Multiplication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846F-4D51-F599-5B77-92EA3A4F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matrix multiplication, the number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first matrix must be equal to the number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second matrix.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matrix, known as the matrix product, has the number of rows of the first and the number of columns of the second matrix. The product of matrices A and B is denoted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1A906-4D42-CB3A-56F8-28AD5987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1324208"/>
            <a:ext cx="4389120" cy="1481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9D01A-53F0-CA7E-A543-0027BB3B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4160068"/>
            <a:ext cx="4389120" cy="14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0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18CB5-25C1-67CF-2E8F-388EE37B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dirty="0"/>
              <a:t>Affine Transformation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5BD1-D131-C8D2-B25E-0CC994F74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 transformation is a linear mapping method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points, straight lines, and planes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lines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 parallel after an affine transformation.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affine transformation technique is typically used to correct for geometric distortions or deformations.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BC007-C8E1-0CA4-0E34-697C84AE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761" y="2420900"/>
            <a:ext cx="3577022" cy="3564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1E9543-D340-F0D7-4DD1-2C4B53D7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033" y="942276"/>
            <a:ext cx="2414182" cy="1357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E082CE-1F49-31A9-A724-177D5F021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313" y="1045267"/>
            <a:ext cx="2399678" cy="11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0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89AF-0E1A-9B78-1E07-FE3D04CB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EA3C-2C2E-A295-DABF-E6CE8FB3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affine transformation in 3D is a combination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 as rotation, scaling, or shear) and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represented using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4x4 matrix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operate on 3D coordinates expressed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coordinates. This matrix can apply various transformations to a 3D point, including changing its position, size, and orientation.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02AB3-568F-B9EF-76E9-DBECBA1F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36" y="2996737"/>
            <a:ext cx="10116127" cy="340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2FE9-C03D-C07D-C55D-1C9E8BB2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7B0B-6020-CECF-B8D2-FF522EF6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transform a point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(𝑥, 𝑦, 𝑧)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convert it to homogeneous coordinates: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(𝑥, 𝑦, 𝑧, 1).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multiply it by the transformation matrix: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(x ′ ,y ′ ,z ′ ) are the transformed coordinates.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standard coordinate system.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scaling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60FA6-087D-C34B-8E37-A7079853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11" y="2553493"/>
            <a:ext cx="5539565" cy="20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7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FD647-C0C4-5865-DBF2-15802D60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Types of transformation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24A7-30CF-497B-E3C6-A8FD066C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Shifts the position of the object.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8B44E-36BA-A64E-5B6F-17BE8C7E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08" r="-2" b="3842"/>
          <a:stretch/>
        </p:blipFill>
        <p:spPr>
          <a:xfrm>
            <a:off x="6095999" y="2984778"/>
            <a:ext cx="3491086" cy="25176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3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6757C-229B-4165-D2ED-66E251F1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91" b="-2"/>
          <a:stretch/>
        </p:blipFill>
        <p:spPr>
          <a:xfrm>
            <a:off x="1123358" y="2193270"/>
            <a:ext cx="3273152" cy="2360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F645-15AB-C73A-3950-C20AC914D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2.</a:t>
            </a:r>
            <a:r>
              <a:rPr lang="en-US" sz="2000" b="1" dirty="0"/>
              <a:t> Scaling</a:t>
            </a:r>
            <a:r>
              <a:rPr lang="en-US" sz="2000" dirty="0"/>
              <a:t>: Changes the size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329563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F98D-19F2-9C93-2F58-67CED74C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 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C2DE-5565-B43F-B17D-C9FAF4B4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103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about X-axis.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rotation by an angle 𝜃 about the x-axis affects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and z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-coordinate remains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unchanged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 and z coordinates are rotated in the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rotation matrix is: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42D9A-3722-0636-4B43-CCE3919E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24" y="4178340"/>
            <a:ext cx="3478686" cy="16097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B27255-1B6B-E5DB-04E7-006EC4E1BFDE}"/>
              </a:ext>
            </a:extLst>
          </p:cNvPr>
          <p:cNvSpPr txBox="1">
            <a:spLocks/>
          </p:cNvSpPr>
          <p:nvPr/>
        </p:nvSpPr>
        <p:spPr>
          <a:xfrm>
            <a:off x="5922818" y="1825625"/>
            <a:ext cx="4251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about Y-axis.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rotation by an angle 𝜃 about the y-axis affects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z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y-coordinate remains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unchanged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 and z coordinates are rotated in the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rotation matrix 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0B0CF4-44E0-EB68-9669-F8069223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19" y="4206915"/>
            <a:ext cx="3770312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2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0ECB-60D5-0581-8D63-0FF11E49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6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Rotation About the Z-Axis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rotation by an angle 𝜃 about the z-axis affects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z-coordinate remains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unchanged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 and y coordinates are rotated in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rotation matrix 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B94D-D438-938C-4634-79536B16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94" y="3019944"/>
            <a:ext cx="4505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9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26CD-83F0-662F-FC04-84371DC1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</a:t>
            </a:r>
            <a:r>
              <a:rPr lang="en-US" sz="3200" b="1" dirty="0"/>
              <a:t>Shearing: </a:t>
            </a:r>
            <a:r>
              <a:rPr lang="en-US" sz="3200" dirty="0"/>
              <a:t>Distorts the shape of the object.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D9299-71ED-8EF1-0C77-0FEE0A80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023" y="2625501"/>
            <a:ext cx="4330882" cy="2352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7D89E-2831-4E1B-5F7B-9206F59ECE12}"/>
              </a:ext>
            </a:extLst>
          </p:cNvPr>
          <p:cNvSpPr txBox="1"/>
          <p:nvPr/>
        </p:nvSpPr>
        <p:spPr>
          <a:xfrm>
            <a:off x="1607127" y="1690688"/>
            <a:ext cx="392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transformation matrix is: </a:t>
            </a:r>
          </a:p>
        </p:txBody>
      </p:sp>
    </p:spTree>
    <p:extLst>
      <p:ext uri="{BB962C8B-B14F-4D97-AF65-F5344CB8AC3E}">
        <p14:creationId xmlns:p14="http://schemas.microsoft.com/office/powerpoint/2010/main" val="351513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4FBED99-6FC1-4BB5-8A6B-F44752C39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A6E8-E62F-5A1A-248B-87C972FF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259" y="1397670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Vectors and Scalars</a:t>
            </a:r>
          </a:p>
        </p:txBody>
      </p:sp>
      <p:pic>
        <p:nvPicPr>
          <p:cNvPr id="1028" name="Picture 4" descr="What are Scalars and Vectors in Physics?">
            <a:extLst>
              <a:ext uri="{FF2B5EF4-FFF2-40B4-BE49-F238E27FC236}">
                <a16:creationId xmlns:a16="http://schemas.microsoft.com/office/drawing/2014/main" id="{A2A1ADB9-5C95-E2CD-CDD6-7C15A9CD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923" y="654214"/>
            <a:ext cx="5986876" cy="28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97303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calar and a Vector Quantity | Learn ...">
            <a:extLst>
              <a:ext uri="{FF2B5EF4-FFF2-40B4-BE49-F238E27FC236}">
                <a16:creationId xmlns:a16="http://schemas.microsoft.com/office/drawing/2014/main" id="{D478E381-A2FD-ADFF-897C-BC337D32AB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375" y="4026695"/>
            <a:ext cx="2871216" cy="19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.1 Scalars and Vectors | University ...">
            <a:extLst>
              <a:ext uri="{FF2B5EF4-FFF2-40B4-BE49-F238E27FC236}">
                <a16:creationId xmlns:a16="http://schemas.microsoft.com/office/drawing/2014/main" id="{3D6FC66F-083D-D743-2E2F-E1A63A71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8583" y="4074677"/>
            <a:ext cx="2871216" cy="183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8411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60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13432-68B9-8EBE-004A-321D9EB5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Quaternion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E372-86FD-3500-3493-23F1B6483B0A}"/>
              </a:ext>
            </a:extLst>
          </p:cNvPr>
          <p:cNvSpPr>
            <a:spLocks/>
          </p:cNvSpPr>
          <p:nvPr/>
        </p:nvSpPr>
        <p:spPr>
          <a:xfrm>
            <a:off x="838200" y="2175806"/>
            <a:ext cx="10515600" cy="156802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Quaternions are a </a:t>
            </a:r>
            <a:r>
              <a:rPr lang="en-US" sz="190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mathematical representation </a:t>
            </a:r>
            <a:r>
              <a:rPr lang="en-US" sz="190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extends </a:t>
            </a:r>
            <a:r>
              <a:rPr lang="en-US" sz="190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 numbers </a:t>
            </a:r>
            <a:r>
              <a:rPr lang="en-US" sz="190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four dimensions. </a:t>
            </a:r>
          </a:p>
          <a:p>
            <a:pPr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They are particularly useful in representing and computing </a:t>
            </a:r>
            <a:r>
              <a:rPr lang="en-US" sz="190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rotations in 3D space</a:t>
            </a:r>
            <a:r>
              <a:rPr lang="en-US" sz="190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Quaternions are widely used in </a:t>
            </a:r>
            <a:r>
              <a:rPr lang="en-US" sz="1908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 graphics</a:t>
            </a:r>
            <a:r>
              <a:rPr lang="en-US" sz="1908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robotics, and aerospace for smooth and efficient rotation calculations.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2862B-1DDF-4CF5-A052-C9835597C14F}"/>
              </a:ext>
            </a:extLst>
          </p:cNvPr>
          <p:cNvSpPr txBox="1"/>
          <p:nvPr/>
        </p:nvSpPr>
        <p:spPr>
          <a:xfrm>
            <a:off x="1072894" y="3685157"/>
            <a:ext cx="5146972" cy="39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9264">
              <a:spcAft>
                <a:spcPts val="600"/>
              </a:spcAft>
            </a:pPr>
            <a:r>
              <a:rPr lang="en-US" sz="190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Representation: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74025-AB48-F992-6993-220A39A15E56}"/>
              </a:ext>
            </a:extLst>
          </p:cNvPr>
          <p:cNvSpPr txBox="1"/>
          <p:nvPr/>
        </p:nvSpPr>
        <p:spPr>
          <a:xfrm>
            <a:off x="3912041" y="4271891"/>
            <a:ext cx="4615651" cy="39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9264">
              <a:spcAft>
                <a:spcPts val="600"/>
              </a:spcAft>
            </a:pP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= a + bi + </a:t>
            </a:r>
            <a:r>
              <a:rPr lang="en-US" sz="190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cj</a:t>
            </a:r>
            <a:r>
              <a:rPr lang="en-US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dk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28B73-276F-9C05-75E1-2569943F9F3A}"/>
              </a:ext>
            </a:extLst>
          </p:cNvPr>
          <p:cNvSpPr txBox="1"/>
          <p:nvPr/>
        </p:nvSpPr>
        <p:spPr>
          <a:xfrm>
            <a:off x="2132277" y="5021047"/>
            <a:ext cx="5916247" cy="11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9264">
              <a:spcAft>
                <a:spcPts val="600"/>
              </a:spcAft>
            </a:pPr>
            <a:r>
              <a:rPr lang="en-US" sz="19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where:</a:t>
            </a:r>
          </a:p>
          <a:p>
            <a:pPr defTabSz="9692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a, b, c, and d are real numbers.</a:t>
            </a:r>
          </a:p>
          <a:p>
            <a:pPr defTabSz="9692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90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9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j, and k are the fundamental quaternion units.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F2191-13F0-D850-ABBF-B308680D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Properties: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FC47A-7AA4-3D10-F757-18299E5AD0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8200" y="3606118"/>
                <a:ext cx="4731327" cy="2321502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  <m:sup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n-US" sz="18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e>
                      <m:sup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p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= </a:t>
                </a:r>
                <a:r>
                  <a:rPr lang="en-US" sz="1800" i="1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ijk</a:t>
                </a:r>
                <a:r>
                  <a:rPr lang="en-US" sz="1800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 −1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ij</a:t>
                </a: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=k, ji=−k, </a:t>
                </a:r>
                <a:r>
                  <a:rPr lang="en-US" sz="18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jk</a:t>
                </a: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</a:t>
                </a:r>
                <a:r>
                  <a:rPr lang="en-US" sz="18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</a:t>
                </a: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kj</a:t>
                </a: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=−</a:t>
                </a:r>
                <a:r>
                  <a:rPr lang="en-US" sz="18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ki=j, </a:t>
                </a:r>
                <a:r>
                  <a:rPr lang="en-US" sz="18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ik</a:t>
                </a: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=−j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FC47A-7AA4-3D10-F757-18299E5AD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06118"/>
                <a:ext cx="4731327" cy="2321502"/>
              </a:xfrm>
              <a:prstGeom prst="rect">
                <a:avLst/>
              </a:prstGeom>
              <a:blipFill>
                <a:blip r:embed="rId2"/>
                <a:stretch>
                  <a:fillRect l="-1160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F8F0AB-85CF-0DC9-25E7-D43F8FACB355}"/>
              </a:ext>
            </a:extLst>
          </p:cNvPr>
          <p:cNvSpPr txBox="1"/>
          <p:nvPr/>
        </p:nvSpPr>
        <p:spPr>
          <a:xfrm>
            <a:off x="5321808" y="2477429"/>
            <a:ext cx="567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of a quaternion:</a:t>
            </a:r>
            <a:endParaRPr lang="en-US" sz="2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9C1F3-D1A8-A71A-0C65-9FDAFCFD2D3B}"/>
              </a:ext>
            </a:extLst>
          </p:cNvPr>
          <p:cNvSpPr txBox="1"/>
          <p:nvPr/>
        </p:nvSpPr>
        <p:spPr>
          <a:xfrm>
            <a:off x="5321808" y="3606118"/>
            <a:ext cx="603199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quaternion can be divided into two parts: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Scalar part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 part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 = bi +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cj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dk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 quaternion can be written as:</a:t>
            </a:r>
          </a:p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q=(a,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192F-F12F-EBA2-AAED-D81785A1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6" y="4634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Operations with Quaternions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5FD7-C16A-5176-314A-92446318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049"/>
            <a:ext cx="10253472" cy="1749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 Addition</a:t>
            </a:r>
          </a:p>
          <a:p>
            <a:r>
              <a:rPr lang="en-US" sz="1800" dirty="0"/>
              <a:t>Quaternions are added </a:t>
            </a:r>
            <a:r>
              <a:rPr lang="en-US" sz="1800" b="1" dirty="0"/>
              <a:t>component-wise</a:t>
            </a:r>
            <a:r>
              <a:rPr lang="en-US" sz="1800" dirty="0"/>
              <a:t>, similar to vectors:</a:t>
            </a:r>
          </a:p>
          <a:p>
            <a:r>
              <a:rPr lang="en-US" sz="1800" dirty="0"/>
              <a:t>q1+q2 = (a1+a2) + (b1+b2)</a:t>
            </a:r>
            <a:r>
              <a:rPr lang="en-US" sz="1800" dirty="0" err="1"/>
              <a:t>i</a:t>
            </a:r>
            <a:r>
              <a:rPr lang="en-US" sz="1800" dirty="0"/>
              <a:t> + (c1+c2)j + (d1+d2)k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CA3E-DB9D-D82D-5F48-088A53CC62D4}"/>
              </a:ext>
            </a:extLst>
          </p:cNvPr>
          <p:cNvSpPr txBox="1"/>
          <p:nvPr/>
        </p:nvSpPr>
        <p:spPr>
          <a:xfrm>
            <a:off x="838200" y="3442268"/>
            <a:ext cx="10430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 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Multiplication of quaternions is </a:t>
            </a:r>
            <a:r>
              <a:rPr lang="en-US" b="1" dirty="0"/>
              <a:t>not commutative </a:t>
            </a:r>
            <a:r>
              <a:rPr lang="en-US" dirty="0"/>
              <a:t>(i.e., q1q2≠q2q1).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product of two quaternions q1 and q2 is given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1400" dirty="0"/>
              <a:t>q1×q2 = (a1a2−b1b2−c1c2−d1d2) + (a1b2+b1a2+c1d2−d1c2)I + (a1c2−b1d2+c1a2+d1b2)j + (a1d2+b1c2−c1b2+d1a2)k</a:t>
            </a:r>
          </a:p>
        </p:txBody>
      </p:sp>
    </p:spTree>
    <p:extLst>
      <p:ext uri="{BB962C8B-B14F-4D97-AF65-F5344CB8AC3E}">
        <p14:creationId xmlns:p14="http://schemas.microsoft.com/office/powerpoint/2010/main" val="192804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1B12-4C9C-9298-5741-82DB8222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072"/>
            <a:ext cx="10515600" cy="5368763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US" dirty="0"/>
              <a:t>Conjugate</a:t>
            </a:r>
          </a:p>
          <a:p>
            <a:pPr marL="0" indent="0">
              <a:buNone/>
            </a:pPr>
            <a:r>
              <a:rPr lang="en-US" sz="2000" dirty="0"/>
              <a:t>The conjugate of a quaternion 𝑞 = 𝑎 + 𝑏𝑖 + 𝑐𝑗 + 𝑑𝑘 is:</a:t>
            </a:r>
          </a:p>
          <a:p>
            <a:pPr marL="0" indent="0" algn="ctr">
              <a:buNone/>
            </a:pPr>
            <a:r>
              <a:rPr lang="en-US" sz="2000" dirty="0"/>
              <a:t>𝑞∗ = 𝑎 − 𝑏𝑖 − 𝑐𝑗 − 𝑑𝑘</a:t>
            </a:r>
          </a:p>
          <a:p>
            <a:pPr marL="0" indent="0">
              <a:buNone/>
            </a:pPr>
            <a:r>
              <a:rPr lang="en-US" dirty="0"/>
              <a:t>4.   Norm</a:t>
            </a:r>
          </a:p>
          <a:p>
            <a:pPr marL="0" indent="0">
              <a:buNone/>
            </a:pPr>
            <a:r>
              <a:rPr lang="en-US" sz="2000" dirty="0"/>
              <a:t>The norm of a quaternion 𝑞 = 𝑎 + 𝑏𝑖 + 𝑐𝑗 + 𝑑𝑘 is: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AutoNum type="arabicPeriod" startAt="5"/>
            </a:pPr>
            <a:r>
              <a:rPr lang="en-US" dirty="0"/>
              <a:t>Inverse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The inverse of a quaternion 𝑞 (assuming 𝑞 is non-zero) is: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A4830-3564-3608-2F4C-43D3C081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16" y="3109912"/>
            <a:ext cx="3000375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56A2C-2596-C13A-0371-A73B0D56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228" y="4929332"/>
            <a:ext cx="16573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3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6B2D-7697-C98C-6EE6-D2532C3A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rotation using quaternion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342C-27FB-5693-EBE1-AA12E19B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457200" indent="-457200">
              <a:buAutoNum type="arabicPeriod"/>
            </a:pPr>
            <a:r>
              <a:rPr lang="en-US" sz="2000" dirty="0"/>
              <a:t>Represent the vector as a quaternion with a 0 as scalar part: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Compute the rotated vector: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The vector part of the resulting quaternion 𝑣′  is the rotated vector.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911-4D11-BBD1-6A2A-BBE497F7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93" y="2821420"/>
            <a:ext cx="3707967" cy="706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52CC9-5D8C-ED06-7500-20E644B8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38" y="3846699"/>
            <a:ext cx="3340610" cy="7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64E34-E3A5-A622-6660-3541001E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264A7-B66B-1AFB-7D47-937AE0B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Unit vector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Definition--Vector Concepts--Converting ...">
            <a:extLst>
              <a:ext uri="{FF2B5EF4-FFF2-40B4-BE49-F238E27FC236}">
                <a16:creationId xmlns:a16="http://schemas.microsoft.com/office/drawing/2014/main" id="{F8DE77E5-4D3C-011B-A887-4B044C47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0773" y="883463"/>
            <a:ext cx="3250276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Find a Unit Vector: Definition ...">
            <a:extLst>
              <a:ext uri="{FF2B5EF4-FFF2-40B4-BE49-F238E27FC236}">
                <a16:creationId xmlns:a16="http://schemas.microsoft.com/office/drawing/2014/main" id="{D1AD7498-E9F4-46F9-793C-C785C21E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4568" y="883463"/>
            <a:ext cx="3369328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it Vector- Definition, Formula ...">
            <a:extLst>
              <a:ext uri="{FF2B5EF4-FFF2-40B4-BE49-F238E27FC236}">
                <a16:creationId xmlns:a16="http://schemas.microsoft.com/office/drawing/2014/main" id="{A1388714-986C-9554-DE8A-D883A389B0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4251" y="3812405"/>
            <a:ext cx="3703320" cy="202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calculate the Unit Vector ...">
            <a:extLst>
              <a:ext uri="{FF2B5EF4-FFF2-40B4-BE49-F238E27FC236}">
                <a16:creationId xmlns:a16="http://schemas.microsoft.com/office/drawing/2014/main" id="{5DF8D8D9-36F7-084C-F9C6-1B6F5344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2998" y="3840896"/>
            <a:ext cx="3703320" cy="197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8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9FA4-22D5-94F7-5371-34B6D129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2" y="283780"/>
            <a:ext cx="7881538" cy="980877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Dot product</a:t>
            </a:r>
          </a:p>
        </p:txBody>
      </p:sp>
      <p:pic>
        <p:nvPicPr>
          <p:cNvPr id="3076" name="Picture 4" descr="The dot product - Math Insight">
            <a:extLst>
              <a:ext uri="{FF2B5EF4-FFF2-40B4-BE49-F238E27FC236}">
                <a16:creationId xmlns:a16="http://schemas.microsoft.com/office/drawing/2014/main" id="{46A8E159-02CB-503C-0440-C20C206E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7174" y="4018296"/>
            <a:ext cx="2945023" cy="206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he Dot Product (solutions, examples ...">
            <a:extLst>
              <a:ext uri="{FF2B5EF4-FFF2-40B4-BE49-F238E27FC236}">
                <a16:creationId xmlns:a16="http://schemas.microsoft.com/office/drawing/2014/main" id="{2AFB3B15-D12C-D8DF-2E4E-4D6386A0B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6839" y="3914849"/>
            <a:ext cx="2413792" cy="21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3. Matrix Operations: Dot Products and ...">
            <a:extLst>
              <a:ext uri="{FF2B5EF4-FFF2-40B4-BE49-F238E27FC236}">
                <a16:creationId xmlns:a16="http://schemas.microsoft.com/office/drawing/2014/main" id="{179EB584-3643-408B-2B13-DCBFF109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147" y="3914849"/>
            <a:ext cx="2896204" cy="21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73EABC74-5F6A-014C-1BA6-EC2921E34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042862B9-7D01-6529-04CA-6ADD0C77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71D86C95-5CD4-FF47-7B0A-66BB60AAC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82" name="Picture 10" descr="Dot Product (Inner Product) |">
            <a:extLst>
              <a:ext uri="{FF2B5EF4-FFF2-40B4-BE49-F238E27FC236}">
                <a16:creationId xmlns:a16="http://schemas.microsoft.com/office/drawing/2014/main" id="{3411940E-271C-4E60-8EBF-A424A9FF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83" y="1377952"/>
            <a:ext cx="77914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2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CEB0-7253-E312-1495-4C68CDF2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If dot product: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Positive</a:t>
            </a:r>
            <a:r>
              <a:rPr lang="en-US" dirty="0"/>
              <a:t>- means their components are adding, same direction.</a:t>
            </a:r>
          </a:p>
          <a:p>
            <a:r>
              <a:rPr lang="en-US" b="1" dirty="0"/>
              <a:t>Zero</a:t>
            </a:r>
            <a:r>
              <a:rPr lang="en-US" dirty="0"/>
              <a:t>- vectors are perpendiculars.</a:t>
            </a:r>
          </a:p>
          <a:p>
            <a:r>
              <a:rPr lang="en-US" b="1" dirty="0"/>
              <a:t>Negative</a:t>
            </a:r>
            <a:r>
              <a:rPr lang="en-US" dirty="0"/>
              <a:t>- means their components are getting subtracted, opposite direction.</a:t>
            </a:r>
          </a:p>
        </p:txBody>
      </p:sp>
    </p:spTree>
    <p:extLst>
      <p:ext uri="{BB962C8B-B14F-4D97-AF65-F5344CB8AC3E}">
        <p14:creationId xmlns:p14="http://schemas.microsoft.com/office/powerpoint/2010/main" val="217694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219B1-F71E-EF30-A0C6-41537A1B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Cross Product</a:t>
            </a:r>
          </a:p>
        </p:txBody>
      </p:sp>
      <p:sp>
        <p:nvSpPr>
          <p:cNvPr id="411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ross products (article) | Khan Academy">
            <a:extLst>
              <a:ext uri="{FF2B5EF4-FFF2-40B4-BE49-F238E27FC236}">
                <a16:creationId xmlns:a16="http://schemas.microsoft.com/office/drawing/2014/main" id="{2180EB58-8D45-9A1C-4CD9-A095B4FEDB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8931" y="3767974"/>
            <a:ext cx="2740890" cy="24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cross product - Math Insight">
            <a:extLst>
              <a:ext uri="{FF2B5EF4-FFF2-40B4-BE49-F238E27FC236}">
                <a16:creationId xmlns:a16="http://schemas.microsoft.com/office/drawing/2014/main" id="{CB1BC6C7-3038-4425-62AC-27FFEB92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9746" y="4313968"/>
            <a:ext cx="3181418" cy="16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he cross product">
            <a:extLst>
              <a:ext uri="{FF2B5EF4-FFF2-40B4-BE49-F238E27FC236}">
                <a16:creationId xmlns:a16="http://schemas.microsoft.com/office/drawing/2014/main" id="{42AFE65E-05F1-B012-C969-54099685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0683" y="2202393"/>
            <a:ext cx="4132393" cy="118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90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84D56-0757-EB89-1480-B1436B81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/>
              <a:t>Matrices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99AEB-534F-E56F-2CE7-9F3B48767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09" r="301" b="11441"/>
          <a:stretch/>
        </p:blipFill>
        <p:spPr>
          <a:xfrm>
            <a:off x="1289304" y="1173707"/>
            <a:ext cx="5966637" cy="2065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EE89-9CBD-B6A8-42D3-C596EB79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612943"/>
            <a:ext cx="7745969" cy="1408222"/>
          </a:xfrm>
        </p:spPr>
        <p:txBody>
          <a:bodyPr anchor="t">
            <a:norm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Matrices, the plural form of a matrix, are the </a:t>
            </a:r>
            <a:r>
              <a:rPr lang="en-US" sz="1700" b="1" dirty="0">
                <a:latin typeface="Times New Roman"/>
                <a:cs typeface="Times New Roman"/>
              </a:rPr>
              <a:t>arrangements of numbers</a:t>
            </a:r>
            <a:r>
              <a:rPr lang="en-US" sz="1700" dirty="0">
                <a:latin typeface="Times New Roman"/>
                <a:cs typeface="Times New Roman"/>
              </a:rPr>
              <a:t>, variables, symbols, or expressions in a rectangular table that contains various numbers of rows and columns.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rectangular-shaped arrays, for which different operations like addition, multiplication, and transposition are defined.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9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ight Triangle 615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3E432-E734-4472-745D-9C376FEA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187063"/>
            <a:ext cx="9471956" cy="1137111"/>
          </a:xfrm>
        </p:spPr>
        <p:txBody>
          <a:bodyPr>
            <a:normAutofit/>
          </a:bodyPr>
          <a:lstStyle/>
          <a:p>
            <a:r>
              <a:rPr lang="en-US" sz="5400" dirty="0"/>
              <a:t>Identity matrix</a:t>
            </a:r>
          </a:p>
        </p:txBody>
      </p:sp>
      <p:pic>
        <p:nvPicPr>
          <p:cNvPr id="6146" name="Picture 2" descr="Identity matrix - Wikipedia">
            <a:extLst>
              <a:ext uri="{FF2B5EF4-FFF2-40B4-BE49-F238E27FC236}">
                <a16:creationId xmlns:a16="http://schemas.microsoft.com/office/drawing/2014/main" id="{AF0DC48A-2B14-31DA-4A14-2A20F669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4" y="1311024"/>
            <a:ext cx="7745969" cy="179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EAAA0-D045-BBBC-7889-5BB3E593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3" y="4112876"/>
            <a:ext cx="7745969" cy="1408222"/>
          </a:xfrm>
        </p:spPr>
        <p:txBody>
          <a:bodyPr anchor="t">
            <a:normAutofit fontScale="92500"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An identity matrix, sometimes called a </a:t>
            </a:r>
            <a:r>
              <a:rPr lang="en-US" sz="2000" b="1" dirty="0">
                <a:latin typeface="Times New Roman"/>
                <a:cs typeface="Times New Roman"/>
              </a:rPr>
              <a:t>unit matrix</a:t>
            </a:r>
            <a:r>
              <a:rPr lang="en-US" sz="2000" dirty="0">
                <a:latin typeface="Times New Roman"/>
                <a:cs typeface="Times New Roman"/>
              </a:rPr>
              <a:t>, is a </a:t>
            </a:r>
            <a:r>
              <a:rPr lang="en-US" sz="2000" b="1" dirty="0">
                <a:latin typeface="Times New Roman"/>
                <a:cs typeface="Times New Roman"/>
              </a:rPr>
              <a:t>diagonal matrix</a:t>
            </a:r>
            <a:r>
              <a:rPr lang="en-US" sz="2000" dirty="0">
                <a:latin typeface="Times New Roman"/>
                <a:cs typeface="Times New Roman"/>
              </a:rPr>
              <a:t> with all its diagonal elements equal to </a:t>
            </a:r>
            <a:r>
              <a:rPr lang="en-US" sz="2000" b="1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 , and </a:t>
            </a:r>
            <a:r>
              <a:rPr lang="en-US" sz="2000" b="1" dirty="0">
                <a:latin typeface="Times New Roman"/>
                <a:cs typeface="Times New Roman"/>
              </a:rPr>
              <a:t>zeroes</a:t>
            </a:r>
            <a:r>
              <a:rPr lang="en-US" sz="2000" dirty="0">
                <a:latin typeface="Times New Roman"/>
                <a:cs typeface="Times New Roman"/>
              </a:rPr>
              <a:t> everywhere else. 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The letter </a:t>
            </a:r>
            <a:r>
              <a:rPr lang="en-US" sz="2000" b="1" dirty="0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is usually used to label identity matrices.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Multiplicative identity, </a:t>
            </a:r>
            <a:r>
              <a:rPr lang="en-US" sz="2000" b="1" dirty="0">
                <a:latin typeface="Times New Roman"/>
                <a:cs typeface="Times New Roman"/>
              </a:rPr>
              <a:t>inverse of itself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b="1" dirty="0">
                <a:latin typeface="Times New Roman"/>
                <a:cs typeface="Times New Roman"/>
              </a:rPr>
              <a:t>det(I)=1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30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EC783-F1FD-0C9F-C089-265A1CE8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Column Matrix and Row Matrix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D869-70F5-24A1-A5D7-1132C70AB527}"/>
              </a:ext>
            </a:extLst>
          </p:cNvPr>
          <p:cNvSpPr>
            <a:spLocks/>
          </p:cNvSpPr>
          <p:nvPr/>
        </p:nvSpPr>
        <p:spPr>
          <a:xfrm>
            <a:off x="1105288" y="2389218"/>
            <a:ext cx="9245720" cy="343814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22376">
              <a:spcAft>
                <a:spcPts val="600"/>
              </a:spcAft>
            </a:pPr>
            <a:r>
              <a:rPr lang="en-US" sz="158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column matrix has elements arranged in a </a:t>
            </a:r>
            <a:r>
              <a:rPr lang="en-US" sz="158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vertical manner</a:t>
            </a:r>
            <a:r>
              <a:rPr lang="en-US" sz="158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and the row matrix has elements arranged in a </a:t>
            </a:r>
            <a:r>
              <a:rPr lang="en-US" sz="158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horizontal manner</a:t>
            </a:r>
            <a:r>
              <a:rPr lang="en-US" sz="158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defTabSz="722376">
              <a:spcAft>
                <a:spcPts val="600"/>
              </a:spcAft>
            </a:pPr>
            <a:r>
              <a:rPr lang="en-US" sz="158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order of a column matrix is </a:t>
            </a:r>
            <a:r>
              <a:rPr lang="en-US" sz="158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× 1</a:t>
            </a:r>
            <a:r>
              <a:rPr lang="en-US" sz="158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and the order of a row matrix is </a:t>
            </a:r>
            <a:r>
              <a:rPr lang="en-US" sz="158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× 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131E5-746F-1490-25BA-01569B46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47" y="3865593"/>
            <a:ext cx="2511028" cy="1516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8E0CD-EE1B-65A2-4441-88412C449871}"/>
              </a:ext>
            </a:extLst>
          </p:cNvPr>
          <p:cNvSpPr txBox="1"/>
          <p:nvPr/>
        </p:nvSpPr>
        <p:spPr>
          <a:xfrm>
            <a:off x="2356568" y="5651771"/>
            <a:ext cx="2225882" cy="3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68D6E-D916-84F3-5E9E-137DADD07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460" y="3857980"/>
            <a:ext cx="2760345" cy="1524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D0404-6800-5669-5847-5B86B4478888}"/>
              </a:ext>
            </a:extLst>
          </p:cNvPr>
          <p:cNvSpPr txBox="1"/>
          <p:nvPr/>
        </p:nvSpPr>
        <p:spPr>
          <a:xfrm>
            <a:off x="6085833" y="5651771"/>
            <a:ext cx="2568887" cy="3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Matrix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1066</Words>
  <Application>Microsoft Office PowerPoint</Application>
  <PresentationFormat>Widescreen</PresentationFormat>
  <Paragraphs>120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Sprint -1</vt:lpstr>
      <vt:lpstr>Vectors and Scalars</vt:lpstr>
      <vt:lpstr>Unit vector</vt:lpstr>
      <vt:lpstr>Dot product</vt:lpstr>
      <vt:lpstr>PowerPoint Presentation</vt:lpstr>
      <vt:lpstr>Cross Product</vt:lpstr>
      <vt:lpstr>Matrices</vt:lpstr>
      <vt:lpstr>Identity matrix</vt:lpstr>
      <vt:lpstr>Column Matrix and Row Matrix</vt:lpstr>
      <vt:lpstr>Matrix Addition</vt:lpstr>
      <vt:lpstr>Matrix Multiplication</vt:lpstr>
      <vt:lpstr>Affine Transformation</vt:lpstr>
      <vt:lpstr>Affine Transformation in 3D</vt:lpstr>
      <vt:lpstr>Applying the Transformation</vt:lpstr>
      <vt:lpstr>Types of transformation</vt:lpstr>
      <vt:lpstr>PowerPoint Presentation</vt:lpstr>
      <vt:lpstr>3.   Rotation</vt:lpstr>
      <vt:lpstr>PowerPoint Presentation</vt:lpstr>
      <vt:lpstr>4. Shearing: Distorts the shape of the object.</vt:lpstr>
      <vt:lpstr>Quaternion</vt:lpstr>
      <vt:lpstr>Properties: </vt:lpstr>
      <vt:lpstr>Operations with Quaternions</vt:lpstr>
      <vt:lpstr>PowerPoint Presentation</vt:lpstr>
      <vt:lpstr>Vector rotation using quaternion</vt:lpstr>
      <vt:lpstr>Thank You</vt:lpstr>
    </vt:vector>
  </TitlesOfParts>
  <Company>Cyncly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-1</dc:title>
  <dc:creator>Rajan Kumar</dc:creator>
  <cp:lastModifiedBy>Rajan Kumar</cp:lastModifiedBy>
  <cp:revision>18</cp:revision>
  <dcterms:created xsi:type="dcterms:W3CDTF">2024-08-13T06:45:00Z</dcterms:created>
  <dcterms:modified xsi:type="dcterms:W3CDTF">2024-08-14T10:19:41Z</dcterms:modified>
</cp:coreProperties>
</file>