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0"/>
  </p:notesMasterIdLst>
  <p:sldIdLst>
    <p:sldId id="256" r:id="rId2"/>
    <p:sldId id="30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29" r:id="rId13"/>
    <p:sldId id="431" r:id="rId14"/>
    <p:sldId id="336" r:id="rId15"/>
    <p:sldId id="266" r:id="rId16"/>
    <p:sldId id="385" r:id="rId17"/>
    <p:sldId id="268" r:id="rId18"/>
    <p:sldId id="267" r:id="rId19"/>
    <p:sldId id="269" r:id="rId20"/>
    <p:sldId id="386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8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1" clrIdx="0"/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E9547-B44B-4BDC-BE64-608D6364860C}" type="datetimeFigureOut">
              <a:rPr lang="en-MY" smtClean="0"/>
              <a:t>26/10/2021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F1FEF-DA69-4CC3-A22A-3962B918AC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874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6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1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4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76400"/>
            <a:ext cx="1076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" y="4038600"/>
            <a:ext cx="1076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CF31EB-E3D5-44CE-87C6-0121198B89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Database Systems, 8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B6303D7-1118-4B9B-B403-179E107372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98FBD-9A87-421B-915F-ECE0F2602C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06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6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0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9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0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6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85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  <p:sldLayoutId id="2147483701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9" name="Picture 3" descr="Connected lines and dots to form a network">
            <a:extLst>
              <a:ext uri="{FF2B5EF4-FFF2-40B4-BE49-F238E27FC236}">
                <a16:creationId xmlns:a16="http://schemas.microsoft.com/office/drawing/2014/main" id="{3E2D6DAE-0FF4-4E9E-A928-A1C6CE4D1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33671" r="16333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ABF07-6226-4638-A699-72A166835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 fontScale="90000"/>
          </a:bodyPr>
          <a:lstStyle/>
          <a:p>
            <a:pPr marL="63500" algn="ctr"/>
            <a:r>
              <a:rPr lang="en-US" altLang="en-US" sz="5400" dirty="0"/>
              <a:t>Chapter 6</a:t>
            </a:r>
            <a:br>
              <a:rPr lang="en-US" altLang="en-US" sz="5400" dirty="0"/>
            </a:br>
            <a:r>
              <a:rPr lang="en-US" altLang="en-US" sz="5400" dirty="0"/>
              <a:t>Normalization of Database Tables</a:t>
            </a:r>
            <a:br>
              <a:rPr lang="en-US" altLang="en-US" sz="5400" dirty="0"/>
            </a:br>
            <a:br>
              <a:rPr lang="en-US" altLang="en-US" dirty="0"/>
            </a:br>
            <a:br>
              <a:rPr lang="en-US" altLang="en-US" dirty="0">
                <a:cs typeface="Times New Roman" panose="02020603050405020304" pitchFamily="18" charset="0"/>
              </a:rPr>
            </a:b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C7054-863C-423A-AEB5-E4A2F4CB7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705" y="3674327"/>
            <a:ext cx="3669711" cy="2415793"/>
          </a:xfrm>
        </p:spPr>
        <p:txBody>
          <a:bodyPr anchor="b">
            <a:normAutofit/>
          </a:bodyPr>
          <a:lstStyle/>
          <a:p>
            <a:pPr algn="r"/>
            <a:endParaRPr lang="en-MY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7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E47D0A9-C812-49E5-BC19-71D7A8C2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Functional Dependencies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EB7778A-9F77-4FCE-AB75-2965CAB0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Partial dependency</a:t>
            </a:r>
            <a:r>
              <a:rPr lang="en-US" altLang="en-US"/>
              <a:t>: Functional dependence in which the determinant is only part of the primary key</a:t>
            </a:r>
          </a:p>
          <a:p>
            <a:pPr lvl="1" eaLnBrk="1" hangingPunct="1"/>
            <a:r>
              <a:rPr lang="en-US" altLang="en-US"/>
              <a:t>Assumption - One candidate key </a:t>
            </a:r>
          </a:p>
          <a:p>
            <a:pPr lvl="1" eaLnBrk="1" hangingPunct="1"/>
            <a:r>
              <a:rPr lang="en-US" altLang="en-US"/>
              <a:t>Straight forward</a:t>
            </a:r>
          </a:p>
          <a:p>
            <a:pPr lvl="1" eaLnBrk="1" hangingPunct="1"/>
            <a:r>
              <a:rPr lang="en-US" altLang="en-US"/>
              <a:t>Easy to identify</a:t>
            </a:r>
          </a:p>
          <a:p>
            <a:pPr eaLnBrk="1" hangingPunct="1"/>
            <a:r>
              <a:rPr lang="en-US" altLang="en-US" b="1"/>
              <a:t>Transitive dependency</a:t>
            </a:r>
            <a:r>
              <a:rPr lang="en-US" altLang="en-US"/>
              <a:t>: An attribute functionally depends on another nonkey attribute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013074C4-7D01-44AE-A2F0-5FF39BC5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Conversion to First Normal Form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4153E5FE-A20F-4C9C-BB55-BF8CF5D9A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Repeating group</a:t>
            </a:r>
            <a:r>
              <a:rPr lang="en-US" altLang="en-US"/>
              <a:t>: Group of multiple entries of same type can exist for any single key attribute occurrence</a:t>
            </a:r>
          </a:p>
          <a:p>
            <a:pPr lvl="1" eaLnBrk="1" hangingPunct="1"/>
            <a:r>
              <a:rPr lang="en-US" altLang="en-US"/>
              <a:t>Existence proves the presence of data redundancies</a:t>
            </a:r>
          </a:p>
          <a:p>
            <a:pPr eaLnBrk="1" hangingPunct="1"/>
            <a:r>
              <a:rPr lang="en-US" altLang="en-US"/>
              <a:t>Enable reducing data redundancies</a:t>
            </a:r>
          </a:p>
          <a:p>
            <a:pPr eaLnBrk="1" hangingPunct="1"/>
            <a:r>
              <a:rPr lang="en-US" altLang="en-US"/>
              <a:t>Steps</a:t>
            </a:r>
          </a:p>
          <a:p>
            <a:pPr lvl="1" eaLnBrk="1" hangingPunct="1"/>
            <a:r>
              <a:rPr lang="en-US" altLang="en-US"/>
              <a:t>Eliminate the repeating groups </a:t>
            </a:r>
          </a:p>
          <a:p>
            <a:pPr lvl="1" eaLnBrk="1" hangingPunct="1"/>
            <a:r>
              <a:rPr lang="en-US" altLang="en-US"/>
              <a:t>Identify the primary key </a:t>
            </a:r>
          </a:p>
          <a:p>
            <a:pPr lvl="1" eaLnBrk="1" hangingPunct="1"/>
            <a:r>
              <a:rPr lang="en-US" altLang="en-US"/>
              <a:t>Identify all dependencies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0AB3B024-BA3A-43B8-8475-6806ECC2B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fld id="{80734240-1665-473C-AEBA-418DB9B71E97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25603" name="Picture 6" descr="Tbl05-01">
            <a:extLst>
              <a:ext uri="{FF2B5EF4-FFF2-40B4-BE49-F238E27FC236}">
                <a16:creationId xmlns:a16="http://schemas.microsoft.com/office/drawing/2014/main" id="{64B31B8D-1775-48B9-81AD-8B35546E9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685801"/>
            <a:ext cx="82200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E294233D-0DE0-41D4-8DAE-84E1F3F60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fld id="{866A08C5-B024-469E-AB4E-3442A10F7821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26627" name="Picture 6" descr="Fig05-01">
            <a:extLst>
              <a:ext uri="{FF2B5EF4-FFF2-40B4-BE49-F238E27FC236}">
                <a16:creationId xmlns:a16="http://schemas.microsoft.com/office/drawing/2014/main" id="{35744FAD-C21A-43EC-AD34-C8FDD2CCA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7620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7B6F0A88-52EA-4A70-BB7D-5B66CEF47C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fld id="{BAE5FF74-1EA0-48DA-9E31-E93E07F10477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27651" name="Picture 7" descr="Fig05-02">
            <a:extLst>
              <a:ext uri="{FF2B5EF4-FFF2-40B4-BE49-F238E27FC236}">
                <a16:creationId xmlns:a16="http://schemas.microsoft.com/office/drawing/2014/main" id="{538F5F5E-8F06-4ED8-A4F6-B94DD599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0414"/>
            <a:ext cx="8001000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12B397C-5E32-4B6A-AC89-4C66E60E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Conversion to First Normal Form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3EA9B087-0779-468F-90D0-DBAB89317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Dependency diagram</a:t>
            </a:r>
            <a:r>
              <a:rPr lang="en-US" altLang="en-US"/>
              <a:t>: </a:t>
            </a:r>
          </a:p>
          <a:p>
            <a:pPr lvl="1" eaLnBrk="1" hangingPunct="1"/>
            <a:r>
              <a:rPr lang="en-US" altLang="en-US"/>
              <a:t>Depicts all dependencies found within given table structure</a:t>
            </a:r>
          </a:p>
          <a:p>
            <a:pPr lvl="1" eaLnBrk="1" hangingPunct="1"/>
            <a:r>
              <a:rPr lang="en-US" altLang="en-US"/>
              <a:t>Helps to get an overview of all relationships among table’s attributes</a:t>
            </a:r>
          </a:p>
          <a:p>
            <a:pPr lvl="1" eaLnBrk="1" hangingPunct="1"/>
            <a:r>
              <a:rPr lang="en-US" altLang="en-US"/>
              <a:t>Makes it less likely that an important dependency will be overlooked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029" descr="Tbl05-03">
            <a:extLst>
              <a:ext uri="{FF2B5EF4-FFF2-40B4-BE49-F238E27FC236}">
                <a16:creationId xmlns:a16="http://schemas.microsoft.com/office/drawing/2014/main" id="{DE987AAF-F6C9-43F0-A928-BA1557868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74826"/>
            <a:ext cx="8001000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7830128-18E4-43DD-AE17-F0F27069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Figure 6.3 - First Normal Form (1NF) Dependency Diagram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EF0BFBD8-10FD-473A-8D5A-FDB035B90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64876"/>
            <a:ext cx="8416636" cy="433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04C729F-D2FA-4046-9CF8-7217B4F1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Conversion to First Normal Form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3366895-EB8B-40C1-BF0F-BF8F7152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1NF describes tabular format in which:</a:t>
            </a:r>
          </a:p>
          <a:p>
            <a:pPr lvl="1" eaLnBrk="1" hangingPunct="1"/>
            <a:r>
              <a:rPr lang="en-US" altLang="en-US"/>
              <a:t>All key attributes are defined</a:t>
            </a:r>
          </a:p>
          <a:p>
            <a:pPr lvl="1" eaLnBrk="1" hangingPunct="1"/>
            <a:r>
              <a:rPr lang="en-US" altLang="en-US"/>
              <a:t>There are no repeating groups in the table</a:t>
            </a:r>
          </a:p>
          <a:p>
            <a:pPr lvl="1" eaLnBrk="1" hangingPunct="1"/>
            <a:r>
              <a:rPr lang="en-US" altLang="en-US"/>
              <a:t>All attributes are dependent on the primary key</a:t>
            </a:r>
          </a:p>
          <a:p>
            <a:pPr eaLnBrk="1" hangingPunct="1"/>
            <a:r>
              <a:rPr lang="en-US" altLang="en-US"/>
              <a:t>All relational tables satisfy 1NF requirements</a:t>
            </a:r>
          </a:p>
          <a:p>
            <a:pPr eaLnBrk="1" hangingPunct="1"/>
            <a:r>
              <a:rPr lang="en-US" altLang="en-US"/>
              <a:t>Some tables contain partial dependencies</a:t>
            </a:r>
          </a:p>
          <a:p>
            <a:pPr lvl="1" eaLnBrk="1" hangingPunct="1"/>
            <a:r>
              <a:rPr lang="en-US" altLang="en-US"/>
              <a:t>Subject to data redundancies and various anomalies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45E90B2-C579-4E4C-97C3-07B04852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Conversion to Second Normal Form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6E8B38D-187B-45B4-8A4E-B1137483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Make new tables to eliminate partial dependencies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Write Each Key Component </a:t>
            </a:r>
            <a:br>
              <a:rPr lang="en-US" altLang="en-US"/>
            </a:br>
            <a:r>
              <a:rPr lang="en-US" altLang="en-US"/>
              <a:t>on a Separate Line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Write each key component on separate line, then write original (composite) key on last line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component will become key in new table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Determine those attributes that are dependent on other attributes</a:t>
            </a:r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27E551D-7F2A-4E4F-8027-CBED3581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Objectives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946E55E-DF6A-4A90-A39F-22251F71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this chapter, students will learn: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What normalization is and what role it plays in the database design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About the normal forms 1NF, 2NF, 3NF, BCNF, </a:t>
            </a:r>
            <a:br>
              <a:rPr lang="en-US" altLang="en-US"/>
            </a:br>
            <a:r>
              <a:rPr lang="en-US" altLang="en-US"/>
              <a:t>and 4NF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How normal forms can be transformed from lower normal forms to higher normal forms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That normalization and ER modeling are used concurrently to produce a good database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That some situations require denormalization to generate information efficiently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ED4FCDA-C2AE-4093-989A-34F7F8AB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to Second Normal Form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633DA653-7A69-4723-A851-6438B5B3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is in 2NF when it is in 1NF and has no partial dependencies</a:t>
            </a:r>
          </a:p>
          <a:p>
            <a:pPr lvl="1" eaLnBrk="1" hangingPunct="1"/>
            <a:r>
              <a:rPr lang="en-US" altLang="en-US"/>
              <a:t>No attribute is dependent on only portion of primary key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FFEF1AA5-81BC-4C43-8E42-8DF9E84E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96231"/>
            <a:ext cx="10325000" cy="14424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Figure 6.4 - Second Normal Form (2NF) Conversion Results</a:t>
            </a: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4A79BDB7-3124-4359-BFCD-176FC23AD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744" y="2038694"/>
            <a:ext cx="7296729" cy="454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DD3BFC4-FEF6-4DBE-A5E1-9D9B46D4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Conversion to Third Normal Form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A9266A44-7DFE-47EF-A079-55044EC9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</a:t>
            </a:r>
          </a:p>
          <a:p>
            <a:pPr lvl="1" eaLnBrk="1" hangingPunct="1"/>
            <a:r>
              <a:rPr lang="en-US" altLang="en-US"/>
              <a:t>Make new tables to eliminate transitive dependencies </a:t>
            </a:r>
          </a:p>
          <a:p>
            <a:pPr lvl="1"/>
            <a:r>
              <a:rPr lang="en-US" altLang="en-US"/>
              <a:t>Identify Each New Determinant.For every transitive dependency, write its determinant as PK for new table</a:t>
            </a:r>
          </a:p>
          <a:p>
            <a:pPr marL="703263" lvl="2" indent="0">
              <a:buNone/>
            </a:pPr>
            <a:r>
              <a:rPr lang="en-US" altLang="en-US" b="1"/>
              <a:t>Determinant</a:t>
            </a:r>
            <a:r>
              <a:rPr lang="en-US" altLang="en-US"/>
              <a:t>: Any attribute whose value determines other values within a row</a:t>
            </a:r>
          </a:p>
          <a:p>
            <a:pPr lvl="1" eaLnBrk="1" hangingPunct="1"/>
            <a:r>
              <a:rPr lang="en-US" altLang="en-US"/>
              <a:t>Reassign corresponding dependent attributes</a:t>
            </a:r>
          </a:p>
          <a:p>
            <a:pPr eaLnBrk="1" hangingPunct="1"/>
            <a:r>
              <a:rPr lang="en-US" altLang="en-US"/>
              <a:t>Table is in 3NF when it:</a:t>
            </a:r>
          </a:p>
          <a:p>
            <a:pPr lvl="1" eaLnBrk="1" hangingPunct="1"/>
            <a:r>
              <a:rPr lang="en-US" altLang="en-US"/>
              <a:t>Is in 2NF</a:t>
            </a:r>
          </a:p>
          <a:p>
            <a:pPr lvl="1" eaLnBrk="1" hangingPunct="1"/>
            <a:r>
              <a:rPr lang="en-US" altLang="en-US"/>
              <a:t>Contains no transitive dependencies</a:t>
            </a:r>
          </a:p>
          <a:p>
            <a:pPr marL="703263" lvl="2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A60F112-2008-42A3-B155-07A5F356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6.5 - Third Normal Form (3NF) Conversion Results</a:t>
            </a:r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EB79322D-4D33-47E2-8BF9-5DB82B141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68414"/>
            <a:ext cx="86868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F750C601-0940-49D0-A3EB-12B5007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altLang="en-US"/>
            </a:br>
            <a:r>
              <a:rPr lang="en-US" altLang="en-US"/>
              <a:t>Requirements for Good Normalized Set of Tables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C94AEE24-0A49-46F2-A125-ED2A2DB66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Evaluate PK assignments and naming conventions</a:t>
            </a:r>
          </a:p>
          <a:p>
            <a:pPr eaLnBrk="1" hangingPunct="1"/>
            <a:r>
              <a:rPr lang="en-US" altLang="en-US"/>
              <a:t>Refine attribute atomicity</a:t>
            </a:r>
          </a:p>
          <a:p>
            <a:pPr lvl="1" eaLnBrk="1" hangingPunct="1"/>
            <a:r>
              <a:rPr lang="en-US" altLang="en-US" b="1"/>
              <a:t>Atomic attribute</a:t>
            </a:r>
            <a:r>
              <a:rPr lang="en-US" altLang="en-US"/>
              <a:t>: Cannot be further subdivided</a:t>
            </a:r>
          </a:p>
          <a:p>
            <a:pPr lvl="1" eaLnBrk="1" hangingPunct="1"/>
            <a:r>
              <a:rPr lang="en-US" altLang="en-US" b="1"/>
              <a:t>Atomicity</a:t>
            </a:r>
            <a:r>
              <a:rPr lang="en-US" altLang="en-US"/>
              <a:t>: Characteristic of an atomic attribute</a:t>
            </a:r>
          </a:p>
          <a:p>
            <a:pPr eaLnBrk="1" hangingPunct="1"/>
            <a:r>
              <a:rPr lang="en-US" altLang="en-US"/>
              <a:t>Identify new attributes and new relationships</a:t>
            </a:r>
          </a:p>
          <a:p>
            <a:pPr eaLnBrk="1" hangingPunct="1"/>
            <a:r>
              <a:rPr lang="en-US" altLang="en-US"/>
              <a:t>Refine primary keys as required for data granularity</a:t>
            </a:r>
          </a:p>
          <a:p>
            <a:pPr lvl="1" eaLnBrk="1" hangingPunct="1"/>
            <a:r>
              <a:rPr lang="en-US" altLang="en-US" b="1"/>
              <a:t>Granularity</a:t>
            </a:r>
            <a:r>
              <a:rPr lang="en-US" altLang="en-US"/>
              <a:t>: Level of detail represented by the values stored in a table’s row</a:t>
            </a:r>
          </a:p>
          <a:p>
            <a:pPr eaLnBrk="1" hangingPunct="1"/>
            <a:r>
              <a:rPr lang="en-US" altLang="en-US"/>
              <a:t>Maintain historical accuracy and evaluate using derived attributes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CB99164-6280-46C6-B2D5-3CE5A38E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6.6 - The Completed Database</a:t>
            </a:r>
          </a:p>
        </p:txBody>
      </p:sp>
      <p:pic>
        <p:nvPicPr>
          <p:cNvPr id="38915" name="Picture 4">
            <a:extLst>
              <a:ext uri="{FF2B5EF4-FFF2-40B4-BE49-F238E27FC236}">
                <a16:creationId xmlns:a16="http://schemas.microsoft.com/office/drawing/2014/main" id="{60C0F48F-8C91-4C5A-A35E-1A6057FCA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043" y="2168414"/>
            <a:ext cx="4887913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93CE51C-2AF7-4A7E-8061-738DB353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552" y="268574"/>
            <a:ext cx="10325000" cy="1442463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6.6 - The Completed Database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59705AC5-0548-4E5F-90C5-0700E338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11037"/>
            <a:ext cx="5486400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E4DD3D74-5462-4FE3-9F5B-A4C6BF69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16" y="0"/>
            <a:ext cx="10325000" cy="1442463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6.6 - The Completed Database</a:t>
            </a:r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1B80DAB2-F305-44D2-96F0-31325D1C2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524000"/>
            <a:ext cx="68167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FA5106E1-6E67-49AB-A222-3C9A099F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51" y="233937"/>
            <a:ext cx="10325000" cy="1442463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6.6 - The Completed Database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D7697449-8E9C-4710-8C06-F2596D017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72707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50BEC74-3F01-45EB-A22C-97C3E12E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Surrogate Keys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E3ECFA9C-89F5-4247-8607-4AC1509B8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Used by designers when the primary key is considered to be unsuitable</a:t>
            </a:r>
          </a:p>
          <a:p>
            <a:pPr eaLnBrk="1" hangingPunct="1"/>
            <a:r>
              <a:rPr lang="en-US" altLang="en-US"/>
              <a:t>System-defined attribute </a:t>
            </a:r>
          </a:p>
          <a:p>
            <a:pPr eaLnBrk="1" hangingPunct="1"/>
            <a:r>
              <a:rPr lang="en-US" altLang="en-US"/>
              <a:t>Created and managed via the DBMS</a:t>
            </a:r>
          </a:p>
          <a:p>
            <a:pPr eaLnBrk="1" hangingPunct="1"/>
            <a:r>
              <a:rPr lang="en-US" altLang="en-US"/>
              <a:t>Have a numeric value which is automatically incremented for each new row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5D0C6EB-EAD3-47AA-B834-76DE5DD4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3A881BB-C9AD-466D-B23F-1F8FA02B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and correcting table structures to minimize data redundancies </a:t>
            </a:r>
          </a:p>
          <a:p>
            <a:pPr eaLnBrk="1" hangingPunct="1"/>
            <a:r>
              <a:rPr lang="en-US" altLang="en-US"/>
              <a:t>Reduces data anomalies</a:t>
            </a:r>
          </a:p>
          <a:p>
            <a:pPr eaLnBrk="1" hangingPunct="1"/>
            <a:r>
              <a:rPr lang="en-US" altLang="en-US"/>
              <a:t>Assigns attributes to tables based on determination</a:t>
            </a:r>
          </a:p>
          <a:p>
            <a:pPr eaLnBrk="1" hangingPunct="1"/>
            <a:r>
              <a:rPr lang="en-US" altLang="en-US"/>
              <a:t>Normal forms</a:t>
            </a:r>
          </a:p>
          <a:p>
            <a:pPr lvl="1" eaLnBrk="1" hangingPunct="1"/>
            <a:r>
              <a:rPr lang="en-US" altLang="en-US"/>
              <a:t>First normal form (1NF)</a:t>
            </a:r>
          </a:p>
          <a:p>
            <a:pPr lvl="1" eaLnBrk="1" hangingPunct="1"/>
            <a:r>
              <a:rPr lang="en-US" altLang="en-US"/>
              <a:t>Second normal form (2NF)</a:t>
            </a:r>
          </a:p>
          <a:p>
            <a:pPr lvl="1" eaLnBrk="1" hangingPunct="1"/>
            <a:r>
              <a:rPr lang="en-US" altLang="en-US"/>
              <a:t>Third normal form (3NF)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0A6077EA-9F0D-45CD-A5F4-97218D31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 and Database Design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E737FAD9-E7F7-402D-9C5F-6B918ECC1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 should be part of the design process</a:t>
            </a:r>
          </a:p>
          <a:p>
            <a:pPr eaLnBrk="1" hangingPunct="1"/>
            <a:r>
              <a:rPr lang="en-US" altLang="en-US"/>
              <a:t>Proposed entities must meet required the normal form before table structures are created</a:t>
            </a:r>
          </a:p>
          <a:p>
            <a:pPr eaLnBrk="1" hangingPunct="1"/>
            <a:r>
              <a:rPr lang="en-US" altLang="en-US"/>
              <a:t>Principles and normalization procedures to be understood to redesign and modify databases</a:t>
            </a:r>
          </a:p>
          <a:p>
            <a:pPr lvl="1" eaLnBrk="1" hangingPunct="1"/>
            <a:r>
              <a:rPr lang="en-US" altLang="en-US"/>
              <a:t>ERD is created through an iterative process</a:t>
            </a:r>
          </a:p>
          <a:p>
            <a:pPr lvl="1" eaLnBrk="1" hangingPunct="1"/>
            <a:r>
              <a:rPr lang="en-US" altLang="en-US"/>
              <a:t>Normalization focuses on the characteristics of specific entities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3AF7694-0E73-4E8F-A980-1A8C3FF0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Figure 6.12 - Initial Contracting Company ERD</a:t>
            </a:r>
          </a:p>
        </p:txBody>
      </p:sp>
      <p:pic>
        <p:nvPicPr>
          <p:cNvPr id="45059" name="Picture 1">
            <a:extLst>
              <a:ext uri="{FF2B5EF4-FFF2-40B4-BE49-F238E27FC236}">
                <a16:creationId xmlns:a16="http://schemas.microsoft.com/office/drawing/2014/main" id="{3EE1DC4E-26A8-42A2-AA39-3B4C531B2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7545388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52DB2B6A-623D-41FA-8ADC-177DAA7E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97" y="386337"/>
            <a:ext cx="10325000" cy="14424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Figure 6.13 - Modified Contracting Company ERD</a:t>
            </a:r>
          </a:p>
        </p:txBody>
      </p:sp>
      <p:sp>
        <p:nvSpPr>
          <p:cNvPr id="46083" name="TextBox 2">
            <a:extLst>
              <a:ext uri="{FF2B5EF4-FFF2-40B4-BE49-F238E27FC236}">
                <a16:creationId xmlns:a16="http://schemas.microsoft.com/office/drawing/2014/main" id="{30CAFFD8-335A-4014-9DA1-90D0B9C10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307138"/>
            <a:ext cx="1600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ea typeface="ＭＳ Ｐゴシック" panose="020B0600070205080204" pitchFamily="34" charset="-128"/>
              </a:rPr>
              <a:t>Cengage Learning © 2015</a:t>
            </a:r>
          </a:p>
        </p:txBody>
      </p:sp>
      <p:pic>
        <p:nvPicPr>
          <p:cNvPr id="46084" name="Picture 2">
            <a:extLst>
              <a:ext uri="{FF2B5EF4-FFF2-40B4-BE49-F238E27FC236}">
                <a16:creationId xmlns:a16="http://schemas.microsoft.com/office/drawing/2014/main" id="{C96C0526-26A4-4D3E-A252-6FBC9C0A6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828800"/>
            <a:ext cx="71278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67D1CA13-7E34-4819-8AF0-4C8060F7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61" y="316487"/>
            <a:ext cx="10325000" cy="14424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Figure 6.14 - Incorrect M:N Relationship Representation</a:t>
            </a:r>
          </a:p>
        </p:txBody>
      </p:sp>
      <p:pic>
        <p:nvPicPr>
          <p:cNvPr id="47107" name="Picture 1">
            <a:extLst>
              <a:ext uri="{FF2B5EF4-FFF2-40B4-BE49-F238E27FC236}">
                <a16:creationId xmlns:a16="http://schemas.microsoft.com/office/drawing/2014/main" id="{5C7561DD-551D-45A2-A5CD-0A5D0ACE4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758950"/>
            <a:ext cx="6791325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Box 2">
            <a:extLst>
              <a:ext uri="{FF2B5EF4-FFF2-40B4-BE49-F238E27FC236}">
                <a16:creationId xmlns:a16="http://schemas.microsoft.com/office/drawing/2014/main" id="{AA351F19-5460-4418-9FC1-614AADD52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5" y="6307138"/>
            <a:ext cx="1600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ea typeface="ＭＳ Ｐゴシック" panose="020B0600070205080204" pitchFamily="34" charset="-128"/>
              </a:rPr>
              <a:t>Cengage Learning © 2015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4BC55533-8ED2-4669-8955-8B54751C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33" y="347260"/>
            <a:ext cx="10325000" cy="14424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Figure 6.15 - Final Contracting Company ERD</a:t>
            </a:r>
          </a:p>
        </p:txBody>
      </p:sp>
      <p:sp>
        <p:nvSpPr>
          <p:cNvPr id="48131" name="TextBox 2">
            <a:extLst>
              <a:ext uri="{FF2B5EF4-FFF2-40B4-BE49-F238E27FC236}">
                <a16:creationId xmlns:a16="http://schemas.microsoft.com/office/drawing/2014/main" id="{33DE075F-396B-4508-A6A5-E98F46B90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5943601"/>
            <a:ext cx="1600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000">
                <a:ea typeface="ＭＳ Ｐゴシック" panose="020B0600070205080204" pitchFamily="34" charset="-128"/>
              </a:rPr>
              <a:t>Cengage Learning © 2015</a:t>
            </a:r>
          </a:p>
        </p:txBody>
      </p:sp>
      <p:pic>
        <p:nvPicPr>
          <p:cNvPr id="48132" name="Picture 1">
            <a:extLst>
              <a:ext uri="{FF2B5EF4-FFF2-40B4-BE49-F238E27FC236}">
                <a16:creationId xmlns:a16="http://schemas.microsoft.com/office/drawing/2014/main" id="{BEE3323D-767C-40CF-827F-51A2D2F99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60087"/>
            <a:ext cx="8991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99EACA20-2AE0-4B63-85A1-DCA892FD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6.16 - The Implemented Database</a:t>
            </a:r>
          </a:p>
        </p:txBody>
      </p:sp>
      <p:pic>
        <p:nvPicPr>
          <p:cNvPr id="49155" name="Picture 7">
            <a:extLst>
              <a:ext uri="{FF2B5EF4-FFF2-40B4-BE49-F238E27FC236}">
                <a16:creationId xmlns:a16="http://schemas.microsoft.com/office/drawing/2014/main" id="{4D46FB25-D255-4ED2-9C56-6CA83F937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93851"/>
            <a:ext cx="51816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75D7FDB0-0B91-4DCB-BF50-30D3202F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Denormalization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934163F1-8CCD-4940-AFD3-5A8E3DA7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goals</a:t>
            </a:r>
          </a:p>
          <a:p>
            <a:pPr lvl="1" eaLnBrk="1" hangingPunct="1"/>
            <a:r>
              <a:rPr lang="en-US" altLang="en-US"/>
              <a:t>Creation of normalized relations </a:t>
            </a:r>
          </a:p>
          <a:p>
            <a:pPr lvl="1" eaLnBrk="1" hangingPunct="1"/>
            <a:r>
              <a:rPr lang="en-US" altLang="en-US"/>
              <a:t>Processing requirements and speed</a:t>
            </a:r>
          </a:p>
          <a:p>
            <a:pPr eaLnBrk="1" hangingPunct="1"/>
            <a:r>
              <a:rPr lang="en-US" altLang="en-US"/>
              <a:t>Number of database tables expands when tables are decomposed to conform to normalization requirements</a:t>
            </a:r>
          </a:p>
          <a:p>
            <a:pPr eaLnBrk="1" hangingPunct="1"/>
            <a:r>
              <a:rPr lang="en-US" altLang="en-US">
                <a:sym typeface="Wingdings" panose="05000000000000000000" pitchFamily="2" charset="2"/>
              </a:rPr>
              <a:t>Joining a larger number of tables:</a:t>
            </a:r>
          </a:p>
          <a:p>
            <a:pPr lvl="1" eaLnBrk="1" hangingPunct="1"/>
            <a:r>
              <a:rPr lang="en-US" altLang="en-US">
                <a:sym typeface="Wingdings" panose="05000000000000000000" pitchFamily="2" charset="2"/>
              </a:rPr>
              <a:t>Takes additional input/output (I/O) operations and processing logic</a:t>
            </a:r>
          </a:p>
          <a:p>
            <a:pPr lvl="1" eaLnBrk="1" hangingPunct="1"/>
            <a:r>
              <a:rPr lang="en-US" altLang="en-US">
                <a:sym typeface="Wingdings" panose="05000000000000000000" pitchFamily="2" charset="2"/>
              </a:rPr>
              <a:t>Reduces system speed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899B3E0E-203D-463D-A2C3-FEF80B15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Denormalization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214B6943-73FB-4CF8-888F-3DA15F97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Defects in unnormalized tables</a:t>
            </a:r>
          </a:p>
          <a:p>
            <a:pPr lvl="1" eaLnBrk="1" hangingPunct="1"/>
            <a:r>
              <a:rPr lang="en-US" altLang="en-US"/>
              <a:t>Data updates are less efficient because tables are larger</a:t>
            </a:r>
          </a:p>
          <a:p>
            <a:pPr lvl="1" eaLnBrk="1" hangingPunct="1"/>
            <a:r>
              <a:rPr lang="en-US" altLang="en-US"/>
              <a:t>Indexing is more cumbersome</a:t>
            </a:r>
          </a:p>
          <a:p>
            <a:pPr lvl="1" eaLnBrk="1" hangingPunct="1"/>
            <a:r>
              <a:rPr lang="en-US" altLang="en-US"/>
              <a:t>No simple strategies for creating virtual tables known as views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0BDD1A-B4CF-41F0-9FAF-7DD3D0D8A4D7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344738"/>
          <a:ext cx="6586538" cy="31813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5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00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PatientID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Patient</a:t>
                      </a:r>
                    </a:p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Doctor</a:t>
                      </a:r>
                    </a:p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</a:p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RoomNo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914400" marR="0" indent="-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Department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80"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Anderson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Cardiology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24"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9167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Bancroft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Hicks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Neurology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24"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7924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Hobbs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Smith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Cardiology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24"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6837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Tucker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Hernandez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Neurology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24"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8596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Eckersley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Hicks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Neurology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24"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Arnold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Faulb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marL="914400" marR="0" indent="-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Optometry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6" name="Rectangle 1">
            <a:extLst>
              <a:ext uri="{FF2B5EF4-FFF2-40B4-BE49-F238E27FC236}">
                <a16:creationId xmlns:a16="http://schemas.microsoft.com/office/drawing/2014/main" id="{32BBDDCB-EB7F-4893-A330-3B1C0330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98626"/>
            <a:ext cx="41910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cs typeface="Times New Roman" panose="02020603050405020304" pitchFamily="18" charset="0"/>
              </a:rPr>
              <a:t>APPOINTMENT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2277" name="TextBox 3">
            <a:extLst>
              <a:ext uri="{FF2B5EF4-FFF2-40B4-BE49-F238E27FC236}">
                <a16:creationId xmlns:a16="http://schemas.microsoft.com/office/drawing/2014/main" id="{D648258D-F372-46F2-AAD8-0A1DE2E9A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85801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What do you think ? Verify this table.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0E4D3FD-C0F9-49C3-AA87-E8C8E6C4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34FEFCE-36CE-4C56-BAA8-F190FAC8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Higher normal forms are better than lower normal forms</a:t>
            </a:r>
          </a:p>
          <a:p>
            <a:pPr lvl="1"/>
            <a:r>
              <a:rPr lang="en-US" altLang="en-US"/>
              <a:t>2NF is better than 1NF; 3NF is better than 2NF</a:t>
            </a:r>
          </a:p>
          <a:p>
            <a:pPr lvl="1"/>
            <a:r>
              <a:rPr lang="en-US" altLang="en-US"/>
              <a:t>For most business database design purposes, 3NF is as high as needed in normalization</a:t>
            </a:r>
          </a:p>
          <a:p>
            <a:pPr lvl="1"/>
            <a:r>
              <a:rPr lang="en-US" altLang="en-US"/>
              <a:t>Highest level of normalization is not always most desirable</a:t>
            </a:r>
          </a:p>
          <a:p>
            <a:pPr eaLnBrk="1" hangingPunct="1"/>
            <a:r>
              <a:rPr lang="en-US" altLang="en-US" b="1"/>
              <a:t>Denormalization</a:t>
            </a:r>
            <a:r>
              <a:rPr lang="en-US" altLang="en-US"/>
              <a:t>: Produces a lower normal form</a:t>
            </a:r>
          </a:p>
          <a:p>
            <a:pPr lvl="1" eaLnBrk="1" hangingPunct="1"/>
            <a:r>
              <a:rPr lang="en-US" altLang="en-US"/>
              <a:t>Results in increased performance and greater data redundancy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FE37D82-E9DC-4873-ADA5-456F6936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Need for Normalization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D13B5A8-345F-4FC9-8C79-74F92822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Used while designing a new database structure</a:t>
            </a:r>
          </a:p>
          <a:p>
            <a:pPr lvl="1" eaLnBrk="1" hangingPunct="1"/>
            <a:r>
              <a:rPr lang="en-US" altLang="en-US"/>
              <a:t>Analyzes the relationship among the attributes within each entity</a:t>
            </a:r>
          </a:p>
          <a:p>
            <a:pPr lvl="1" eaLnBrk="1" hangingPunct="1"/>
            <a:r>
              <a:rPr lang="en-US" altLang="en-US"/>
              <a:t>Determines if the structure can be improved</a:t>
            </a:r>
          </a:p>
          <a:p>
            <a:pPr eaLnBrk="1" hangingPunct="1"/>
            <a:r>
              <a:rPr lang="en-US" altLang="en-US"/>
              <a:t>Improves the existing data structure and creates an appropriate database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8C88635-A8A6-41F1-8D83-4EFD6E33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 Process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C2A5FAA-98C4-42F5-BA34-50FD41BC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 is to ensure that each table conforms to the concept of well-formed relations</a:t>
            </a:r>
          </a:p>
          <a:p>
            <a:pPr lvl="1" eaLnBrk="1" hangingPunct="1"/>
            <a:r>
              <a:rPr lang="en-US" altLang="en-US"/>
              <a:t>Each table represents a single subject</a:t>
            </a:r>
          </a:p>
          <a:p>
            <a:pPr lvl="1" eaLnBrk="1" hangingPunct="1"/>
            <a:r>
              <a:rPr lang="en-US" altLang="en-US"/>
              <a:t>No data item will be unnecessarily stored in more than one table</a:t>
            </a:r>
          </a:p>
          <a:p>
            <a:pPr lvl="1" eaLnBrk="1" hangingPunct="1"/>
            <a:r>
              <a:rPr lang="en-US" altLang="en-US"/>
              <a:t>All nonprime attributes in a table are dependent on the primary key</a:t>
            </a:r>
          </a:p>
          <a:p>
            <a:pPr lvl="1" eaLnBrk="1" hangingPunct="1"/>
            <a:r>
              <a:rPr lang="en-US" altLang="en-US"/>
              <a:t>Each table is void of insertion, update, and deletion anomalies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723605E-6817-4EC7-9870-D271B3DE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 Process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91C834E-A3DA-4802-8647-D9361F8E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Ensures that all tables are in at least 3NF</a:t>
            </a:r>
          </a:p>
          <a:p>
            <a:pPr eaLnBrk="1" hangingPunct="1"/>
            <a:r>
              <a:rPr lang="en-US" altLang="en-US"/>
              <a:t>Higher forms are not likely to be encountered in business environment</a:t>
            </a:r>
          </a:p>
          <a:p>
            <a:pPr eaLnBrk="1" hangingPunct="1"/>
            <a:r>
              <a:rPr lang="en-US" altLang="en-US"/>
              <a:t>Works one relation at a time</a:t>
            </a:r>
          </a:p>
          <a:p>
            <a:pPr eaLnBrk="1" hangingPunct="1"/>
            <a:r>
              <a:rPr lang="en-US" altLang="en-US"/>
              <a:t>Starts by:</a:t>
            </a:r>
          </a:p>
          <a:p>
            <a:pPr lvl="1" eaLnBrk="1" hangingPunct="1"/>
            <a:r>
              <a:rPr lang="en-US" altLang="en-US"/>
              <a:t>Identifying the dependencies of a relation (table)</a:t>
            </a:r>
          </a:p>
          <a:p>
            <a:pPr lvl="1" eaLnBrk="1" hangingPunct="1"/>
            <a:r>
              <a:rPr lang="en-US" altLang="en-US"/>
              <a:t>Progressively breaking the relation into new set of relations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380C39C-C856-445F-AFDC-C6F3BC14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6.2 - Normal Forms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3EC5D831-3490-4BE3-98AF-1B49CAF9F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49526"/>
            <a:ext cx="8991600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39CA61E-46C7-4CCE-B83F-D51CC3AF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 Dependence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9FC7F1-5271-4621-8BA9-D7AA0726D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05510"/>
              </p:ext>
            </p:extLst>
          </p:nvPr>
        </p:nvGraphicFramePr>
        <p:xfrm>
          <a:off x="1905000" y="2168414"/>
          <a:ext cx="8382000" cy="42068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15">
                <a:tc>
                  <a:txBody>
                    <a:bodyPr/>
                    <a:lstStyle/>
                    <a:p>
                      <a:r>
                        <a:rPr lang="en-US" sz="1800" dirty="0"/>
                        <a:t>Concept 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Definition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899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Functional dependence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The attribute B is fully functionally dependent on the attribute A if each value of A determines one and only one value of B.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899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Functional dependence</a:t>
                      </a:r>
                    </a:p>
                    <a:p>
                      <a:r>
                        <a:rPr lang="en-US" sz="1800" u="none" strike="noStrike" kern="1200" baseline="0" dirty="0"/>
                        <a:t>(Generalized definition)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Attribute A determines attribute B if all of the rows in the table that agree in value for attribute A also agree in value for </a:t>
                      </a:r>
                      <a:r>
                        <a:rPr lang="en-US" sz="1800" u="none" strike="noStrike" kern="1200" baseline="0" dirty="0"/>
                        <a:t>attribute B.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261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Fully functional dependence</a:t>
                      </a:r>
                    </a:p>
                    <a:p>
                      <a:r>
                        <a:rPr lang="en-US" sz="1800" u="none" strike="noStrike" kern="1200" baseline="0" dirty="0"/>
                        <a:t>(composite key)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CA" sz="1800" u="none" strike="noStrike" kern="1200" baseline="0" dirty="0"/>
                        <a:t>If attribute B is functionally dependent on a composite key A but not on any</a:t>
                      </a:r>
                    </a:p>
                    <a:p>
                      <a:r>
                        <a:rPr lang="en-US" sz="1800" u="none" strike="noStrike" kern="1200" baseline="0" dirty="0"/>
                        <a:t>Subset </a:t>
                      </a:r>
                      <a:r>
                        <a:rPr lang="en-CA" sz="1800" u="none" strike="noStrike" kern="1200" baseline="0" dirty="0"/>
                        <a:t>of that composite key, the attribute B is fully functionally dependent on A.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3D42B5"/>
      </a:accent6>
      <a:hlink>
        <a:srgbClr val="843F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1146</Words>
  <Application>Microsoft Office PowerPoint</Application>
  <PresentationFormat>Widescreen</PresentationFormat>
  <Paragraphs>189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Georgia</vt:lpstr>
      <vt:lpstr>Grandview</vt:lpstr>
      <vt:lpstr>Times New Roman</vt:lpstr>
      <vt:lpstr>Wingdings</vt:lpstr>
      <vt:lpstr>CosineVTI</vt:lpstr>
      <vt:lpstr>Chapter 6 Normalization of Database Tables   </vt:lpstr>
      <vt:lpstr>Learning Objectives</vt:lpstr>
      <vt:lpstr>Normalization</vt:lpstr>
      <vt:lpstr>Normalization</vt:lpstr>
      <vt:lpstr>Need for Normalization</vt:lpstr>
      <vt:lpstr>Normalization Process</vt:lpstr>
      <vt:lpstr>Normalization Process</vt:lpstr>
      <vt:lpstr>Table 6.2 - Normal Forms</vt:lpstr>
      <vt:lpstr>Functional Dependence Concepts</vt:lpstr>
      <vt:lpstr>Types of Functional Dependencies</vt:lpstr>
      <vt:lpstr>Conversion to First Normal Form</vt:lpstr>
      <vt:lpstr>PowerPoint Presentation</vt:lpstr>
      <vt:lpstr>PowerPoint Presentation</vt:lpstr>
      <vt:lpstr>PowerPoint Presentation</vt:lpstr>
      <vt:lpstr>Conversion to First Normal Form</vt:lpstr>
      <vt:lpstr>PowerPoint Presentation</vt:lpstr>
      <vt:lpstr>Figure 6.3 - First Normal Form (1NF) Dependency Diagram</vt:lpstr>
      <vt:lpstr>Conversion to First Normal Form</vt:lpstr>
      <vt:lpstr>Conversion to Second Normal Form</vt:lpstr>
      <vt:lpstr>Conversion to Second Normal Form</vt:lpstr>
      <vt:lpstr>Figure 6.4 - Second Normal Form (2NF) Conversion Results</vt:lpstr>
      <vt:lpstr>Conversion to Third Normal Form</vt:lpstr>
      <vt:lpstr>Figure 6.5 - Third Normal Form (3NF) Conversion Results</vt:lpstr>
      <vt:lpstr> Requirements for Good Normalized Set of Tables  </vt:lpstr>
      <vt:lpstr>Figure 6.6 - The Completed Database</vt:lpstr>
      <vt:lpstr>Figure 6.6 - The Completed Database</vt:lpstr>
      <vt:lpstr>Figure 6.6 - The Completed Database</vt:lpstr>
      <vt:lpstr>Figure 6.6 - The Completed Database</vt:lpstr>
      <vt:lpstr>Surrogate Keys</vt:lpstr>
      <vt:lpstr>Normalization and Database Design</vt:lpstr>
      <vt:lpstr>Figure 6.12 - Initial Contracting Company ERD</vt:lpstr>
      <vt:lpstr>Figure 6.13 - Modified Contracting Company ERD</vt:lpstr>
      <vt:lpstr>Figure 6.14 - Incorrect M:N Relationship Representation</vt:lpstr>
      <vt:lpstr>Figure 6.15 - Final Contracting Company ERD</vt:lpstr>
      <vt:lpstr>Figure 6.16 - The Implemented Database</vt:lpstr>
      <vt:lpstr>Denormalization</vt:lpstr>
      <vt:lpstr>Denormalization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Data Models</dc:title>
  <dc:creator>Maizatul Akmar Ismail</dc:creator>
  <cp:lastModifiedBy>NORJIHAN BINTI ABDUL GHANI</cp:lastModifiedBy>
  <cp:revision>4</cp:revision>
  <dcterms:created xsi:type="dcterms:W3CDTF">2021-10-18T03:18:47Z</dcterms:created>
  <dcterms:modified xsi:type="dcterms:W3CDTF">2021-10-26T08:02:03Z</dcterms:modified>
</cp:coreProperties>
</file>