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67" r:id="rId3"/>
    <p:sldId id="257" r:id="rId4"/>
    <p:sldId id="285" r:id="rId5"/>
    <p:sldId id="259" r:id="rId6"/>
    <p:sldId id="260" r:id="rId7"/>
    <p:sldId id="271" r:id="rId8"/>
    <p:sldId id="261" r:id="rId9"/>
    <p:sldId id="272" r:id="rId10"/>
    <p:sldId id="268" r:id="rId11"/>
    <p:sldId id="263" r:id="rId12"/>
    <p:sldId id="275" r:id="rId13"/>
    <p:sldId id="274" r:id="rId14"/>
    <p:sldId id="317" r:id="rId15"/>
    <p:sldId id="318" r:id="rId16"/>
    <p:sldId id="319" r:id="rId17"/>
    <p:sldId id="269" r:id="rId18"/>
    <p:sldId id="276" r:id="rId19"/>
    <p:sldId id="307" r:id="rId20"/>
    <p:sldId id="304" r:id="rId21"/>
    <p:sldId id="305" r:id="rId22"/>
    <p:sldId id="306" r:id="rId23"/>
    <p:sldId id="332" r:id="rId24"/>
    <p:sldId id="279" r:id="rId25"/>
    <p:sldId id="278" r:id="rId26"/>
    <p:sldId id="277" r:id="rId27"/>
    <p:sldId id="301" r:id="rId28"/>
    <p:sldId id="302"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earchenginejournal.com/viral-projects-based-on-google-suggest/26457/"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US" sz="4000" dirty="0" smtClean="0">
                <a:solidFill>
                  <a:schemeClr val="tx1"/>
                </a:solidFill>
                <a:latin typeface="Cambria" panose="02040503050406030204" pitchFamily="18" charset="0"/>
              </a:rPr>
              <a:t>E-Commerce Data Manipulation using RPA</a:t>
            </a:r>
            <a:endParaRPr lang="en-US" sz="4000" dirty="0"/>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smtClean="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Team Members </a:t>
            </a:r>
            <a:r>
              <a:rPr lang="en-IN" altLang="en-US" sz="9600" dirty="0" smtClean="0">
                <a:latin typeface="Times New Roman" panose="02020603050405020304" pitchFamily="18" charset="0"/>
                <a:cs typeface="Times New Roman" panose="02020603050405020304" pitchFamily="18" charset="0"/>
              </a:rPr>
              <a:t>:</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1. </a:t>
            </a:r>
            <a:r>
              <a:rPr lang="en-US" sz="9600" dirty="0" smtClean="0">
                <a:latin typeface="Times New Roman" panose="02020603050405020304" pitchFamily="18" charset="0"/>
                <a:cs typeface="Times New Roman" panose="02020603050405020304" pitchFamily="18" charset="0"/>
                <a:sym typeface="+mn-ea"/>
              </a:rPr>
              <a:t>Sridhar R</a:t>
            </a:r>
            <a:r>
              <a:rPr lang="en-US" sz="9600" dirty="0" smtClean="0">
                <a:latin typeface="Times New Roman" panose="02020603050405020304" pitchFamily="18" charset="0"/>
                <a:cs typeface="Times New Roman" panose="02020603050405020304" pitchFamily="18" charset="0"/>
              </a:rPr>
              <a:t>                    </a:t>
            </a:r>
            <a:r>
              <a:rPr lang="en-IN" altLang="en-US" sz="9600" dirty="0" smtClean="0">
                <a:latin typeface="Times New Roman" panose="02020603050405020304" pitchFamily="18" charset="0"/>
                <a:cs typeface="Times New Roman" panose="02020603050405020304" pitchFamily="18" charset="0"/>
              </a:rPr>
              <a:t>[711715104058]</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2. </a:t>
            </a:r>
            <a:r>
              <a:rPr lang="en-US" sz="9600" dirty="0" smtClean="0">
                <a:latin typeface="Times New Roman" panose="02020603050405020304" pitchFamily="18" charset="0"/>
                <a:cs typeface="Times New Roman" panose="02020603050405020304" pitchFamily="18" charset="0"/>
                <a:sym typeface="+mn-ea"/>
              </a:rPr>
              <a:t>Swathika G                 </a:t>
            </a:r>
            <a:r>
              <a:rPr lang="en-IN" altLang="en-US" sz="9600" dirty="0" smtClean="0">
                <a:latin typeface="Times New Roman" panose="02020603050405020304" pitchFamily="18" charset="0"/>
                <a:cs typeface="Times New Roman" panose="02020603050405020304" pitchFamily="18" charset="0"/>
                <a:sym typeface="+mn-ea"/>
              </a:rPr>
              <a:t>[711715104065]</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3.</a:t>
            </a:r>
            <a:r>
              <a:rPr lang="en-US" sz="9600" dirty="0" err="1" smtClean="0">
                <a:latin typeface="Times New Roman" panose="02020603050405020304" pitchFamily="18" charset="0"/>
                <a:cs typeface="Times New Roman" panose="02020603050405020304" pitchFamily="18" charset="0"/>
                <a:sym typeface="+mn-ea"/>
              </a:rPr>
              <a:t>Yeesha</a:t>
            </a:r>
            <a:r>
              <a:rPr lang="en-US" sz="9600" dirty="0" smtClean="0">
                <a:latin typeface="Times New Roman" panose="02020603050405020304" pitchFamily="18" charset="0"/>
                <a:cs typeface="Times New Roman" panose="02020603050405020304" pitchFamily="18" charset="0"/>
                <a:sym typeface="+mn-ea"/>
              </a:rPr>
              <a:t> </a:t>
            </a:r>
            <a:r>
              <a:rPr lang="en-US" sz="9600" dirty="0" err="1" smtClean="0">
                <a:latin typeface="Times New Roman" panose="02020603050405020304" pitchFamily="18" charset="0"/>
                <a:cs typeface="Times New Roman" panose="02020603050405020304" pitchFamily="18" charset="0"/>
                <a:sym typeface="+mn-ea"/>
              </a:rPr>
              <a:t>Sharookhan</a:t>
            </a:r>
            <a:r>
              <a:rPr lang="en-US" sz="9600" dirty="0" smtClean="0">
                <a:latin typeface="Times New Roman" panose="02020603050405020304" pitchFamily="18" charset="0"/>
                <a:cs typeface="Times New Roman" panose="02020603050405020304" pitchFamily="18" charset="0"/>
                <a:sym typeface="+mn-ea"/>
              </a:rPr>
              <a:t> S  </a:t>
            </a:r>
            <a:r>
              <a:rPr lang="en-IN" altLang="en-US" sz="9600" dirty="0" smtClean="0">
                <a:latin typeface="Times New Roman" panose="02020603050405020304" pitchFamily="18" charset="0"/>
                <a:cs typeface="Times New Roman" panose="02020603050405020304" pitchFamily="18" charset="0"/>
                <a:sym typeface="+mn-ea"/>
              </a:rPr>
              <a:t>[711715104308]</a:t>
            </a:r>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endParaRPr lang="en-US" sz="9600" dirty="0" smtClean="0">
              <a:latin typeface="Times New Roman" panose="02020603050405020304" pitchFamily="18" charset="0"/>
              <a:cs typeface="Times New Roman" panose="02020603050405020304" pitchFamily="18" charset="0"/>
            </a:endParaRPr>
          </a:p>
          <a:p>
            <a:r>
              <a:rPr lang="en-US" sz="9600" dirty="0">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Faculty guide :                                      Industrial guide :</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Mrs. </a:t>
            </a:r>
            <a:r>
              <a:rPr lang="en-US" sz="9600" dirty="0" err="1" smtClean="0">
                <a:latin typeface="Times New Roman" panose="02020603050405020304" pitchFamily="18" charset="0"/>
                <a:cs typeface="Times New Roman" panose="02020603050405020304" pitchFamily="18" charset="0"/>
              </a:rPr>
              <a:t>Lanitha</a:t>
            </a:r>
            <a:r>
              <a:rPr lang="en-US" sz="9600" dirty="0" smtClean="0">
                <a:latin typeface="Times New Roman" panose="02020603050405020304" pitchFamily="18" charset="0"/>
                <a:cs typeface="Times New Roman" panose="02020603050405020304" pitchFamily="18" charset="0"/>
              </a:rPr>
              <a:t> B                                      Mr. </a:t>
            </a:r>
            <a:r>
              <a:rPr lang="en-US" sz="9600" dirty="0" err="1" smtClean="0">
                <a:latin typeface="Times New Roman" panose="02020603050405020304" pitchFamily="18" charset="0"/>
                <a:cs typeface="Times New Roman" panose="02020603050405020304" pitchFamily="18" charset="0"/>
              </a:rPr>
              <a:t>Jaydeep</a:t>
            </a:r>
            <a:endParaRPr lang="en-US" sz="9600" dirty="0" smtClean="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AP </a:t>
            </a:r>
            <a:r>
              <a:rPr lang="en-US" sz="9600" dirty="0">
                <a:latin typeface="Times New Roman" panose="02020603050405020304" pitchFamily="18" charset="0"/>
                <a:cs typeface="Times New Roman" panose="02020603050405020304" pitchFamily="18" charset="0"/>
              </a:rPr>
              <a:t>CSE</a:t>
            </a:r>
            <a:endParaRPr lang="en-US" sz="9600" dirty="0">
              <a:latin typeface="Times New Roman" panose="02020603050405020304" pitchFamily="18" charset="0"/>
              <a:cs typeface="Times New Roman" panose="02020603050405020304" pitchFamily="18" charset="0"/>
            </a:endParaRPr>
          </a:p>
          <a:p>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Department of CSE, KGiSL Institute of Technology, Coimbatore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Autofit/>
          </a:bodyPr>
          <a:lstStyle/>
          <a:p>
            <a:r>
              <a:rPr lang="en-US" sz="4000" dirty="0" smtClean="0">
                <a:latin typeface="Calibri" panose="020F0502020204030204" pitchFamily="34" charset="0"/>
                <a:cs typeface="Calibri" panose="020F0502020204030204" pitchFamily="34" charset="0"/>
              </a:rPr>
              <a:t>Module Split up</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lgn="just">
              <a:buNone/>
            </a:pPr>
            <a:endParaRPr lang="en-IN" altLang="en-US" sz="2800" dirty="0" smtClean="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Module </a:t>
            </a:r>
            <a:r>
              <a:rPr lang="en-IN" altLang="en-US" sz="2800" dirty="0">
                <a:latin typeface="Cambria" panose="02040503050406030204" pitchFamily="18" charset="0"/>
                <a:ea typeface="Cambria" panose="02040503050406030204" pitchFamily="18" charset="0"/>
              </a:rPr>
              <a:t>1: Input Business File</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2:</a:t>
            </a:r>
            <a:r>
              <a:rPr lang="en-IN" altLang="en-US" sz="2800" dirty="0">
                <a:latin typeface="Cambria" panose="02040503050406030204" pitchFamily="18" charset="0"/>
                <a:ea typeface="Cambria" panose="02040503050406030204" pitchFamily="18" charset="0"/>
              </a:rPr>
              <a:t> Search the required ISBN Number</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3: Web Manipulation and extraction</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4: Business File </a:t>
            </a:r>
            <a:r>
              <a:rPr lang="en-IN" altLang="en-US" sz="2800" dirty="0">
                <a:latin typeface="Cambria" panose="02040503050406030204" pitchFamily="18" charset="0"/>
                <a:ea typeface="Cambria" panose="02040503050406030204" pitchFamily="18" charset="0"/>
              </a:rPr>
              <a:t>Report Generation</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sym typeface="+mn-ea"/>
              </a:rPr>
              <a:t>Module 5: File</a:t>
            </a:r>
            <a:r>
              <a:rPr lang="en-IN" altLang="en-US" sz="2800" dirty="0">
                <a:latin typeface="Cambria" panose="02040503050406030204" pitchFamily="18" charset="0"/>
                <a:ea typeface="Cambria" panose="02040503050406030204" pitchFamily="18" charset="0"/>
              </a:rPr>
              <a:t> transfer via E-mail</a:t>
            </a:r>
            <a:endParaRPr lang="en-IN" altLang="en-US" sz="2800" dirty="0">
              <a:latin typeface="Cambria" panose="02040503050406030204" pitchFamily="18" charset="0"/>
              <a:ea typeface="Cambria" panose="02040503050406030204" pitchFamily="18" charset="0"/>
            </a:endParaRPr>
          </a:p>
          <a:p>
            <a:pPr marL="0" indent="0" algn="just">
              <a:buNone/>
            </a:pPr>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IN" sz="4000" dirty="0" smtClean="0"/>
              <a:t>Input Business File</a:t>
            </a:r>
            <a:endParaRPr lang="en-IN" sz="4000" dirty="0"/>
          </a:p>
        </p:txBody>
      </p:sp>
      <p:sp>
        <p:nvSpPr>
          <p:cNvPr id="3" name="Content Placeholder 2"/>
          <p:cNvSpPr>
            <a:spLocks noGrp="1"/>
          </p:cNvSpPr>
          <p:nvPr>
            <p:ph idx="1"/>
          </p:nvPr>
        </p:nvSpPr>
        <p:spPr/>
        <p:txBody>
          <a:bodyPr>
            <a:normAutofit fontScale="92500"/>
          </a:bodyPr>
          <a:lstStyle/>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The client will send the details about the ISBN numbers of various books which are to be processed. </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The input business file can be  obtained in any of the below two formats:</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 Excel</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PDF</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endParaRPr lang="en-IN" sz="2800" dirty="0">
              <a:latin typeface="Cambria" panose="02040503050406030204" pitchFamily="18" charset="0"/>
              <a:ea typeface="Cambria" panose="02040503050406030204" pitchFamily="18" charset="0"/>
            </a:endParaRPr>
          </a:p>
          <a:p>
            <a:pPr marL="0" indent="0" algn="just">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IN" sz="4000" dirty="0" smtClean="0"/>
              <a:t>Input Business File</a:t>
            </a:r>
            <a:endParaRPr lang="en-IN" sz="4000" dirty="0"/>
          </a:p>
        </p:txBody>
      </p:sp>
      <p:sp>
        <p:nvSpPr>
          <p:cNvPr id="3" name="Content Placeholder 2"/>
          <p:cNvSpPr>
            <a:spLocks noGrp="1"/>
          </p:cNvSpPr>
          <p:nvPr>
            <p:ph idx="1"/>
          </p:nvPr>
        </p:nvSpPr>
        <p:spPr>
          <a:xfrm>
            <a:off x="457200" y="1752600"/>
            <a:ext cx="8229600" cy="4572000"/>
          </a:xfrm>
        </p:spPr>
        <p:txBody>
          <a:bodyPr>
            <a:normAutofit fontScale="85000" lnSpcReduction="10000"/>
          </a:bodyPr>
          <a:lstStyle/>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Based on the subject and date, the email will be checked and the attachment will be downloaded automatically.(Only the unread mail will be checked and it will be processed).</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In case, if the client sends the attachment as an PDF then it will converted into word document and then the further steps will be processed.</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2800" dirty="0">
                <a:latin typeface="Cambria" panose="02040503050406030204" pitchFamily="18" charset="0"/>
                <a:ea typeface="Cambria" panose="02040503050406030204" pitchFamily="18" charset="0"/>
                <a:cs typeface="Times New Roman" panose="02020603050405020304" pitchFamily="18" charset="0"/>
              </a:rPr>
              <a:t>In case, if the client sends the attachment as excel then it will be processed directly.</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Search the required ISBN number</a:t>
            </a:r>
            <a:endParaRPr lang="en-IN" altLang="en-US"/>
          </a:p>
        </p:txBody>
      </p:sp>
      <p:sp>
        <p:nvSpPr>
          <p:cNvPr id="3" name="Content Placeholder 2"/>
          <p:cNvSpPr>
            <a:spLocks noGrp="1"/>
          </p:cNvSpPr>
          <p:nvPr>
            <p:ph idx="1"/>
          </p:nvPr>
        </p:nvSpPr>
        <p:spPr/>
        <p:txBody>
          <a:bodyPr>
            <a:normAutofit/>
          </a:bodyPr>
          <a:p>
            <a:pPr marL="0" indent="0" algn="just">
              <a:lnSpc>
                <a:spcPct val="150000"/>
              </a:lnSpc>
              <a:buNone/>
            </a:pPr>
            <a:r>
              <a:rPr lang="en-US" sz="2400">
                <a:latin typeface="Cambria" panose="02040503050406030204" pitchFamily="18" charset="0"/>
                <a:cs typeface="Cambria" panose="02040503050406030204" pitchFamily="18" charset="0"/>
              </a:rPr>
              <a:t>The Search books using ISBN module is used for surfing the specified books based on the ISBN number in the e-commerce website. It prompts the user to order the type of books via online based on some basic information about the products provided by the bot. We have made a provision for searching the ISBN code number list via online. All the manipulation data are been recorded by the bot for future purposes.  </a:t>
            </a:r>
            <a:endParaRPr lang="en-US" sz="2400">
              <a:latin typeface="Cambria" panose="02040503050406030204" pitchFamily="18" charset="0"/>
              <a:cs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Web manipulation and Extraction </a:t>
            </a:r>
            <a:endParaRPr lang="en-US"/>
          </a:p>
        </p:txBody>
      </p:sp>
      <p:sp>
        <p:nvSpPr>
          <p:cNvPr id="3" name="Content Placeholder 2"/>
          <p:cNvSpPr>
            <a:spLocks noGrp="1"/>
          </p:cNvSpPr>
          <p:nvPr>
            <p:ph idx="1"/>
          </p:nvPr>
        </p:nvSpPr>
        <p:spPr/>
        <p:txBody>
          <a:bodyPr>
            <a:normAutofit lnSpcReduction="20000"/>
          </a:bodyPr>
          <a:p>
            <a:pPr marL="0" indent="0" algn="just">
              <a:lnSpc>
                <a:spcPct val="150000"/>
              </a:lnSpc>
              <a:buNone/>
            </a:pPr>
            <a:r>
              <a:rPr lang="en-US" sz="2400">
                <a:latin typeface="Cambria" panose="02040503050406030204" pitchFamily="18" charset="0"/>
                <a:ea typeface="Microsoft YaHei Light" panose="020B0502040204020203" charset="-122"/>
                <a:cs typeface="Cambria" panose="02040503050406030204" pitchFamily="18" charset="0"/>
              </a:rPr>
              <a:t>This module is used for manipulation of some basic information about the product specified by the customers. It allows users to  have a gist look about the product specified in all E-commerce websites and compare the similar items to the product specified. It provides some basic details about the books such as the book publications, cost of the book, year of editions, and the availability of the specified book in that e-commerce website. Then the manipulated details are extracted to generate a business file.  </a:t>
            </a:r>
            <a:endParaRPr lang="en-US" sz="2400">
              <a:latin typeface="Cambria" panose="02040503050406030204" pitchFamily="18" charset="0"/>
              <a:ea typeface="Microsoft YaHei Light" panose="020B0502040204020203" charset="-122"/>
              <a:cs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Business file report generation</a:t>
            </a:r>
            <a:endParaRPr lang="en-US" sz="4000"/>
          </a:p>
        </p:txBody>
      </p:sp>
      <p:sp>
        <p:nvSpPr>
          <p:cNvPr id="3" name="Content Placeholder 2"/>
          <p:cNvSpPr>
            <a:spLocks noGrp="1"/>
          </p:cNvSpPr>
          <p:nvPr>
            <p:ph idx="1"/>
          </p:nvPr>
        </p:nvSpPr>
        <p:spPr/>
        <p:txBody>
          <a:bodyPr/>
          <a:p>
            <a:pPr marL="0" indent="0" algn="just">
              <a:buNone/>
            </a:pPr>
            <a:endParaRPr lang="en-US" sz="2400">
              <a:latin typeface="Cambria" panose="02040503050406030204" pitchFamily="18" charset="0"/>
              <a:cs typeface="Cambria" panose="02040503050406030204" pitchFamily="18" charset="0"/>
            </a:endParaRPr>
          </a:p>
          <a:p>
            <a:pPr algn="just">
              <a:buFont typeface="Arial" panose="020B0604020202020204" pitchFamily="34" charset="0"/>
              <a:buChar char="•"/>
            </a:pPr>
            <a:r>
              <a:rPr lang="en-US" sz="2400">
                <a:latin typeface="Cambria" panose="02040503050406030204" pitchFamily="18" charset="0"/>
                <a:cs typeface="Cambria" panose="02040503050406030204" pitchFamily="18" charset="0"/>
              </a:rPr>
              <a:t>From the above </a:t>
            </a:r>
            <a:r>
              <a:rPr lang="en-IN" altLang="en-US" sz="2400">
                <a:latin typeface="Cambria" panose="02040503050406030204" pitchFamily="18" charset="0"/>
                <a:cs typeface="Cambria" panose="02040503050406030204" pitchFamily="18" charset="0"/>
              </a:rPr>
              <a:t>web manipulation and extraction </a:t>
            </a:r>
            <a:r>
              <a:rPr lang="en-US" sz="2400">
                <a:latin typeface="Cambria" panose="02040503050406030204" pitchFamily="18" charset="0"/>
                <a:cs typeface="Cambria" panose="02040503050406030204" pitchFamily="18" charset="0"/>
              </a:rPr>
              <a:t>module, the required details about the books are manipulated and extracted. </a:t>
            </a:r>
            <a:endParaRPr lang="en-US" sz="2400">
              <a:latin typeface="Cambria" panose="02040503050406030204" pitchFamily="18" charset="0"/>
              <a:cs typeface="Cambria" panose="02040503050406030204" pitchFamily="18" charset="0"/>
            </a:endParaRPr>
          </a:p>
          <a:p>
            <a:pPr algn="just">
              <a:buFont typeface="Arial" panose="020B0604020202020204" pitchFamily="34" charset="0"/>
              <a:buChar char="•"/>
            </a:pPr>
            <a:r>
              <a:rPr lang="en-US" sz="2400">
                <a:latin typeface="Cambria" panose="02040503050406030204" pitchFamily="18" charset="0"/>
                <a:cs typeface="Cambria" panose="02040503050406030204" pitchFamily="18" charset="0"/>
              </a:rPr>
              <a:t>These details are then consolidated and collated to form an excel sheet which is a business file.</a:t>
            </a:r>
            <a:endParaRPr lang="en-US" sz="2400">
              <a:latin typeface="Cambria" panose="02040503050406030204" pitchFamily="18" charset="0"/>
              <a:cs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br>
              <a:rPr lang="en-IN" sz="3200" b="1" dirty="0">
                <a:latin typeface="Cambria" panose="02040503050406030204" pitchFamily="18" charset="0"/>
                <a:ea typeface="Cambria" panose="02040503050406030204" pitchFamily="18" charset="0"/>
              </a:rPr>
            </a:br>
            <a:r>
              <a:rPr lang="en-IN" sz="4400" dirty="0">
                <a:latin typeface="Calibri" panose="020F0502020204030204" pitchFamily="34" charset="0"/>
                <a:ea typeface="Cambria" panose="02040503050406030204" pitchFamily="18" charset="0"/>
                <a:cs typeface="Calibri" panose="020F0502020204030204" pitchFamily="34" charset="0"/>
              </a:rPr>
              <a:t>Hardware and Software Requirements</a:t>
            </a:r>
            <a:br>
              <a:rPr lang="en-IN" sz="3200" b="1" dirty="0">
                <a:latin typeface="Cambria" panose="02040503050406030204" pitchFamily="18" charset="0"/>
                <a:ea typeface="Cambria" panose="02040503050406030204" pitchFamily="18" charset="0"/>
              </a:rPr>
            </a:br>
            <a:endParaRPr lang="en-US" sz="3600" dirty="0"/>
          </a:p>
        </p:txBody>
      </p:sp>
      <p:sp>
        <p:nvSpPr>
          <p:cNvPr id="4" name="Content Placeholder 3"/>
          <p:cNvSpPr>
            <a:spLocks noGrp="1"/>
          </p:cNvSpPr>
          <p:nvPr>
            <p:ph idx="1"/>
          </p:nvPr>
        </p:nvSpPr>
        <p:spPr>
          <a:xfrm>
            <a:off x="457200" y="1676400"/>
            <a:ext cx="8229600" cy="4648200"/>
          </a:xfrm>
        </p:spPr>
        <p:txBody>
          <a:bodyPr>
            <a:normAutofit fontScale="92500" lnSpcReduction="20000"/>
          </a:bodyPr>
          <a:lstStyle/>
          <a:p>
            <a:pPr marL="0" indent="0" algn="just">
              <a:buNone/>
            </a:pPr>
            <a:r>
              <a:rPr lang="en-IN" sz="2800" dirty="0">
                <a:latin typeface="Cambria" panose="02040503050406030204" pitchFamily="18" charset="0"/>
                <a:ea typeface="Cambria" panose="02040503050406030204" pitchFamily="18" charset="0"/>
              </a:rPr>
              <a:t>Software specifications</a:t>
            </a:r>
            <a:endParaRPr lang="en-IN" sz="2800" dirty="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
            </a:pPr>
            <a:r>
              <a:rPr lang="en-IN" sz="2800" dirty="0" err="1">
                <a:latin typeface="Cambria" panose="02040503050406030204" pitchFamily="18" charset="0"/>
                <a:ea typeface="Cambria" panose="02040503050406030204" pitchFamily="18" charset="0"/>
                <a:cs typeface="Times New Roman" panose="02020603050405020304" pitchFamily="18" charset="0"/>
              </a:rPr>
              <a:t>UiPath</a:t>
            </a:r>
            <a:r>
              <a:rPr lang="en-IN" sz="2800" dirty="0">
                <a:latin typeface="Cambria" panose="02040503050406030204" pitchFamily="18" charset="0"/>
                <a:ea typeface="Cambria" panose="02040503050406030204" pitchFamily="18" charset="0"/>
                <a:cs typeface="Times New Roman" panose="02020603050405020304" pitchFamily="18" charset="0"/>
              </a:rPr>
              <a:t> studio</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IN" sz="2800" dirty="0" err="1">
                <a:latin typeface="Cambria" panose="02040503050406030204" pitchFamily="18" charset="0"/>
                <a:ea typeface="Cambria" panose="02040503050406030204" pitchFamily="18" charset="0"/>
                <a:cs typeface="Times New Roman" panose="02020603050405020304" pitchFamily="18" charset="0"/>
              </a:rPr>
              <a:t>.Net</a:t>
            </a:r>
            <a:r>
              <a:rPr lang="en-IN" sz="2800" dirty="0">
                <a:latin typeface="Cambria" panose="02040503050406030204" pitchFamily="18" charset="0"/>
                <a:ea typeface="Cambria" panose="02040503050406030204" pitchFamily="18" charset="0"/>
                <a:cs typeface="Times New Roman" panose="02020603050405020304" pitchFamily="18" charset="0"/>
              </a:rPr>
              <a:t> framework</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buNone/>
            </a:pPr>
            <a:r>
              <a:rPr lang="en-IN" sz="2800" dirty="0">
                <a:latin typeface="Cambria" panose="02040503050406030204" pitchFamily="18" charset="0"/>
                <a:ea typeface="Cambria" panose="02040503050406030204" pitchFamily="18" charset="0"/>
              </a:rPr>
              <a:t>Hardware specifications</a:t>
            </a:r>
            <a:endParaRPr lang="en-IN" sz="2800" dirty="0">
              <a:latin typeface="Cambria" panose="02040503050406030204" pitchFamily="18" charset="0"/>
              <a:ea typeface="Cambria" panose="02040503050406030204" pitchFamily="18" charset="0"/>
            </a:endParaRPr>
          </a:p>
          <a:p>
            <a:pPr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4GB ram </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I3 processor</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Font typeface="Wingdings" panose="05000000000000000000" pitchFamily="2" charset="2"/>
              <a:buNone/>
            </a:pPr>
            <a:r>
              <a:rPr lang="en-IN" sz="2800" dirty="0">
                <a:latin typeface="Cambria" panose="02040503050406030204" pitchFamily="18" charset="0"/>
                <a:ea typeface="Cambria" panose="02040503050406030204" pitchFamily="18" charset="0"/>
                <a:cs typeface="Times New Roman" panose="02020603050405020304" pitchFamily="18" charset="0"/>
              </a:rPr>
              <a:t>Communication Interface</a:t>
            </a:r>
            <a:endParaRPr lang="en-IN" sz="2800" dirty="0">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buFont typeface="Wingdings" panose="05000000000000000000" pitchFamily="2" charset="2"/>
              <a:buChar char="§"/>
            </a:pPr>
            <a:r>
              <a:rPr lang="en-IN" sz="2800" dirty="0">
                <a:latin typeface="Cambria" panose="02040503050406030204" pitchFamily="18" charset="0"/>
                <a:ea typeface="Cambria" panose="02040503050406030204" pitchFamily="18" charset="0"/>
                <a:cs typeface="Times New Roman" panose="02020603050405020304" pitchFamily="18" charset="0"/>
              </a:rPr>
              <a:t>   Windows</a:t>
            </a:r>
            <a:endParaRPr lang="en-IN"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smtClean="0"/>
              <a:t>Automated Till…</a:t>
            </a:r>
            <a:endParaRPr lang="en-IN" sz="4000" dirty="0"/>
          </a:p>
        </p:txBody>
      </p:sp>
      <p:pic>
        <p:nvPicPr>
          <p:cNvPr id="5" name="Content Placeholder 4"/>
          <p:cNvPicPr>
            <a:picLocks noChangeAspect="1"/>
          </p:cNvPicPr>
          <p:nvPr>
            <p:ph idx="1"/>
          </p:nvPr>
        </p:nvPicPr>
        <p:blipFill>
          <a:blip r:embed="rId1"/>
          <a:stretch>
            <a:fillRect/>
          </a:stretch>
        </p:blipFill>
        <p:spPr>
          <a:xfrm>
            <a:off x="1838325" y="2052955"/>
            <a:ext cx="5467985" cy="3844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Mail flow </a:t>
            </a:r>
            <a:endParaRPr lang="en-IN" altLang="en-US"/>
          </a:p>
        </p:txBody>
      </p:sp>
      <p:pic>
        <p:nvPicPr>
          <p:cNvPr id="4" name="Content Placeholder 3"/>
          <p:cNvPicPr>
            <a:picLocks noChangeAspect="1"/>
          </p:cNvPicPr>
          <p:nvPr>
            <p:ph idx="1"/>
          </p:nvPr>
        </p:nvPicPr>
        <p:blipFill>
          <a:blip r:embed="rId1"/>
          <a:stretch>
            <a:fillRect/>
          </a:stretch>
        </p:blipFill>
        <p:spPr>
          <a:xfrm>
            <a:off x="2012950" y="1847215"/>
            <a:ext cx="4996180" cy="42887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Account signout flow</a:t>
            </a:r>
            <a:endParaRPr lang="en-IN" altLang="en-US"/>
          </a:p>
        </p:txBody>
      </p:sp>
      <p:sp>
        <p:nvSpPr>
          <p:cNvPr id="6" name="Content Placeholder 5"/>
          <p:cNvSpPr/>
          <p:nvPr>
            <p:ph sz="half" idx="2"/>
          </p:nvPr>
        </p:nvSpPr>
        <p:spPr/>
        <p:txBody>
          <a:bodyPr/>
          <a:p>
            <a:endParaRPr lang="en-US"/>
          </a:p>
        </p:txBody>
      </p:sp>
      <p:pic>
        <p:nvPicPr>
          <p:cNvPr id="7" name="Content Placeholder 6"/>
          <p:cNvPicPr>
            <a:picLocks noChangeAspect="1"/>
          </p:cNvPicPr>
          <p:nvPr>
            <p:ph sz="half" idx="1"/>
          </p:nvPr>
        </p:nvPicPr>
        <p:blipFill>
          <a:blip r:embed="rId1"/>
          <a:stretch>
            <a:fillRect/>
          </a:stretch>
        </p:blipFill>
        <p:spPr>
          <a:xfrm>
            <a:off x="1147445" y="2174240"/>
            <a:ext cx="7166610" cy="4070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Abstract</a:t>
            </a:r>
            <a:br>
              <a:rPr lang="en-US" sz="4400" dirty="0" smtClean="0"/>
            </a:br>
            <a:endParaRPr lang="en-US" sz="4400" dirty="0">
              <a:latin typeface="Cambria" panose="02040503050406030204" pitchFamily="18"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indent="0" algn="just">
              <a:buNone/>
            </a:pPr>
            <a:r>
              <a:rPr lang="en-IN" altLang="en-US" sz="2800" dirty="0">
                <a:latin typeface="Cambria" panose="02040503050406030204" pitchFamily="18" charset="0"/>
                <a:ea typeface="Cambria" panose="02040503050406030204" pitchFamily="18" charset="0"/>
              </a:rPr>
              <a:t> E-commerce data manipulation using RPA is an automation project that will produce the various book details to clients via e-mail. When we search for a particular book using ISBN number in any e-commerce website, the result is not ready for consumption and is not clearly formatted. ISBN refers to International Standard Book Number. </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a:latin typeface="Cambria" panose="02040503050406030204" pitchFamily="18" charset="0"/>
                <a:ea typeface="Cambria" panose="02040503050406030204" pitchFamily="18" charset="0"/>
              </a:rPr>
              <a:t>           This project reduces the time and effort required to drill down the relevant book information and collates the automated results in an excel which is easy to consume, visualize and understand by the clients.</a:t>
            </a:r>
            <a:endParaRPr lang="en-IN"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215"/>
            <a:ext cx="8229600" cy="1007110"/>
          </a:xfrm>
        </p:spPr>
        <p:txBody>
          <a:bodyPr/>
          <a:p>
            <a:r>
              <a:rPr lang="en-IN" altLang="en-US"/>
              <a:t>Pdf data flow</a:t>
            </a:r>
            <a:endParaRPr lang="en-IN" altLang="en-US"/>
          </a:p>
        </p:txBody>
      </p:sp>
      <p:pic>
        <p:nvPicPr>
          <p:cNvPr id="6" name="Content Placeholder 5"/>
          <p:cNvPicPr>
            <a:picLocks noChangeAspect="1"/>
          </p:cNvPicPr>
          <p:nvPr>
            <p:ph idx="1"/>
          </p:nvPr>
        </p:nvPicPr>
        <p:blipFill>
          <a:blip r:embed="rId1"/>
          <a:stretch>
            <a:fillRect/>
          </a:stretch>
        </p:blipFill>
        <p:spPr>
          <a:xfrm>
            <a:off x="2294890" y="1849755"/>
            <a:ext cx="4553585" cy="4424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Excel data flow</a:t>
            </a:r>
            <a:endParaRPr lang="en-IN" altLang="en-US"/>
          </a:p>
        </p:txBody>
      </p:sp>
      <p:pic>
        <p:nvPicPr>
          <p:cNvPr id="4" name="Content Placeholder 3"/>
          <p:cNvPicPr>
            <a:picLocks noChangeAspect="1"/>
          </p:cNvPicPr>
          <p:nvPr>
            <p:ph idx="1"/>
          </p:nvPr>
        </p:nvPicPr>
        <p:blipFill>
          <a:blip r:embed="rId1"/>
          <a:stretch>
            <a:fillRect/>
          </a:stretch>
        </p:blipFill>
        <p:spPr>
          <a:xfrm>
            <a:off x="2751455" y="2040890"/>
            <a:ext cx="3641725" cy="3837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Send mail flow</a:t>
            </a:r>
            <a:endParaRPr lang="en-IN" altLang="en-US"/>
          </a:p>
        </p:txBody>
      </p:sp>
      <p:pic>
        <p:nvPicPr>
          <p:cNvPr id="4" name="Content Placeholder 3"/>
          <p:cNvPicPr>
            <a:picLocks noChangeAspect="1"/>
          </p:cNvPicPr>
          <p:nvPr>
            <p:ph idx="1"/>
          </p:nvPr>
        </p:nvPicPr>
        <p:blipFill>
          <a:blip r:embed="rId1"/>
          <a:stretch>
            <a:fillRect/>
          </a:stretch>
        </p:blipFill>
        <p:spPr>
          <a:xfrm>
            <a:off x="1656080" y="2263140"/>
            <a:ext cx="5493385" cy="3775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smtClean="0"/>
              <a:t>Screenshots of modules under progress</a:t>
            </a:r>
            <a:endParaRPr lang="en-IN" sz="4000" dirty="0"/>
          </a:p>
        </p:txBody>
      </p:sp>
      <p:pic>
        <p:nvPicPr>
          <p:cNvPr id="4" name="Content Placeholder 3"/>
          <p:cNvPicPr>
            <a:picLocks noGrp="1" noChangeAspect="1"/>
          </p:cNvPicPr>
          <p:nvPr>
            <p:ph idx="1"/>
          </p:nvPr>
        </p:nvPicPr>
        <p:blipFill>
          <a:blip r:embed="rId1"/>
          <a:stretch>
            <a:fillRect/>
          </a:stretch>
        </p:blipFill>
        <p:spPr>
          <a:xfrm>
            <a:off x="668373" y="1935163"/>
            <a:ext cx="7807253" cy="438943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a:t>Screenshots of modules under progress</a:t>
            </a:r>
            <a:endParaRPr lang="en-IN" sz="4000" dirty="0"/>
          </a:p>
        </p:txBody>
      </p:sp>
      <p:pic>
        <p:nvPicPr>
          <p:cNvPr id="4" name="Content Placeholder 5"/>
          <p:cNvPicPr>
            <a:picLocks noGrp="1" noChangeAspect="1"/>
          </p:cNvPicPr>
          <p:nvPr>
            <p:ph idx="1"/>
          </p:nvPr>
        </p:nvPicPr>
        <p:blipFill>
          <a:blip r:embed="rId1"/>
          <a:stretch>
            <a:fillRect/>
          </a:stretch>
        </p:blipFill>
        <p:spPr>
          <a:xfrm>
            <a:off x="668373" y="1935163"/>
            <a:ext cx="7807253" cy="4389437"/>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IN" sz="4000" dirty="0"/>
              <a:t>Screenshots of modules under progress</a:t>
            </a:r>
            <a:endParaRPr lang="en-IN" sz="4000" dirty="0"/>
          </a:p>
        </p:txBody>
      </p:sp>
      <p:pic>
        <p:nvPicPr>
          <p:cNvPr id="4" name="Content Placeholder 3"/>
          <p:cNvPicPr>
            <a:picLocks noGrp="1" noChangeAspect="1"/>
          </p:cNvPicPr>
          <p:nvPr>
            <p:ph idx="1"/>
          </p:nvPr>
        </p:nvPicPr>
        <p:blipFill>
          <a:blip r:embed="rId1"/>
          <a:stretch>
            <a:fillRect/>
          </a:stretch>
        </p:blipFill>
        <p:spPr>
          <a:xfrm>
            <a:off x="506016" y="1752600"/>
            <a:ext cx="8131968" cy="45720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835" y="568325"/>
            <a:ext cx="8228965" cy="1278890"/>
          </a:xfrm>
        </p:spPr>
        <p:txBody>
          <a:bodyPr>
            <a:normAutofit fontScale="90000"/>
          </a:bodyPr>
          <a:p>
            <a:r>
              <a:rPr lang="en-IN" dirty="0"/>
              <a:t>Screenshots of modules under </a:t>
            </a:r>
            <a:br>
              <a:rPr lang="en-IN" dirty="0"/>
            </a:br>
            <a:r>
              <a:rPr lang="en-IN" altLang="en-US"/>
              <a:t>progress</a:t>
            </a:r>
            <a:endParaRPr lang="en-IN" altLang="en-US"/>
          </a:p>
        </p:txBody>
      </p:sp>
      <p:pic>
        <p:nvPicPr>
          <p:cNvPr id="4" name="Content Placeholder 3"/>
          <p:cNvPicPr>
            <a:picLocks noChangeAspect="1"/>
          </p:cNvPicPr>
          <p:nvPr>
            <p:ph idx="1"/>
          </p:nvPr>
        </p:nvPicPr>
        <p:blipFill>
          <a:blip r:embed="rId1"/>
          <a:stretch>
            <a:fillRect/>
          </a:stretch>
        </p:blipFill>
        <p:spPr>
          <a:xfrm>
            <a:off x="668655" y="1935480"/>
            <a:ext cx="7806055" cy="43891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 Snapshot</a:t>
            </a:r>
            <a:endParaRPr lang="en-IN" altLang="en-US"/>
          </a:p>
        </p:txBody>
      </p:sp>
      <p:pic>
        <p:nvPicPr>
          <p:cNvPr id="4" name="Content Placeholder 3"/>
          <p:cNvPicPr>
            <a:picLocks noChangeAspect="1"/>
          </p:cNvPicPr>
          <p:nvPr>
            <p:ph idx="1"/>
          </p:nvPr>
        </p:nvPicPr>
        <p:blipFill>
          <a:blip r:embed="rId1"/>
          <a:stretch>
            <a:fillRect/>
          </a:stretch>
        </p:blipFill>
        <p:spPr>
          <a:xfrm>
            <a:off x="457200" y="2240915"/>
            <a:ext cx="8229600" cy="37769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0" y="5638800"/>
            <a:ext cx="3352800" cy="731520"/>
          </a:xfrm>
        </p:spPr>
        <p:txBody>
          <a:bodyPr>
            <a:normAutofit/>
          </a:bodyPr>
          <a:lstStyle/>
          <a:p>
            <a:pPr>
              <a:buNone/>
            </a:pPr>
            <a:r>
              <a:rPr lang="en-US" sz="4000" dirty="0" smtClean="0">
                <a:latin typeface="Calibri" panose="020F0502020204030204" pitchFamily="34" charset="0"/>
                <a:cs typeface="Calibri" panose="020F0502020204030204" pitchFamily="34" charset="0"/>
              </a:rPr>
              <a:t>Thank You</a:t>
            </a:r>
            <a:endParaRPr lang="en-US" sz="4000" dirty="0">
              <a:latin typeface="Calibri" panose="020F0502020204030204" pitchFamily="34" charset="0"/>
              <a:cs typeface="Calibri" panose="020F0502020204030204"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t>RPA</a:t>
            </a:r>
            <a:endParaRPr lang="en-IN" altLang="en-US" sz="4000"/>
          </a:p>
        </p:txBody>
      </p:sp>
      <p:sp>
        <p:nvSpPr>
          <p:cNvPr id="3" name="Content Placeholder 2"/>
          <p:cNvSpPr>
            <a:spLocks noGrp="1"/>
          </p:cNvSpPr>
          <p:nvPr>
            <p:ph idx="1"/>
          </p:nvPr>
        </p:nvSpPr>
        <p:spPr/>
        <p:txBody>
          <a:bodyPr>
            <a:normAutofit lnSpcReduction="20000"/>
          </a:bodyPr>
          <a:p>
            <a:pPr marL="0" indent="0">
              <a:buNone/>
            </a:pPr>
            <a:endParaRPr lang="en-US" dirty="0">
              <a:latin typeface="Cambria" panose="02040503050406030204" pitchFamily="18" charset="0"/>
              <a:ea typeface="Cambria" panose="02040503050406030204" pitchFamily="18" charset="0"/>
              <a:sym typeface="+mn-ea"/>
            </a:endParaRPr>
          </a:p>
          <a:p>
            <a:pPr marL="0" indent="0" algn="just">
              <a:buNone/>
            </a:pPr>
            <a:r>
              <a:rPr lang="en-US" dirty="0">
                <a:latin typeface="Cambria" panose="02040503050406030204" pitchFamily="18" charset="0"/>
                <a:ea typeface="Cambria" panose="02040503050406030204" pitchFamily="18" charset="0"/>
                <a:sym typeface="+mn-ea"/>
              </a:rPr>
              <a:t>Robotic process automation (or RPA) is an emerging form of business process automation technology based on the notion of software robots</a:t>
            </a:r>
            <a:r>
              <a:rPr lang="en-IN" altLang="en-US" dirty="0">
                <a:latin typeface="Cambria" panose="02040503050406030204" pitchFamily="18" charset="0"/>
                <a:ea typeface="Cambria" panose="02040503050406030204" pitchFamily="18" charset="0"/>
                <a:sym typeface="+mn-ea"/>
              </a:rPr>
              <a:t>.</a:t>
            </a:r>
            <a:endParaRPr lang="en-US"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r>
              <a:rPr lang="en-IN" altLang="en-US" b="1" dirty="0">
                <a:latin typeface="Cambria" panose="02040503050406030204" pitchFamily="18" charset="0"/>
                <a:ea typeface="Cambria" panose="02040503050406030204" pitchFamily="18" charset="0"/>
                <a:sym typeface="+mn-ea"/>
              </a:rPr>
              <a:t>Benefits:</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1) Reduced costs</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2) Time save</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3) Better customer experience</a:t>
            </a:r>
            <a:endParaRPr lang="en-IN" altLang="en-US" dirty="0">
              <a:latin typeface="Cambria" panose="02040503050406030204" pitchFamily="18" charset="0"/>
              <a:ea typeface="Cambria" panose="02040503050406030204" pitchFamily="18" charset="0"/>
            </a:endParaRPr>
          </a:p>
          <a:p>
            <a:pPr marL="0" indent="0" algn="just">
              <a:buNone/>
            </a:pPr>
            <a:r>
              <a:rPr lang="en-IN" altLang="en-US" dirty="0">
                <a:latin typeface="Cambria" panose="02040503050406030204" pitchFamily="18" charset="0"/>
                <a:ea typeface="Cambria" panose="02040503050406030204" pitchFamily="18" charset="0"/>
                <a:sym typeface="+mn-ea"/>
              </a:rPr>
              <a:t>4</a:t>
            </a:r>
            <a:r>
              <a:rPr lang="en-IN" altLang="en-US" dirty="0" smtClean="0">
                <a:latin typeface="Cambria" panose="02040503050406030204" pitchFamily="18" charset="0"/>
                <a:ea typeface="Cambria" panose="02040503050406030204" pitchFamily="18" charset="0"/>
                <a:sym typeface="+mn-ea"/>
              </a:rPr>
              <a:t>) </a:t>
            </a:r>
            <a:r>
              <a:rPr lang="en-IN" altLang="en-US" dirty="0">
                <a:latin typeface="Cambria" panose="02040503050406030204" pitchFamily="18" charset="0"/>
                <a:ea typeface="Cambria" panose="02040503050406030204" pitchFamily="18" charset="0"/>
                <a:sym typeface="+mn-ea"/>
              </a:rPr>
              <a:t>Lower operational risk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sz="4000" dirty="0">
                <a:latin typeface="Calibri" panose="020F0502020204030204" pitchFamily="34" charset="0"/>
                <a:cs typeface="Calibri" panose="020F0502020204030204" pitchFamily="34" charset="0"/>
              </a:rPr>
              <a:t>Area Introduction-Existing system</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828800"/>
            <a:ext cx="8229600" cy="4389120"/>
          </a:xfrm>
        </p:spPr>
        <p:txBody>
          <a:bodyPr/>
          <a:lstStyle/>
          <a:p>
            <a:pPr marL="0" indent="0" algn="just">
              <a:buNone/>
            </a:pPr>
            <a:r>
              <a:rPr lang="en-IN" altLang="en-US" sz="2800" dirty="0">
                <a:latin typeface="Cambria" panose="02040503050406030204" pitchFamily="18" charset="0"/>
                <a:ea typeface="Cambria" panose="02040503050406030204" pitchFamily="18" charset="0"/>
              </a:rPr>
              <a:t>1) Normal search suggests Venn Diagram Generator</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               </a:t>
            </a:r>
            <a:endParaRPr lang="en-IN" altLang="en-US" sz="2800" dirty="0">
              <a:latin typeface="Cambria" panose="02040503050406030204" pitchFamily="18" charset="0"/>
              <a:ea typeface="Cambria" panose="02040503050406030204" pitchFamily="18" charset="0"/>
            </a:endParaRPr>
          </a:p>
          <a:p>
            <a:pPr marL="0" indent="0" algn="just">
              <a:buNone/>
            </a:pPr>
            <a:r>
              <a:rPr lang="en-IN" altLang="en-US" sz="2800" dirty="0" smtClean="0">
                <a:latin typeface="Cambria" panose="02040503050406030204" pitchFamily="18" charset="0"/>
                <a:ea typeface="Cambria" panose="02040503050406030204" pitchFamily="18" charset="0"/>
              </a:rPr>
              <a:t> </a:t>
            </a:r>
            <a:r>
              <a:rPr lang="en-IN" altLang="en-US" sz="2800" dirty="0">
                <a:latin typeface="Cambria" panose="02040503050406030204" pitchFamily="18" charset="0"/>
                <a:ea typeface="Cambria" panose="02040503050406030204" pitchFamily="18" charset="0"/>
              </a:rPr>
              <a:t>This generates a Venn diagram based on the information that is from multiple web sites . The integrated results at the centre of Venn diagram is provided to the users in the specified visualized format. If there are any fraudulent websites, the resultant integrated data will not be accurate. </a:t>
            </a:r>
            <a:endParaRPr lang="en-IN" altLang="en-US" sz="2800" dirty="0">
              <a:latin typeface="Cambria" panose="02040503050406030204" pitchFamily="18" charset="0"/>
              <a:ea typeface="Cambria" panose="02040503050406030204" pitchFamily="18" charset="0"/>
            </a:endParaRPr>
          </a:p>
          <a:p>
            <a:pPr marL="0" indent="0" algn="just">
              <a:buNone/>
            </a:pPr>
            <a:endParaRPr lang="en-IN" altLang="en-US" sz="2800" dirty="0">
              <a:latin typeface="Microsoft YaHei Light" panose="020B0502040204020203" charset="-122"/>
              <a:ea typeface="Microsoft YaHei Light" panose="020B0502040204020203" charset="-122"/>
            </a:endParaRPr>
          </a:p>
          <a:p>
            <a:pPr algn="just"/>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latin typeface="Calibri" panose="020F0502020204030204" pitchFamily="34" charset="0"/>
                <a:cs typeface="Calibri" panose="020F0502020204030204" pitchFamily="34" charset="0"/>
              </a:rPr>
              <a:t>Proposed System</a:t>
            </a:r>
            <a:endParaRPr lang="en-US" sz="4400"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normAutofit lnSpcReduction="10000"/>
          </a:bodyPr>
          <a:lstStyle/>
          <a:p>
            <a:pPr indent="0" algn="just">
              <a:buNone/>
            </a:pPr>
            <a:r>
              <a:rPr lang="en-US" sz="2800" dirty="0">
                <a:latin typeface="Cambria" panose="02040503050406030204" pitchFamily="18" charset="0"/>
                <a:ea typeface="Cambria" panose="02040503050406030204" pitchFamily="18" charset="0"/>
                <a:cs typeface="+mn-lt"/>
              </a:rPr>
              <a:t>Advantages over existing methods</a:t>
            </a:r>
            <a:endParaRPr lang="en-IN" altLang="en-US" sz="2800" dirty="0">
              <a:latin typeface="Cambria" panose="02040503050406030204" pitchFamily="18" charset="0"/>
              <a:ea typeface="Cambria" panose="02040503050406030204" pitchFamily="18" charset="0"/>
              <a:cs typeface="+mn-lt"/>
            </a:endParaRPr>
          </a:p>
          <a:p>
            <a:pPr indent="0" algn="just">
              <a:buNone/>
            </a:pP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The results of  E-Commerce search using RPA are in well documented format.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Time consumption is reduced.</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The automated results will be produced in excel format which is easy to visualize and understand.</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Minimal man power consumption.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rPr>
              <a:t>Computational errors and mistakes are minimized. </a:t>
            </a:r>
            <a:endParaRPr lang="en-IN" altLang="en-US" sz="2800" dirty="0">
              <a:latin typeface="Cambria" panose="02040503050406030204" pitchFamily="18" charset="0"/>
              <a:ea typeface="Cambria" panose="02040503050406030204" pitchFamily="18" charset="0"/>
              <a:cs typeface="+mn-lt"/>
            </a:endParaRPr>
          </a:p>
          <a:p>
            <a:pPr marL="342900" indent="-342900" algn="just">
              <a:buFont typeface="Wingdings" panose="05000000000000000000" charset="0"/>
              <a:buChar char="ü"/>
            </a:pPr>
            <a:endParaRPr lang="en-IN" altLang="en-US" sz="2800" dirty="0">
              <a:latin typeface="Cambria" panose="02040503050406030204" pitchFamily="18" charset="0"/>
              <a:ea typeface="Cambria" panose="02040503050406030204" pitchFamily="18" charset="0"/>
              <a:cs typeface="+mn-lt"/>
            </a:endParaRPr>
          </a:p>
          <a:p>
            <a:pPr indent="0" algn="just">
              <a:buFont typeface="Wingdings" panose="05000000000000000000" pitchFamily="2" charset="2"/>
              <a:buNone/>
            </a:pPr>
            <a:endParaRPr lang="en-US" sz="2800" dirty="0">
              <a:latin typeface="Cambria" panose="02040503050406030204" pitchFamily="18" charset="0"/>
              <a:ea typeface="Cambria" panose="02040503050406030204" pitchFamily="18" charset="0"/>
              <a:cs typeface="+mn-lt"/>
            </a:endParaRPr>
          </a:p>
          <a:p>
            <a:pPr algn="just"/>
            <a:endParaRPr lang="en-IN"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Proposed System</a:t>
            </a:r>
            <a:endParaRPr lang="en-IN" sz="4000" dirty="0"/>
          </a:p>
        </p:txBody>
      </p:sp>
      <p:sp>
        <p:nvSpPr>
          <p:cNvPr id="3" name="Content Placeholder 2"/>
          <p:cNvSpPr>
            <a:spLocks noGrp="1"/>
          </p:cNvSpPr>
          <p:nvPr>
            <p:ph idx="1"/>
          </p:nvPr>
        </p:nvSpPr>
        <p:spPr>
          <a:xfrm>
            <a:off x="457200" y="2057400"/>
            <a:ext cx="8229600" cy="4267200"/>
          </a:xfrm>
        </p:spPr>
        <p:txBody>
          <a:bodyPr/>
          <a:lstStyle/>
          <a:p>
            <a:pPr indent="0" algn="just">
              <a:buFont typeface="Wingdings" panose="05000000000000000000" charset="0"/>
              <a:buNone/>
            </a:pPr>
            <a:r>
              <a:rPr lang="en-US" sz="2800" dirty="0">
                <a:latin typeface="Cambria" panose="02040503050406030204" pitchFamily="18" charset="0"/>
                <a:ea typeface="Cambria" panose="02040503050406030204" pitchFamily="18" charset="0"/>
                <a:cs typeface="+mn-lt"/>
                <a:sym typeface="+mn-ea"/>
              </a:rPr>
              <a:t>Future Enhancements</a:t>
            </a:r>
            <a:endParaRPr lang="en-US" sz="2800" dirty="0">
              <a:latin typeface="Cambria" panose="02040503050406030204" pitchFamily="18" charset="0"/>
              <a:ea typeface="Cambria" panose="02040503050406030204" pitchFamily="18" charset="0"/>
              <a:cs typeface="+mn-lt"/>
            </a:endParaRPr>
          </a:p>
          <a:p>
            <a:pPr indent="0" algn="just">
              <a:buFont typeface="Wingdings" panose="05000000000000000000" charset="0"/>
              <a:buNone/>
            </a:pPr>
            <a:endParaRPr lang="en-US" sz="2800" dirty="0">
              <a:latin typeface="Cambria" panose="02040503050406030204" pitchFamily="18" charset="0"/>
              <a:ea typeface="Cambria" panose="02040503050406030204" pitchFamily="18" charset="0"/>
              <a:cs typeface="+mn-lt"/>
            </a:endParaRPr>
          </a:p>
          <a:p>
            <a:pPr indent="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sym typeface="+mn-ea"/>
              </a:rPr>
              <a:t>The initial data which is not in documented form can be converted to Business file and can be exported via mail to required customer.</a:t>
            </a:r>
            <a:endParaRPr lang="en-IN" altLang="en-US" sz="2800" dirty="0">
              <a:latin typeface="Cambria" panose="02040503050406030204" pitchFamily="18" charset="0"/>
              <a:ea typeface="Cambria" panose="02040503050406030204" pitchFamily="18" charset="0"/>
              <a:cs typeface="+mn-lt"/>
              <a:sym typeface="+mn-ea"/>
            </a:endParaRPr>
          </a:p>
          <a:p>
            <a:pPr indent="0" algn="just">
              <a:buFont typeface="Wingdings" panose="05000000000000000000" charset="0"/>
              <a:buChar char="ü"/>
            </a:pPr>
            <a:r>
              <a:rPr lang="en-IN" altLang="en-US" sz="2800" dirty="0">
                <a:latin typeface="Cambria" panose="02040503050406030204" pitchFamily="18" charset="0"/>
                <a:ea typeface="Cambria" panose="02040503050406030204" pitchFamily="18" charset="0"/>
                <a:cs typeface="+mn-lt"/>
                <a:sym typeface="+mn-ea"/>
              </a:rPr>
              <a:t>The resultant excel sheet can be uploaded to </a:t>
            </a:r>
            <a:r>
              <a:rPr lang="en-IN" altLang="en-US" sz="2800" dirty="0" err="1">
                <a:latin typeface="Cambria" panose="02040503050406030204" pitchFamily="18" charset="0"/>
                <a:ea typeface="Cambria" panose="02040503050406030204" pitchFamily="18" charset="0"/>
                <a:cs typeface="+mn-lt"/>
                <a:sym typeface="+mn-ea"/>
              </a:rPr>
              <a:t>moodle</a:t>
            </a:r>
            <a:r>
              <a:rPr lang="en-IN" altLang="en-US" sz="2800" dirty="0">
                <a:latin typeface="Cambria" panose="02040503050406030204" pitchFamily="18" charset="0"/>
                <a:ea typeface="Cambria" panose="02040503050406030204" pitchFamily="18" charset="0"/>
                <a:cs typeface="+mn-lt"/>
                <a:sym typeface="+mn-ea"/>
              </a:rPr>
              <a:t> or any other educational website which is useful for the reference of students.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latin typeface="Calibri" panose="020F0502020204030204" pitchFamily="34" charset="0"/>
                <a:cs typeface="Calibri" panose="020F0502020204030204" pitchFamily="34" charset="0"/>
              </a:rPr>
              <a:t>Tools used</a:t>
            </a: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676400"/>
            <a:ext cx="8229600" cy="4648200"/>
          </a:xfrm>
        </p:spPr>
        <p:txBody>
          <a:bodyPr>
            <a:normAutofit fontScale="85000" lnSpcReduction="10000"/>
          </a:bodyPr>
          <a:lstStyle/>
          <a:p>
            <a:pPr marL="0" indent="0" algn="just">
              <a:buNone/>
            </a:pPr>
            <a:r>
              <a:rPr lang="en-IN" altLang="en-US" sz="2800" dirty="0" err="1">
                <a:latin typeface="Cambria" panose="02040503050406030204" pitchFamily="18" charset="0"/>
                <a:ea typeface="Cambria" panose="02040503050406030204" pitchFamily="18" charset="0"/>
                <a:sym typeface="+mn-ea"/>
              </a:rPr>
              <a:t>UiPath</a:t>
            </a:r>
            <a:r>
              <a:rPr lang="en-IN" altLang="en-US" sz="2800" dirty="0">
                <a:latin typeface="Cambria" panose="02040503050406030204" pitchFamily="18" charset="0"/>
                <a:ea typeface="Cambria" panose="02040503050406030204" pitchFamily="18" charset="0"/>
                <a:sym typeface="+mn-ea"/>
              </a:rPr>
              <a:t>:</a:t>
            </a:r>
            <a:r>
              <a:rPr lang="en-US" sz="2800" dirty="0">
                <a:latin typeface="Cambria" panose="02040503050406030204" pitchFamily="18" charset="0"/>
                <a:ea typeface="Cambria" panose="02040503050406030204" pitchFamily="18" charset="0"/>
                <a:sym typeface="+mn-ea"/>
              </a:rPr>
              <a:t> </a:t>
            </a:r>
            <a:endParaRPr lang="en-US" sz="2800" dirty="0">
              <a:latin typeface="Cambria" panose="02040503050406030204" pitchFamily="18" charset="0"/>
              <a:ea typeface="Cambria" panose="02040503050406030204" pitchFamily="18" charset="0"/>
              <a:sym typeface="+mn-ea"/>
            </a:endParaRPr>
          </a:p>
          <a:p>
            <a:pPr marL="0" indent="0" algn="just">
              <a:buNone/>
            </a:pPr>
            <a:r>
              <a:rPr lang="en-US" sz="2800" dirty="0">
                <a:latin typeface="Cambria" panose="02040503050406030204" pitchFamily="18" charset="0"/>
                <a:ea typeface="Cambria" panose="02040503050406030204" pitchFamily="18" charset="0"/>
                <a:sym typeface="+mn-ea"/>
              </a:rPr>
              <a:t>             </a:t>
            </a:r>
            <a:r>
              <a:rPr lang="en-US" sz="2800" dirty="0" err="1">
                <a:latin typeface="Cambria" panose="02040503050406030204" pitchFamily="18" charset="0"/>
                <a:ea typeface="Cambria" panose="02040503050406030204" pitchFamily="18" charset="0"/>
                <a:sym typeface="+mn-ea"/>
              </a:rPr>
              <a:t>UiPath</a:t>
            </a:r>
            <a:r>
              <a:rPr lang="en-US" sz="2800" dirty="0">
                <a:latin typeface="Cambria" panose="02040503050406030204" pitchFamily="18" charset="0"/>
                <a:ea typeface="Cambria" panose="02040503050406030204" pitchFamily="18" charset="0"/>
                <a:sym typeface="+mn-ea"/>
              </a:rPr>
              <a:t> is a software structure to improve automation applications. It runs on Microsoft Windows and it was settled on the top of Net framework and Windows workflow base tools. </a:t>
            </a:r>
            <a:r>
              <a:rPr lang="en-US" sz="2800" i="1" dirty="0" err="1">
                <a:latin typeface="Cambria" panose="02040503050406030204" pitchFamily="18" charset="0"/>
                <a:ea typeface="Cambria" panose="02040503050406030204" pitchFamily="18" charset="0"/>
                <a:sym typeface="+mn-ea"/>
              </a:rPr>
              <a:t>UiPath</a:t>
            </a:r>
            <a:r>
              <a:rPr lang="en-US" sz="2800" i="1"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scores best in technology category. </a:t>
            </a:r>
            <a:endParaRPr lang="en-US" sz="2800" dirty="0">
              <a:latin typeface="Cambria" panose="02040503050406030204" pitchFamily="18" charset="0"/>
              <a:ea typeface="Cambria" panose="02040503050406030204" pitchFamily="18" charset="0"/>
              <a:sym typeface="+mn-ea"/>
            </a:endParaRPr>
          </a:p>
          <a:p>
            <a:pPr marL="0" indent="0" algn="just">
              <a:buNone/>
            </a:pPr>
            <a:r>
              <a:rPr lang="en-US" sz="2800" dirty="0">
                <a:latin typeface="Cambria" panose="02040503050406030204" pitchFamily="18" charset="0"/>
                <a:ea typeface="Cambria" panose="02040503050406030204" pitchFamily="18" charset="0"/>
                <a:sym typeface="+mn-ea"/>
              </a:rPr>
              <a:t>              There are three main components in </a:t>
            </a:r>
            <a:r>
              <a:rPr lang="en-US" sz="2800" dirty="0" err="1">
                <a:latin typeface="Cambria" panose="02040503050406030204" pitchFamily="18" charset="0"/>
                <a:ea typeface="Cambria" panose="02040503050406030204" pitchFamily="18" charset="0"/>
                <a:sym typeface="+mn-ea"/>
              </a:rPr>
              <a:t>UiPath</a:t>
            </a:r>
            <a:r>
              <a:rPr lang="en-US" sz="2800" b="1" dirty="0">
                <a:latin typeface="Cambria" panose="02040503050406030204" pitchFamily="18" charset="0"/>
                <a:ea typeface="Cambria" panose="02040503050406030204" pitchFamily="18" charset="0"/>
                <a:sym typeface="+mn-ea"/>
              </a:rPr>
              <a:t>.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Studio is a tool that enables you to design automation processes in a visual manner, through diagrams.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Robot  executes the processes built in Studio, as a human would. </a:t>
            </a:r>
            <a:r>
              <a:rPr lang="en-IN" sz="2800" dirty="0" err="1">
                <a:latin typeface="Cambria" panose="02040503050406030204" pitchFamily="18" charset="0"/>
                <a:ea typeface="Cambria" panose="02040503050406030204" pitchFamily="18" charset="0"/>
              </a:rPr>
              <a:t>UiPath</a:t>
            </a:r>
            <a:r>
              <a:rPr lang="en-IN" sz="2800" dirty="0">
                <a:latin typeface="Cambria" panose="02040503050406030204" pitchFamily="18" charset="0"/>
                <a:ea typeface="Cambria" panose="02040503050406030204" pitchFamily="18" charset="0"/>
              </a:rPr>
              <a:t> Orchestrator is a web application that enables you to  deploy, schedule, monitor and manage Robots and processes.</a:t>
            </a:r>
            <a:endParaRPr lang="en-IN" sz="2800" dirty="0">
              <a:latin typeface="Cambria" panose="02040503050406030204" pitchFamily="18" charset="0"/>
              <a:ea typeface="Cambria" panose="02040503050406030204" pitchFamily="18" charset="0"/>
            </a:endParaRPr>
          </a:p>
          <a:p>
            <a:pPr marL="0" indent="0" algn="just">
              <a:buNone/>
            </a:pPr>
            <a:br>
              <a:rPr lang="en-IN"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IN" sz="4000" dirty="0" smtClean="0"/>
              <a:t>Literature review</a:t>
            </a:r>
            <a:endParaRPr lang="en-IN" sz="4000" dirty="0"/>
          </a:p>
        </p:txBody>
      </p:sp>
      <p:sp>
        <p:nvSpPr>
          <p:cNvPr id="3" name="Content Placeholder 2"/>
          <p:cNvSpPr>
            <a:spLocks noGrp="1"/>
          </p:cNvSpPr>
          <p:nvPr>
            <p:ph idx="1"/>
          </p:nvPr>
        </p:nvSpPr>
        <p:spPr>
          <a:xfrm>
            <a:off x="457200" y="1935480"/>
            <a:ext cx="8229600" cy="4160520"/>
          </a:xfrm>
        </p:spPr>
        <p:txBody>
          <a:bodyPr>
            <a:normAutofit fontScale="92500" lnSpcReduction="10000"/>
          </a:bodyPr>
          <a:lstStyle/>
          <a:p>
            <a:pPr marL="0" indent="0" algn="just">
              <a:buNone/>
            </a:pPr>
            <a:r>
              <a:rPr lang="en-US" sz="3200" dirty="0" smtClean="0">
                <a:latin typeface="Cambria" panose="02040503050406030204" pitchFamily="18" charset="0"/>
                <a:ea typeface="Cambria" panose="02040503050406030204" pitchFamily="18" charset="0"/>
              </a:rPr>
              <a:t>Drawbacks </a:t>
            </a:r>
            <a:r>
              <a:rPr lang="en-US" sz="3200" dirty="0">
                <a:latin typeface="Cambria" panose="02040503050406030204" pitchFamily="18" charset="0"/>
                <a:ea typeface="Cambria" panose="02040503050406030204" pitchFamily="18" charset="0"/>
              </a:rPr>
              <a:t>of existing methods </a:t>
            </a:r>
            <a:endParaRPr lang="en-US" sz="32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Time consumption for data extraction</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Network traffic</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Incorrect ISBN numbers may lead to errors</a:t>
            </a:r>
            <a:endParaRPr lang="en-IN" altLang="en-US" sz="2800" dirty="0">
              <a:latin typeface="Cambria" panose="02040503050406030204" pitchFamily="18" charset="0"/>
              <a:ea typeface="Cambria" panose="02040503050406030204" pitchFamily="18" charset="0"/>
            </a:endParaRPr>
          </a:p>
          <a:p>
            <a:pPr algn="just">
              <a:buClr>
                <a:srgbClr val="000000"/>
              </a:buClr>
              <a:buFont typeface="Wingdings" panose="05000000000000000000" charset="0"/>
              <a:buChar char="Ø"/>
            </a:pPr>
            <a:endParaRPr lang="en-US" sz="2800" dirty="0">
              <a:latin typeface="Cambria" panose="02040503050406030204" pitchFamily="18" charset="0"/>
              <a:ea typeface="Cambria" panose="02040503050406030204" pitchFamily="18" charset="0"/>
            </a:endParaRPr>
          </a:p>
          <a:p>
            <a:pPr marL="0" indent="0" algn="just">
              <a:buNone/>
            </a:pPr>
            <a:r>
              <a:rPr lang="en-US" sz="3200" dirty="0">
                <a:latin typeface="Cambria" panose="02040503050406030204" pitchFamily="18" charset="0"/>
                <a:ea typeface="Cambria" panose="02040503050406030204" pitchFamily="18" charset="0"/>
              </a:rPr>
              <a:t>References</a:t>
            </a:r>
            <a:endParaRPr lang="en-US" sz="3200" dirty="0">
              <a:latin typeface="Cambria" panose="02040503050406030204" pitchFamily="18" charset="0"/>
              <a:ea typeface="Cambria" panose="02040503050406030204" pitchFamily="18" charset="0"/>
            </a:endParaRPr>
          </a:p>
          <a:p>
            <a:pPr marL="0" indent="0" algn="just">
              <a:buClr>
                <a:srgbClr val="000000"/>
              </a:buClr>
              <a:buFont typeface="Wingdings" panose="05000000000000000000" charset="0"/>
              <a:buChar char="Ø"/>
            </a:pPr>
            <a:r>
              <a:rPr lang="en-IN" altLang="en-US" sz="2800" dirty="0">
                <a:latin typeface="Cambria" panose="02040503050406030204" pitchFamily="18" charset="0"/>
                <a:ea typeface="Cambria" panose="02040503050406030204" pitchFamily="18" charset="0"/>
              </a:rPr>
              <a:t>Google Suggest Venn Diagram Generator</a:t>
            </a:r>
            <a:endParaRPr lang="en-US" sz="2800" dirty="0">
              <a:latin typeface="Cambria" panose="02040503050406030204" pitchFamily="18" charset="0"/>
              <a:ea typeface="Cambria" panose="02040503050406030204" pitchFamily="18" charset="0"/>
            </a:endParaRPr>
          </a:p>
          <a:p>
            <a:pPr marL="0" indent="0" algn="just">
              <a:buNone/>
            </a:pPr>
            <a:r>
              <a:rPr lang="en-US" sz="2800"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hlinkClick r:id="rId1"/>
              </a:rPr>
              <a:t>https://www.searchenginejournal.com/viral-projects-based-on-google-suggest/26457/</a:t>
            </a:r>
            <a:endParaRPr lang="en-US" sz="2800" dirty="0">
              <a:latin typeface="Cambria" panose="02040503050406030204" pitchFamily="18" charset="0"/>
              <a:ea typeface="Cambria" panose="02040503050406030204" pitchFamily="18" charset="0"/>
            </a:endParaRPr>
          </a:p>
          <a:p>
            <a:pPr marL="0" indent="0" algn="just">
              <a:buNone/>
            </a:pPr>
            <a:endParaRPr lang="en-US" sz="2800" dirty="0">
              <a:latin typeface="Cambria" panose="02040503050406030204" pitchFamily="18" charset="0"/>
              <a:ea typeface="Cambria" panose="02040503050406030204" pitchFamily="18" charset="0"/>
            </a:endParaRPr>
          </a:p>
          <a:p>
            <a:pPr algn="just"/>
            <a:endParaRPr lang="en-US" sz="3200" dirty="0">
              <a:latin typeface="Cambria" panose="02040503050406030204" pitchFamily="18" charset="0"/>
              <a:ea typeface="Cambria" panose="02040503050406030204" pitchFamily="18" charset="0"/>
            </a:endParaRPr>
          </a:p>
          <a:p>
            <a:pPr marL="0" indent="0" algn="just">
              <a:buClr>
                <a:srgbClr val="000000"/>
              </a:buClr>
              <a:buFont typeface="Wingdings" panose="05000000000000000000" charset="0"/>
              <a:buChar char="Ø"/>
            </a:pPr>
            <a:endParaRPr lang="en-US" sz="2800" dirty="0">
              <a:latin typeface="Cambria" panose="02040503050406030204" pitchFamily="18" charset="0"/>
              <a:ea typeface="Cambria" panose="02040503050406030204" pitchFamily="18" charset="0"/>
            </a:endParaRPr>
          </a:p>
          <a:p>
            <a:pPr algn="just"/>
            <a:endParaRPr lang="en-US" sz="3200" dirty="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marL="0" indent="0" algn="just">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Calibri" panose="020F0502020204030204" pitchFamily="34" charset="0"/>
                <a:cs typeface="Calibri" panose="020F0502020204030204" pitchFamily="34" charset="0"/>
              </a:rPr>
              <a:t>Architectural Design (DFD Level -&gt; 1)</a:t>
            </a:r>
            <a:br>
              <a:rPr lang="en-US" dirty="0" smtClean="0"/>
            </a:br>
            <a:r>
              <a:rPr lang="en-US" dirty="0" smtClean="0"/>
              <a:t> </a:t>
            </a: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Content Placeholder 5"/>
          <p:cNvSpPr>
            <a:spLocks noGrp="1"/>
          </p:cNvSpPr>
          <p:nvPr>
            <p:ph idx="1"/>
          </p:nvPr>
        </p:nvSpPr>
        <p:spPr>
          <a:xfrm>
            <a:off x="457200" y="1371600"/>
            <a:ext cx="8229600" cy="4953000"/>
          </a:xfrm>
        </p:spPr>
        <p:txBody>
          <a:bodyPr/>
          <a:lstStyle/>
          <a:p>
            <a:pPr marL="0" indent="0">
              <a:buNone/>
            </a:pPr>
            <a:endParaRPr lang="en-IN" dirty="0"/>
          </a:p>
        </p:txBody>
      </p:sp>
      <p:pic>
        <p:nvPicPr>
          <p:cNvPr id="7" name="Picture 6"/>
          <p:cNvPicPr>
            <a:picLocks noChangeAspect="1"/>
          </p:cNvPicPr>
          <p:nvPr/>
        </p:nvPicPr>
        <p:blipFill>
          <a:blip r:embed="rId1"/>
          <a:stretch>
            <a:fillRect/>
          </a:stretch>
        </p:blipFill>
        <p:spPr>
          <a:xfrm>
            <a:off x="530860" y="1306830"/>
            <a:ext cx="7393940" cy="492696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6144</Words>
  <Application>WPS Presentation</Application>
  <PresentationFormat>On-screen Show (4:3)</PresentationFormat>
  <Paragraphs>178</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Wingdings 2</vt:lpstr>
      <vt:lpstr>Cambria</vt:lpstr>
      <vt:lpstr>Times New Roman</vt:lpstr>
      <vt:lpstr>Calibri</vt:lpstr>
      <vt:lpstr>Microsoft YaHei Light</vt:lpstr>
      <vt:lpstr>Wingdings</vt:lpstr>
      <vt:lpstr>Constantia</vt:lpstr>
      <vt:lpstr>Microsoft YaHei</vt:lpstr>
      <vt:lpstr>Arial Unicode MS</vt:lpstr>
      <vt:lpstr>Flow</vt:lpstr>
      <vt:lpstr>E-Commerce Data Manipulation using RPA</vt:lpstr>
      <vt:lpstr>Abstract </vt:lpstr>
      <vt:lpstr>RPA</vt:lpstr>
      <vt:lpstr>Area Introduction-Existing system</vt:lpstr>
      <vt:lpstr>Proposed System</vt:lpstr>
      <vt:lpstr>Proposed System</vt:lpstr>
      <vt:lpstr>Tools used</vt:lpstr>
      <vt:lpstr>Literature review</vt:lpstr>
      <vt:lpstr>Architectural Design (DFD Level -&gt; 1)  </vt:lpstr>
      <vt:lpstr>Module Split up</vt:lpstr>
      <vt:lpstr>Input Business File</vt:lpstr>
      <vt:lpstr>Input Business File</vt:lpstr>
      <vt:lpstr>Search the required ISBN number</vt:lpstr>
      <vt:lpstr>Web manipulation and Extraction </vt:lpstr>
      <vt:lpstr>Business file report generation</vt:lpstr>
      <vt:lpstr> Hardware and Software Requirements </vt:lpstr>
      <vt:lpstr>Automated Till…</vt:lpstr>
      <vt:lpstr>Mail flow</vt:lpstr>
      <vt:lpstr>Account signout flow</vt:lpstr>
      <vt:lpstr>Pdf data flow</vt:lpstr>
      <vt:lpstr>Excel data flow</vt:lpstr>
      <vt:lpstr>PowerPoint 演示文稿</vt:lpstr>
      <vt:lpstr>Screenshots of modules under progress</vt:lpstr>
      <vt:lpstr>Screenshots of modules under progress</vt:lpstr>
      <vt:lpstr>Screenshots of modules under progress</vt:lpstr>
      <vt:lpstr>Screenshots of modules under  progress</vt:lpstr>
      <vt:lpstr>Output Snapshot</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swathika</cp:lastModifiedBy>
  <cp:revision>42</cp:revision>
  <dcterms:created xsi:type="dcterms:W3CDTF">2011-12-09T06:36:00Z</dcterms:created>
  <dcterms:modified xsi:type="dcterms:W3CDTF">2019-03-16T09:33:54Z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