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57" r:id="rId5"/>
    <p:sldId id="271" r:id="rId6"/>
    <p:sldId id="273" r:id="rId7"/>
    <p:sldId id="274" r:id="rId8"/>
    <p:sldId id="277" r:id="rId9"/>
    <p:sldId id="280" r:id="rId10"/>
    <p:sldId id="278" r:id="rId11"/>
    <p:sldId id="281" r:id="rId12"/>
    <p:sldId id="282" r:id="rId13"/>
    <p:sldId id="283" r:id="rId14"/>
    <p:sldId id="279" r:id="rId15"/>
    <p:sldId id="263" r:id="rId16"/>
    <p:sldId id="270" r:id="rId17"/>
    <p:sldId id="264" r:id="rId18"/>
    <p:sldId id="260" r:id="rId19"/>
    <p:sldId id="265" r:id="rId20"/>
    <p:sldId id="267" r:id="rId21"/>
    <p:sldId id="266" r:id="rId22"/>
    <p:sldId id="268" r:id="rId23"/>
    <p:sldId id="262" r:id="rId24"/>
    <p:sldId id="26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373608-A69C-4EDF-83A6-1E63DA19575E}"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73608-A69C-4EDF-83A6-1E63DA19575E}"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73608-A69C-4EDF-83A6-1E63DA19575E}"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73608-A69C-4EDF-83A6-1E63DA19575E}"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73608-A69C-4EDF-83A6-1E63DA19575E}"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373608-A69C-4EDF-83A6-1E63DA19575E}"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373608-A69C-4EDF-83A6-1E63DA19575E}" type="datetimeFigureOut">
              <a:rPr lang="en-US" smtClean="0"/>
              <a:pPr/>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73608-A69C-4EDF-83A6-1E63DA19575E}" type="datetimeFigureOut">
              <a:rPr lang="en-US" smtClean="0"/>
              <a:pPr/>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73608-A69C-4EDF-83A6-1E63DA19575E}" type="datetimeFigureOut">
              <a:rPr lang="en-US" smtClean="0"/>
              <a:pPr/>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73608-A69C-4EDF-83A6-1E63DA19575E}"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73608-A69C-4EDF-83A6-1E63DA19575E}"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1AE4B-01A7-49F4-A4ED-B0A12884B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3608-A69C-4EDF-83A6-1E63DA19575E}" type="datetimeFigureOut">
              <a:rPr lang="en-US" smtClean="0"/>
              <a:pPr/>
              <a:t>6/28/2021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1AE4B-01A7-49F4-A4ED-B0A12884B0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hermistor.com/calculators.php" TargetMode="External"/><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omega.com/prodinfo/thermistor.html" TargetMode="External"/><Relationship Id="rId3" Type="http://schemas.openxmlformats.org/officeDocument/2006/relationships/hyperlink" Target="http://www.thermistor.com/productsNTCElementsSpace.php" TargetMode="External"/><Relationship Id="rId7" Type="http://schemas.openxmlformats.org/officeDocument/2006/relationships/hyperlink" Target="http://www.ussensor.com/" TargetMode="External"/><Relationship Id="rId2" Type="http://schemas.openxmlformats.org/officeDocument/2006/relationships/hyperlink" Target="http://www.thermistor.com/" TargetMode="External"/><Relationship Id="rId1" Type="http://schemas.openxmlformats.org/officeDocument/2006/relationships/slideLayout" Target="../slideLayouts/slideLayout2.xml"/><Relationship Id="rId6" Type="http://schemas.openxmlformats.org/officeDocument/2006/relationships/hyperlink" Target="http://www.meas-spec.com/temperature-sensors/ntc-thermistor-sensors/ntc-space-qualified-hi-rel-thermistors.aspx" TargetMode="External"/><Relationship Id="rId5" Type="http://schemas.openxmlformats.org/officeDocument/2006/relationships/hyperlink" Target="http://www.meas-spec.com/temperature-sensors.aspx" TargetMode="External"/><Relationship Id="rId4" Type="http://schemas.openxmlformats.org/officeDocument/2006/relationships/hyperlink" Target="http://www.thermistor.com/productDetails.php?prodID=5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burnsengineering.com/" TargetMode="External"/><Relationship Id="rId3" Type="http://schemas.openxmlformats.org/officeDocument/2006/relationships/hyperlink" Target="http://www.thermistor.com/productsRTDsLeaded.php" TargetMode="External"/><Relationship Id="rId7" Type="http://schemas.openxmlformats.org/officeDocument/2006/relationships/hyperlink" Target="http://content.honeywell.com/sensing/prodinfo" TargetMode="External"/><Relationship Id="rId2" Type="http://schemas.openxmlformats.org/officeDocument/2006/relationships/hyperlink" Target="http://www.meas-spec.com/temperature-sensors.aspx" TargetMode="External"/><Relationship Id="rId1" Type="http://schemas.openxmlformats.org/officeDocument/2006/relationships/slideLayout" Target="../slideLayouts/slideLayout2.xml"/><Relationship Id="rId6" Type="http://schemas.openxmlformats.org/officeDocument/2006/relationships/hyperlink" Target="http://www.omega.com/" TargetMode="External"/><Relationship Id="rId5" Type="http://schemas.openxmlformats.org/officeDocument/2006/relationships/hyperlink" Target="http://www.rdfcorp.com/products/capsule/r-mini_01.shtml" TargetMode="External"/><Relationship Id="rId4" Type="http://schemas.openxmlformats.org/officeDocument/2006/relationships/hyperlink" Target="http://www.rdfcorp.com/products/surface_rtds/r-scaplc_01.s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omega.com/temperature/z/pdf/z033-035.pdf" TargetMode="External"/><Relationship Id="rId2" Type="http://schemas.openxmlformats.org/officeDocument/2006/relationships/hyperlink" Target="http://www.rdfcorp.com/anotes/pa-rtd/pa-rtd_01.shtml" TargetMode="External"/><Relationship Id="rId1" Type="http://schemas.openxmlformats.org/officeDocument/2006/relationships/slideLayout" Target="../slideLayouts/slideLayout2.xml"/><Relationship Id="rId5" Type="http://schemas.openxmlformats.org/officeDocument/2006/relationships/hyperlink" Target="http://ww1.microchip.com/downloads/en/appnotes/00687b.pdf" TargetMode="External"/><Relationship Id="rId4" Type="http://schemas.openxmlformats.org/officeDocument/2006/relationships/hyperlink" Target="http://content.honeywell.com/sensing/prodinfo/temperature/technical/c15_13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8991600" cy="1219200"/>
          </a:xfrm>
        </p:spPr>
        <p:txBody>
          <a:bodyPr>
            <a:normAutofit/>
          </a:bodyPr>
          <a:lstStyle/>
          <a:p>
            <a:r>
              <a:rPr lang="en-US" sz="2400" b="1" dirty="0"/>
              <a:t>Precision Temperature sensing options for the Radium Thermo Cycler</a:t>
            </a:r>
          </a:p>
        </p:txBody>
      </p:sp>
      <p:sp>
        <p:nvSpPr>
          <p:cNvPr id="3" name="Subtitle 2"/>
          <p:cNvSpPr>
            <a:spLocks noGrp="1"/>
          </p:cNvSpPr>
          <p:nvPr>
            <p:ph type="subTitle" idx="1"/>
          </p:nvPr>
        </p:nvSpPr>
        <p:spPr>
          <a:xfrm>
            <a:off x="304800" y="1676400"/>
            <a:ext cx="8839200" cy="1752600"/>
          </a:xfrm>
        </p:spPr>
        <p:txBody>
          <a:bodyPr>
            <a:normAutofit/>
          </a:bodyPr>
          <a:lstStyle/>
          <a:p>
            <a:pPr algn="just"/>
            <a:r>
              <a:rPr lang="en-US" sz="2400" b="1" dirty="0">
                <a:solidFill>
                  <a:schemeClr val="tx1"/>
                </a:solidFill>
              </a:rPr>
              <a:t>Background:</a:t>
            </a:r>
          </a:p>
          <a:p>
            <a:pPr algn="just"/>
            <a:endParaRPr lang="en-US" sz="2000" b="1" dirty="0">
              <a:solidFill>
                <a:schemeClr val="tx1"/>
              </a:solidFill>
            </a:endParaRPr>
          </a:p>
          <a:p>
            <a:pPr algn="just"/>
            <a:r>
              <a:rPr lang="en-US" sz="2000" b="1" dirty="0">
                <a:solidFill>
                  <a:schemeClr val="tx1"/>
                </a:solidFill>
              </a:rPr>
              <a:t>The Radium Real time PCR instrument requires a precise, stable, long life thermal sensor for the PID control system as used for the Thermo Cycler.</a:t>
            </a:r>
          </a:p>
        </p:txBody>
      </p:sp>
      <p:sp>
        <p:nvSpPr>
          <p:cNvPr id="4" name="Rectangle 3"/>
          <p:cNvSpPr/>
          <p:nvPr/>
        </p:nvSpPr>
        <p:spPr>
          <a:xfrm>
            <a:off x="609600" y="3352800"/>
            <a:ext cx="6096000" cy="1969770"/>
          </a:xfrm>
          <a:prstGeom prst="rect">
            <a:avLst/>
          </a:prstGeom>
        </p:spPr>
        <p:txBody>
          <a:bodyPr wrap="square">
            <a:spAutoFit/>
          </a:bodyPr>
          <a:lstStyle/>
          <a:p>
            <a:pPr algn="just"/>
            <a:r>
              <a:rPr lang="en-US" sz="2400" b="1" dirty="0"/>
              <a:t>The Perfect Temperature Sensor:</a:t>
            </a:r>
          </a:p>
          <a:p>
            <a:pPr algn="just"/>
            <a:endParaRPr lang="en-US" b="1" dirty="0"/>
          </a:p>
          <a:p>
            <a:pPr algn="just"/>
            <a:r>
              <a:rPr lang="en-US" sz="2000" dirty="0"/>
              <a:t>• </a:t>
            </a:r>
            <a:r>
              <a:rPr lang="en-US" sz="2000" b="1" dirty="0"/>
              <a:t>Has no effect on the medium it measures.</a:t>
            </a:r>
          </a:p>
          <a:p>
            <a:pPr algn="just"/>
            <a:r>
              <a:rPr lang="en-US" sz="2000" b="1" i="1" u="sng" dirty="0"/>
              <a:t>• Sensor is precisely accurate?</a:t>
            </a:r>
          </a:p>
          <a:p>
            <a:pPr algn="just"/>
            <a:r>
              <a:rPr lang="en-US" sz="2000" dirty="0"/>
              <a:t>• </a:t>
            </a:r>
            <a:r>
              <a:rPr lang="en-US" sz="2000" b="1" dirty="0"/>
              <a:t>Responds instantly (in most cases).</a:t>
            </a:r>
          </a:p>
          <a:p>
            <a:pPr algn="just"/>
            <a:r>
              <a:rPr lang="en-US" sz="2000" dirty="0"/>
              <a:t>• </a:t>
            </a:r>
            <a:r>
              <a:rPr lang="en-US" sz="2000" b="1" dirty="0"/>
              <a:t>Has an easily conditioned output.</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Sensor Manufacturer Quotes(YSI)</a:t>
            </a:r>
          </a:p>
        </p:txBody>
      </p:sp>
      <p:pic>
        <p:nvPicPr>
          <p:cNvPr id="30722" name="Picture 2"/>
          <p:cNvPicPr>
            <a:picLocks noGrp="1" noChangeAspect="1" noChangeArrowheads="1"/>
          </p:cNvPicPr>
          <p:nvPr>
            <p:ph idx="1"/>
          </p:nvPr>
        </p:nvPicPr>
        <p:blipFill>
          <a:blip r:embed="rId2" cstate="print"/>
          <a:srcRect/>
          <a:stretch>
            <a:fillRect/>
          </a:stretch>
        </p:blipFill>
        <p:spPr bwMode="auto">
          <a:xfrm>
            <a:off x="1219200" y="1905000"/>
            <a:ext cx="6640110" cy="185901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US" sz="2400" b="1" dirty="0"/>
              <a:t>US Sensor Data Sheets(accuracy ?)</a:t>
            </a:r>
          </a:p>
        </p:txBody>
      </p:sp>
      <p:pic>
        <p:nvPicPr>
          <p:cNvPr id="33794" name="Picture 2"/>
          <p:cNvPicPr>
            <a:picLocks noChangeAspect="1" noChangeArrowheads="1"/>
          </p:cNvPicPr>
          <p:nvPr/>
        </p:nvPicPr>
        <p:blipFill>
          <a:blip r:embed="rId2" cstate="print"/>
          <a:srcRect/>
          <a:stretch>
            <a:fillRect/>
          </a:stretch>
        </p:blipFill>
        <p:spPr bwMode="auto">
          <a:xfrm>
            <a:off x="304800" y="685800"/>
            <a:ext cx="3657600" cy="2843665"/>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4495800" y="762000"/>
            <a:ext cx="3276599" cy="2859577"/>
          </a:xfrm>
          <a:prstGeom prst="rect">
            <a:avLst/>
          </a:prstGeom>
          <a:noFill/>
          <a:ln w="9525">
            <a:noFill/>
            <a:miter lim="800000"/>
            <a:headEnd/>
            <a:tailEnd/>
          </a:ln>
        </p:spPr>
      </p:pic>
      <p:pic>
        <p:nvPicPr>
          <p:cNvPr id="33796" name="Picture 4"/>
          <p:cNvPicPr>
            <a:picLocks noChangeAspect="1" noChangeArrowheads="1"/>
          </p:cNvPicPr>
          <p:nvPr/>
        </p:nvPicPr>
        <p:blipFill>
          <a:blip r:embed="rId4" cstate="print"/>
          <a:srcRect/>
          <a:stretch>
            <a:fillRect/>
          </a:stretch>
        </p:blipFill>
        <p:spPr bwMode="auto">
          <a:xfrm>
            <a:off x="2895600" y="3793657"/>
            <a:ext cx="4053794" cy="306434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dirty="0"/>
              <a:t>Aging Curve for Epoxy Encapsulated Thermistor</a:t>
            </a:r>
          </a:p>
        </p:txBody>
      </p:sp>
      <p:pic>
        <p:nvPicPr>
          <p:cNvPr id="56322" name="Picture 2"/>
          <p:cNvPicPr>
            <a:picLocks noGrp="1" noChangeAspect="1" noChangeArrowheads="1"/>
          </p:cNvPicPr>
          <p:nvPr>
            <p:ph idx="1"/>
          </p:nvPr>
        </p:nvPicPr>
        <p:blipFill>
          <a:blip r:embed="rId2" cstate="print"/>
          <a:srcRect/>
          <a:stretch>
            <a:fillRect/>
          </a:stretch>
        </p:blipFill>
        <p:spPr bwMode="auto">
          <a:xfrm>
            <a:off x="1703149" y="1600200"/>
            <a:ext cx="5737701"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Aging Curve for </a:t>
            </a:r>
            <a:r>
              <a:rPr lang="en-US" sz="2400"/>
              <a:t>Glass Encapsulated </a:t>
            </a:r>
            <a:r>
              <a:rPr lang="en-US" sz="2400" dirty="0"/>
              <a:t>Thermistor</a:t>
            </a:r>
          </a:p>
        </p:txBody>
      </p:sp>
      <p:pic>
        <p:nvPicPr>
          <p:cNvPr id="57346" name="Picture 2"/>
          <p:cNvPicPr>
            <a:picLocks noGrp="1" noChangeAspect="1" noChangeArrowheads="1"/>
          </p:cNvPicPr>
          <p:nvPr>
            <p:ph idx="1"/>
          </p:nvPr>
        </p:nvPicPr>
        <p:blipFill>
          <a:blip r:embed="rId2" cstate="print"/>
          <a:srcRect/>
          <a:stretch>
            <a:fillRect/>
          </a:stretch>
        </p:blipFill>
        <p:spPr bwMode="auto">
          <a:xfrm>
            <a:off x="1401405" y="1600200"/>
            <a:ext cx="6341189" cy="45259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Sensor Manufacturer Quotes (US Sensor)</a:t>
            </a:r>
          </a:p>
        </p:txBody>
      </p:sp>
      <p:graphicFrame>
        <p:nvGraphicFramePr>
          <p:cNvPr id="31746" name="Object 2"/>
          <p:cNvGraphicFramePr>
            <a:graphicFrameLocks noChangeAspect="1"/>
          </p:cNvGraphicFramePr>
          <p:nvPr/>
        </p:nvGraphicFramePr>
        <p:xfrm>
          <a:off x="1905000" y="1752600"/>
          <a:ext cx="5486400" cy="3351213"/>
        </p:xfrm>
        <a:graphic>
          <a:graphicData uri="http://schemas.openxmlformats.org/presentationml/2006/ole">
            <mc:AlternateContent xmlns:mc="http://schemas.openxmlformats.org/markup-compatibility/2006">
              <mc:Choice xmlns:v="urn:schemas-microsoft-com:vml" Requires="v">
                <p:oleObj name="Document" r:id="rId2" imgW="5486400" imgH="3351510" progId="Word.Document.12">
                  <p:embed/>
                </p:oleObj>
              </mc:Choice>
              <mc:Fallback>
                <p:oleObj name="Document" r:id="rId2" imgW="5486400" imgH="3351510" progId="Word.Document.1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752600"/>
                        <a:ext cx="5486400"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2400" dirty="0"/>
              <a:t>Thermistor Calculations</a:t>
            </a:r>
          </a:p>
        </p:txBody>
      </p:sp>
      <p:pic>
        <p:nvPicPr>
          <p:cNvPr id="19459" name="Picture 3" descr="C:\Users\SE\Desktop\Steinhart-Hart%20equation.gif"/>
          <p:cNvPicPr>
            <a:picLocks noGrp="1" noChangeAspect="1" noChangeArrowheads="1"/>
          </p:cNvPicPr>
          <p:nvPr>
            <p:ph idx="1"/>
          </p:nvPr>
        </p:nvPicPr>
        <p:blipFill>
          <a:blip r:embed="rId2" cstate="print"/>
          <a:srcRect/>
          <a:stretch>
            <a:fillRect/>
          </a:stretch>
        </p:blipFill>
        <p:spPr bwMode="auto">
          <a:xfrm>
            <a:off x="1600200" y="3657600"/>
            <a:ext cx="3506638" cy="685800"/>
          </a:xfrm>
          <a:prstGeom prst="rect">
            <a:avLst/>
          </a:prstGeom>
          <a:noFill/>
        </p:spPr>
      </p:pic>
      <p:sp>
        <p:nvSpPr>
          <p:cNvPr id="7" name="Rectangle 6"/>
          <p:cNvSpPr/>
          <p:nvPr/>
        </p:nvSpPr>
        <p:spPr>
          <a:xfrm>
            <a:off x="762000" y="671691"/>
            <a:ext cx="8077200" cy="6186309"/>
          </a:xfrm>
          <a:prstGeom prst="rect">
            <a:avLst/>
          </a:prstGeom>
        </p:spPr>
        <p:txBody>
          <a:bodyPr wrap="square">
            <a:spAutoFit/>
          </a:bodyPr>
          <a:lstStyle/>
          <a:p>
            <a:r>
              <a:rPr lang="en-US" b="1" dirty="0"/>
              <a:t>Calculations for Temperature and Thermistor Applications</a:t>
            </a:r>
          </a:p>
          <a:p>
            <a:r>
              <a:rPr lang="en-US" dirty="0"/>
              <a:t> </a:t>
            </a:r>
            <a:r>
              <a:rPr lang="en-US" dirty="0">
                <a:hlinkClick r:id="rId3"/>
              </a:rPr>
              <a:t>http://www.thermistor.com/calculators.php</a:t>
            </a:r>
            <a:endParaRPr lang="en-US" b="1" dirty="0"/>
          </a:p>
          <a:p>
            <a:r>
              <a:rPr lang="en-US" b="1" dirty="0"/>
              <a:t>Beta Value Calculator</a:t>
            </a:r>
            <a:r>
              <a:rPr lang="en-US" dirty="0"/>
              <a:t> - The approximate relationship between the resistance and temperature for a </a:t>
            </a:r>
            <a:r>
              <a:rPr lang="en-US" u="sng" dirty="0">
                <a:hlinkClick r:id="" action="ppaction://hlinkfile" tooltip="Powered by Text-Enhance"/>
              </a:rPr>
              <a:t>NTC </a:t>
            </a:r>
            <a:r>
              <a:rPr lang="en-US" u="sng" dirty="0" err="1">
                <a:hlinkClick r:id="" action="ppaction://hlinkfile" tooltip="Powered by Text-Enhance"/>
              </a:rPr>
              <a:t>thermistor</a:t>
            </a:r>
            <a:r>
              <a:rPr lang="en-US" dirty="0"/>
              <a:t>. </a:t>
            </a:r>
            <a:br>
              <a:rPr lang="en-US" dirty="0">
                <a:solidFill>
                  <a:srgbClr val="FFFF00"/>
                </a:solidFill>
              </a:rPr>
            </a:br>
            <a:br>
              <a:rPr lang="en-US" dirty="0">
                <a:solidFill>
                  <a:srgbClr val="FFFF00"/>
                </a:solidFill>
              </a:rPr>
            </a:br>
            <a:r>
              <a:rPr lang="en-US" b="1" dirty="0"/>
              <a:t>R – T (Resistance vs. Temperature Tables)</a:t>
            </a:r>
            <a:r>
              <a:rPr lang="en-US" dirty="0"/>
              <a:t> – A table showing the standard resistance at each temperature point.   </a:t>
            </a:r>
            <a:br>
              <a:rPr lang="en-US" dirty="0"/>
            </a:br>
            <a:endParaRPr lang="en-US" dirty="0"/>
          </a:p>
          <a:p>
            <a:r>
              <a:rPr lang="en-US" b="1" dirty="0"/>
              <a:t>Steinhart-Hart Calculator</a:t>
            </a:r>
            <a:r>
              <a:rPr lang="en-US" dirty="0"/>
              <a:t> - The Steinhart–Hart equation is a model of the resistance of a semiconductor at different temperatures.</a:t>
            </a:r>
          </a:p>
          <a:p>
            <a:endParaRPr lang="en-US" dirty="0"/>
          </a:p>
          <a:p>
            <a:endParaRPr lang="en-US" b="1" u="sng" dirty="0"/>
          </a:p>
          <a:p>
            <a:endParaRPr lang="en-US" b="1" u="sng" dirty="0"/>
          </a:p>
          <a:p>
            <a:r>
              <a:rPr lang="en-US" b="1" u="sng" dirty="0"/>
              <a:t>Where: </a:t>
            </a:r>
            <a:r>
              <a:rPr lang="en-US" dirty="0"/>
              <a:t>T is the temperature (in </a:t>
            </a:r>
            <a:r>
              <a:rPr lang="en-US" dirty="0" err="1"/>
              <a:t>kelvins</a:t>
            </a:r>
            <a:r>
              <a:rPr lang="en-US" dirty="0"/>
              <a:t>)</a:t>
            </a:r>
          </a:p>
          <a:p>
            <a:r>
              <a:rPr lang="en-US" dirty="0"/>
              <a:t>R is the resistance at T (in ohms)</a:t>
            </a:r>
          </a:p>
          <a:p>
            <a:r>
              <a:rPr lang="en-US" dirty="0"/>
              <a:t>A, B, and C are the Steinhart-Hart coefficients which vary depending on the type and model of </a:t>
            </a:r>
            <a:r>
              <a:rPr lang="en-US" dirty="0" err="1"/>
              <a:t>thermistor</a:t>
            </a:r>
            <a:r>
              <a:rPr lang="en-US" dirty="0"/>
              <a:t> and the temperature range of interest. (The most general form of the applied equation contains a (</a:t>
            </a:r>
            <a:r>
              <a:rPr lang="en-US" dirty="0" err="1"/>
              <a:t>ln</a:t>
            </a:r>
            <a:r>
              <a:rPr lang="en-US" dirty="0"/>
              <a:t>(R))2 term, but this is frequently neglected because it is typically much smaller than the other coefficients, and is therefore not shown above.)</a:t>
            </a:r>
          </a:p>
          <a:p>
            <a:br>
              <a:rPr lang="en-US" dirty="0"/>
            </a:br>
            <a:endParaRPr lang="en-US" dirty="0"/>
          </a:p>
        </p:txBody>
      </p:sp>
      <p:pic>
        <p:nvPicPr>
          <p:cNvPr id="10242" name="Picture 2" descr="R=e^{{\left( \beta-{\alpha \over 2} \right)}^{1\over 3}-{\left( \beta+{\alpha \over 2} \right)}^{1\over 3}}"/>
          <p:cNvPicPr>
            <a:picLocks noChangeAspect="1" noChangeArrowheads="1"/>
          </p:cNvPicPr>
          <p:nvPr/>
        </p:nvPicPr>
        <p:blipFill>
          <a:blip r:embed="rId4" cstate="print"/>
          <a:srcRect/>
          <a:stretch>
            <a:fillRect/>
          </a:stretch>
        </p:blipFill>
        <p:spPr bwMode="auto">
          <a:xfrm>
            <a:off x="155575" y="-136525"/>
            <a:ext cx="1657350" cy="2857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2400" dirty="0"/>
              <a:t>Thermistor Powering</a:t>
            </a:r>
          </a:p>
        </p:txBody>
      </p:sp>
      <p:pic>
        <p:nvPicPr>
          <p:cNvPr id="1026" name="Picture 2"/>
          <p:cNvPicPr>
            <a:picLocks noChangeAspect="1" noChangeArrowheads="1"/>
          </p:cNvPicPr>
          <p:nvPr/>
        </p:nvPicPr>
        <p:blipFill>
          <a:blip r:embed="rId2" cstate="print"/>
          <a:srcRect/>
          <a:stretch>
            <a:fillRect/>
          </a:stretch>
        </p:blipFill>
        <p:spPr bwMode="auto">
          <a:xfrm>
            <a:off x="381000" y="2057400"/>
            <a:ext cx="3933825" cy="21431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410200" y="1981200"/>
            <a:ext cx="2181225" cy="2133600"/>
          </a:xfrm>
          <a:prstGeom prst="rect">
            <a:avLst/>
          </a:prstGeom>
          <a:noFill/>
          <a:ln w="9525">
            <a:noFill/>
            <a:miter lim="800000"/>
            <a:headEnd/>
            <a:tailEnd/>
          </a:ln>
        </p:spPr>
      </p:pic>
      <p:sp>
        <p:nvSpPr>
          <p:cNvPr id="6" name="TextBox 5"/>
          <p:cNvSpPr txBox="1"/>
          <p:nvPr/>
        </p:nvSpPr>
        <p:spPr>
          <a:xfrm>
            <a:off x="533400" y="4267200"/>
            <a:ext cx="2286000" cy="369332"/>
          </a:xfrm>
          <a:prstGeom prst="rect">
            <a:avLst/>
          </a:prstGeom>
          <a:noFill/>
        </p:spPr>
        <p:txBody>
          <a:bodyPr wrap="square" rtlCol="0">
            <a:spAutoFit/>
          </a:bodyPr>
          <a:lstStyle/>
          <a:p>
            <a:r>
              <a:rPr lang="en-US" dirty="0"/>
              <a:t>Current Source</a:t>
            </a:r>
          </a:p>
        </p:txBody>
      </p:sp>
      <p:sp>
        <p:nvSpPr>
          <p:cNvPr id="7" name="TextBox 6"/>
          <p:cNvSpPr txBox="1"/>
          <p:nvPr/>
        </p:nvSpPr>
        <p:spPr>
          <a:xfrm>
            <a:off x="4953000" y="4267200"/>
            <a:ext cx="2286000" cy="369332"/>
          </a:xfrm>
          <a:prstGeom prst="rect">
            <a:avLst/>
          </a:prstGeom>
          <a:noFill/>
        </p:spPr>
        <p:txBody>
          <a:bodyPr wrap="square" rtlCol="0">
            <a:spAutoFit/>
          </a:bodyPr>
          <a:lstStyle/>
          <a:p>
            <a:r>
              <a:rPr lang="en-US" dirty="0"/>
              <a:t>Voltage Source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dirty="0"/>
              <a:t>High Reliability Thermistor Manufacturers</a:t>
            </a:r>
          </a:p>
        </p:txBody>
      </p:sp>
      <p:sp>
        <p:nvSpPr>
          <p:cNvPr id="3" name="Content Placeholder 2"/>
          <p:cNvSpPr>
            <a:spLocks noGrp="1"/>
          </p:cNvSpPr>
          <p:nvPr>
            <p:ph idx="1"/>
          </p:nvPr>
        </p:nvSpPr>
        <p:spPr>
          <a:xfrm>
            <a:off x="381000" y="1143000"/>
            <a:ext cx="8229600" cy="4525963"/>
          </a:xfrm>
        </p:spPr>
        <p:txBody>
          <a:bodyPr>
            <a:normAutofit fontScale="85000" lnSpcReduction="20000"/>
          </a:bodyPr>
          <a:lstStyle/>
          <a:p>
            <a:endParaRPr lang="en-US" sz="2000" u="sng" dirty="0"/>
          </a:p>
          <a:p>
            <a:pPr>
              <a:buNone/>
            </a:pPr>
            <a:r>
              <a:rPr lang="en-US" sz="2000" i="1" u="sng" dirty="0"/>
              <a:t>QTI</a:t>
            </a:r>
            <a:endParaRPr lang="en-US" sz="2000" u="sng" dirty="0">
              <a:hlinkClick r:id="rId2"/>
            </a:endParaRPr>
          </a:p>
          <a:p>
            <a:r>
              <a:rPr lang="en-US" sz="2000" u="sng" dirty="0">
                <a:hlinkClick r:id="rId2"/>
              </a:rPr>
              <a:t>www.</a:t>
            </a:r>
            <a:r>
              <a:rPr lang="en-US" sz="2000" b="1" u="sng" dirty="0">
                <a:hlinkClick r:id="rId2"/>
              </a:rPr>
              <a:t>thermistor</a:t>
            </a:r>
            <a:r>
              <a:rPr lang="en-US" sz="2000" u="sng" dirty="0">
                <a:hlinkClick r:id="rId2"/>
              </a:rPr>
              <a:t>.com</a:t>
            </a:r>
            <a:r>
              <a:rPr lang="en-US" sz="2000" i="1" dirty="0"/>
              <a:t> QTI Have space grade and military grade parts.</a:t>
            </a:r>
          </a:p>
          <a:p>
            <a:r>
              <a:rPr lang="en-US" sz="2000" i="1" dirty="0">
                <a:hlinkClick r:id="rId3"/>
              </a:rPr>
              <a:t>http://www.thermistor.com/productsNTCElementsSpace.php</a:t>
            </a:r>
            <a:endParaRPr lang="en-US" sz="2000" i="1" dirty="0"/>
          </a:p>
          <a:p>
            <a:r>
              <a:rPr lang="en-US" sz="2000" i="1" dirty="0">
                <a:hlinkClick r:id="rId4"/>
              </a:rPr>
              <a:t>http://www.thermistor.com/productDetails.php?prodID=56</a:t>
            </a:r>
            <a:endParaRPr lang="en-US" sz="2000" i="1" dirty="0"/>
          </a:p>
          <a:p>
            <a:endParaRPr lang="en-US" sz="2000" i="1" dirty="0"/>
          </a:p>
          <a:p>
            <a:pPr>
              <a:buNone/>
            </a:pPr>
            <a:endParaRPr lang="en-US" sz="2000" i="1" u="sng" dirty="0"/>
          </a:p>
          <a:p>
            <a:pPr>
              <a:buNone/>
            </a:pPr>
            <a:r>
              <a:rPr lang="en-US" sz="2000" i="1" u="sng" dirty="0"/>
              <a:t>Measurement Specialist</a:t>
            </a:r>
            <a:endParaRPr lang="en-US" sz="2000" u="sng" dirty="0"/>
          </a:p>
          <a:p>
            <a:r>
              <a:rPr lang="en-US" sz="2000" u="sng" dirty="0">
                <a:hlinkClick r:id="rId5"/>
              </a:rPr>
              <a:t>http://www.meas-spec.com/temperature-sensors.aspx</a:t>
            </a:r>
            <a:endParaRPr lang="en-US" sz="2000" dirty="0"/>
          </a:p>
          <a:p>
            <a:r>
              <a:rPr lang="en-US" sz="2000" u="sng" dirty="0">
                <a:hlinkClick r:id="rId6"/>
              </a:rPr>
              <a:t>http://www.meas-spec.com/temperature-sensors/ntc-thermistor-sensors/ntc-space-qualified-hi-rel-thermistors.aspx</a:t>
            </a:r>
            <a:r>
              <a:rPr lang="en-US" sz="2000" u="sng" dirty="0"/>
              <a:t> </a:t>
            </a:r>
            <a:r>
              <a:rPr lang="en-US" sz="2000" i="1" dirty="0"/>
              <a:t>() Have space grade and military grade parts</a:t>
            </a:r>
            <a:endParaRPr lang="en-US" sz="2000" dirty="0"/>
          </a:p>
          <a:p>
            <a:endParaRPr lang="en-US" sz="2000" i="1" dirty="0"/>
          </a:p>
          <a:p>
            <a:pPr>
              <a:buNone/>
            </a:pPr>
            <a:r>
              <a:rPr lang="en-US" sz="2000" i="1" u="sng" dirty="0"/>
              <a:t>US Sensor</a:t>
            </a:r>
            <a:endParaRPr lang="en-US" sz="2000" u="sng" dirty="0"/>
          </a:p>
          <a:p>
            <a:r>
              <a:rPr lang="en-US" sz="2000" u="sng" dirty="0">
                <a:hlinkClick r:id="rId7"/>
              </a:rPr>
              <a:t>www.ussensor.com</a:t>
            </a:r>
            <a:endParaRPr lang="en-US" sz="2000" u="sng" dirty="0"/>
          </a:p>
          <a:p>
            <a:pPr>
              <a:buNone/>
            </a:pPr>
            <a:r>
              <a:rPr lang="en-US" sz="2000" u="sng" dirty="0"/>
              <a:t>Omega</a:t>
            </a:r>
            <a:endParaRPr lang="en-US" sz="2000" dirty="0"/>
          </a:p>
          <a:p>
            <a:r>
              <a:rPr lang="en-US" sz="2000" u="sng" dirty="0">
                <a:hlinkClick r:id="rId8"/>
              </a:rPr>
              <a:t>www.omega.com/prodinfo/</a:t>
            </a:r>
            <a:r>
              <a:rPr lang="en-US" sz="2000" b="1" u="sng" dirty="0">
                <a:hlinkClick r:id="rId8"/>
              </a:rPr>
              <a:t>thermistor</a:t>
            </a:r>
            <a:r>
              <a:rPr lang="en-US" sz="2000" u="sng" dirty="0">
                <a:hlinkClick r:id="rId8"/>
              </a:rPr>
              <a:t>.html</a:t>
            </a:r>
            <a:endParaRPr lang="en-US" sz="2000" dirty="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dirty="0"/>
              <a:t>RTD Calculations</a:t>
            </a:r>
          </a:p>
        </p:txBody>
      </p:sp>
      <p:pic>
        <p:nvPicPr>
          <p:cNvPr id="2050" name="Picture 2"/>
          <p:cNvPicPr>
            <a:picLocks noChangeAspect="1" noChangeArrowheads="1"/>
          </p:cNvPicPr>
          <p:nvPr/>
        </p:nvPicPr>
        <p:blipFill>
          <a:blip r:embed="rId2" cstate="print"/>
          <a:srcRect/>
          <a:stretch>
            <a:fillRect/>
          </a:stretch>
        </p:blipFill>
        <p:spPr bwMode="auto">
          <a:xfrm>
            <a:off x="2057400" y="914401"/>
            <a:ext cx="5640444" cy="31242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514600" y="3886200"/>
            <a:ext cx="4791075" cy="2971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a:t>Comparing NTC/RTDs</a:t>
            </a:r>
            <a:endParaRPr lang="en-US" sz="2400" dirty="0"/>
          </a:p>
        </p:txBody>
      </p:sp>
      <p:graphicFrame>
        <p:nvGraphicFramePr>
          <p:cNvPr id="6" name="Table 5"/>
          <p:cNvGraphicFramePr>
            <a:graphicFrameLocks noGrp="1"/>
          </p:cNvGraphicFramePr>
          <p:nvPr/>
        </p:nvGraphicFramePr>
        <p:xfrm>
          <a:off x="228600" y="990600"/>
          <a:ext cx="8458199" cy="5358826"/>
        </p:xfrm>
        <a:graphic>
          <a:graphicData uri="http://schemas.openxmlformats.org/drawingml/2006/table">
            <a:tbl>
              <a:tblPr/>
              <a:tblGrid>
                <a:gridCol w="2667000">
                  <a:extLst>
                    <a:ext uri="{9D8B030D-6E8A-4147-A177-3AD203B41FA5}">
                      <a16:colId xmlns:a16="http://schemas.microsoft.com/office/drawing/2014/main" val="20000"/>
                    </a:ext>
                  </a:extLst>
                </a:gridCol>
                <a:gridCol w="2848071">
                  <a:extLst>
                    <a:ext uri="{9D8B030D-6E8A-4147-A177-3AD203B41FA5}">
                      <a16:colId xmlns:a16="http://schemas.microsoft.com/office/drawing/2014/main" val="20001"/>
                    </a:ext>
                  </a:extLst>
                </a:gridCol>
                <a:gridCol w="2943128">
                  <a:extLst>
                    <a:ext uri="{9D8B030D-6E8A-4147-A177-3AD203B41FA5}">
                      <a16:colId xmlns:a16="http://schemas.microsoft.com/office/drawing/2014/main" val="20002"/>
                    </a:ext>
                  </a:extLst>
                </a:gridCol>
              </a:tblGrid>
              <a:tr h="260355">
                <a:tc>
                  <a:txBody>
                    <a:bodyPr/>
                    <a:lstStyle/>
                    <a:p>
                      <a:pPr algn="l" fontAlgn="t"/>
                      <a:r>
                        <a:rPr lang="en-US" sz="1400" b="1" i="0" u="none" strike="noStrike" dirty="0">
                          <a:solidFill>
                            <a:srgbClr val="000000"/>
                          </a:solidFill>
                          <a:latin typeface="Calibri"/>
                        </a:rPr>
                        <a:t>Sensor</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1" i="0" u="none" strike="noStrike" dirty="0">
                          <a:solidFill>
                            <a:srgbClr val="000000"/>
                          </a:solidFill>
                          <a:latin typeface="Calibri"/>
                        </a:rPr>
                        <a:t>NTC Thermistor </a:t>
                      </a:r>
                      <a:r>
                        <a:rPr lang="en-US" sz="1400" b="1" i="0" u="none" strike="noStrike" dirty="0">
                          <a:solidFill>
                            <a:srgbClr val="000000"/>
                          </a:solidFill>
                          <a:latin typeface="+mn-lt"/>
                        </a:rPr>
                        <a:t>Semiconductor</a:t>
                      </a:r>
                      <a:endParaRPr lang="en-US" sz="1400" b="1" i="0" u="none" strike="noStrike" dirty="0">
                        <a:solidFill>
                          <a:srgbClr val="000000"/>
                        </a:solidFill>
                        <a:latin typeface="Calibri"/>
                      </a:endParaRP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1" i="0" u="none" strike="noStrike" dirty="0">
                          <a:solidFill>
                            <a:srgbClr val="000000"/>
                          </a:solidFill>
                          <a:latin typeface="Calibri"/>
                        </a:rPr>
                        <a:t>RTD Thermocouple </a:t>
                      </a:r>
                      <a:r>
                        <a:rPr lang="en-US" sz="1400" b="1" i="0" u="none" strike="noStrike" dirty="0">
                          <a:solidFill>
                            <a:srgbClr val="000000"/>
                          </a:solidFill>
                          <a:latin typeface="+mn-lt"/>
                        </a:rPr>
                        <a:t>Platinum</a:t>
                      </a:r>
                      <a:endParaRPr lang="en-US" sz="1400" b="1" i="0" u="none" strike="noStrike" dirty="0">
                        <a:solidFill>
                          <a:srgbClr val="000000"/>
                        </a:solidFill>
                        <a:latin typeface="Calibri"/>
                      </a:endParaRP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2722">
                <a:tc>
                  <a:txBody>
                    <a:bodyPr/>
                    <a:lstStyle/>
                    <a:p>
                      <a:pPr algn="l" fontAlgn="t"/>
                      <a:r>
                        <a:rPr lang="en-US" sz="1400" b="1" i="0" u="none" strike="noStrike" dirty="0">
                          <a:solidFill>
                            <a:srgbClr val="000000"/>
                          </a:solidFill>
                          <a:latin typeface="Calibri"/>
                        </a:rPr>
                        <a:t>Sensing Technology</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Sensor Ceramic (metal oxide </a:t>
                      </a:r>
                      <a:r>
                        <a:rPr lang="en-US" sz="1000" b="0" i="0" u="none" strike="noStrike" dirty="0" err="1">
                          <a:solidFill>
                            <a:srgbClr val="000000"/>
                          </a:solidFill>
                          <a:latin typeface="Calibri"/>
                        </a:rPr>
                        <a:t>spinel</a:t>
                      </a:r>
                      <a:r>
                        <a:rPr lang="en-US" sz="1000" b="0" i="0" u="none" strike="noStrike" dirty="0">
                          <a:solidFill>
                            <a:srgbClr val="000000"/>
                          </a:solidFill>
                          <a:latin typeface="Calibri"/>
                        </a:rPr>
                        <a:t>)</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Platinum </a:t>
                      </a:r>
                      <a:r>
                        <a:rPr lang="en-US" sz="1000" b="0" i="0" u="none" strike="noStrike" dirty="0" err="1">
                          <a:solidFill>
                            <a:srgbClr val="000000"/>
                          </a:solidFill>
                          <a:latin typeface="Calibri"/>
                        </a:rPr>
                        <a:t>wirewound</a:t>
                      </a:r>
                      <a:r>
                        <a:rPr lang="en-US" sz="1000" b="0" i="0" u="none" strike="noStrike" dirty="0">
                          <a:solidFill>
                            <a:srgbClr val="000000"/>
                          </a:solidFill>
                          <a:latin typeface="Calibri"/>
                        </a:rPr>
                        <a:t> or metal film</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1302">
                <a:tc>
                  <a:txBody>
                    <a:bodyPr/>
                    <a:lstStyle/>
                    <a:p>
                      <a:pPr algn="l" fontAlgn="t"/>
                      <a:r>
                        <a:rPr lang="en-US" sz="1400" b="1" i="0" u="none" strike="noStrike" dirty="0">
                          <a:solidFill>
                            <a:srgbClr val="000000"/>
                          </a:solidFill>
                          <a:latin typeface="Calibri"/>
                        </a:rPr>
                        <a:t>Temperature Range (typical)</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-100 to +325˚C</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-200 to +650˚C</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2722">
                <a:tc>
                  <a:txBody>
                    <a:bodyPr/>
                    <a:lstStyle/>
                    <a:p>
                      <a:pPr algn="l" fontAlgn="t"/>
                      <a:r>
                        <a:rPr lang="en-US" sz="1400" b="1" i="0" u="none" strike="noStrike" dirty="0">
                          <a:solidFill>
                            <a:srgbClr val="000000"/>
                          </a:solidFill>
                          <a:latin typeface="Calibri"/>
                        </a:rPr>
                        <a:t>Accuracy(typical)</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0.05 to 1.5 ˚C</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0.1 to 1.0˚C</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6483">
                <a:tc>
                  <a:txBody>
                    <a:bodyPr/>
                    <a:lstStyle/>
                    <a:p>
                      <a:pPr algn="l" fontAlgn="t"/>
                      <a:r>
                        <a:rPr lang="en-US" sz="1400" b="1" i="0" u="none" strike="noStrike" dirty="0">
                          <a:solidFill>
                            <a:srgbClr val="000000"/>
                          </a:solidFill>
                          <a:latin typeface="Calibri"/>
                        </a:rPr>
                        <a:t>Long-term Stability @ 100˚C(typical)</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0.2˚C/year (epoxy)</a:t>
                      </a:r>
                      <a:br>
                        <a:rPr lang="en-US" sz="1000" b="0" i="0" u="none" strike="noStrike" dirty="0">
                          <a:solidFill>
                            <a:srgbClr val="000000"/>
                          </a:solidFill>
                          <a:latin typeface="Calibri"/>
                        </a:rPr>
                      </a:br>
                      <a:r>
                        <a:rPr lang="en-US" sz="1000" b="0" i="0" u="none" strike="noStrike" dirty="0">
                          <a:solidFill>
                            <a:srgbClr val="000000"/>
                          </a:solidFill>
                          <a:latin typeface="Calibri"/>
                        </a:rPr>
                        <a:t>0.02˚C/year (glass)</a:t>
                      </a:r>
                      <a:br>
                        <a:rPr lang="en-US" sz="1000" b="0" i="0" u="none" strike="noStrike" dirty="0">
                          <a:solidFill>
                            <a:srgbClr val="000000"/>
                          </a:solidFill>
                          <a:latin typeface="Calibri"/>
                        </a:rPr>
                      </a:br>
                      <a:endParaRPr lang="en-US" sz="1000" b="0" i="0" u="none" strike="noStrike" dirty="0">
                        <a:solidFill>
                          <a:srgbClr val="000000"/>
                        </a:solidFill>
                        <a:latin typeface="Calibri"/>
                      </a:endParaRP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0.05˚C/year (film)                                                 0.002˚C/year(wire)</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390">
                <a:tc>
                  <a:txBody>
                    <a:bodyPr/>
                    <a:lstStyle/>
                    <a:p>
                      <a:pPr algn="l" fontAlgn="t"/>
                      <a:r>
                        <a:rPr lang="en-US" sz="1400" b="1" i="0" u="none" strike="noStrike" dirty="0">
                          <a:solidFill>
                            <a:srgbClr val="000000"/>
                          </a:solidFill>
                          <a:latin typeface="Calibri"/>
                        </a:rPr>
                        <a:t>Output</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NTC Resistance : -4.4%/˚C typical</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PTC resistance: 0.00385</a:t>
                      </a:r>
                      <a:r>
                        <a:rPr lang="el-GR" sz="1000" b="0" i="0" u="none" strike="noStrike" dirty="0">
                          <a:solidFill>
                            <a:srgbClr val="000000"/>
                          </a:solidFill>
                          <a:latin typeface="Calibri"/>
                        </a:rPr>
                        <a:t>Ω/Ω/°</a:t>
                      </a:r>
                      <a:r>
                        <a:rPr lang="en-US" sz="1000" b="0" i="0" u="none" strike="noStrike" dirty="0">
                          <a:solidFill>
                            <a:srgbClr val="000000"/>
                          </a:solidFill>
                          <a:latin typeface="Calibri"/>
                        </a:rPr>
                        <a:t>C</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2722">
                <a:tc>
                  <a:txBody>
                    <a:bodyPr/>
                    <a:lstStyle/>
                    <a:p>
                      <a:pPr algn="l" fontAlgn="t"/>
                      <a:r>
                        <a:rPr lang="en-US" sz="1400" b="1" i="0" u="none" strike="noStrike" dirty="0">
                          <a:solidFill>
                            <a:srgbClr val="000000"/>
                          </a:solidFill>
                          <a:latin typeface="Calibri"/>
                        </a:rPr>
                        <a:t>Linearity</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Exponential</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Fairly linear</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2722">
                <a:tc>
                  <a:txBody>
                    <a:bodyPr/>
                    <a:lstStyle/>
                    <a:p>
                      <a:pPr algn="l" fontAlgn="t"/>
                      <a:r>
                        <a:rPr lang="en-US" sz="1400" b="1" i="0" u="none" strike="noStrike" dirty="0">
                          <a:solidFill>
                            <a:srgbClr val="000000"/>
                          </a:solidFill>
                          <a:latin typeface="Calibri"/>
                        </a:rPr>
                        <a:t>Power Required</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Constant voltage or current</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Constant voltage or current</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2722">
                <a:tc>
                  <a:txBody>
                    <a:bodyPr/>
                    <a:lstStyle/>
                    <a:p>
                      <a:pPr algn="l" fontAlgn="t"/>
                      <a:r>
                        <a:rPr lang="en-US" sz="1400" b="1" i="0" u="none" strike="noStrike">
                          <a:solidFill>
                            <a:srgbClr val="000000"/>
                          </a:solidFill>
                          <a:latin typeface="Calibri"/>
                        </a:rPr>
                        <a:t>Response Time Fast</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0.12 to 10 seconds</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Generally slow 1 to 50 seconds</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0355">
                <a:tc>
                  <a:txBody>
                    <a:bodyPr/>
                    <a:lstStyle/>
                    <a:p>
                      <a:pPr algn="l" fontAlgn="t"/>
                      <a:r>
                        <a:rPr lang="en-US" sz="1400" b="1" i="0" u="none" strike="noStrike" dirty="0">
                          <a:solidFill>
                            <a:srgbClr val="000000"/>
                          </a:solidFill>
                          <a:latin typeface="Calibri"/>
                        </a:rPr>
                        <a:t>Susceptibility to Electrical Noise</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Rarely susceptible (High resistance only)</a:t>
                      </a:r>
                      <a:br>
                        <a:rPr lang="en-US" sz="1000" b="0" i="0" u="none" strike="noStrike" dirty="0">
                          <a:solidFill>
                            <a:srgbClr val="000000"/>
                          </a:solidFill>
                          <a:latin typeface="Calibri"/>
                        </a:rPr>
                      </a:br>
                      <a:endParaRPr lang="en-US" sz="1000" b="0" i="0" u="none" strike="noStrike" dirty="0">
                        <a:solidFill>
                          <a:srgbClr val="000000"/>
                        </a:solidFill>
                        <a:latin typeface="Calibri"/>
                      </a:endParaRP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Rarely susceptible</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0355">
                <a:tc>
                  <a:txBody>
                    <a:bodyPr/>
                    <a:lstStyle/>
                    <a:p>
                      <a:pPr algn="l" fontAlgn="t"/>
                      <a:r>
                        <a:rPr lang="en-US" sz="1400" b="1" i="0" u="none" strike="noStrike" dirty="0">
                          <a:solidFill>
                            <a:srgbClr val="000000"/>
                          </a:solidFill>
                          <a:latin typeface="Calibri"/>
                        </a:rPr>
                        <a:t>Lead Resistance Effects</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Low resistance parts only</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Very susceptible. 3 or 4-wire configurations required</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9881">
                <a:tc>
                  <a:txBody>
                    <a:bodyPr/>
                    <a:lstStyle/>
                    <a:p>
                      <a:pPr algn="l" fontAlgn="t"/>
                      <a:r>
                        <a:rPr lang="en-US" sz="1400" b="1" i="0" u="none" strike="noStrike" dirty="0">
                          <a:solidFill>
                            <a:srgbClr val="000000"/>
                          </a:solidFill>
                          <a:latin typeface="Calibri"/>
                        </a:rPr>
                        <a:t>Cost</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Low to moderate</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Wire-wound – High                                               </a:t>
                      </a:r>
                    </a:p>
                    <a:p>
                      <a:pPr algn="l" fontAlgn="t"/>
                      <a:r>
                        <a:rPr lang="en-US" sz="1000" b="0" i="0" u="none" strike="noStrike" dirty="0">
                          <a:solidFill>
                            <a:srgbClr val="000000"/>
                          </a:solidFill>
                          <a:latin typeface="Calibri"/>
                        </a:rPr>
                        <a:t>Film – Low</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191119">
                <a:tc>
                  <a:txBody>
                    <a:bodyPr/>
                    <a:lstStyle/>
                    <a:p>
                      <a:pPr algn="l" fontAlgn="t"/>
                      <a:r>
                        <a:rPr lang="en-US" sz="1400" b="1" i="0" u="none" strike="noStrike" dirty="0">
                          <a:solidFill>
                            <a:srgbClr val="000000"/>
                          </a:solidFill>
                          <a:latin typeface="Calibri"/>
                        </a:rPr>
                        <a:t>Advantages</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 Sensitivity   (High)                                                                  </a:t>
                      </a:r>
                    </a:p>
                    <a:p>
                      <a:pPr algn="l" fontAlgn="t"/>
                      <a:r>
                        <a:rPr lang="en-US" sz="1000" b="0" i="0" u="none" strike="noStrike" dirty="0">
                          <a:solidFill>
                            <a:srgbClr val="000000"/>
                          </a:solidFill>
                          <a:latin typeface="Calibri"/>
                        </a:rPr>
                        <a:t> • Accuracy    (High)                                                                       </a:t>
                      </a:r>
                    </a:p>
                    <a:p>
                      <a:pPr algn="l" fontAlgn="t"/>
                      <a:r>
                        <a:rPr lang="en-US" sz="1000" b="0" i="0" u="none" strike="noStrike" dirty="0">
                          <a:solidFill>
                            <a:srgbClr val="000000"/>
                          </a:solidFill>
                          <a:latin typeface="Calibri"/>
                        </a:rPr>
                        <a:t> • Cost (low</a:t>
                      </a:r>
                      <a:r>
                        <a:rPr lang="en-US" sz="1000" b="0" i="0" u="none" strike="noStrike" baseline="0" dirty="0">
                          <a:solidFill>
                            <a:srgbClr val="000000"/>
                          </a:solidFill>
                          <a:latin typeface="Calibri"/>
                        </a:rPr>
                        <a:t> to high)</a:t>
                      </a:r>
                      <a:br>
                        <a:rPr lang="en-US" sz="1000" b="0" i="0" u="none" strike="noStrike" dirty="0">
                          <a:solidFill>
                            <a:srgbClr val="000000"/>
                          </a:solidFill>
                          <a:latin typeface="Calibri"/>
                        </a:rPr>
                      </a:br>
                      <a:r>
                        <a:rPr lang="en-US" sz="1000" b="0" i="0" u="none" strike="noStrike" dirty="0">
                          <a:solidFill>
                            <a:srgbClr val="000000"/>
                          </a:solidFill>
                          <a:latin typeface="Calibri"/>
                        </a:rPr>
                        <a:t>• Rugged  (high)                                                                        </a:t>
                      </a:r>
                    </a:p>
                    <a:p>
                      <a:pPr algn="l" fontAlgn="t"/>
                      <a:r>
                        <a:rPr lang="en-US" sz="1000" b="0" i="0" u="none" strike="noStrike" dirty="0">
                          <a:solidFill>
                            <a:srgbClr val="000000"/>
                          </a:solidFill>
                          <a:latin typeface="Calibri"/>
                        </a:rPr>
                        <a:t> • Flexible (good)</a:t>
                      </a:r>
                      <a:br>
                        <a:rPr lang="en-US" sz="1000" b="0" i="0" u="none" strike="noStrike" dirty="0">
                          <a:solidFill>
                            <a:srgbClr val="000000"/>
                          </a:solidFill>
                          <a:latin typeface="Calibri"/>
                        </a:rPr>
                      </a:br>
                      <a:r>
                        <a:rPr lang="en-US" sz="1000" b="0" i="0" u="none" strike="noStrike" dirty="0">
                          <a:solidFill>
                            <a:srgbClr val="000000"/>
                          </a:solidFill>
                          <a:latin typeface="Calibri"/>
                        </a:rPr>
                        <a:t>•Packages (several options)                                                                         </a:t>
                      </a:r>
                    </a:p>
                    <a:p>
                      <a:pPr algn="l" fontAlgn="t"/>
                      <a:r>
                        <a:rPr lang="en-US" sz="1000" b="0" i="0" u="none" strike="noStrike" dirty="0">
                          <a:solidFill>
                            <a:srgbClr val="000000"/>
                          </a:solidFill>
                          <a:latin typeface="Calibri"/>
                        </a:rPr>
                        <a:t> • Hermetic Seal     ?                                                                </a:t>
                      </a:r>
                    </a:p>
                    <a:p>
                      <a:pPr algn="l" fontAlgn="t"/>
                      <a:br>
                        <a:rPr lang="en-US" sz="1000" b="0" i="0" u="none" strike="noStrike" dirty="0">
                          <a:solidFill>
                            <a:srgbClr val="000000"/>
                          </a:solidFill>
                          <a:latin typeface="Calibri"/>
                        </a:rPr>
                      </a:br>
                      <a:endParaRPr lang="en-US" sz="1000" b="0" i="0" u="none" strike="noStrike" dirty="0">
                        <a:solidFill>
                          <a:srgbClr val="000000"/>
                        </a:solidFill>
                        <a:latin typeface="Calibri"/>
                      </a:endParaRP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 Accuracy  (Good)</a:t>
                      </a:r>
                      <a:br>
                        <a:rPr lang="en-US" sz="1000" b="0" i="0" u="none" strike="noStrike" dirty="0">
                          <a:solidFill>
                            <a:srgbClr val="000000"/>
                          </a:solidFill>
                          <a:latin typeface="Calibri"/>
                        </a:rPr>
                      </a:br>
                      <a:r>
                        <a:rPr lang="en-US" sz="1000" b="0" i="0" u="none" strike="noStrike" dirty="0">
                          <a:solidFill>
                            <a:srgbClr val="000000"/>
                          </a:solidFill>
                          <a:latin typeface="Calibri"/>
                        </a:rPr>
                        <a:t>• Stability (High)</a:t>
                      </a:r>
                      <a:br>
                        <a:rPr lang="en-US" sz="1000" b="0" i="0" u="none" strike="noStrike" dirty="0">
                          <a:solidFill>
                            <a:srgbClr val="000000"/>
                          </a:solidFill>
                          <a:latin typeface="Calibri"/>
                        </a:rPr>
                      </a:br>
                      <a:r>
                        <a:rPr lang="en-US" sz="1000" b="0" i="0" u="none" strike="noStrike" dirty="0">
                          <a:solidFill>
                            <a:srgbClr val="000000"/>
                          </a:solidFill>
                          <a:latin typeface="Calibri"/>
                        </a:rPr>
                        <a:t>• Linearity (Fair)</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774554">
                <a:tc>
                  <a:txBody>
                    <a:bodyPr/>
                    <a:lstStyle/>
                    <a:p>
                      <a:pPr algn="l" fontAlgn="t"/>
                      <a:r>
                        <a:rPr lang="en-US" sz="1400" b="1" i="0" u="none" strike="noStrike" dirty="0">
                          <a:solidFill>
                            <a:srgbClr val="000000"/>
                          </a:solidFill>
                          <a:latin typeface="Calibri"/>
                        </a:rPr>
                        <a:t>Disadvantages</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 Non-linearity                                                               </a:t>
                      </a:r>
                    </a:p>
                    <a:p>
                      <a:pPr algn="l" fontAlgn="t"/>
                      <a:r>
                        <a:rPr lang="en-US" sz="1000" b="0" i="0" u="none" strike="noStrike" dirty="0">
                          <a:solidFill>
                            <a:srgbClr val="000000"/>
                          </a:solidFill>
                          <a:latin typeface="Calibri"/>
                        </a:rPr>
                        <a:t> • Self-heating                                                                         </a:t>
                      </a:r>
                    </a:p>
                    <a:p>
                      <a:pPr algn="l" fontAlgn="t"/>
                      <a:r>
                        <a:rPr lang="en-US" sz="1000" b="0" i="0" u="none" strike="noStrike" dirty="0">
                          <a:solidFill>
                            <a:srgbClr val="000000"/>
                          </a:solidFill>
                          <a:latin typeface="Calibri"/>
                        </a:rPr>
                        <a:t> • Moisture failures (non-glass only)</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Calibri"/>
                        </a:rPr>
                        <a:t>• Lead resistance error</a:t>
                      </a:r>
                      <a:br>
                        <a:rPr lang="en-US" sz="1000" b="0" i="0" u="none" strike="noStrike" dirty="0">
                          <a:solidFill>
                            <a:srgbClr val="000000"/>
                          </a:solidFill>
                          <a:latin typeface="Calibri"/>
                        </a:rPr>
                      </a:br>
                      <a:r>
                        <a:rPr lang="en-US" sz="1000" b="0" i="0" u="none" strike="noStrike" dirty="0">
                          <a:solidFill>
                            <a:srgbClr val="000000"/>
                          </a:solidFill>
                          <a:latin typeface="Calibri"/>
                        </a:rPr>
                        <a:t>• Response time</a:t>
                      </a:r>
                      <a:br>
                        <a:rPr lang="en-US" sz="1000" b="0" i="0" u="none" strike="noStrike" dirty="0">
                          <a:solidFill>
                            <a:srgbClr val="000000"/>
                          </a:solidFill>
                          <a:latin typeface="Calibri"/>
                        </a:rPr>
                      </a:br>
                      <a:r>
                        <a:rPr lang="en-US" sz="1000" b="0" i="0" u="none" strike="noStrike" dirty="0">
                          <a:solidFill>
                            <a:srgbClr val="000000"/>
                          </a:solidFill>
                          <a:latin typeface="Calibri"/>
                        </a:rPr>
                        <a:t>• Vibration resistance</a:t>
                      </a:r>
                      <a:br>
                        <a:rPr lang="en-US" sz="1000" b="0" i="0" u="none" strike="noStrike" dirty="0">
                          <a:solidFill>
                            <a:srgbClr val="000000"/>
                          </a:solidFill>
                          <a:latin typeface="Calibri"/>
                        </a:rPr>
                      </a:br>
                      <a:r>
                        <a:rPr lang="en-US" sz="1000" b="0" i="0" u="none" strike="noStrike" dirty="0">
                          <a:solidFill>
                            <a:srgbClr val="000000"/>
                          </a:solidFill>
                          <a:latin typeface="Calibri"/>
                        </a:rPr>
                        <a:t>• Size</a:t>
                      </a:r>
                      <a:br>
                        <a:rPr lang="en-US" sz="1000" b="0" i="0" u="none" strike="noStrike" dirty="0">
                          <a:solidFill>
                            <a:srgbClr val="000000"/>
                          </a:solidFill>
                          <a:latin typeface="Calibri"/>
                        </a:rPr>
                      </a:br>
                      <a:r>
                        <a:rPr lang="en-US" sz="1000" b="0" i="0" u="none" strike="noStrike" dirty="0">
                          <a:solidFill>
                            <a:srgbClr val="000000"/>
                          </a:solidFill>
                          <a:latin typeface="Calibri"/>
                        </a:rPr>
                        <a:t>• Package limitations</a:t>
                      </a:r>
                    </a:p>
                  </a:txBody>
                  <a:tcPr marL="5630" marR="5630" marT="56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a:t>RTD Calculations Continued</a:t>
            </a:r>
          </a:p>
        </p:txBody>
      </p:sp>
      <p:pic>
        <p:nvPicPr>
          <p:cNvPr id="4" name="Picture 3"/>
          <p:cNvPicPr>
            <a:picLocks noChangeAspect="1" noChangeArrowheads="1"/>
          </p:cNvPicPr>
          <p:nvPr/>
        </p:nvPicPr>
        <p:blipFill>
          <a:blip r:embed="rId2" cstate="print"/>
          <a:srcRect/>
          <a:stretch>
            <a:fillRect/>
          </a:stretch>
        </p:blipFill>
        <p:spPr bwMode="auto">
          <a:xfrm>
            <a:off x="457200" y="4267200"/>
            <a:ext cx="7829550" cy="2733675"/>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2133600" y="990600"/>
            <a:ext cx="4572000" cy="30670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a:t>RTD Circuit Powering Examples</a:t>
            </a:r>
          </a:p>
        </p:txBody>
      </p:sp>
      <p:pic>
        <p:nvPicPr>
          <p:cNvPr id="3074" name="Picture 2"/>
          <p:cNvPicPr>
            <a:picLocks noChangeAspect="1" noChangeArrowheads="1"/>
          </p:cNvPicPr>
          <p:nvPr/>
        </p:nvPicPr>
        <p:blipFill>
          <a:blip r:embed="rId2" cstate="print"/>
          <a:srcRect/>
          <a:stretch>
            <a:fillRect/>
          </a:stretch>
        </p:blipFill>
        <p:spPr bwMode="auto">
          <a:xfrm>
            <a:off x="381000" y="1295400"/>
            <a:ext cx="3838575" cy="24003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495800" y="914400"/>
            <a:ext cx="4410075" cy="31051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dirty="0"/>
              <a:t>RTD Analog Front End Example</a:t>
            </a:r>
          </a:p>
        </p:txBody>
      </p:sp>
      <p:sp>
        <p:nvSpPr>
          <p:cNvPr id="3" name="Content Placeholder 2"/>
          <p:cNvSpPr>
            <a:spLocks noGrp="1"/>
          </p:cNvSpPr>
          <p:nvPr>
            <p:ph idx="1"/>
          </p:nvPr>
        </p:nvSpPr>
        <p:spPr>
          <a:xfrm>
            <a:off x="381000" y="3886200"/>
            <a:ext cx="8229600" cy="4525963"/>
          </a:xfrm>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81000" y="914400"/>
            <a:ext cx="8763000" cy="579120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RTD Manufacturers/Suppliers</a:t>
            </a:r>
          </a:p>
        </p:txBody>
      </p:sp>
      <p:sp>
        <p:nvSpPr>
          <p:cNvPr id="3" name="Content Placeholder 2"/>
          <p:cNvSpPr>
            <a:spLocks noGrp="1"/>
          </p:cNvSpPr>
          <p:nvPr>
            <p:ph idx="1"/>
          </p:nvPr>
        </p:nvSpPr>
        <p:spPr/>
        <p:txBody>
          <a:bodyPr>
            <a:normAutofit fontScale="85000" lnSpcReduction="20000"/>
          </a:bodyPr>
          <a:lstStyle/>
          <a:p>
            <a:pPr>
              <a:buNone/>
            </a:pPr>
            <a:r>
              <a:rPr lang="en-US" sz="2000" i="1" u="sng" dirty="0"/>
              <a:t>Measurement Specialist</a:t>
            </a:r>
            <a:endParaRPr lang="en-US" sz="2000" dirty="0"/>
          </a:p>
          <a:p>
            <a:r>
              <a:rPr lang="en-US" sz="2000" dirty="0">
                <a:hlinkClick r:id="rId2"/>
              </a:rPr>
              <a:t>http://www.meas-spec.com/temperature-sensors.aspx</a:t>
            </a:r>
            <a:endParaRPr lang="en-US" sz="2000" dirty="0"/>
          </a:p>
          <a:p>
            <a:pPr>
              <a:buNone/>
            </a:pPr>
            <a:r>
              <a:rPr lang="en-US" sz="2000" i="1" u="sng" dirty="0"/>
              <a:t>QTI</a:t>
            </a:r>
            <a:endParaRPr lang="en-US" sz="2000" dirty="0"/>
          </a:p>
          <a:p>
            <a:r>
              <a:rPr lang="en-US" sz="2000" dirty="0">
                <a:hlinkClick r:id="rId3"/>
              </a:rPr>
              <a:t>http://www.thermistor.com/productsRTDsLeaded.php</a:t>
            </a:r>
            <a:endParaRPr lang="en-US" sz="2000" dirty="0"/>
          </a:p>
          <a:p>
            <a:pPr>
              <a:buNone/>
            </a:pPr>
            <a:endParaRPr lang="en-US" sz="2000" dirty="0"/>
          </a:p>
          <a:p>
            <a:pPr>
              <a:buNone/>
            </a:pPr>
            <a:r>
              <a:rPr lang="en-US" sz="2000" dirty="0" err="1"/>
              <a:t>RdF</a:t>
            </a:r>
            <a:endParaRPr lang="en-US" sz="2000" dirty="0"/>
          </a:p>
          <a:p>
            <a:r>
              <a:rPr lang="en-US" sz="2000" dirty="0">
                <a:hlinkClick r:id="rId4"/>
              </a:rPr>
              <a:t>http://www.rdfcorp.com/products/surface_rtds/r-scaplc_01.shtml</a:t>
            </a:r>
            <a:endParaRPr lang="en-US" sz="2000" dirty="0"/>
          </a:p>
          <a:p>
            <a:r>
              <a:rPr lang="en-US" sz="2000" dirty="0">
                <a:hlinkClick r:id="rId5"/>
              </a:rPr>
              <a:t>http://www.rdfcorp.com/products/capsule/r-mini_01.shtml</a:t>
            </a:r>
            <a:endParaRPr lang="en-US" sz="2000" dirty="0"/>
          </a:p>
          <a:p>
            <a:endParaRPr lang="en-US" sz="2000" i="1" u="sng" dirty="0"/>
          </a:p>
          <a:p>
            <a:pPr>
              <a:buNone/>
            </a:pPr>
            <a:r>
              <a:rPr lang="en-US" sz="2000" i="1" u="sng" dirty="0"/>
              <a:t>Omega</a:t>
            </a:r>
            <a:endParaRPr lang="en-US" sz="2000" dirty="0"/>
          </a:p>
          <a:p>
            <a:r>
              <a:rPr lang="en-US" sz="2000" dirty="0">
                <a:hlinkClick r:id="rId6"/>
              </a:rPr>
              <a:t>http://www.omega.com/</a:t>
            </a:r>
            <a:endParaRPr lang="en-US" sz="2000" dirty="0"/>
          </a:p>
          <a:p>
            <a:pPr>
              <a:buNone/>
            </a:pPr>
            <a:endParaRPr lang="en-US" sz="2000" dirty="0"/>
          </a:p>
          <a:p>
            <a:pPr>
              <a:buNone/>
            </a:pPr>
            <a:r>
              <a:rPr lang="en-US" sz="2000" i="1" u="sng" dirty="0"/>
              <a:t>Honeywell</a:t>
            </a:r>
            <a:endParaRPr lang="en-US" sz="2000" dirty="0"/>
          </a:p>
          <a:p>
            <a:r>
              <a:rPr lang="en-US" sz="2000" u="sng" dirty="0">
                <a:hlinkClick r:id="rId7"/>
              </a:rPr>
              <a:t>http://content.honeywell.com/sensing/prodinfo</a:t>
            </a:r>
            <a:endParaRPr lang="en-US" sz="2000" u="sng" dirty="0"/>
          </a:p>
          <a:p>
            <a:pPr>
              <a:buNone/>
            </a:pPr>
            <a:endParaRPr lang="en-US" sz="2000" u="sng" dirty="0"/>
          </a:p>
          <a:p>
            <a:pPr>
              <a:buNone/>
            </a:pPr>
            <a:r>
              <a:rPr lang="en-US" sz="2000" i="1" u="sng" dirty="0"/>
              <a:t>Burns Engineering</a:t>
            </a:r>
            <a:endParaRPr lang="en-US" sz="2000" dirty="0"/>
          </a:p>
          <a:p>
            <a:r>
              <a:rPr lang="en-US" sz="2000" u="sng" dirty="0">
                <a:hlinkClick r:id="rId8"/>
              </a:rPr>
              <a:t>http://www.burnsengineering.com/</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dirty="0"/>
              <a:t>References</a:t>
            </a:r>
          </a:p>
        </p:txBody>
      </p:sp>
      <p:sp>
        <p:nvSpPr>
          <p:cNvPr id="17409" name="Rectangle 1"/>
          <p:cNvSpPr>
            <a:spLocks noChangeArrowheads="1"/>
          </p:cNvSpPr>
          <p:nvPr/>
        </p:nvSpPr>
        <p:spPr bwMode="auto">
          <a:xfrm>
            <a:off x="0" y="2282905"/>
            <a:ext cx="6400855"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ea typeface="Calibri" pitchFamily="34" charset="0"/>
                <a:cs typeface="Times New Roman" pitchFamily="18" charset="0"/>
              </a:rPr>
              <a:t>RTD App Notes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hlinkClick r:id="rId2"/>
              </a:rPr>
              <a:t>http://www.rdfcorp.com/anotes/pa-rtd/pa-rtd_01.shtml</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hlinkClick r:id="rId3"/>
              </a:rPr>
              <a:t>http://www.omega.com/temperature/z/pdf/z033-035.pdf</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hlinkClick r:id="rId4"/>
              </a:rPr>
              <a:t>http://content.honeywell.com/sensing/prodinfo/temperature/technical/c15_136.pdf</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hlinkClick r:id="rId5"/>
              </a:rPr>
              <a:t>http://ww1.microchip.com/downloads/en/appnotes/00687b.pdf</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a:t>Thermal sensor notes.(Limited to </a:t>
            </a:r>
            <a:r>
              <a:rPr lang="en-US" sz="2400" dirty="0" err="1"/>
              <a:t>thermistors</a:t>
            </a:r>
            <a:r>
              <a:rPr lang="en-US" sz="2400" dirty="0"/>
              <a:t> and RTDs)</a:t>
            </a:r>
          </a:p>
        </p:txBody>
      </p:sp>
      <p:sp>
        <p:nvSpPr>
          <p:cNvPr id="4" name="Rectangle 3"/>
          <p:cNvSpPr/>
          <p:nvPr/>
        </p:nvSpPr>
        <p:spPr>
          <a:xfrm>
            <a:off x="304800" y="764024"/>
            <a:ext cx="8686800" cy="4555093"/>
          </a:xfrm>
          <a:prstGeom prst="rect">
            <a:avLst/>
          </a:prstGeom>
        </p:spPr>
        <p:txBody>
          <a:bodyPr wrap="square">
            <a:spAutoFit/>
          </a:bodyPr>
          <a:lstStyle/>
          <a:p>
            <a:pPr algn="just"/>
            <a:r>
              <a:rPr lang="en-US" sz="1200" b="1" dirty="0" err="1"/>
              <a:t>Thermistors</a:t>
            </a:r>
            <a:r>
              <a:rPr lang="en-US" sz="1200" b="1" dirty="0"/>
              <a:t> and RTDs differ in their basic theory of operation.</a:t>
            </a:r>
          </a:p>
          <a:p>
            <a:pPr algn="just"/>
            <a:endParaRPr lang="en-US" sz="1000" dirty="0"/>
          </a:p>
          <a:p>
            <a:pPr algn="just"/>
            <a:r>
              <a:rPr lang="en-US" sz="1000" dirty="0"/>
              <a:t>Temperature ranges vary for each sensor technology .</a:t>
            </a:r>
          </a:p>
          <a:p>
            <a:pPr algn="just"/>
            <a:endParaRPr lang="en-US" sz="1000" dirty="0"/>
          </a:p>
          <a:p>
            <a:pPr algn="just"/>
            <a:r>
              <a:rPr lang="en-US" sz="1000" dirty="0"/>
              <a:t>Accuracy depends upon basic sensor characteristics. Both Platinum elements and </a:t>
            </a:r>
            <a:r>
              <a:rPr lang="en-US" sz="1000" dirty="0" err="1"/>
              <a:t>thermistors</a:t>
            </a:r>
            <a:r>
              <a:rPr lang="en-US" sz="1000" dirty="0"/>
              <a:t> exhibit high accuracy. Generally the better the accuracy, the higher the price.</a:t>
            </a:r>
          </a:p>
          <a:p>
            <a:pPr algn="just"/>
            <a:endParaRPr lang="en-US" sz="1000" dirty="0"/>
          </a:p>
          <a:p>
            <a:pPr algn="just"/>
            <a:r>
              <a:rPr lang="en-US" sz="1000" b="1" i="1" u="sng" dirty="0"/>
              <a:t>Long-term stability is defined by how consistently a sensor maintains its accuracy over time</a:t>
            </a:r>
            <a:r>
              <a:rPr lang="en-US" sz="1000" dirty="0"/>
              <a:t>. Stability is dictated by basic physical properties of the sensor. </a:t>
            </a:r>
          </a:p>
          <a:p>
            <a:pPr algn="just"/>
            <a:r>
              <a:rPr lang="en-US" sz="1000" dirty="0"/>
              <a:t>Stability is typically worsened by exposure to high temperatures. </a:t>
            </a:r>
            <a:r>
              <a:rPr lang="en-US" sz="1000" dirty="0" err="1"/>
              <a:t>Wirewound</a:t>
            </a:r>
            <a:r>
              <a:rPr lang="en-US" sz="1000" dirty="0"/>
              <a:t> platinum and glass encapsulated </a:t>
            </a:r>
            <a:r>
              <a:rPr lang="en-US" sz="1000" dirty="0" err="1"/>
              <a:t>thermistors</a:t>
            </a:r>
            <a:r>
              <a:rPr lang="en-US" sz="1000" dirty="0"/>
              <a:t> are the most stable sensor types. </a:t>
            </a:r>
          </a:p>
          <a:p>
            <a:pPr algn="just"/>
            <a:endParaRPr lang="en-US" sz="1000" dirty="0"/>
          </a:p>
          <a:p>
            <a:pPr algn="just"/>
            <a:r>
              <a:rPr lang="en-US" sz="1000" dirty="0" err="1"/>
              <a:t>Thermistors</a:t>
            </a:r>
            <a:r>
              <a:rPr lang="en-US" sz="1000" dirty="0"/>
              <a:t> change resistance inversely proportionally with temperature, thus the name negative temperature coefficient (NTC). </a:t>
            </a:r>
          </a:p>
          <a:p>
            <a:pPr algn="just"/>
            <a:r>
              <a:rPr lang="en-US" sz="1000" dirty="0"/>
              <a:t>Base metals such as platinum have positive temperature coefficients (PTC</a:t>
            </a:r>
            <a:r>
              <a:rPr lang="en-US" sz="1000" b="1" i="1" u="sng" dirty="0"/>
              <a:t>). </a:t>
            </a:r>
            <a:r>
              <a:rPr lang="en-US" sz="1000" b="1" i="1" u="sng" dirty="0" err="1"/>
              <a:t>Thermistors</a:t>
            </a:r>
            <a:r>
              <a:rPr lang="en-US" sz="1000" b="1" i="1" u="sng" dirty="0"/>
              <a:t> are exponentially non-linear, exhibiting a much higher sensitivity at low</a:t>
            </a:r>
          </a:p>
          <a:p>
            <a:pPr algn="just"/>
            <a:r>
              <a:rPr lang="en-US" sz="1000" b="1" i="1" u="sng" dirty="0"/>
              <a:t> temperatures than at high temperatures.</a:t>
            </a:r>
          </a:p>
          <a:p>
            <a:pPr algn="just"/>
            <a:endParaRPr lang="en-US" sz="1000" dirty="0"/>
          </a:p>
          <a:p>
            <a:pPr algn="just"/>
            <a:r>
              <a:rPr lang="en-US" sz="1000" dirty="0"/>
              <a:t>Linearity of a sensor has become less of an issue over time, as microprocessors are more widely used in sensor signal conditioning circuits.</a:t>
            </a:r>
          </a:p>
          <a:p>
            <a:pPr algn="just"/>
            <a:endParaRPr lang="en-US" sz="1000" dirty="0"/>
          </a:p>
          <a:p>
            <a:pPr algn="just"/>
            <a:r>
              <a:rPr lang="en-US" sz="1000" dirty="0"/>
              <a:t>When powering, both </a:t>
            </a:r>
            <a:r>
              <a:rPr lang="en-US" sz="1000" dirty="0" err="1"/>
              <a:t>thermistors</a:t>
            </a:r>
            <a:r>
              <a:rPr lang="en-US" sz="1000" dirty="0"/>
              <a:t> and platinum elements require constant voltage or constant currents. Power regulation is important to limit self-heat in either </a:t>
            </a:r>
          </a:p>
          <a:p>
            <a:pPr algn="just"/>
            <a:r>
              <a:rPr lang="en-US" sz="1000" dirty="0" err="1"/>
              <a:t>thermistors</a:t>
            </a:r>
            <a:r>
              <a:rPr lang="en-US" sz="1000" dirty="0"/>
              <a:t> or platinum RTDs. </a:t>
            </a:r>
          </a:p>
          <a:p>
            <a:pPr algn="just"/>
            <a:endParaRPr lang="en-US" sz="1000" dirty="0"/>
          </a:p>
          <a:p>
            <a:pPr algn="just"/>
            <a:r>
              <a:rPr lang="en-US" sz="1000" dirty="0"/>
              <a:t>Response time, or how quickly a sensor indicates temperature, is dependent on the size and mass of the sensor element (assuming no predictive method is used).</a:t>
            </a:r>
          </a:p>
          <a:p>
            <a:pPr algn="just"/>
            <a:endParaRPr lang="en-US" sz="1000" dirty="0"/>
          </a:p>
          <a:p>
            <a:pPr algn="just"/>
            <a:r>
              <a:rPr lang="en-US" sz="1000" dirty="0"/>
              <a:t>Platinum </a:t>
            </a:r>
            <a:r>
              <a:rPr lang="en-US" sz="1000" dirty="0" err="1"/>
              <a:t>wirewound</a:t>
            </a:r>
            <a:r>
              <a:rPr lang="en-US" sz="1000" dirty="0"/>
              <a:t> elements are slow at responding. Platinum film and </a:t>
            </a:r>
            <a:r>
              <a:rPr lang="en-US" sz="1000" dirty="0" err="1"/>
              <a:t>thermistors</a:t>
            </a:r>
            <a:r>
              <a:rPr lang="en-US" sz="1000" dirty="0"/>
              <a:t> are available in small packages, thus have high-speed options. </a:t>
            </a:r>
            <a:r>
              <a:rPr lang="en-US" sz="1000" b="1" i="1" u="sng" dirty="0"/>
              <a:t>Glass micro-beads are the fastest responding </a:t>
            </a:r>
            <a:r>
              <a:rPr lang="en-US" sz="1000" b="1" i="1" u="sng" dirty="0" err="1"/>
              <a:t>thermistor</a:t>
            </a:r>
            <a:r>
              <a:rPr lang="en-US" sz="1000" b="1" i="1" u="sng" dirty="0"/>
              <a:t> configuration.</a:t>
            </a:r>
            <a:r>
              <a:rPr lang="en-US" sz="1000" dirty="0"/>
              <a:t> Electrical noise inducing errors in temperature indication is a problem mostly with </a:t>
            </a:r>
            <a:r>
              <a:rPr lang="en-US" sz="1000" dirty="0" err="1"/>
              <a:t>Thermistors</a:t>
            </a:r>
            <a:r>
              <a:rPr lang="en-US" sz="1000" dirty="0"/>
              <a:t> with very high resistances may present a problem in some cases.</a:t>
            </a:r>
          </a:p>
          <a:p>
            <a:pPr algn="just"/>
            <a:endParaRPr lang="en-US" sz="1000" dirty="0"/>
          </a:p>
          <a:p>
            <a:pPr algn="just"/>
            <a:r>
              <a:rPr lang="en-US" sz="1000" dirty="0"/>
              <a:t>Lead resistance may cause an error offset in </a:t>
            </a:r>
            <a:r>
              <a:rPr lang="en-US" sz="1000" dirty="0" err="1"/>
              <a:t>thermistors</a:t>
            </a:r>
            <a:r>
              <a:rPr lang="en-US" sz="1000" dirty="0"/>
              <a:t> and RTDs. This effect is more pronounced with low resistance devices such as 100Ω platinum  elements or low resistance </a:t>
            </a:r>
            <a:r>
              <a:rPr lang="en-US" sz="1000" dirty="0" err="1"/>
              <a:t>thermistors</a:t>
            </a:r>
            <a:r>
              <a:rPr lang="en-US" sz="1000" dirty="0"/>
              <a:t>. For platinum, 3 or 4-wire lead configurations are used to eliminate the problem. </a:t>
            </a:r>
            <a:r>
              <a:rPr lang="en-US" sz="1000" b="1" u="sng" dirty="0"/>
              <a:t>For </a:t>
            </a:r>
            <a:r>
              <a:rPr lang="en-US" sz="1000" b="1" u="sng" dirty="0" err="1"/>
              <a:t>thermistors</a:t>
            </a:r>
            <a:r>
              <a:rPr lang="en-US" sz="1000" b="1" u="sng" dirty="0"/>
              <a:t>, typically choosing a higher resistance value eliminates the effect.</a:t>
            </a:r>
            <a:r>
              <a:rPr lang="en-US" sz="1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599"/>
          </a:xfrm>
        </p:spPr>
        <p:txBody>
          <a:bodyPr>
            <a:normAutofit/>
          </a:bodyPr>
          <a:lstStyle/>
          <a:p>
            <a:r>
              <a:rPr lang="en-US" sz="2400" b="1" dirty="0"/>
              <a:t>Requirements for Temperature sensing  for Radium</a:t>
            </a:r>
          </a:p>
        </p:txBody>
      </p:sp>
      <p:sp>
        <p:nvSpPr>
          <p:cNvPr id="3" name="Subtitle 2"/>
          <p:cNvSpPr>
            <a:spLocks noGrp="1"/>
          </p:cNvSpPr>
          <p:nvPr>
            <p:ph type="subTitle" idx="1"/>
          </p:nvPr>
        </p:nvSpPr>
        <p:spPr>
          <a:xfrm>
            <a:off x="0" y="762000"/>
            <a:ext cx="9144000" cy="5791200"/>
          </a:xfrm>
        </p:spPr>
        <p:txBody>
          <a:bodyPr>
            <a:normAutofit/>
          </a:bodyPr>
          <a:lstStyle/>
          <a:p>
            <a:pPr algn="just"/>
            <a:endParaRPr lang="en-US" sz="1200" b="1" dirty="0"/>
          </a:p>
          <a:p>
            <a:pPr algn="just"/>
            <a:r>
              <a:rPr lang="en-US" sz="1200" b="1" dirty="0">
                <a:solidFill>
                  <a:schemeClr val="tx1"/>
                </a:solidFill>
              </a:rPr>
              <a:t>Key requirements for a thermal sensor:</a:t>
            </a:r>
          </a:p>
          <a:p>
            <a:pPr algn="just"/>
            <a:endParaRPr lang="en-US" sz="1200" b="1" dirty="0">
              <a:solidFill>
                <a:schemeClr val="tx1"/>
              </a:solidFill>
            </a:endParaRPr>
          </a:p>
          <a:p>
            <a:pPr marL="457200" lvl="0" indent="-457200" algn="just">
              <a:buFont typeface="+mj-lt"/>
              <a:buAutoNum type="arabicPeriod"/>
            </a:pPr>
            <a:r>
              <a:rPr lang="en-US" sz="1200" b="1" dirty="0">
                <a:solidFill>
                  <a:schemeClr val="tx1"/>
                </a:solidFill>
              </a:rPr>
              <a:t>Stability throughout product life cycle. (</a:t>
            </a:r>
            <a:r>
              <a:rPr lang="en-US" sz="1200" b="1" i="1" dirty="0">
                <a:solidFill>
                  <a:schemeClr val="tx1"/>
                </a:solidFill>
              </a:rPr>
              <a:t>Working with vendors to define a suitable specification.)</a:t>
            </a:r>
          </a:p>
          <a:p>
            <a:pPr marL="457200" lvl="0" indent="-457200" algn="just"/>
            <a:r>
              <a:rPr lang="en-US" sz="1200" b="1" dirty="0">
                <a:solidFill>
                  <a:schemeClr val="tx1"/>
                </a:solidFill>
              </a:rPr>
              <a:t>	a. The thermal sensor resistance value shall not deviate more than +/- 0.xx % through the service life of the thermal sensor.</a:t>
            </a:r>
          </a:p>
          <a:p>
            <a:pPr marL="457200" lvl="0" indent="-457200" algn="just"/>
            <a:endParaRPr lang="en-US" sz="1200" b="1" dirty="0">
              <a:solidFill>
                <a:schemeClr val="tx1"/>
              </a:solidFill>
            </a:endParaRPr>
          </a:p>
          <a:p>
            <a:pPr marL="457200" lvl="0" indent="-457200" algn="just"/>
            <a:r>
              <a:rPr lang="en-US" sz="1200" b="1" dirty="0">
                <a:solidFill>
                  <a:schemeClr val="tx1"/>
                </a:solidFill>
              </a:rPr>
              <a:t>2. 	Response time(thermal time constant).  Preferably &lt;1 second in air.</a:t>
            </a:r>
          </a:p>
          <a:p>
            <a:pPr marL="457200" indent="-457200" algn="just"/>
            <a:r>
              <a:rPr lang="en-US" sz="1200" b="1" dirty="0">
                <a:solidFill>
                  <a:schemeClr val="tx1"/>
                </a:solidFill>
              </a:rPr>
              <a:t>	a. The thermal sensor response shall stabilize within </a:t>
            </a:r>
            <a:r>
              <a:rPr lang="en-US" sz="1200" b="1" dirty="0" err="1">
                <a:solidFill>
                  <a:schemeClr val="tx1"/>
                </a:solidFill>
              </a:rPr>
              <a:t>within</a:t>
            </a:r>
            <a:r>
              <a:rPr lang="en-US" sz="1200" b="1" dirty="0">
                <a:solidFill>
                  <a:schemeClr val="tx1"/>
                </a:solidFill>
              </a:rPr>
              <a:t>  1 second in air. (This may be too tight) </a:t>
            </a:r>
          </a:p>
          <a:p>
            <a:pPr marL="457200" indent="-457200" algn="just"/>
            <a:r>
              <a:rPr lang="en-US" sz="1200" b="1" dirty="0">
                <a:solidFill>
                  <a:schemeClr val="tx1"/>
                </a:solidFill>
              </a:rPr>
              <a:t>	b. Dissipation Constant &lt; 1mW/C (YSI 44036 has specified  1mW for a dissipation constant. GE AB0E8-BR23KA103N is 0.38 is rated at 0.38mW/C)</a:t>
            </a:r>
          </a:p>
          <a:p>
            <a:pPr marL="457200" lvl="0" indent="-457200" algn="just"/>
            <a:endParaRPr lang="en-US" sz="1200" b="1" dirty="0">
              <a:solidFill>
                <a:schemeClr val="tx1"/>
              </a:solidFill>
            </a:endParaRPr>
          </a:p>
          <a:p>
            <a:pPr marL="457200" lvl="0" indent="-457200" algn="just"/>
            <a:r>
              <a:rPr lang="en-US" sz="1200" b="1" dirty="0">
                <a:solidFill>
                  <a:schemeClr val="tx1"/>
                </a:solidFill>
              </a:rPr>
              <a:t>5.	Maximum power dissipation as related to self heating.(Both NTC’s and RTD’s exhibit this).</a:t>
            </a:r>
          </a:p>
          <a:p>
            <a:pPr marL="457200" lvl="0" indent="-457200" algn="just"/>
            <a:r>
              <a:rPr lang="en-US" sz="1200" b="1" dirty="0">
                <a:solidFill>
                  <a:schemeClr val="tx1"/>
                </a:solidFill>
              </a:rPr>
              <a:t>	a. 	Maximum error(uncertainty) in temperature measurement due to self heating.(TBD)</a:t>
            </a:r>
          </a:p>
          <a:p>
            <a:pPr algn="just"/>
            <a:r>
              <a:rPr lang="en-US" sz="1200" b="1" dirty="0">
                <a:solidFill>
                  <a:schemeClr val="tx1"/>
                </a:solidFill>
              </a:rPr>
              <a:t>             b.        T(error) = Power Dissipation/Dissipation Constant(Te= P/</a:t>
            </a:r>
            <a:r>
              <a:rPr lang="en-US" sz="1200" b="1" dirty="0" err="1">
                <a:solidFill>
                  <a:schemeClr val="tx1"/>
                </a:solidFill>
              </a:rPr>
              <a:t>dTh</a:t>
            </a:r>
            <a:r>
              <a:rPr lang="en-US" sz="1200" b="1" dirty="0">
                <a:solidFill>
                  <a:schemeClr val="tx1"/>
                </a:solidFill>
              </a:rPr>
              <a:t>) (TBD)</a:t>
            </a:r>
          </a:p>
          <a:p>
            <a:pPr lvl="0" algn="just"/>
            <a:endParaRPr lang="en-US" sz="1200" b="1" dirty="0">
              <a:solidFill>
                <a:schemeClr val="tx1"/>
              </a:solidFill>
            </a:endParaRPr>
          </a:p>
          <a:p>
            <a:pPr lvl="0" algn="just"/>
            <a:r>
              <a:rPr lang="en-US" sz="1200" b="1" dirty="0">
                <a:solidFill>
                  <a:schemeClr val="tx1"/>
                </a:solidFill>
              </a:rPr>
              <a:t>Mounting:</a:t>
            </a:r>
          </a:p>
          <a:p>
            <a:pPr lvl="0" algn="just"/>
            <a:endParaRPr lang="en-US" sz="1500" b="1" dirty="0">
              <a:solidFill>
                <a:schemeClr val="tx1"/>
              </a:solidFill>
            </a:endParaRPr>
          </a:p>
          <a:p>
            <a:pPr lvl="0" algn="just"/>
            <a:r>
              <a:rPr lang="en-US" sz="1200" b="1" dirty="0">
                <a:solidFill>
                  <a:schemeClr val="tx1"/>
                </a:solidFill>
              </a:rPr>
              <a:t>1.       Two thermal sensors will be surface mounted with in  grooves adjacent to the Peltier device(s) on a given Thermo Cycler plate.</a:t>
            </a:r>
          </a:p>
          <a:p>
            <a:pPr lvl="0" algn="just"/>
            <a:r>
              <a:rPr lang="en-US" sz="1200" b="1" dirty="0">
                <a:solidFill>
                  <a:schemeClr val="tx1"/>
                </a:solidFill>
              </a:rPr>
              <a:t> </a:t>
            </a:r>
          </a:p>
          <a:p>
            <a:pPr lvl="0" algn="just"/>
            <a:r>
              <a:rPr lang="en-US" sz="1200" b="1" dirty="0">
                <a:solidFill>
                  <a:schemeClr val="tx1"/>
                </a:solidFill>
              </a:rPr>
              <a:t>2.      Thermal mass and </a:t>
            </a:r>
            <a:r>
              <a:rPr lang="en-US" sz="1200" b="1" dirty="0" err="1">
                <a:solidFill>
                  <a:schemeClr val="tx1"/>
                </a:solidFill>
              </a:rPr>
              <a:t>encapsulant</a:t>
            </a:r>
            <a:r>
              <a:rPr lang="en-US" sz="1200" b="1" dirty="0">
                <a:solidFill>
                  <a:schemeClr val="tx1"/>
                </a:solidFill>
              </a:rPr>
              <a:t>:</a:t>
            </a:r>
          </a:p>
          <a:p>
            <a:pPr lvl="0" algn="just"/>
            <a:r>
              <a:rPr lang="en-US" sz="1200" b="1" dirty="0">
                <a:solidFill>
                  <a:schemeClr val="tx1"/>
                </a:solidFill>
              </a:rPr>
              <a:t>          a. Materials/epoxy/Glass TBD&gt;</a:t>
            </a:r>
          </a:p>
          <a:p>
            <a:pPr algn="just"/>
            <a:endParaRPr lang="en-US" sz="2000" b="1" dirty="0">
              <a:solidFill>
                <a:schemeClr val="tx1"/>
              </a:solidFill>
            </a:endParaRPr>
          </a:p>
          <a:p>
            <a:pPr algn="just"/>
            <a:endParaRPr lang="en-US" sz="20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normAutofit/>
          </a:bodyPr>
          <a:lstStyle/>
          <a:p>
            <a:r>
              <a:rPr lang="en-US" sz="2400" b="1" dirty="0"/>
              <a:t>Sensor Manufacturer Questions to date</a:t>
            </a:r>
          </a:p>
        </p:txBody>
      </p:sp>
      <p:sp>
        <p:nvSpPr>
          <p:cNvPr id="14337" name="Rectangle 1"/>
          <p:cNvSpPr>
            <a:spLocks noChangeArrowheads="1"/>
          </p:cNvSpPr>
          <p:nvPr/>
        </p:nvSpPr>
        <p:spPr bwMode="auto">
          <a:xfrm>
            <a:off x="304800" y="1078468"/>
            <a:ext cx="8229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FF"/>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effectLst/>
                <a:latin typeface="Arial" pitchFamily="34" charset="0"/>
                <a:ea typeface="Calibri" pitchFamily="34" charset="0"/>
                <a:cs typeface="Arial" pitchFamily="34" charset="0"/>
              </a:rPr>
              <a:t>From US Sensors</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What is the maximum temperature that the sensor will be exposed to?</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Over what temperature range will measurements be taken, and is there a portion of this temperature range that is most critical? </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If a portion is most critical, what is this critical temperature range?</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What temperature accuracy is required over this critical temperature range?</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How long should the lead wires be?</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Is a simple leaded component or a complete probe assembly required?</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effectLst/>
                <a:latin typeface="Arial" pitchFamily="34" charset="0"/>
                <a:ea typeface="Calibri" pitchFamily="34" charset="0"/>
                <a:cs typeface="Arial" pitchFamily="34" charset="0"/>
              </a:rPr>
              <a:t>If a probe assembly:</a:t>
            </a:r>
            <a:endParaRPr kumimoji="0" lang="en-US" sz="1200" b="1"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What style of probe housing is envisioned?  (e.g. straight tube, straight tube with NPT fitting, etc.)</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What are the size limitations for the probe housing?  (e.g. tube length, tube diameter, etc.)</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What material should the probe housing be made from?  (e.g. stainless steel, brass, etc.)</a:t>
            </a:r>
            <a:endParaRPr kumimoji="0" lang="en-US" sz="12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effectLst/>
                <a:latin typeface="Arial" pitchFamily="34" charset="0"/>
                <a:ea typeface="Calibri" pitchFamily="34" charset="0"/>
                <a:cs typeface="Arial" pitchFamily="34" charset="0"/>
              </a:rPr>
              <a:t>*  What quantities would be purchased?</a:t>
            </a:r>
            <a:endParaRPr kumimoji="0" lang="en-US" sz="12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Sensor Manufacturer Questions to date</a:t>
            </a:r>
          </a:p>
        </p:txBody>
      </p:sp>
      <p:sp>
        <p:nvSpPr>
          <p:cNvPr id="3" name="Content Placeholder 2"/>
          <p:cNvSpPr>
            <a:spLocks noGrp="1"/>
          </p:cNvSpPr>
          <p:nvPr>
            <p:ph idx="1"/>
          </p:nvPr>
        </p:nvSpPr>
        <p:spPr/>
        <p:txBody>
          <a:bodyPr>
            <a:normAutofit/>
          </a:bodyPr>
          <a:lstStyle/>
          <a:p>
            <a:r>
              <a:rPr lang="en-US" sz="1200" b="1" dirty="0"/>
              <a:t>From QTI</a:t>
            </a:r>
          </a:p>
          <a:p>
            <a:endParaRPr lang="en-US" sz="1200" dirty="0"/>
          </a:p>
          <a:p>
            <a:r>
              <a:rPr lang="en-US" sz="1200" dirty="0"/>
              <a:t>There is no tolerance or accuracy figure called out; is this unnecessary because Gen-Probe will be calibrating all sensors individually? Or would you prefer a precision sensor that did not require calibration and thus eliminate that extra expense? </a:t>
            </a:r>
          </a:p>
          <a:p>
            <a:r>
              <a:rPr lang="en-US" sz="1200" dirty="0"/>
              <a:t> </a:t>
            </a:r>
          </a:p>
          <a:p>
            <a:r>
              <a:rPr lang="en-US" sz="1200" dirty="0"/>
              <a:t>There is no specification on element size.</a:t>
            </a:r>
          </a:p>
          <a:p>
            <a:r>
              <a:rPr lang="en-US" sz="1200" dirty="0"/>
              <a:t> </a:t>
            </a:r>
          </a:p>
          <a:p>
            <a:r>
              <a:rPr lang="en-US" sz="1200" dirty="0"/>
              <a:t>Mass can greatly determine response time but your requirement is only that it “will have a response &lt;1 second in air.”  Does this mean that the element is expected to read final temperature in less than a second or, per MIL-PRF 23648 which QTI uses for its </a:t>
            </a:r>
            <a:r>
              <a:rPr lang="en-US" sz="1200" dirty="0" err="1"/>
              <a:t>milspec</a:t>
            </a:r>
            <a:r>
              <a:rPr lang="en-US" sz="1200" dirty="0"/>
              <a:t> parts: “ The thermal time constant is the time required for a thermistor to change to 63.2 percent of the total difference between its initial and final body temperature when subjected to a step function change in temperature under zero power conditions”?</a:t>
            </a:r>
          </a:p>
          <a:p>
            <a:r>
              <a:rPr lang="en-US" sz="1200" dirty="0"/>
              <a:t> </a:t>
            </a:r>
          </a:p>
          <a:p>
            <a:r>
              <a:rPr lang="en-US" sz="1200" dirty="0"/>
              <a:t>What is the primary “driver” of your decision on a sensor?  Is it simply the lowest cost for the most stable device?  If so, what kind of data do you need to see in order to make a selection? Or do you just need a quotation?</a:t>
            </a:r>
          </a:p>
          <a:p>
            <a:r>
              <a:rPr lang="en-US" sz="1200" dirty="0"/>
              <a:t> </a:t>
            </a:r>
          </a:p>
          <a:p>
            <a:r>
              <a:rPr lang="en-US" sz="1200" dirty="0"/>
              <a:t>These are some of the parameters we would like to establish.  And although you may have received multiple quotations for this part, I tend to think they are not all describing the same identical device based upon my previous questions. We just want to be sure we’re quoting “apples to apples”.  </a:t>
            </a:r>
          </a:p>
          <a:p>
            <a:endParaRPr lang="en-US" sz="1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Sensor Manufacturer Questions to date</a:t>
            </a:r>
          </a:p>
        </p:txBody>
      </p:sp>
      <p:sp>
        <p:nvSpPr>
          <p:cNvPr id="3" name="Content Placeholder 2"/>
          <p:cNvSpPr>
            <a:spLocks noGrp="1"/>
          </p:cNvSpPr>
          <p:nvPr>
            <p:ph idx="1"/>
          </p:nvPr>
        </p:nvSpPr>
        <p:spPr/>
        <p:txBody>
          <a:bodyPr>
            <a:normAutofit/>
          </a:bodyPr>
          <a:lstStyle/>
          <a:p>
            <a:r>
              <a:rPr lang="en-US" sz="1200" b="1" dirty="0"/>
              <a:t>From Measurement Specialist</a:t>
            </a:r>
          </a:p>
          <a:p>
            <a:endParaRPr lang="en-US" sz="1200" dirty="0"/>
          </a:p>
          <a:p>
            <a:pPr lvl="0"/>
            <a:r>
              <a:rPr lang="en-US" sz="1200" dirty="0"/>
              <a:t>Regarding the time response. We presume you mean time </a:t>
            </a:r>
            <a:r>
              <a:rPr lang="en-US" sz="1200" u="sng" dirty="0"/>
              <a:t>constant</a:t>
            </a:r>
            <a:r>
              <a:rPr lang="en-US" sz="1200" dirty="0"/>
              <a:t> of 1 second in still air.  This would </a:t>
            </a:r>
            <a:r>
              <a:rPr lang="en-US" sz="1200" dirty="0" err="1"/>
              <a:t>would</a:t>
            </a:r>
            <a:r>
              <a:rPr lang="en-US" sz="1200" dirty="0"/>
              <a:t> dictate a small bead (0.013”).  These are often (but not always) axially leaded—that is, the leads are out the opposite side of the element.  Are you looking for this or for radial leads (which come out the same side of the part)?</a:t>
            </a:r>
          </a:p>
          <a:p>
            <a:pPr lvl="0"/>
            <a:endParaRPr lang="en-US" sz="1200" dirty="0"/>
          </a:p>
          <a:p>
            <a:pPr lvl="0"/>
            <a:r>
              <a:rPr lang="en-US" sz="1200" dirty="0"/>
              <a:t>Also, there is no resistance given.  We understand this to mean that you are open to suggestion, but do you have limits?  Can you use a 100Ω part, or a 1,000,000Ω part?  We’re not suggesting that we would recommend those values; we just want to get a handle on what you consider optimum and can live with.</a:t>
            </a:r>
          </a:p>
          <a:p>
            <a:pPr lvl="0"/>
            <a:endParaRPr lang="en-US" sz="1200" dirty="0"/>
          </a:p>
          <a:p>
            <a:pPr lvl="0"/>
            <a:r>
              <a:rPr lang="en-US" sz="1200" dirty="0"/>
              <a:t>The small beads typically have platinum leads .001” diameter and .312” long.  We cannot make them with significantly longer leads; however, if it is a </a:t>
            </a:r>
            <a:r>
              <a:rPr lang="en-US" sz="1200" dirty="0" err="1"/>
              <a:t>radially</a:t>
            </a:r>
            <a:r>
              <a:rPr lang="en-US" sz="1200" dirty="0"/>
              <a:t> leaded part we can weld the leads to, for example, a nickel bifilar wire, which will have a little more stiffness.</a:t>
            </a:r>
          </a:p>
          <a:p>
            <a:pPr lvl="0"/>
            <a:endParaRPr lang="en-US" sz="1200" dirty="0"/>
          </a:p>
          <a:p>
            <a:pPr lvl="0"/>
            <a:r>
              <a:rPr lang="en-US" sz="1200" dirty="0"/>
              <a:t>If we had a little more application information it might prove useful—such as the mechanical configuration you are looking to measure.  Also, the temperatures you expect—will the part be constantly cycling?  How often will it see the 110°C top end?</a:t>
            </a:r>
          </a:p>
          <a:p>
            <a:endParaRPr lang="en-US" sz="1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Sensor Manufacturer Quotes</a:t>
            </a:r>
          </a:p>
        </p:txBody>
      </p:sp>
      <p:pic>
        <p:nvPicPr>
          <p:cNvPr id="30722" name="Picture 2"/>
          <p:cNvPicPr>
            <a:picLocks noGrp="1" noChangeAspect="1" noChangeArrowheads="1"/>
          </p:cNvPicPr>
          <p:nvPr>
            <p:ph idx="1"/>
          </p:nvPr>
        </p:nvPicPr>
        <p:blipFill>
          <a:blip r:embed="rId2" cstate="print"/>
          <a:srcRect/>
          <a:stretch>
            <a:fillRect/>
          </a:stretch>
        </p:blipFill>
        <p:spPr bwMode="auto">
          <a:xfrm>
            <a:off x="1219200" y="1905000"/>
            <a:ext cx="6640110" cy="185901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a:t>YSI Data Sheets(0.2C, 0.1C, and 0.05C </a:t>
            </a:r>
            <a:r>
              <a:rPr lang="en-US" sz="2400" b="1" dirty="0" err="1"/>
              <a:t>accuaracy</a:t>
            </a:r>
            <a:r>
              <a:rPr lang="en-US" sz="2400" b="1" dirty="0"/>
              <a:t>)</a:t>
            </a:r>
          </a:p>
        </p:txBody>
      </p:sp>
      <p:pic>
        <p:nvPicPr>
          <p:cNvPr id="32770" name="Picture 2"/>
          <p:cNvPicPr>
            <a:picLocks noChangeAspect="1" noChangeArrowheads="1"/>
          </p:cNvPicPr>
          <p:nvPr/>
        </p:nvPicPr>
        <p:blipFill>
          <a:blip r:embed="rId2" cstate="print"/>
          <a:srcRect/>
          <a:stretch>
            <a:fillRect/>
          </a:stretch>
        </p:blipFill>
        <p:spPr bwMode="auto">
          <a:xfrm>
            <a:off x="533400" y="1066800"/>
            <a:ext cx="2438400" cy="3262895"/>
          </a:xfrm>
          <a:prstGeom prst="rect">
            <a:avLst/>
          </a:prstGeom>
          <a:noFill/>
          <a:ln w="9525">
            <a:noFill/>
            <a:miter lim="800000"/>
            <a:headEnd/>
            <a:tailEnd/>
          </a:ln>
        </p:spPr>
      </p:pic>
      <p:pic>
        <p:nvPicPr>
          <p:cNvPr id="32772" name="Picture 4"/>
          <p:cNvPicPr>
            <a:picLocks noChangeAspect="1" noChangeArrowheads="1"/>
          </p:cNvPicPr>
          <p:nvPr/>
        </p:nvPicPr>
        <p:blipFill>
          <a:blip r:embed="rId3" cstate="print"/>
          <a:srcRect/>
          <a:stretch>
            <a:fillRect/>
          </a:stretch>
        </p:blipFill>
        <p:spPr bwMode="auto">
          <a:xfrm>
            <a:off x="3276601" y="1143000"/>
            <a:ext cx="2590800" cy="2971800"/>
          </a:xfrm>
          <a:prstGeom prst="rect">
            <a:avLst/>
          </a:prstGeom>
          <a:noFill/>
          <a:ln w="9525">
            <a:noFill/>
            <a:miter lim="800000"/>
            <a:headEnd/>
            <a:tailEnd/>
          </a:ln>
        </p:spPr>
      </p:pic>
      <p:pic>
        <p:nvPicPr>
          <p:cNvPr id="32773" name="Picture 5"/>
          <p:cNvPicPr>
            <a:picLocks noChangeAspect="1" noChangeArrowheads="1"/>
          </p:cNvPicPr>
          <p:nvPr/>
        </p:nvPicPr>
        <p:blipFill>
          <a:blip r:embed="rId4" cstate="print"/>
          <a:srcRect/>
          <a:stretch>
            <a:fillRect/>
          </a:stretch>
        </p:blipFill>
        <p:spPr bwMode="auto">
          <a:xfrm>
            <a:off x="6096000" y="1066800"/>
            <a:ext cx="2537159" cy="309093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5817</TotalTime>
  <Words>2152</Words>
  <Application>Microsoft Office PowerPoint</Application>
  <PresentationFormat>On-screen Show (4:3)</PresentationFormat>
  <Paragraphs>213</Paragraphs>
  <Slides>24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8" baseType="lpstr">
      <vt:lpstr>Arial</vt:lpstr>
      <vt:lpstr>Calibri</vt:lpstr>
      <vt:lpstr>Office Theme</vt:lpstr>
      <vt:lpstr>Document</vt:lpstr>
      <vt:lpstr>Precision Temperature sensing options for the Radium Thermo Cycler</vt:lpstr>
      <vt:lpstr>Comparing NTC/RTDs</vt:lpstr>
      <vt:lpstr>Thermal sensor notes.(Limited to thermistors and RTDs)</vt:lpstr>
      <vt:lpstr>Requirements for Temperature sensing  for Radium</vt:lpstr>
      <vt:lpstr>Sensor Manufacturer Questions to date</vt:lpstr>
      <vt:lpstr>Sensor Manufacturer Questions to date</vt:lpstr>
      <vt:lpstr>Sensor Manufacturer Questions to date</vt:lpstr>
      <vt:lpstr>Sensor Manufacturer Quotes</vt:lpstr>
      <vt:lpstr>YSI Data Sheets(0.2C, 0.1C, and 0.05C accuaracy)</vt:lpstr>
      <vt:lpstr>Sensor Manufacturer Quotes(YSI)</vt:lpstr>
      <vt:lpstr>US Sensor Data Sheets(accuracy ?)</vt:lpstr>
      <vt:lpstr>Aging Curve for Epoxy Encapsulated Thermistor</vt:lpstr>
      <vt:lpstr>Aging Curve for Glass Encapsulated Thermistor</vt:lpstr>
      <vt:lpstr>Sensor Manufacturer Quotes (US Sensor)</vt:lpstr>
      <vt:lpstr>Thermistor Calculations</vt:lpstr>
      <vt:lpstr>PowerPoint Presentation</vt:lpstr>
      <vt:lpstr>Thermistor Powering</vt:lpstr>
      <vt:lpstr>High Reliability Thermistor Manufacturers</vt:lpstr>
      <vt:lpstr>RTD Calculations</vt:lpstr>
      <vt:lpstr>RTD Calculations Continued</vt:lpstr>
      <vt:lpstr>RTD Circuit Powering Examples</vt:lpstr>
      <vt:lpstr>RTD Analog Front End Example</vt:lpstr>
      <vt:lpstr>RTD Manufacturers/Suppliers</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Temperature sensing options for Radium</dc:title>
  <dc:creator>SE</dc:creator>
  <cp:lastModifiedBy>Sokolovsky, Mr. Matt Evan</cp:lastModifiedBy>
  <cp:revision>18</cp:revision>
  <dcterms:created xsi:type="dcterms:W3CDTF">2012-03-11T17:45:31Z</dcterms:created>
  <dcterms:modified xsi:type="dcterms:W3CDTF">2021-06-28T20:58:06Z</dcterms:modified>
</cp:coreProperties>
</file>