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sldIdLst>
    <p:sldId id="262" r:id="rId2"/>
    <p:sldId id="264" r:id="rId3"/>
    <p:sldId id="270" r:id="rId4"/>
    <p:sldId id="272" r:id="rId5"/>
    <p:sldId id="271" r:id="rId6"/>
    <p:sldId id="263" r:id="rId7"/>
    <p:sldId id="257" r:id="rId8"/>
    <p:sldId id="276" r:id="rId9"/>
    <p:sldId id="259" r:id="rId10"/>
    <p:sldId id="258" r:id="rId11"/>
    <p:sldId id="275" r:id="rId12"/>
    <p:sldId id="267" r:id="rId13"/>
    <p:sldId id="260" r:id="rId14"/>
    <p:sldId id="269" r:id="rId15"/>
    <p:sldId id="266" r:id="rId16"/>
    <p:sldId id="268" r:id="rId17"/>
    <p:sldId id="261" r:id="rId18"/>
    <p:sldId id="26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79032" autoAdjust="0"/>
  </p:normalViewPr>
  <p:slideViewPr>
    <p:cSldViewPr>
      <p:cViewPr varScale="1">
        <p:scale>
          <a:sx n="57" d="100"/>
          <a:sy n="57" d="100"/>
        </p:scale>
        <p:origin x="19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4349B-E103-41EB-9B10-748F5EFEAC8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77E23-C25E-49E7-A219-BCEBC02D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77E23-C25E-49E7-A219-BCEBC02D5A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B928-5109-4B8F-B24F-4BEE592321F6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64C5-1AA2-4173-8AAF-9232A5BF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B928-5109-4B8F-B24F-4BEE592321F6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64C5-1AA2-4173-8AAF-9232A5BF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B928-5109-4B8F-B24F-4BEE592321F6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64C5-1AA2-4173-8AAF-9232A5BF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B928-5109-4B8F-B24F-4BEE592321F6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64C5-1AA2-4173-8AAF-9232A5BF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B928-5109-4B8F-B24F-4BEE592321F6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64C5-1AA2-4173-8AAF-9232A5BF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B928-5109-4B8F-B24F-4BEE592321F6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64C5-1AA2-4173-8AAF-9232A5BF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B928-5109-4B8F-B24F-4BEE592321F6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64C5-1AA2-4173-8AAF-9232A5BF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B928-5109-4B8F-B24F-4BEE592321F6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64C5-1AA2-4173-8AAF-9232A5BF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B928-5109-4B8F-B24F-4BEE592321F6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64C5-1AA2-4173-8AAF-9232A5BF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B928-5109-4B8F-B24F-4BEE592321F6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64C5-1AA2-4173-8AAF-9232A5BF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B928-5109-4B8F-B24F-4BEE592321F6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64C5-1AA2-4173-8AAF-9232A5BF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B928-5109-4B8F-B24F-4BEE592321F6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64C5-1AA2-4173-8AAF-9232A5BF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gabit" TargetMode="External"/><Relationship Id="rId2" Type="http://schemas.openxmlformats.org/officeDocument/2006/relationships/hyperlink" Target="http://en.wikipedia.org/wiki/Direct_curr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erial_communica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bfirewire.com/usb-rugged-waterproof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focus.ti.com/paramsearch/docs/parametricsearch.tsp?family=analog&amp;familyId=667&amp;uiTemplateId=NODE_STRY_PGE_T" TargetMode="External"/><Relationship Id="rId3" Type="http://schemas.openxmlformats.org/officeDocument/2006/relationships/hyperlink" Target="http://www.maxim-ic.com/datasheet/index.mvp/id/4376" TargetMode="External"/><Relationship Id="rId7" Type="http://schemas.openxmlformats.org/officeDocument/2006/relationships/hyperlink" Target="http://www.ti.com/corp/docs/landing/usb-power/index.htm" TargetMode="External"/><Relationship Id="rId2" Type="http://schemas.openxmlformats.org/officeDocument/2006/relationships/hyperlink" Target="http://www.national.com/mpf/LM/LM3526.html#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arch.digikey.com/scripts/DkSearch/dksus.dll?Detail&amp;name=LTC4362CDCB-2#TRMPBFTR-ND" TargetMode="External"/><Relationship Id="rId5" Type="http://schemas.openxmlformats.org/officeDocument/2006/relationships/hyperlink" Target="http://www.onsemi.com/PowerSolutions/search.do?query=NCP362C&amp;tabbed=Y&amp;clearFilters=Y&amp;searchType=others" TargetMode="External"/><Relationship Id="rId4" Type="http://schemas.openxmlformats.org/officeDocument/2006/relationships/hyperlink" Target="https://shop.maxim-ic.com/storefront/priceavailable.do?event=PartSearch&amp;menuitem=PriceAndAvailability&amp;Partnumber=MAX4836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pload.wikimedia.org/wikipedia/commons/6/67/USB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Ground_(electricity)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upload.wikimedia.org/wikipedia/commons/c/cb/Types-usb_new.sv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USB 2.0 Specification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533400"/>
          <a:ext cx="7010400" cy="3605285"/>
        </p:xfrm>
        <a:graphic>
          <a:graphicData uri="http://schemas.openxmlformats.org/drawingml/2006/table">
            <a:tbl>
              <a:tblPr/>
              <a:tblGrid>
                <a:gridCol w="1118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1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77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General specifications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7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Length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 metres (maximum)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7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Width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11.5 mm (A-plug), 8.45 mm (B-plug),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7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 mm (A-plug), 7.78 mm (B-plug, pre-v3.0)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Hot pluggable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7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External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7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Cable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wires (or 8 wires in USB 3.0 version)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1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Pins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(or 8 in USB 3.0 version) (1 supply, 2 data, 1 ground) (plus additional 4 for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SuperSpeed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technology in USB 3.0 version)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Connector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77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Electrical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7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Signal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sng" strike="noStrike">
                          <a:solidFill>
                            <a:srgbClr val="0000FF"/>
                          </a:solidFill>
                          <a:latin typeface="Calibri"/>
                          <a:hlinkClick r:id="rId2"/>
                        </a:rPr>
                        <a:t>5 volt DC </a:t>
                      </a:r>
                      <a:endParaRPr lang="en-US" sz="900" b="1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85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Max. voltage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 V(±5%)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Max. current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500–900 mA @ 5 V (depending on version)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77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5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signal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Packet data, defined by specifications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7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Width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bit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7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Bitrate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sng" strike="noStrike">
                          <a:solidFill>
                            <a:srgbClr val="0000FF"/>
                          </a:solidFill>
                          <a:latin typeface="Calibri"/>
                          <a:hlinkClick r:id="rId3"/>
                        </a:rPr>
                        <a:t>1.5/12/480/4,000 Mbit/s (depending on version)</a:t>
                      </a:r>
                      <a:endParaRPr lang="en-US" sz="900" b="1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35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Max. devices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82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Protocol</a:t>
                      </a: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4"/>
                        </a:rPr>
                        <a:t>Serial </a:t>
                      </a:r>
                      <a:endParaRPr lang="en-US" sz="900" b="1" i="0" u="sng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6785" marR="6785" marT="67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2133600" y="4724400"/>
          <a:ext cx="5097780" cy="792480"/>
        </p:xfrm>
        <a:graphic>
          <a:graphicData uri="http://schemas.openxmlformats.org/drawingml/2006/table">
            <a:tbl>
              <a:tblPr/>
              <a:tblGrid>
                <a:gridCol w="98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 Attributes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Maximum Size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Example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latin typeface="Calibri"/>
                          <a:ea typeface="Times New Roman"/>
                          <a:cs typeface="Times New Roman"/>
                        </a:rPr>
                        <a:t>Interrupt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Quality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64 bytes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Mouse, Keyboard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latin typeface="Calibri"/>
                          <a:ea typeface="Times New Roman"/>
                          <a:cs typeface="Times New Roman"/>
                        </a:rPr>
                        <a:t>Bulk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Quality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64 bytes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Printer, scanner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latin typeface="Calibri"/>
                          <a:ea typeface="Times New Roman"/>
                          <a:cs typeface="Times New Roman"/>
                        </a:rPr>
                        <a:t>Isochronous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1024 bytes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Speakers, Video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latin typeface="Calibri"/>
                          <a:ea typeface="Times New Roman"/>
                          <a:cs typeface="Times New Roman"/>
                        </a:rPr>
                        <a:t>Control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Time and Quality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64 bytes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System control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981200" y="4191000"/>
            <a:ext cx="1371600" cy="62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52352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Transaction types.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LM3525</a:t>
            </a:r>
          </a:p>
        </p:txBody>
      </p:sp>
      <p:pic>
        <p:nvPicPr>
          <p:cNvPr id="1026" name="Picture 2" descr="http://www.national.com/images/pkg/m08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2819400" cy="2013857"/>
          </a:xfrm>
          <a:prstGeom prst="rect">
            <a:avLst/>
          </a:prstGeom>
          <a:noFill/>
        </p:spPr>
      </p:pic>
      <p:pic>
        <p:nvPicPr>
          <p:cNvPr id="4098" name="Picture 2" descr="http://www.national.com/images/pf/LM3525/101055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124200"/>
            <a:ext cx="5470769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 483x</a:t>
            </a:r>
          </a:p>
        </p:txBody>
      </p:sp>
      <p:pic>
        <p:nvPicPr>
          <p:cNvPr id="34818" name="Picture 2" descr="MAX4836, MAX4837: Typical Application Circu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8127802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2800" dirty="0"/>
              <a:t>On Semiconductor NCP362C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0763" y="1838325"/>
            <a:ext cx="45624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/>
              <a:t>Linear LTC4362</a:t>
            </a:r>
          </a:p>
        </p:txBody>
      </p:sp>
      <p:pic>
        <p:nvPicPr>
          <p:cNvPr id="7170" name="Picture 2" descr="Protection of USB Port from Overvoltage and Overcurr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3000"/>
            <a:ext cx="5143500" cy="3409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/>
              <a:t>TI TPS20xxC Family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Typical Application Diagram</a:t>
            </a:r>
            <a:b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9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4" name="Picture 6" descr="http://www.ti.com/ds_dgm/images/alt_slvsau6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4029075" cy="1743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Little Fuse Minimalist Approach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676400" y="838200"/>
          <a:ext cx="5502275" cy="5730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829103" imgH="7543564" progId="AcroExch.Document.7">
                  <p:embed/>
                </p:oleObj>
              </mc:Choice>
              <mc:Fallback>
                <p:oleObj name="Acrobat Document" r:id="rId2" imgW="5829103" imgH="7543564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5502275" cy="5730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Semitech</a:t>
            </a:r>
            <a:r>
              <a:rPr lang="en-US" sz="2800" dirty="0"/>
              <a:t> TVS Protection for USB 2.0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762000"/>
            <a:ext cx="366798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05200"/>
            <a:ext cx="45243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685800"/>
            <a:ext cx="38957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419600" y="2971800"/>
            <a:ext cx="4114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/>
              <a:t>Features</a:t>
            </a:r>
          </a:p>
          <a:p>
            <a:br>
              <a:rPr lang="en-US" sz="1700" dirty="0"/>
            </a:br>
            <a:r>
              <a:rPr lang="en-US" sz="1700" dirty="0"/>
              <a:t>Bidirectional EMI/RFI filtering and line termination with integrated ESD protection </a:t>
            </a:r>
          </a:p>
          <a:p>
            <a:r>
              <a:rPr lang="en-US" sz="1700" dirty="0"/>
              <a:t>ESD protection for USB power (V</a:t>
            </a:r>
            <a:r>
              <a:rPr lang="en-US" sz="1700" baseline="-25000" dirty="0"/>
              <a:t>BUS</a:t>
            </a:r>
            <a:r>
              <a:rPr lang="en-US" sz="1700" dirty="0"/>
              <a:t>) and data lines (D+ and D-) to </a:t>
            </a:r>
          </a:p>
          <a:p>
            <a:r>
              <a:rPr lang="en-US" sz="1700" dirty="0"/>
              <a:t>IEC 61000-4-2 (ESD) ± 15 kV (air), ± 8 kV (contact) </a:t>
            </a:r>
          </a:p>
          <a:p>
            <a:r>
              <a:rPr lang="en-US" sz="1700" dirty="0"/>
              <a:t>IEC 61000-4-4 (EFT) 40 A (5/50 ns) </a:t>
            </a:r>
          </a:p>
          <a:p>
            <a:r>
              <a:rPr lang="en-US" sz="1700" dirty="0"/>
              <a:t>Filtering and termination for one USB port </a:t>
            </a:r>
          </a:p>
          <a:p>
            <a:r>
              <a:rPr lang="en-US" sz="1700" dirty="0"/>
              <a:t>Low TVS operating voltage: 5.25 V </a:t>
            </a:r>
          </a:p>
          <a:p>
            <a:r>
              <a:rPr lang="en-US" sz="1700" dirty="0"/>
              <a:t>Low leakage current </a:t>
            </a:r>
          </a:p>
          <a:p>
            <a:r>
              <a:rPr lang="en-US" sz="1700" dirty="0"/>
              <a:t>Small SC70-6L package </a:t>
            </a:r>
          </a:p>
          <a:p>
            <a:r>
              <a:rPr lang="en-US" sz="1700" dirty="0"/>
              <a:t>Solid-state technology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Proof connectors.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2296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http://www.usbfirewire.com/usb-rugged-waterproof.html</a:t>
            </a:r>
            <a:endParaRPr lang="en-US" dirty="0"/>
          </a:p>
          <a:p>
            <a:r>
              <a:rPr lang="en-US" dirty="0"/>
              <a:t>Kris Merrifield</a:t>
            </a:r>
          </a:p>
          <a:p>
            <a:r>
              <a:rPr lang="en-US" dirty="0"/>
              <a:t>Direct: 586-913-8633  </a:t>
            </a:r>
          </a:p>
          <a:p>
            <a:r>
              <a:rPr lang="en-US" dirty="0"/>
              <a:t>Toll Free: 1-800-394-7732</a:t>
            </a:r>
          </a:p>
          <a:p>
            <a:r>
              <a:rPr lang="en-US" dirty="0"/>
              <a:t>Email: kmerrifield@sineco.com</a:t>
            </a:r>
          </a:p>
          <a:p>
            <a:r>
              <a:rPr lang="en-US"/>
              <a:t>+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/>
          </a:bodyPr>
          <a:lstStyle/>
          <a:p>
            <a:r>
              <a:rPr lang="en-US" sz="1200" dirty="0">
                <a:hlinkClick r:id="rId2"/>
              </a:rPr>
              <a:t>http://www.national.com/mpf/LM/LM3526.html#Overview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http://www.maxim-ic.com/datasheet/index.mvp/id/4376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https://shop.maxim-ic.com/storefront/priceavailable.do?event=PartSearch&amp;menuitem=PriceAndAvailability&amp;Partnumber=MAX4836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http://www.onsemi.com/PowerSolutions/search.do?query=NCP362C&amp;tabbed=Y&amp;clearFilters=Y&amp;searchType=others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http://circuits.linear.com/498 </a:t>
            </a:r>
          </a:p>
          <a:p>
            <a:r>
              <a:rPr lang="en-US" sz="1200" dirty="0">
                <a:hlinkClick r:id="rId6"/>
              </a:rPr>
              <a:t>http://search.digikey.com/scripts/DkSearch/dksus.dll?Detail&amp;name=LTC4362CDCB-2%23TRMPBFTR-ND</a:t>
            </a:r>
            <a:endParaRPr lang="en-US" sz="1200" dirty="0"/>
          </a:p>
          <a:p>
            <a:endParaRPr lang="en-US" sz="1200" dirty="0"/>
          </a:p>
          <a:p>
            <a:pPr>
              <a:buNone/>
            </a:pPr>
            <a:endParaRPr lang="en-US" sz="1200" dirty="0"/>
          </a:p>
          <a:p>
            <a:r>
              <a:rPr lang="en-US" sz="1200" dirty="0">
                <a:hlinkClick r:id="rId7"/>
              </a:rPr>
              <a:t>http://www.ti.com/corp/docs/landing/usb-power/index.htm</a:t>
            </a:r>
            <a:endParaRPr lang="en-US" sz="1200" dirty="0"/>
          </a:p>
          <a:p>
            <a:r>
              <a:rPr lang="en-US" sz="1200" dirty="0">
                <a:hlinkClick r:id="rId8"/>
              </a:rPr>
              <a:t>http://focus.ti.com/paramsearch/docs/parametricsearch.tsp?family=analog&amp;familyId=667&amp;uiTemplateId=NODE_STRY_PGE_T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http://www.semtech.com/selector/index.html?ver=TVS&amp;id=USB 1.1 2.0 OTG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http://en.wikipedia.org/wiki/USB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USB Basics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05000" y="685800"/>
          <a:ext cx="52990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830114" imgH="7542857" progId="AcroExch.Document.7">
                  <p:embed/>
                </p:oleObj>
              </mc:Choice>
              <mc:Fallback>
                <p:oleObj name="Acrobat Document" r:id="rId2" imgW="5830114" imgH="7542857" progId="AcroExch.Document.7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85800"/>
                        <a:ext cx="5299075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Connector Styles</a:t>
            </a:r>
          </a:p>
        </p:txBody>
      </p:sp>
      <p:pic>
        <p:nvPicPr>
          <p:cNvPr id="4" name="Picture 4" descr="File:USB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752600"/>
            <a:ext cx="3086100" cy="1763486"/>
          </a:xfrm>
          <a:prstGeom prst="rect">
            <a:avLst/>
          </a:prstGeom>
          <a:noFill/>
        </p:spPr>
      </p:pic>
      <p:pic>
        <p:nvPicPr>
          <p:cNvPr id="22530" name="Picture 2" descr="File:Types-usb new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1371600"/>
            <a:ext cx="2581275" cy="2714626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4343400"/>
          <a:ext cx="2438400" cy="15925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USB 1.x/2.0 standard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pinout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Cable color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VBUS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+5 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D−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−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6" tooltip="Ground (electricity)"/>
                        </a:rPr>
                        <a:t>GND</a:t>
                      </a:r>
                      <a:endParaRPr lang="en-US" sz="1200" b="1" i="0" u="sng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Ground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0" y="3733800"/>
          <a:ext cx="3530600" cy="2726055"/>
        </p:xfrm>
        <a:graphic>
          <a:graphicData uri="http://schemas.openxmlformats.org/drawingml/2006/table">
            <a:tbl>
              <a:tblPr/>
              <a:tblGrid>
                <a:gridCol w="1298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USB 1.x/2.0 Mini/Micro pinout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Cable color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VBUS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+5 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D−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−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Permits distinction of A plug from B plug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 A plug: connected to Signal ground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 B plug: not connected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Signal ground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USB Cable/Wiring Interface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685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5000" y="4343400"/>
          <a:ext cx="5097780" cy="908050"/>
        </p:xfrm>
        <a:graphic>
          <a:graphicData uri="http://schemas.openxmlformats.org/drawingml/2006/table">
            <a:tbl>
              <a:tblPr/>
              <a:tblGrid>
                <a:gridCol w="98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 Attributes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Maximum Size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Example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latin typeface="Calibri"/>
                          <a:ea typeface="Times New Roman"/>
                          <a:cs typeface="Times New Roman"/>
                        </a:rPr>
                        <a:t>Interrupt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Quality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64 bytes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Mouse, Keyboard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latin typeface="Calibri"/>
                          <a:ea typeface="Times New Roman"/>
                          <a:cs typeface="Times New Roman"/>
                        </a:rPr>
                        <a:t>Bulk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Quality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64 bytes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Printer, scanner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latin typeface="Calibri"/>
                          <a:ea typeface="Times New Roman"/>
                          <a:cs typeface="Times New Roman"/>
                        </a:rPr>
                        <a:t>Isochronous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1024 bytes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Speakers, Video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latin typeface="Calibri"/>
                          <a:ea typeface="Times New Roman"/>
                          <a:cs typeface="Times New Roman"/>
                        </a:rPr>
                        <a:t>Control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Time and Quality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64 bytes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System control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Differential Signaling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15963" y="1905000"/>
          <a:ext cx="8428037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499983" imgH="2892060" progId="Word.Document.12">
                  <p:embed/>
                </p:oleObj>
              </mc:Choice>
              <mc:Fallback>
                <p:oleObj name="Document" r:id="rId2" imgW="8499983" imgH="289206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905000"/>
                        <a:ext cx="8428037" cy="285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Fundamental USB Packet</a:t>
            </a:r>
          </a:p>
        </p:txBody>
      </p:sp>
      <p:graphicFrame>
        <p:nvGraphicFramePr>
          <p:cNvPr id="29947" name="Object 251"/>
          <p:cNvGraphicFramePr>
            <a:graphicFrameLocks noChangeAspect="1"/>
          </p:cNvGraphicFramePr>
          <p:nvPr/>
        </p:nvGraphicFramePr>
        <p:xfrm>
          <a:off x="381000" y="1524000"/>
          <a:ext cx="81999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26240" imgH="3662844" progId="Word.Document.12">
                  <p:embed/>
                </p:oleObj>
              </mc:Choice>
              <mc:Fallback>
                <p:oleObj name="Document" r:id="rId2" imgW="7426240" imgH="3662844" progId="Word.Document.12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1999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761999"/>
          </a:xfrm>
        </p:spPr>
        <p:txBody>
          <a:bodyPr>
            <a:normAutofit/>
          </a:bodyPr>
          <a:lstStyle/>
          <a:p>
            <a:r>
              <a:rPr lang="en-US" sz="2800" dirty="0"/>
              <a:t>USB </a:t>
            </a:r>
            <a:r>
              <a:rPr lang="en-US" sz="2800" dirty="0" err="1"/>
              <a:t>Overcurrent</a:t>
            </a:r>
            <a:r>
              <a:rPr lang="en-US" sz="2800" dirty="0"/>
              <a:t> Protection for SSS-903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95400"/>
            <a:ext cx="6400800" cy="533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Design requirements.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828800"/>
            <a:ext cx="79787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Design must operate within the -40°C to +85°C temperature range.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/>
              <a:t>SSS-903 must supply the USB buss with 5 volts (3.3 volts if the memory stick will operate with this voltage).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/>
              <a:t>The hardware design must be compatible with the USB 2.0 standard.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/>
              <a:t>Hardware design must provide overcurrent and overvoltage protection for the 5 volt</a:t>
            </a:r>
          </a:p>
          <a:p>
            <a:r>
              <a:rPr lang="en-US" sz="1400" dirty="0"/>
              <a:t>supply voltage rail.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/>
              <a:t>Hardware design must provide overvoltage protection to the USB data signals. (D+ and D-</a:t>
            </a:r>
            <a:r>
              <a:rPr lang="en-US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Connector must support HART and USB.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Connector must be IPV66 better or compatible.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Key USB </a:t>
            </a:r>
            <a:r>
              <a:rPr lang="en-US" sz="2800" dirty="0" err="1"/>
              <a:t>VBus</a:t>
            </a:r>
            <a:r>
              <a:rPr lang="en-US" sz="2800" dirty="0"/>
              <a:t> Protector Manufacturers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200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National Semiconductor (One device)</a:t>
            </a:r>
          </a:p>
          <a:p>
            <a:r>
              <a:rPr lang="en-US" dirty="0"/>
              <a:t>Maxim IC (Several)</a:t>
            </a:r>
          </a:p>
          <a:p>
            <a:r>
              <a:rPr lang="en-US" dirty="0"/>
              <a:t>Linear Technology (Two devices)</a:t>
            </a:r>
          </a:p>
          <a:p>
            <a:r>
              <a:rPr lang="en-US" dirty="0"/>
              <a:t>ON Semiconductor (Includes data line TVS overvoltage protection)</a:t>
            </a:r>
          </a:p>
          <a:p>
            <a:r>
              <a:rPr lang="en-US" dirty="0"/>
              <a:t>TI (Several)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Semtech</a:t>
            </a:r>
            <a:endParaRPr lang="en-US" dirty="0"/>
          </a:p>
          <a:p>
            <a:r>
              <a:rPr lang="en-US" dirty="0"/>
              <a:t>Little Fuse</a:t>
            </a:r>
          </a:p>
          <a:p>
            <a:endParaRPr lang="en-US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Over Voltage Circuit Manufacturers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$0.69 each at 1K+ </a:t>
            </a:r>
            <a:r>
              <a:rPr lang="en-US" dirty="0" err="1"/>
              <a:t>pcs</a:t>
            </a:r>
            <a:r>
              <a:rPr lang="en-US" dirty="0"/>
              <a:t> National</a:t>
            </a:r>
          </a:p>
          <a:p>
            <a:r>
              <a:rPr lang="en-US" dirty="0"/>
              <a:t>1,000: $0.647 On Semi</a:t>
            </a:r>
          </a:p>
          <a:p>
            <a:r>
              <a:rPr lang="en-US" dirty="0"/>
              <a:t>$1.15 each at 1K+ </a:t>
            </a:r>
            <a:r>
              <a:rPr lang="en-US" dirty="0" err="1"/>
              <a:t>pcs</a:t>
            </a:r>
            <a:r>
              <a:rPr lang="en-US" dirty="0"/>
              <a:t>  Maxim</a:t>
            </a:r>
          </a:p>
          <a:p>
            <a:r>
              <a:rPr lang="en-US" dirty="0"/>
              <a:t>1,000: $1.94 Linear</a:t>
            </a:r>
          </a:p>
          <a:p>
            <a:r>
              <a:rPr lang="en-US" dirty="0"/>
              <a:t>T.I. ?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859</Words>
  <Application>Microsoft Office PowerPoint</Application>
  <PresentationFormat>On-screen Show (4:3)</PresentationFormat>
  <Paragraphs>201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Document</vt:lpstr>
      <vt:lpstr>Acrobat Document</vt:lpstr>
      <vt:lpstr>USB 2.0 Specification</vt:lpstr>
      <vt:lpstr>USB Connector Styles</vt:lpstr>
      <vt:lpstr>USB Cable/Wiring Interface</vt:lpstr>
      <vt:lpstr>Differential Signaling</vt:lpstr>
      <vt:lpstr>Fundamental USB Packet</vt:lpstr>
      <vt:lpstr>USB Overcurrent Protection for SSS-903</vt:lpstr>
      <vt:lpstr>Key USB VBus Protector Manufacturers</vt:lpstr>
      <vt:lpstr>Over Voltage Circuit Manufacturers</vt:lpstr>
      <vt:lpstr>Available parts</vt:lpstr>
      <vt:lpstr>National LM3525</vt:lpstr>
      <vt:lpstr>Maxim 483x</vt:lpstr>
      <vt:lpstr>On Semiconductor NCP362C</vt:lpstr>
      <vt:lpstr>Linear LTC4362</vt:lpstr>
      <vt:lpstr>TI TPS20xxC Family</vt:lpstr>
      <vt:lpstr>Little Fuse Minimalist Approach</vt:lpstr>
      <vt:lpstr>Semitech TVS Protection for USB 2.0</vt:lpstr>
      <vt:lpstr>Weather Proof connectors.</vt:lpstr>
      <vt:lpstr>References</vt:lpstr>
      <vt:lpstr>USB Basics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 Overcurrent Protection for SSS-903</dc:title>
  <dc:creator>SE</dc:creator>
  <cp:lastModifiedBy>Sokolovsky, Mr. Matt Evan</cp:lastModifiedBy>
  <cp:revision>13</cp:revision>
  <dcterms:created xsi:type="dcterms:W3CDTF">2011-09-17T17:37:50Z</dcterms:created>
  <dcterms:modified xsi:type="dcterms:W3CDTF">2021-04-04T20:49:10Z</dcterms:modified>
</cp:coreProperties>
</file>