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62" r:id="rId7"/>
    <p:sldId id="289" r:id="rId8"/>
    <p:sldId id="258" r:id="rId9"/>
    <p:sldId id="290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2862" y="3196205"/>
            <a:ext cx="5041784" cy="1538715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IT Infrastructure Automation –ansible - </a:t>
            </a:r>
            <a:r>
              <a:rPr lang="en-US" dirty="0" err="1"/>
              <a:t>jenkins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2862" y="4734920"/>
            <a:ext cx="4941770" cy="1122201"/>
          </a:xfrm>
        </p:spPr>
        <p:txBody>
          <a:bodyPr>
            <a:normAutofit/>
          </a:bodyPr>
          <a:lstStyle/>
          <a:p>
            <a:r>
              <a:rPr lang="en-US" sz="2000" dirty="0"/>
              <a:t>BY YEE TONG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ZA" b="1" dirty="0"/>
              <a:t>Background of company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ZA" smtClean="0"/>
              <a:pPr>
                <a:spcAft>
                  <a:spcPts val="600"/>
                </a:spcAft>
              </a:pPr>
              <a:t>2</a:t>
            </a:fld>
            <a:endParaRPr lang="en-ZA"/>
          </a:p>
        </p:txBody>
      </p:sp>
      <p:sp>
        <p:nvSpPr>
          <p:cNvPr id="10" name="Google Shape;73;p14">
            <a:extLst>
              <a:ext uri="{FF2B5EF4-FFF2-40B4-BE49-F238E27FC236}">
                <a16:creationId xmlns:a16="http://schemas.microsoft.com/office/drawing/2014/main" id="{3072EE76-3B39-C4C9-51DB-2108D081F4F6}"/>
              </a:ext>
            </a:extLst>
          </p:cNvPr>
          <p:cNvSpPr txBox="1">
            <a:spLocks/>
          </p:cNvSpPr>
          <p:nvPr/>
        </p:nvSpPr>
        <p:spPr>
          <a:xfrm>
            <a:off x="372659" y="1626099"/>
            <a:ext cx="10515599" cy="4794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400" dirty="0"/>
              <a:t>Never Connect Systems (NCS) </a:t>
            </a:r>
            <a:r>
              <a:rPr lang="en-US" sz="2400" dirty="0" err="1"/>
              <a:t>Ptd</a:t>
            </a:r>
            <a:r>
              <a:rPr lang="en-US" sz="2400" dirty="0"/>
              <a:t> Ltd Company is a leading system integrator company in the Tech industry, with many teams of engineers implementing and maintaining project.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z="2400" dirty="0"/>
          </a:p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400" dirty="0"/>
              <a:t>Current Process:</a:t>
            </a: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sz="1800" dirty="0"/>
              <a:t>Manually spin VMs in local machine</a:t>
            </a: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sz="1800" dirty="0"/>
              <a:t>Manually download Jenkins agent(CI/CD </a:t>
            </a:r>
            <a:r>
              <a:rPr lang="en-US" sz="1800" dirty="0" err="1"/>
              <a:t>pipieline</a:t>
            </a:r>
            <a:r>
              <a:rPr lang="en-US" sz="1800" dirty="0"/>
              <a:t> flow) into machine</a:t>
            </a:r>
          </a:p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400" dirty="0"/>
              <a:t>Opportunity for Improvement:</a:t>
            </a: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sz="1800" dirty="0"/>
              <a:t>Reduce repetitive tasks through Automation and CloudFormation </a:t>
            </a:r>
          </a:p>
          <a:p>
            <a:pPr marL="1371600" lvl="2" indent="-317500">
              <a:lnSpc>
                <a:spcPct val="10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</a:pPr>
            <a:r>
              <a:rPr lang="en-US" sz="1600" dirty="0"/>
              <a:t>Saves time and reduces human error</a:t>
            </a:r>
          </a:p>
          <a:p>
            <a:pPr marL="1371600" lvl="2" indent="-317500">
              <a:lnSpc>
                <a:spcPct val="10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■"/>
            </a:pPr>
            <a:r>
              <a:rPr lang="en-US" sz="1600" dirty="0"/>
              <a:t>Increase productivity and project efficiency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77" y="435429"/>
            <a:ext cx="8703891" cy="2103139"/>
          </a:xfrm>
        </p:spPr>
        <p:txBody>
          <a:bodyPr/>
          <a:lstStyle/>
          <a:p>
            <a:r>
              <a:rPr lang="en-US" b="1" dirty="0"/>
              <a:t>SOLUTION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791799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CLOSE THE GAP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299024"/>
            <a:ext cx="4031030" cy="1057308"/>
          </a:xfrm>
        </p:spPr>
        <p:txBody>
          <a:bodyPr/>
          <a:lstStyle/>
          <a:p>
            <a:r>
              <a:rPr lang="en-US" dirty="0"/>
              <a:t>CloudFormation stacks to provision EC2 instances</a:t>
            </a:r>
          </a:p>
          <a:p>
            <a:r>
              <a:rPr lang="en-US" dirty="0"/>
              <a:t>Using Ansible to automate the process for Jenkins download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791799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EASE OF SETUP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299024"/>
            <a:ext cx="4031030" cy="10573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Have AWS CF templates ready and playbook ready</a:t>
            </a:r>
          </a:p>
          <a:p>
            <a:r>
              <a:rPr lang="en-US" dirty="0"/>
              <a:t>Does not require additional software or tool other than opening firewall ports 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548107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EFFORT &amp; EFFICIENCY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5055332"/>
            <a:ext cx="4031030" cy="1057308"/>
          </a:xfrm>
        </p:spPr>
        <p:txBody>
          <a:bodyPr/>
          <a:lstStyle/>
          <a:p>
            <a:r>
              <a:rPr lang="en-US" dirty="0"/>
              <a:t>Reduce engineer effort and eliminate repetitive tasks with lesser error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548107"/>
            <a:ext cx="4291461" cy="609620"/>
          </a:xfrm>
        </p:spPr>
        <p:txBody>
          <a:bodyPr>
            <a:norm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5157727"/>
            <a:ext cx="4031030" cy="1057308"/>
          </a:xfrm>
        </p:spPr>
        <p:txBody>
          <a:bodyPr/>
          <a:lstStyle/>
          <a:p>
            <a:r>
              <a:rPr lang="en-US" dirty="0"/>
              <a:t>Fully managed Jenkins servers available for team to test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8" name="Picture 4" descr="Getting started with Ansible - first playbook - Open Virtualization">
            <a:extLst>
              <a:ext uri="{FF2B5EF4-FFF2-40B4-BE49-F238E27FC236}">
                <a16:creationId xmlns:a16="http://schemas.microsoft.com/office/drawing/2014/main" id="{61691385-B923-2C37-FBFC-A59CA63F7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44" y="1406396"/>
            <a:ext cx="1547849" cy="100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owchart: Summing Junction 11">
            <a:extLst>
              <a:ext uri="{FF2B5EF4-FFF2-40B4-BE49-F238E27FC236}">
                <a16:creationId xmlns:a16="http://schemas.microsoft.com/office/drawing/2014/main" id="{145B68B6-4C88-A9D6-ECDC-95CFEC37B606}"/>
              </a:ext>
            </a:extLst>
          </p:cNvPr>
          <p:cNvSpPr/>
          <p:nvPr/>
        </p:nvSpPr>
        <p:spPr>
          <a:xfrm>
            <a:off x="5808766" y="1690890"/>
            <a:ext cx="272394" cy="262130"/>
          </a:xfrm>
          <a:prstGeom prst="flowChartSummingJunction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408A2F0-6077-55C6-FFE6-7C6B8A0BE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155" y="187486"/>
            <a:ext cx="500334" cy="69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7F0CEEE-69D9-D6A2-2C7E-A8BE2F7DC057}"/>
              </a:ext>
            </a:extLst>
          </p:cNvPr>
          <p:cNvGrpSpPr/>
          <p:nvPr/>
        </p:nvGrpSpPr>
        <p:grpSpPr>
          <a:xfrm>
            <a:off x="4179974" y="1408122"/>
            <a:ext cx="1524181" cy="1013425"/>
            <a:chOff x="4240934" y="1305414"/>
            <a:chExt cx="1704029" cy="1130979"/>
          </a:xfrm>
        </p:grpSpPr>
        <p:pic>
          <p:nvPicPr>
            <p:cNvPr id="1026" name="Picture 2" descr="Migrating from AWS CloudFormation | Pulumi Docs">
              <a:extLst>
                <a:ext uri="{FF2B5EF4-FFF2-40B4-BE49-F238E27FC236}">
                  <a16:creationId xmlns:a16="http://schemas.microsoft.com/office/drawing/2014/main" id="{299FA378-E367-6CB0-7173-9F398A2452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9499" y="1305414"/>
              <a:ext cx="759943" cy="749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381702D4-B8A2-88D3-D3E3-0003D4EF5C19}"/>
                </a:ext>
              </a:extLst>
            </p:cNvPr>
            <p:cNvSpPr txBox="1">
              <a:spLocks/>
            </p:cNvSpPr>
            <p:nvPr/>
          </p:nvSpPr>
          <p:spPr>
            <a:xfrm>
              <a:off x="4240934" y="1995497"/>
              <a:ext cx="1704029" cy="41923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000" kern="1200" spc="150" baseline="0" dirty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100" dirty="0"/>
                <a:t>Cloud Formation</a:t>
              </a:r>
            </a:p>
          </p:txBody>
        </p:sp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DB73C6BB-BD91-123C-7F8E-A23196B2B7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0942" y="2198159"/>
              <a:ext cx="397056" cy="238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Proposed Solution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AWS CloudFormation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4112" y="3647501"/>
            <a:ext cx="3924300" cy="1997867"/>
          </a:xfrm>
        </p:spPr>
        <p:txBody>
          <a:bodyPr>
            <a:normAutofit/>
          </a:bodyPr>
          <a:lstStyle/>
          <a:p>
            <a:r>
              <a:rPr lang="en-ZA" dirty="0"/>
              <a:t>- Ansible playbook to install necessary packages in the EC2 (apt update, java, etc...)</a:t>
            </a:r>
          </a:p>
          <a:p>
            <a:r>
              <a:rPr lang="en-ZA" dirty="0"/>
              <a:t>- Set up key/repo</a:t>
            </a:r>
          </a:p>
          <a:p>
            <a:r>
              <a:rPr lang="en-US" dirty="0"/>
              <a:t>- Install Jenkins</a:t>
            </a:r>
          </a:p>
          <a:p>
            <a:r>
              <a:rPr lang="en-US" dirty="0"/>
              <a:t>- Send token through email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anchor="b">
            <a:normAutofit/>
          </a:bodyPr>
          <a:lstStyle/>
          <a:p>
            <a:r>
              <a:rPr lang="en-US" dirty="0"/>
              <a:t>Ansible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785921" y="3647501"/>
            <a:ext cx="3943627" cy="1997867"/>
          </a:xfrm>
        </p:spPr>
        <p:txBody>
          <a:bodyPr>
            <a:normAutofit/>
          </a:bodyPr>
          <a:lstStyle/>
          <a:p>
            <a:r>
              <a:rPr lang="en-ZA" dirty="0"/>
              <a:t>- Cloud formation to launch stack and specify resources and values</a:t>
            </a:r>
          </a:p>
          <a:p>
            <a:r>
              <a:rPr lang="en-ZA" dirty="0"/>
              <a:t>- Nested stack to provision test environment (Security Group having port 20 and 8080 </a:t>
            </a:r>
            <a:r>
              <a:rPr lang="en-ZA" dirty="0" err="1"/>
              <a:t>opne</a:t>
            </a:r>
            <a:r>
              <a:rPr lang="en-ZA" dirty="0"/>
              <a:t>, Ubuntu EC2)</a:t>
            </a:r>
          </a:p>
          <a:p>
            <a:endParaRPr lang="en-ZA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568264"/>
            <a:ext cx="4179570" cy="1715531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E19AC63-C159-D9DF-4F19-FD9754F6FC4F}"/>
              </a:ext>
            </a:extLst>
          </p:cNvPr>
          <p:cNvSpPr txBox="1">
            <a:spLocks/>
          </p:cNvSpPr>
          <p:nvPr/>
        </p:nvSpPr>
        <p:spPr>
          <a:xfrm>
            <a:off x="11170920" y="6356350"/>
            <a:ext cx="16518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en-US" sz="900" smtClean="0">
                <a:solidFill>
                  <a:schemeClr val="bg1"/>
                </a:solidFill>
              </a:rPr>
              <a:pPr/>
              <a:t>5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BC4DA-C77F-B3A4-09D1-0AAB8BC2D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603" y="4035198"/>
            <a:ext cx="2017236" cy="2503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308CDD-C6FD-D70E-09E1-FC77F5C17B93}"/>
              </a:ext>
            </a:extLst>
          </p:cNvPr>
          <p:cNvSpPr txBox="1"/>
          <p:nvPr/>
        </p:nvSpPr>
        <p:spPr>
          <a:xfrm>
            <a:off x="6565934" y="4660066"/>
            <a:ext cx="17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Outcome -&gt;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4E09-C604-CB92-E0D3-E8DEDF7F3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6881" y="646640"/>
            <a:ext cx="4179570" cy="1715531"/>
          </a:xfrm>
        </p:spPr>
        <p:txBody>
          <a:bodyPr/>
          <a:lstStyle/>
          <a:p>
            <a:r>
              <a:rPr lang="en-US" dirty="0"/>
              <a:t>Future Improvement</a:t>
            </a:r>
            <a:br>
              <a:rPr lang="en-US" dirty="0"/>
            </a:br>
            <a:endParaRPr lang="en-SG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281D15D-14DF-1001-B98A-C2F5B763262C}"/>
              </a:ext>
            </a:extLst>
          </p:cNvPr>
          <p:cNvSpPr txBox="1">
            <a:spLocks/>
          </p:cNvSpPr>
          <p:nvPr/>
        </p:nvSpPr>
        <p:spPr>
          <a:xfrm>
            <a:off x="6440841" y="2362171"/>
            <a:ext cx="4031030" cy="28908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Set up IAM, VPC, Ansible server with CloudFormation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Set up </a:t>
            </a:r>
            <a:r>
              <a:rPr lang="en-US" sz="1800" dirty="0" err="1">
                <a:solidFill>
                  <a:schemeClr val="bg1"/>
                </a:solidFill>
              </a:rPr>
              <a:t>SonarSource</a:t>
            </a:r>
            <a:r>
              <a:rPr lang="en-US" sz="1800" dirty="0">
                <a:solidFill>
                  <a:schemeClr val="bg1"/>
                </a:solidFill>
              </a:rPr>
              <a:t>, GIT, Nexus in Ansible </a:t>
            </a:r>
          </a:p>
        </p:txBody>
      </p:sp>
    </p:spTree>
    <p:extLst>
      <p:ext uri="{BB962C8B-B14F-4D97-AF65-F5344CB8AC3E}">
        <p14:creationId xmlns:p14="http://schemas.microsoft.com/office/powerpoint/2010/main" val="240344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844731"/>
            <a:ext cx="5391422" cy="1457055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2333373"/>
            <a:ext cx="6009731" cy="22228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With the help of AWS CloudFormation and Ansible, the Jenkins servers can be quickly deployed in different projects that require them.</a:t>
            </a:r>
          </a:p>
          <a:p>
            <a:r>
              <a:rPr lang="en-US" dirty="0"/>
              <a:t>Mundane tasks such as downloading agents all can be automated through Ansible which will save tons of time and effort.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Mr. </a:t>
            </a:r>
            <a:r>
              <a:rPr lang="en-US" dirty="0" err="1"/>
              <a:t>Anggrasastriawan</a:t>
            </a:r>
            <a:r>
              <a:rPr lang="en-US" dirty="0"/>
              <a:t> for his teaching and guidance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400</TotalTime>
  <Words>318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Monoline</vt:lpstr>
      <vt:lpstr> IT Infrastructure Automation –ansible - jenkins</vt:lpstr>
      <vt:lpstr>Background of company</vt:lpstr>
      <vt:lpstr>SOLUTION  </vt:lpstr>
      <vt:lpstr>Proposed Solution in detail</vt:lpstr>
      <vt:lpstr>Demonstration</vt:lpstr>
      <vt:lpstr>Future Improvement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CSA1C02  IT Infrastructure Automation</dc:title>
  <dc:creator>NGIAM YEE TONG</dc:creator>
  <cp:lastModifiedBy>Ngiam Z</cp:lastModifiedBy>
  <cp:revision>14</cp:revision>
  <dcterms:created xsi:type="dcterms:W3CDTF">2023-06-30T14:43:22Z</dcterms:created>
  <dcterms:modified xsi:type="dcterms:W3CDTF">2024-02-09T09:02:23Z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