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58"/>
    <a:srgbClr val="6E6882"/>
    <a:srgbClr val="9A92B7"/>
    <a:srgbClr val="D8BED3"/>
    <a:srgbClr val="EBCFE6"/>
    <a:srgbClr val="CAA2C1"/>
    <a:srgbClr val="EBCFE5"/>
    <a:srgbClr val="E7CBE1"/>
    <a:srgbClr val="FFB1CC"/>
    <a:srgbClr val="C7C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8"/>
    <p:restoredTop sz="94692"/>
  </p:normalViewPr>
  <p:slideViewPr>
    <p:cSldViewPr snapToGrid="0" snapToObjects="1">
      <p:cViewPr varScale="1">
        <p:scale>
          <a:sx n="69" d="100"/>
          <a:sy n="69" d="100"/>
        </p:scale>
        <p:origin x="7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A31B7-244E-C849-A5F9-C36D39EEABC8}" type="datetimeFigureOut">
              <a:rPr kumimoji="1" lang="ko-KR" altLang="en-US" smtClean="0"/>
              <a:t>2022-11-05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289E-7040-A54F-A7FA-B8DFD8B22E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446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289E-7040-A54F-A7FA-B8DFD8B22E8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85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C2D1-9D6D-8B42-95F9-7F963D5F9E5E}" type="datetimeFigureOut">
              <a:rPr kumimoji="1" lang="ko-KR" altLang="en-US" smtClean="0"/>
              <a:t>2022-11-05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A62-6B1D-5E40-AFFB-5EF25FB77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2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C2D1-9D6D-8B42-95F9-7F963D5F9E5E}" type="datetimeFigureOut">
              <a:rPr kumimoji="1" lang="ko-KR" altLang="en-US" smtClean="0"/>
              <a:t>2022-11-05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A62-6B1D-5E40-AFFB-5EF25FB77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70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C2D1-9D6D-8B42-95F9-7F963D5F9E5E}" type="datetimeFigureOut">
              <a:rPr kumimoji="1" lang="ko-KR" altLang="en-US" smtClean="0"/>
              <a:t>2022-11-05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A62-6B1D-5E40-AFFB-5EF25FB77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815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C2D1-9D6D-8B42-95F9-7F963D5F9E5E}" type="datetimeFigureOut">
              <a:rPr kumimoji="1" lang="ko-KR" altLang="en-US" smtClean="0"/>
              <a:t>2022-11-05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A62-6B1D-5E40-AFFB-5EF25FB77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932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C2D1-9D6D-8B42-95F9-7F963D5F9E5E}" type="datetimeFigureOut">
              <a:rPr kumimoji="1" lang="ko-KR" altLang="en-US" smtClean="0"/>
              <a:t>2022-11-05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A62-6B1D-5E40-AFFB-5EF25FB77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358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C2D1-9D6D-8B42-95F9-7F963D5F9E5E}" type="datetimeFigureOut">
              <a:rPr kumimoji="1" lang="ko-KR" altLang="en-US" smtClean="0"/>
              <a:t>2022-11-05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A62-6B1D-5E40-AFFB-5EF25FB77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42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C2D1-9D6D-8B42-95F9-7F963D5F9E5E}" type="datetimeFigureOut">
              <a:rPr kumimoji="1" lang="ko-KR" altLang="en-US" smtClean="0"/>
              <a:t>2022-11-05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A62-6B1D-5E40-AFFB-5EF25FB77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328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C2D1-9D6D-8B42-95F9-7F963D5F9E5E}" type="datetimeFigureOut">
              <a:rPr kumimoji="1" lang="ko-KR" altLang="en-US" smtClean="0"/>
              <a:t>2022-11-05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A62-6B1D-5E40-AFFB-5EF25FB77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421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C2D1-9D6D-8B42-95F9-7F963D5F9E5E}" type="datetimeFigureOut">
              <a:rPr kumimoji="1" lang="ko-KR" altLang="en-US" smtClean="0"/>
              <a:t>2022-11-05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A62-6B1D-5E40-AFFB-5EF25FB77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96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C2D1-9D6D-8B42-95F9-7F963D5F9E5E}" type="datetimeFigureOut">
              <a:rPr kumimoji="1" lang="ko-KR" altLang="en-US" smtClean="0"/>
              <a:t>2022-11-05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A62-6B1D-5E40-AFFB-5EF25FB77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567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C2D1-9D6D-8B42-95F9-7F963D5F9E5E}" type="datetimeFigureOut">
              <a:rPr kumimoji="1" lang="ko-KR" altLang="en-US" smtClean="0"/>
              <a:t>2022-11-05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3A62-6B1D-5E40-AFFB-5EF25FB77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0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0C2D1-9D6D-8B42-95F9-7F963D5F9E5E}" type="datetimeFigureOut">
              <a:rPr kumimoji="1" lang="ko-KR" altLang="en-US" smtClean="0"/>
              <a:t>2022-11-05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3A62-6B1D-5E40-AFFB-5EF25FB77BA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89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411794"/>
            <a:ext cx="12192000" cy="34462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644721" y="1170870"/>
            <a:ext cx="4481848" cy="4481848"/>
          </a:xfrm>
          <a:prstGeom prst="ellipse">
            <a:avLst/>
          </a:prstGeom>
          <a:solidFill>
            <a:schemeClr val="bg1">
              <a:alpha val="54000"/>
            </a:schemeClr>
          </a:solidFill>
          <a:ln w="12700">
            <a:solidFill>
              <a:srgbClr val="F9D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C435452-1C33-4C29-813C-86A652719851}"/>
              </a:ext>
            </a:extLst>
          </p:cNvPr>
          <p:cNvSpPr txBox="1"/>
          <p:nvPr/>
        </p:nvSpPr>
        <p:spPr>
          <a:xfrm>
            <a:off x="2115672" y="2700155"/>
            <a:ext cx="77365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6E6882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NanumSquare" charset="-127"/>
              </a:rPr>
              <a:t>웹개발입문</a:t>
            </a:r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NanumSquare" charset="-127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4B1C58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NanumSquare" charset="-127"/>
              </a:rPr>
              <a:t>홈페이지제작기획서</a:t>
            </a:r>
            <a:endParaRPr lang="en-US" altLang="ko-KR" sz="4000" b="1" dirty="0">
              <a:solidFill>
                <a:srgbClr val="4B1C58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NanumSquare" charset="-127"/>
            </a:endParaRPr>
          </a:p>
          <a:p>
            <a:pPr algn="ctr"/>
            <a:r>
              <a:rPr lang="en-US" altLang="ko-KR" sz="3000" b="1" dirty="0">
                <a:solidFill>
                  <a:srgbClr val="FFB1CC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NanumSquare" charset="-127"/>
              </a:rPr>
              <a:t>202114143 </a:t>
            </a:r>
            <a:r>
              <a:rPr lang="ko-KR" altLang="en-US" sz="3000" b="1" dirty="0">
                <a:solidFill>
                  <a:srgbClr val="FFB1CC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NanumSquare" charset="-127"/>
              </a:rPr>
              <a:t>김예은</a:t>
            </a:r>
          </a:p>
        </p:txBody>
      </p:sp>
    </p:spTree>
    <p:extLst>
      <p:ext uri="{BB962C8B-B14F-4D97-AF65-F5344CB8AC3E}">
        <p14:creationId xmlns:p14="http://schemas.microsoft.com/office/powerpoint/2010/main" val="15940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>
            <a:extLst>
              <a:ext uri="{FF2B5EF4-FFF2-40B4-BE49-F238E27FC236}">
                <a16:creationId xmlns:a16="http://schemas.microsoft.com/office/drawing/2014/main" id="{B26C5275-8AE3-4FC9-908F-9D5868501765}"/>
              </a:ext>
            </a:extLst>
          </p:cNvPr>
          <p:cNvSpPr txBox="1"/>
          <p:nvPr/>
        </p:nvSpPr>
        <p:spPr>
          <a:xfrm>
            <a:off x="228649" y="83162"/>
            <a:ext cx="4155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>
                    <a:lumMod val="50000"/>
                  </a:schemeClr>
                </a:solidFill>
                <a:latin typeface="맑은고딕"/>
                <a:ea typeface="경기천년제목 Bold" panose="02020803020101020101" pitchFamily="18" charset="-127"/>
                <a:cs typeface="NanumSquare" charset="-127"/>
              </a:rPr>
              <a:t>홈페이지 주제</a:t>
            </a:r>
          </a:p>
        </p:txBody>
      </p:sp>
      <p:cxnSp>
        <p:nvCxnSpPr>
          <p:cNvPr id="19" name="직선 연결선 7">
            <a:extLst>
              <a:ext uri="{FF2B5EF4-FFF2-40B4-BE49-F238E27FC236}">
                <a16:creationId xmlns:a16="http://schemas.microsoft.com/office/drawing/2014/main" id="{6BE5BA99-CB7A-4C33-B152-9F5011907DED}"/>
              </a:ext>
            </a:extLst>
          </p:cNvPr>
          <p:cNvCxnSpPr>
            <a:stCxn id="20" idx="4"/>
          </p:cNvCxnSpPr>
          <p:nvPr/>
        </p:nvCxnSpPr>
        <p:spPr>
          <a:xfrm>
            <a:off x="1156136" y="2551131"/>
            <a:ext cx="2963" cy="426724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B3D9132-4AB0-4E0C-8295-49D6DE68DD36}"/>
              </a:ext>
            </a:extLst>
          </p:cNvPr>
          <p:cNvSpPr/>
          <p:nvPr/>
        </p:nvSpPr>
        <p:spPr>
          <a:xfrm>
            <a:off x="1035107" y="2309073"/>
            <a:ext cx="242058" cy="2420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B07EAB1D-6ED7-4174-AF85-75BB73ADE344}"/>
              </a:ext>
            </a:extLst>
          </p:cNvPr>
          <p:cNvSpPr txBox="1"/>
          <p:nvPr/>
        </p:nvSpPr>
        <p:spPr>
          <a:xfrm>
            <a:off x="1677263" y="2294230"/>
            <a:ext cx="21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NanumSquare" charset="-127"/>
              </a:rPr>
              <a:t>간단한 나의 소개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FA7AEDCC-F9DC-4701-9F78-849DC1C3A0E4}"/>
              </a:ext>
            </a:extLst>
          </p:cNvPr>
          <p:cNvSpPr txBox="1"/>
          <p:nvPr/>
        </p:nvSpPr>
        <p:spPr>
          <a:xfrm>
            <a:off x="1668529" y="2949476"/>
            <a:ext cx="15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과거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(Past)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lt"/>
              <a:ea typeface="NanumSquare" charset="-127"/>
              <a:cs typeface="NanumSquare" charset="-127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F0AF83DD-D46A-4B55-A0B0-4ACEF64B4C6F}"/>
              </a:ext>
            </a:extLst>
          </p:cNvPr>
          <p:cNvSpPr txBox="1"/>
          <p:nvPr/>
        </p:nvSpPr>
        <p:spPr>
          <a:xfrm>
            <a:off x="1641634" y="3825107"/>
            <a:ext cx="155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현재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(present)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lt"/>
              <a:ea typeface="NanumSquare" charset="-127"/>
              <a:cs typeface="NanumSquare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B3D9132-4AB0-4E0C-8295-49D6DE68DD36}"/>
              </a:ext>
            </a:extLst>
          </p:cNvPr>
          <p:cNvSpPr/>
          <p:nvPr/>
        </p:nvSpPr>
        <p:spPr>
          <a:xfrm>
            <a:off x="1035107" y="2949476"/>
            <a:ext cx="242058" cy="2420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B3D9132-4AB0-4E0C-8295-49D6DE68DD36}"/>
              </a:ext>
            </a:extLst>
          </p:cNvPr>
          <p:cNvSpPr/>
          <p:nvPr/>
        </p:nvSpPr>
        <p:spPr>
          <a:xfrm>
            <a:off x="1019120" y="3787208"/>
            <a:ext cx="242058" cy="2420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3D9132-4AB0-4E0C-8295-49D6DE68DD36}"/>
              </a:ext>
            </a:extLst>
          </p:cNvPr>
          <p:cNvSpPr/>
          <p:nvPr/>
        </p:nvSpPr>
        <p:spPr>
          <a:xfrm>
            <a:off x="1043591" y="5670416"/>
            <a:ext cx="242058" cy="2420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F0AF83DD-D46A-4B55-A0B0-4ACEF64B4C6F}"/>
              </a:ext>
            </a:extLst>
          </p:cNvPr>
          <p:cNvSpPr txBox="1"/>
          <p:nvPr/>
        </p:nvSpPr>
        <p:spPr>
          <a:xfrm>
            <a:off x="1677494" y="5501150"/>
            <a:ext cx="138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미래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(future)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j-lt"/>
              <a:ea typeface="NanumSquare" charset="-127"/>
              <a:cs typeface="NanumSquare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02" y="0"/>
            <a:ext cx="5975798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521CBBA2-1F19-4897-529F-F834BB5F23D3}"/>
              </a:ext>
            </a:extLst>
          </p:cNvPr>
          <p:cNvSpPr txBox="1"/>
          <p:nvPr/>
        </p:nvSpPr>
        <p:spPr>
          <a:xfrm>
            <a:off x="600635" y="865718"/>
            <a:ext cx="2982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lt"/>
                <a:ea typeface="경기천년제목 Bold" panose="02020803020101020101" pitchFamily="18" charset="-127"/>
                <a:cs typeface="NanumSquare" charset="-127"/>
              </a:rPr>
              <a:t>김예은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lt"/>
                <a:ea typeface="경기천년제목 Bold" panose="02020803020101020101" pitchFamily="18" charset="-127"/>
                <a:cs typeface="NanumSquare" charset="-127"/>
              </a:rPr>
              <a:t>(</a:t>
            </a:r>
            <a:r>
              <a:rPr lang="ko-KR" altLang="en-US" sz="3000" b="1" dirty="0">
                <a:solidFill>
                  <a:schemeClr val="bg1">
                    <a:lumMod val="50000"/>
                  </a:schemeClr>
                </a:solidFill>
                <a:latin typeface="+mj-lt"/>
                <a:ea typeface="경기천년제목 Bold" panose="02020803020101020101" pitchFamily="18" charset="-127"/>
                <a:cs typeface="NanumSquare" charset="-127"/>
              </a:rPr>
              <a:t>자기소개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+mj-lt"/>
                <a:ea typeface="경기천년제목 Bold" panose="02020803020101020101" pitchFamily="18" charset="-127"/>
                <a:cs typeface="NanumSquare" charset="-127"/>
              </a:rPr>
              <a:t>)</a:t>
            </a:r>
            <a:endParaRPr lang="ko-KR" altLang="en-US" sz="3000" b="1" dirty="0">
              <a:solidFill>
                <a:schemeClr val="bg1">
                  <a:lumMod val="50000"/>
                </a:schemeClr>
              </a:solidFill>
              <a:latin typeface="+mj-lt"/>
              <a:ea typeface="경기천년제목 Bold" panose="02020803020101020101" pitchFamily="18" charset="-127"/>
              <a:cs typeface="NanumSquare" charset="-127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DA412655-916F-6181-05A0-043480B2BF8E}"/>
              </a:ext>
            </a:extLst>
          </p:cNvPr>
          <p:cNvSpPr txBox="1"/>
          <p:nvPr/>
        </p:nvSpPr>
        <p:spPr>
          <a:xfrm>
            <a:off x="1612401" y="3409159"/>
            <a:ext cx="177987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-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내 사진 갤러리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957DDE70-6442-7398-DD88-D7FB7D23BF43}"/>
              </a:ext>
            </a:extLst>
          </p:cNvPr>
          <p:cNvSpPr txBox="1"/>
          <p:nvPr/>
        </p:nvSpPr>
        <p:spPr>
          <a:xfrm>
            <a:off x="1641634" y="4269291"/>
            <a:ext cx="2111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-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  학교 시간표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lt"/>
              <a:ea typeface="NanumSquare" charset="-127"/>
              <a:cs typeface="NanumSquare" charset="-127"/>
            </a:endParaRPr>
          </a:p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-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  소속 집단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lt"/>
              <a:ea typeface="NanumSquare" charset="-127"/>
              <a:cs typeface="NanumSquare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취미나 관심사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lt"/>
              <a:ea typeface="NanumSquare" charset="-127"/>
              <a:cs typeface="NanumSquare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좋아하는 것들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45A25CA2-B221-2285-C0A4-0A4F9C0D14C6}"/>
              </a:ext>
            </a:extLst>
          </p:cNvPr>
          <p:cNvSpPr txBox="1"/>
          <p:nvPr/>
        </p:nvSpPr>
        <p:spPr>
          <a:xfrm>
            <a:off x="1680226" y="5901223"/>
            <a:ext cx="211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-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NanumSquare" charset="-127"/>
                <a:cs typeface="NanumSquare" charset="-127"/>
              </a:rPr>
              <a:t>  미래계획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lt"/>
              <a:ea typeface="NanumSquare" charset="-127"/>
              <a:cs typeface="NanumSquare" charset="-127"/>
            </a:endParaRPr>
          </a:p>
        </p:txBody>
      </p:sp>
      <p:pic>
        <p:nvPicPr>
          <p:cNvPr id="6" name="그림 5" descr="실외, 사람, 여자, 전화이(가) 표시된 사진&#10;&#10;자동 생성된 설명">
            <a:extLst>
              <a:ext uri="{FF2B5EF4-FFF2-40B4-BE49-F238E27FC236}">
                <a16:creationId xmlns:a16="http://schemas.microsoft.com/office/drawing/2014/main" id="{4B144D48-5A67-F3DB-C5C9-47471A33A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04" y="3188018"/>
            <a:ext cx="3350472" cy="33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6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12">
            <a:extLst>
              <a:ext uri="{FF2B5EF4-FFF2-40B4-BE49-F238E27FC236}">
                <a16:creationId xmlns:a16="http://schemas.microsoft.com/office/drawing/2014/main" id="{525EFE38-598E-4BD6-A325-776D38AA64AA}"/>
              </a:ext>
            </a:extLst>
          </p:cNvPr>
          <p:cNvCxnSpPr>
            <a:cxnSpLocks/>
          </p:cNvCxnSpPr>
          <p:nvPr/>
        </p:nvCxnSpPr>
        <p:spPr>
          <a:xfrm>
            <a:off x="553794" y="1630063"/>
            <a:ext cx="1661375" cy="172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9"/>
          <p:cNvSpPr txBox="1"/>
          <p:nvPr/>
        </p:nvSpPr>
        <p:spPr>
          <a:xfrm>
            <a:off x="591623" y="1277082"/>
            <a:ext cx="183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2">
                    <a:lumMod val="50000"/>
                  </a:schemeClr>
                </a:solidFill>
              </a:rPr>
              <a:t>각 페이지의 배경색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B07EAB1D-6ED7-4174-AF85-75BB73ADE344}"/>
              </a:ext>
            </a:extLst>
          </p:cNvPr>
          <p:cNvSpPr txBox="1"/>
          <p:nvPr/>
        </p:nvSpPr>
        <p:spPr>
          <a:xfrm>
            <a:off x="728205" y="183595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디자인 시안</a:t>
            </a:r>
          </a:p>
        </p:txBody>
      </p:sp>
      <p:cxnSp>
        <p:nvCxnSpPr>
          <p:cNvPr id="2" name="직선 연결선 12">
            <a:extLst>
              <a:ext uri="{FF2B5EF4-FFF2-40B4-BE49-F238E27FC236}">
                <a16:creationId xmlns:a16="http://schemas.microsoft.com/office/drawing/2014/main" id="{68C0BCA9-AB5F-8B52-5754-CC998CC9052C}"/>
              </a:ext>
            </a:extLst>
          </p:cNvPr>
          <p:cNvCxnSpPr>
            <a:cxnSpLocks/>
          </p:cNvCxnSpPr>
          <p:nvPr/>
        </p:nvCxnSpPr>
        <p:spPr>
          <a:xfrm>
            <a:off x="591623" y="4202933"/>
            <a:ext cx="1661375" cy="172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9">
            <a:extLst>
              <a:ext uri="{FF2B5EF4-FFF2-40B4-BE49-F238E27FC236}">
                <a16:creationId xmlns:a16="http://schemas.microsoft.com/office/drawing/2014/main" id="{5BD21727-A2B2-E223-3B47-78E52AFE9C1D}"/>
              </a:ext>
            </a:extLst>
          </p:cNvPr>
          <p:cNvSpPr txBox="1"/>
          <p:nvPr/>
        </p:nvSpPr>
        <p:spPr>
          <a:xfrm>
            <a:off x="629452" y="3849952"/>
            <a:ext cx="183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2">
                    <a:lumMod val="50000"/>
                  </a:schemeClr>
                </a:solidFill>
              </a:rPr>
              <a:t>각 페이지의 글씨 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6A833-E39E-2145-5D3C-CA9F8A6B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2" y="1812813"/>
            <a:ext cx="7610475" cy="1343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F05017-3329-F747-3F33-E23A45807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52" y="4482708"/>
            <a:ext cx="7610475" cy="1228725"/>
          </a:xfrm>
          <a:prstGeom prst="rect">
            <a:avLst/>
          </a:prstGeom>
        </p:spPr>
      </p:pic>
      <p:sp>
        <p:nvSpPr>
          <p:cNvPr id="11" name="텍스트 상자 9">
            <a:extLst>
              <a:ext uri="{FF2B5EF4-FFF2-40B4-BE49-F238E27FC236}">
                <a16:creationId xmlns:a16="http://schemas.microsoft.com/office/drawing/2014/main" id="{C1FB2BDF-54CD-340C-DED7-7993E7811F17}"/>
              </a:ext>
            </a:extLst>
          </p:cNvPr>
          <p:cNvSpPr txBox="1"/>
          <p:nvPr/>
        </p:nvSpPr>
        <p:spPr>
          <a:xfrm>
            <a:off x="8695716" y="1807942"/>
            <a:ext cx="219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2">
                    <a:lumMod val="50000"/>
                  </a:schemeClr>
                </a:solidFill>
              </a:rPr>
              <a:t>파스텔 톤을 활용하여</a:t>
            </a:r>
            <a:endParaRPr kumimoji="1" lang="en-US" altLang="ko-KR" sz="14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ko-KR" altLang="en-US" sz="1400" b="1" dirty="0">
                <a:solidFill>
                  <a:schemeClr val="bg2">
                    <a:lumMod val="50000"/>
                  </a:schemeClr>
                </a:solidFill>
              </a:rPr>
              <a:t>화사한 분위기를 낼 예정</a:t>
            </a:r>
          </a:p>
        </p:txBody>
      </p:sp>
      <p:sp>
        <p:nvSpPr>
          <p:cNvPr id="12" name="텍스트 상자 9">
            <a:extLst>
              <a:ext uri="{FF2B5EF4-FFF2-40B4-BE49-F238E27FC236}">
                <a16:creationId xmlns:a16="http://schemas.microsoft.com/office/drawing/2014/main" id="{1688E880-52BC-31BB-FD09-C42DF8436B66}"/>
              </a:ext>
            </a:extLst>
          </p:cNvPr>
          <p:cNvSpPr txBox="1"/>
          <p:nvPr/>
        </p:nvSpPr>
        <p:spPr>
          <a:xfrm>
            <a:off x="8695717" y="4482708"/>
            <a:ext cx="2035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bg2">
                    <a:lumMod val="50000"/>
                  </a:schemeClr>
                </a:solidFill>
              </a:rPr>
              <a:t>가독성을 위해</a:t>
            </a:r>
            <a:endParaRPr kumimoji="1" lang="en-US" altLang="ko-KR" sz="14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ko-KR" altLang="en-US" sz="1400" b="1" dirty="0">
                <a:solidFill>
                  <a:schemeClr val="bg2">
                    <a:lumMod val="50000"/>
                  </a:schemeClr>
                </a:solidFill>
              </a:rPr>
              <a:t>원색을 사용할 예정</a:t>
            </a:r>
          </a:p>
        </p:txBody>
      </p:sp>
    </p:spTree>
    <p:extLst>
      <p:ext uri="{BB962C8B-B14F-4D97-AF65-F5344CB8AC3E}">
        <p14:creationId xmlns:p14="http://schemas.microsoft.com/office/powerpoint/2010/main" val="88991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5282597" y="2242768"/>
            <a:ext cx="1170432" cy="1170432"/>
            <a:chOff x="5583764" y="1552677"/>
            <a:chExt cx="1170432" cy="1170432"/>
          </a:xfrm>
        </p:grpSpPr>
        <p:sp>
          <p:nvSpPr>
            <p:cNvPr id="5" name="타원 4"/>
            <p:cNvSpPr/>
            <p:nvPr/>
          </p:nvSpPr>
          <p:spPr>
            <a:xfrm>
              <a:off x="5666704" y="1635617"/>
              <a:ext cx="1004552" cy="1004552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FFB1CC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583764" y="1552677"/>
              <a:ext cx="1170432" cy="1170432"/>
            </a:xfrm>
            <a:prstGeom prst="ellipse">
              <a:avLst/>
            </a:prstGeom>
            <a:noFill/>
            <a:ln w="12700">
              <a:solidFill>
                <a:srgbClr val="EBCF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086800" y="3897805"/>
            <a:ext cx="1170432" cy="1170432"/>
            <a:chOff x="4256940" y="4691001"/>
            <a:chExt cx="1170432" cy="1170432"/>
          </a:xfrm>
        </p:grpSpPr>
        <p:sp>
          <p:nvSpPr>
            <p:cNvPr id="38" name="타원 37"/>
            <p:cNvSpPr/>
            <p:nvPr/>
          </p:nvSpPr>
          <p:spPr>
            <a:xfrm>
              <a:off x="4339880" y="4773941"/>
              <a:ext cx="1004552" cy="1004552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EBCFE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4256940" y="4691001"/>
              <a:ext cx="1170432" cy="1170432"/>
            </a:xfrm>
            <a:prstGeom prst="ellipse">
              <a:avLst/>
            </a:prstGeom>
            <a:noFill/>
            <a:ln w="12700">
              <a:solidFill>
                <a:srgbClr val="EBCF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519038" y="3897805"/>
            <a:ext cx="1170432" cy="1170432"/>
            <a:chOff x="5578956" y="4691001"/>
            <a:chExt cx="1170432" cy="1170432"/>
          </a:xfrm>
        </p:grpSpPr>
        <p:sp>
          <p:nvSpPr>
            <p:cNvPr id="43" name="타원 42"/>
            <p:cNvSpPr/>
            <p:nvPr/>
          </p:nvSpPr>
          <p:spPr>
            <a:xfrm>
              <a:off x="5674088" y="4773941"/>
              <a:ext cx="1004552" cy="1004552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EBCFE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578956" y="4691001"/>
              <a:ext cx="1170432" cy="1170432"/>
            </a:xfrm>
            <a:prstGeom prst="ellipse">
              <a:avLst/>
            </a:prstGeom>
            <a:noFill/>
            <a:ln w="12700">
              <a:solidFill>
                <a:srgbClr val="EBCF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020714" y="3897805"/>
            <a:ext cx="1170432" cy="1170432"/>
            <a:chOff x="7120428" y="4691001"/>
            <a:chExt cx="1170432" cy="1170432"/>
          </a:xfrm>
        </p:grpSpPr>
        <p:sp>
          <p:nvSpPr>
            <p:cNvPr id="46" name="타원 45"/>
            <p:cNvSpPr/>
            <p:nvPr/>
          </p:nvSpPr>
          <p:spPr>
            <a:xfrm>
              <a:off x="7213156" y="4783085"/>
              <a:ext cx="1004552" cy="1004552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EBCFE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120428" y="4691001"/>
              <a:ext cx="1170432" cy="1170432"/>
            </a:xfrm>
            <a:prstGeom prst="ellipse">
              <a:avLst/>
            </a:prstGeom>
            <a:noFill/>
            <a:ln w="12700">
              <a:solidFill>
                <a:srgbClr val="EBCF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388622" y="3897805"/>
            <a:ext cx="1170432" cy="1170432"/>
            <a:chOff x="8418060" y="4691001"/>
            <a:chExt cx="1170432" cy="1170432"/>
          </a:xfrm>
        </p:grpSpPr>
        <p:sp>
          <p:nvSpPr>
            <p:cNvPr id="47" name="타원 46"/>
            <p:cNvSpPr/>
            <p:nvPr/>
          </p:nvSpPr>
          <p:spPr>
            <a:xfrm>
              <a:off x="8501000" y="4773941"/>
              <a:ext cx="1004552" cy="1004552"/>
            </a:xfrm>
            <a:prstGeom prst="ellipse">
              <a:avLst/>
            </a:prstGeom>
            <a:solidFill>
              <a:schemeClr val="bg1"/>
            </a:soli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EBCFE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8418060" y="4691001"/>
              <a:ext cx="1170432" cy="1170432"/>
            </a:xfrm>
            <a:prstGeom prst="ellipse">
              <a:avLst/>
            </a:prstGeom>
            <a:noFill/>
            <a:ln w="12700">
              <a:solidFill>
                <a:srgbClr val="EBCF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710403" y="3637975"/>
            <a:ext cx="1461155" cy="161281"/>
            <a:chOff x="3355353" y="4733404"/>
            <a:chExt cx="1461155" cy="161281"/>
          </a:xfrm>
        </p:grpSpPr>
        <p:cxnSp>
          <p:nvCxnSpPr>
            <p:cNvPr id="84" name="직선 연결선[R] 83"/>
            <p:cNvCxnSpPr/>
            <p:nvPr/>
          </p:nvCxnSpPr>
          <p:spPr>
            <a:xfrm>
              <a:off x="3355353" y="4734665"/>
              <a:ext cx="146115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/>
            <p:cNvCxnSpPr/>
            <p:nvPr/>
          </p:nvCxnSpPr>
          <p:spPr>
            <a:xfrm>
              <a:off x="3355353" y="4734665"/>
              <a:ext cx="0" cy="1600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/>
            <p:cNvCxnSpPr/>
            <p:nvPr/>
          </p:nvCxnSpPr>
          <p:spPr>
            <a:xfrm>
              <a:off x="4815912" y="4733404"/>
              <a:ext cx="0" cy="1600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6551981" y="3573220"/>
            <a:ext cx="1461155" cy="161281"/>
            <a:chOff x="3412503" y="4490517"/>
            <a:chExt cx="1461155" cy="161281"/>
          </a:xfrm>
        </p:grpSpPr>
        <p:cxnSp>
          <p:nvCxnSpPr>
            <p:cNvPr id="95" name="직선 연결선[R] 94"/>
            <p:cNvCxnSpPr/>
            <p:nvPr/>
          </p:nvCxnSpPr>
          <p:spPr>
            <a:xfrm>
              <a:off x="3412503" y="4491778"/>
              <a:ext cx="146115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>
              <a:off x="3412503" y="4491778"/>
              <a:ext cx="0" cy="1600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/>
            <p:cNvCxnSpPr/>
            <p:nvPr/>
          </p:nvCxnSpPr>
          <p:spPr>
            <a:xfrm>
              <a:off x="4873062" y="4490517"/>
              <a:ext cx="0" cy="1600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8">
            <a:extLst>
              <a:ext uri="{FF2B5EF4-FFF2-40B4-BE49-F238E27FC236}">
                <a16:creationId xmlns:a16="http://schemas.microsoft.com/office/drawing/2014/main" id="{B07EAB1D-6ED7-4174-AF85-75BB73ADE344}"/>
              </a:ext>
            </a:extLst>
          </p:cNvPr>
          <p:cNvSpPr txBox="1"/>
          <p:nvPr/>
        </p:nvSpPr>
        <p:spPr>
          <a:xfrm>
            <a:off x="80683" y="211876"/>
            <a:ext cx="2249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사이트 맵 구성</a:t>
            </a:r>
          </a:p>
        </p:txBody>
      </p:sp>
      <p:sp>
        <p:nvSpPr>
          <p:cNvPr id="2" name="텍스트 상자 113">
            <a:extLst>
              <a:ext uri="{FF2B5EF4-FFF2-40B4-BE49-F238E27FC236}">
                <a16:creationId xmlns:a16="http://schemas.microsoft.com/office/drawing/2014/main" id="{948278A5-EFF5-86D6-C15D-DC2AE47AA815}"/>
              </a:ext>
            </a:extLst>
          </p:cNvPr>
          <p:cNvSpPr txBox="1"/>
          <p:nvPr/>
        </p:nvSpPr>
        <p:spPr>
          <a:xfrm>
            <a:off x="5260059" y="2656187"/>
            <a:ext cx="1215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latin typeface="NanumSquare" charset="-127"/>
                <a:ea typeface="NanumSquare" charset="-127"/>
                <a:cs typeface="NanumSquare" charset="-127"/>
              </a:rPr>
              <a:t>기본적인 정보 </a:t>
            </a:r>
          </a:p>
        </p:txBody>
      </p:sp>
      <p:sp>
        <p:nvSpPr>
          <p:cNvPr id="3" name="텍스트 상자 113">
            <a:extLst>
              <a:ext uri="{FF2B5EF4-FFF2-40B4-BE49-F238E27FC236}">
                <a16:creationId xmlns:a16="http://schemas.microsoft.com/office/drawing/2014/main" id="{69F8504A-9FF4-E8BD-D9EC-0DD8F6E323AD}"/>
              </a:ext>
            </a:extLst>
          </p:cNvPr>
          <p:cNvSpPr txBox="1"/>
          <p:nvPr/>
        </p:nvSpPr>
        <p:spPr>
          <a:xfrm>
            <a:off x="7366084" y="4342193"/>
            <a:ext cx="1215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latin typeface="NanumSquare" charset="-127"/>
                <a:ea typeface="NanumSquare" charset="-127"/>
                <a:cs typeface="NanumSquare" charset="-127"/>
              </a:rPr>
              <a:t>미래계획</a:t>
            </a:r>
          </a:p>
        </p:txBody>
      </p:sp>
      <p:sp>
        <p:nvSpPr>
          <p:cNvPr id="4" name="텍스트 상자 113">
            <a:extLst>
              <a:ext uri="{FF2B5EF4-FFF2-40B4-BE49-F238E27FC236}">
                <a16:creationId xmlns:a16="http://schemas.microsoft.com/office/drawing/2014/main" id="{60FB0F08-0FAF-4734-826C-5A7DDB103A88}"/>
              </a:ext>
            </a:extLst>
          </p:cNvPr>
          <p:cNvSpPr txBox="1"/>
          <p:nvPr/>
        </p:nvSpPr>
        <p:spPr>
          <a:xfrm>
            <a:off x="3033012" y="4261332"/>
            <a:ext cx="121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latin typeface="NanumSquare" charset="-127"/>
                <a:ea typeface="NanumSquare" charset="-127"/>
                <a:cs typeface="NanumSquare" charset="-127"/>
              </a:rPr>
              <a:t>내 사진</a:t>
            </a:r>
            <a:endParaRPr kumimoji="1" lang="en-US" altLang="ko-KR" sz="1200" dirty="0">
              <a:latin typeface="NanumSquare" charset="-127"/>
              <a:ea typeface="NanumSquare" charset="-127"/>
              <a:cs typeface="NanumSquare" charset="-127"/>
            </a:endParaRPr>
          </a:p>
          <a:p>
            <a:pPr algn="ctr"/>
            <a:r>
              <a:rPr kumimoji="1" lang="ko-KR" altLang="en-US" sz="1200" dirty="0">
                <a:latin typeface="NanumSquare" charset="-127"/>
                <a:ea typeface="NanumSquare" charset="-127"/>
                <a:cs typeface="NanumSquare" charset="-127"/>
              </a:rPr>
              <a:t>갤러리</a:t>
            </a:r>
          </a:p>
        </p:txBody>
      </p:sp>
      <p:sp>
        <p:nvSpPr>
          <p:cNvPr id="7" name="텍스트 상자 113">
            <a:extLst>
              <a:ext uri="{FF2B5EF4-FFF2-40B4-BE49-F238E27FC236}">
                <a16:creationId xmlns:a16="http://schemas.microsoft.com/office/drawing/2014/main" id="{8B5B0FE3-D00B-79B3-EF52-E4AA036485EC}"/>
              </a:ext>
            </a:extLst>
          </p:cNvPr>
          <p:cNvSpPr txBox="1"/>
          <p:nvPr/>
        </p:nvSpPr>
        <p:spPr>
          <a:xfrm>
            <a:off x="4473962" y="4252188"/>
            <a:ext cx="121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latin typeface="NanumSquare" charset="-127"/>
                <a:ea typeface="NanumSquare" charset="-127"/>
                <a:cs typeface="NanumSquare" charset="-127"/>
              </a:rPr>
              <a:t>소속 집단 및</a:t>
            </a:r>
            <a:endParaRPr kumimoji="1" lang="en-US" altLang="ko-KR" sz="1200" dirty="0">
              <a:latin typeface="NanumSquare" charset="-127"/>
              <a:ea typeface="NanumSquare" charset="-127"/>
              <a:cs typeface="NanumSquare" charset="-127"/>
            </a:endParaRPr>
          </a:p>
          <a:p>
            <a:pPr algn="ctr"/>
            <a:r>
              <a:rPr kumimoji="1" lang="ko-KR" altLang="en-US" sz="1200" dirty="0">
                <a:latin typeface="NanumSquare" charset="-127"/>
                <a:ea typeface="NanumSquare" charset="-127"/>
                <a:cs typeface="NanumSquare" charset="-127"/>
              </a:rPr>
              <a:t>학교 시간표</a:t>
            </a:r>
          </a:p>
        </p:txBody>
      </p:sp>
      <p:sp>
        <p:nvSpPr>
          <p:cNvPr id="9" name="텍스트 상자 113">
            <a:extLst>
              <a:ext uri="{FF2B5EF4-FFF2-40B4-BE49-F238E27FC236}">
                <a16:creationId xmlns:a16="http://schemas.microsoft.com/office/drawing/2014/main" id="{B0C231B7-5A64-49E7-89F5-DB9B9814BB4C}"/>
              </a:ext>
            </a:extLst>
          </p:cNvPr>
          <p:cNvSpPr txBox="1"/>
          <p:nvPr/>
        </p:nvSpPr>
        <p:spPr>
          <a:xfrm>
            <a:off x="5975638" y="4249861"/>
            <a:ext cx="121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latin typeface="NanumSquare" charset="-127"/>
                <a:ea typeface="NanumSquare" charset="-127"/>
                <a:cs typeface="NanumSquare" charset="-127"/>
              </a:rPr>
              <a:t>나의</a:t>
            </a:r>
            <a:endParaRPr kumimoji="1" lang="en-US" altLang="ko-KR" sz="1200" dirty="0">
              <a:latin typeface="NanumSquare" charset="-127"/>
              <a:ea typeface="NanumSquare" charset="-127"/>
              <a:cs typeface="NanumSquare" charset="-127"/>
            </a:endParaRPr>
          </a:p>
          <a:p>
            <a:pPr algn="ctr"/>
            <a:r>
              <a:rPr kumimoji="1" lang="ko-KR" altLang="en-US" sz="1200" dirty="0">
                <a:latin typeface="NanumSquare" charset="-127"/>
                <a:ea typeface="NanumSquare" charset="-127"/>
                <a:cs typeface="NanumSquare" charset="-127"/>
              </a:rPr>
              <a:t>취미나 관심사</a:t>
            </a:r>
          </a:p>
        </p:txBody>
      </p:sp>
    </p:spTree>
    <p:extLst>
      <p:ext uri="{BB962C8B-B14F-4D97-AF65-F5344CB8AC3E}">
        <p14:creationId xmlns:p14="http://schemas.microsoft.com/office/powerpoint/2010/main" val="147635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B07EAB1D-6ED7-4174-AF85-75BB73ADE344}"/>
              </a:ext>
            </a:extLst>
          </p:cNvPr>
          <p:cNvSpPr txBox="1"/>
          <p:nvPr/>
        </p:nvSpPr>
        <p:spPr>
          <a:xfrm>
            <a:off x="0" y="183595"/>
            <a:ext cx="4651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상세 페이지에 들어갈 내용 정리</a:t>
            </a:r>
            <a:endParaRPr lang="ko-KR" altLang="en-US" sz="2400" b="1" dirty="0">
              <a:solidFill>
                <a:schemeClr val="bg1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247" y="1524000"/>
            <a:ext cx="1925117" cy="8842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051" y="1527175"/>
            <a:ext cx="1925117" cy="8842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580" y="1524000"/>
            <a:ext cx="1925117" cy="88423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7450" y="1521230"/>
            <a:ext cx="1925117" cy="817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latin typeface="+mn-ea"/>
              <a:cs typeface="NanumSquare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6539" y="24653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나이</a:t>
            </a:r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, 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생일</a:t>
            </a:r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 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별자리</a:t>
            </a:r>
            <a:endParaRPr kumimoji="1" lang="en-US" altLang="ko-KR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혈액형</a:t>
            </a:r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 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집 주소</a:t>
            </a:r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endParaRPr kumimoji="1" lang="ko-KR" altLang="en-US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4890" y="30749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이력 소개</a:t>
            </a:r>
            <a:endParaRPr kumimoji="1" lang="en-US" altLang="ko-KR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초</a:t>
            </a:r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중</a:t>
            </a:r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,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고등학교</a:t>
            </a:r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endParaRPr kumimoji="1" lang="ko-KR" altLang="en-US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80687" y="24653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과거사진들 첨부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80687" y="30749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미디어 속성 활용하기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74584" y="24653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소속집단 링크 </a:t>
            </a:r>
            <a:endParaRPr kumimoji="1" lang="en-US" altLang="ko-KR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하이퍼링크로 연결하기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74584" y="30749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학교 시간표 </a:t>
            </a:r>
            <a:endParaRPr kumimoji="1" lang="en-US" altLang="ko-KR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테이블</a:t>
            </a:r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이용하기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976388" y="24653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내가 좋아하는 음식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976388" y="30749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내 취미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86449" y="36845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6449" y="42941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80687" y="36845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580687" y="42941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774584" y="36845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학교 시간 외의 일정소개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74584" y="42941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76388" y="36845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좋아하는 계절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976388" y="42941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인생 드라마 소개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84353" y="49037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4353" y="55133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8591" y="49037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78591" y="55133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772488" y="49037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772488" y="55133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74292" y="49037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74292" y="551339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86234-2007-044E-40A5-1400526002B3}"/>
              </a:ext>
            </a:extLst>
          </p:cNvPr>
          <p:cNvSpPr txBox="1"/>
          <p:nvPr/>
        </p:nvSpPr>
        <p:spPr>
          <a:xfrm>
            <a:off x="2629483" y="1866464"/>
            <a:ext cx="1734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latin typeface="+mn-ea"/>
                <a:cs typeface="NanumSquare" charset="-127"/>
              </a:rPr>
              <a:t>내 사진</a:t>
            </a:r>
            <a:r>
              <a:rPr kumimoji="1" lang="en-US" altLang="ko-KR" dirty="0">
                <a:latin typeface="+mn-ea"/>
                <a:cs typeface="NanumSquare" charset="-127"/>
              </a:rPr>
              <a:t> </a:t>
            </a:r>
            <a:r>
              <a:rPr kumimoji="1" lang="ko-KR" altLang="en-US" dirty="0">
                <a:latin typeface="+mn-ea"/>
                <a:cs typeface="NanumSquare" charset="-127"/>
              </a:rPr>
              <a:t>갤러리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A9AD2B-D123-03AA-D6A0-BC92C3D9B169}"/>
              </a:ext>
            </a:extLst>
          </p:cNvPr>
          <p:cNvSpPr/>
          <p:nvPr/>
        </p:nvSpPr>
        <p:spPr>
          <a:xfrm>
            <a:off x="486449" y="1527175"/>
            <a:ext cx="1903059" cy="3041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DF98A-C414-7110-4C5D-79B7AE95E99A}"/>
              </a:ext>
            </a:extLst>
          </p:cNvPr>
          <p:cNvSpPr txBox="1"/>
          <p:nvPr/>
        </p:nvSpPr>
        <p:spPr>
          <a:xfrm>
            <a:off x="622279" y="1890872"/>
            <a:ext cx="1713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latin typeface="+mn-ea"/>
                <a:cs typeface="NanumSquare" charset="-127"/>
              </a:rPr>
              <a:t>기본적인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A7E60A-15D6-634C-A1AA-9A947A64E33F}"/>
              </a:ext>
            </a:extLst>
          </p:cNvPr>
          <p:cNvSpPr/>
          <p:nvPr/>
        </p:nvSpPr>
        <p:spPr>
          <a:xfrm>
            <a:off x="9120981" y="243850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가고 싶은 여행지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5E1D13-6751-F714-64CD-7F7E906399AC}"/>
              </a:ext>
            </a:extLst>
          </p:cNvPr>
          <p:cNvSpPr/>
          <p:nvPr/>
        </p:nvSpPr>
        <p:spPr>
          <a:xfrm>
            <a:off x="9120981" y="304810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겨울방학 계획에 대한</a:t>
            </a:r>
            <a:endParaRPr kumimoji="1" lang="en-US" altLang="ko-KR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 간단한 소개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CAAD9F8-14C9-2C2F-BF67-E7E01979EACA}"/>
              </a:ext>
            </a:extLst>
          </p:cNvPr>
          <p:cNvSpPr/>
          <p:nvPr/>
        </p:nvSpPr>
        <p:spPr>
          <a:xfrm>
            <a:off x="9120981" y="365770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F54994-0A49-C3C2-8B95-9D85B15C2617}"/>
              </a:ext>
            </a:extLst>
          </p:cNvPr>
          <p:cNvSpPr/>
          <p:nvPr/>
        </p:nvSpPr>
        <p:spPr>
          <a:xfrm>
            <a:off x="9120981" y="426730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5ED37F-28C6-343F-09FF-3970D74DD9F5}"/>
              </a:ext>
            </a:extLst>
          </p:cNvPr>
          <p:cNvSpPr/>
          <p:nvPr/>
        </p:nvSpPr>
        <p:spPr>
          <a:xfrm>
            <a:off x="9118885" y="4876900"/>
            <a:ext cx="1925117" cy="585152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064FA9-9720-995C-0ED1-00F34448C435}"/>
              </a:ext>
            </a:extLst>
          </p:cNvPr>
          <p:cNvSpPr/>
          <p:nvPr/>
        </p:nvSpPr>
        <p:spPr>
          <a:xfrm>
            <a:off x="9118885" y="548650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5FD536-296E-FE10-F61E-A860833F8C92}"/>
              </a:ext>
            </a:extLst>
          </p:cNvPr>
          <p:cNvSpPr/>
          <p:nvPr/>
        </p:nvSpPr>
        <p:spPr>
          <a:xfrm>
            <a:off x="9134040" y="1521230"/>
            <a:ext cx="1925117" cy="8171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latin typeface="+mn-ea"/>
              <a:cs typeface="NanumSquare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157EF2-65DB-A766-B7E1-8E27CA878706}"/>
              </a:ext>
            </a:extLst>
          </p:cNvPr>
          <p:cNvSpPr/>
          <p:nvPr/>
        </p:nvSpPr>
        <p:spPr>
          <a:xfrm>
            <a:off x="9143039" y="1527175"/>
            <a:ext cx="1903059" cy="304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E8EEFA-ADC3-BCB0-461B-7315D75AEFA9}"/>
              </a:ext>
            </a:extLst>
          </p:cNvPr>
          <p:cNvSpPr txBox="1"/>
          <p:nvPr/>
        </p:nvSpPr>
        <p:spPr>
          <a:xfrm>
            <a:off x="9278869" y="1890872"/>
            <a:ext cx="1713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latin typeface="+mn-ea"/>
                <a:cs typeface="NanumSquare" charset="-127"/>
              </a:rPr>
              <a:t>미래계획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A96BDA-775B-28E8-EF7B-B5EA016205EF}"/>
              </a:ext>
            </a:extLst>
          </p:cNvPr>
          <p:cNvSpPr txBox="1"/>
          <p:nvPr/>
        </p:nvSpPr>
        <p:spPr>
          <a:xfrm>
            <a:off x="4651914" y="1758941"/>
            <a:ext cx="2018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latin typeface="+mn-ea"/>
                <a:cs typeface="NanumSquare" charset="-127"/>
              </a:rPr>
              <a:t>소속집단 및</a:t>
            </a:r>
            <a:endParaRPr kumimoji="1" lang="en-US" altLang="ko-KR" dirty="0">
              <a:latin typeface="+mn-ea"/>
              <a:cs typeface="NanumSquare" charset="-127"/>
            </a:endParaRPr>
          </a:p>
          <a:p>
            <a:pPr algn="ctr"/>
            <a:r>
              <a:rPr kumimoji="1" lang="ko-KR" altLang="en-US" dirty="0">
                <a:latin typeface="+mn-ea"/>
                <a:cs typeface="NanumSquare" charset="-127"/>
              </a:rPr>
              <a:t>학교 시간표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40FC48-92D8-48B2-B5C0-272037451B6A}"/>
              </a:ext>
            </a:extLst>
          </p:cNvPr>
          <p:cNvSpPr txBox="1"/>
          <p:nvPr/>
        </p:nvSpPr>
        <p:spPr>
          <a:xfrm>
            <a:off x="6941840" y="1877000"/>
            <a:ext cx="2018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latin typeface="+mn-ea"/>
                <a:cs typeface="NanumSquare" charset="-127"/>
              </a:rPr>
              <a:t>취미나 관심사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257957-B011-EAD0-FDC8-1A01A6734FE1}"/>
              </a:ext>
            </a:extLst>
          </p:cNvPr>
          <p:cNvSpPr txBox="1"/>
          <p:nvPr/>
        </p:nvSpPr>
        <p:spPr>
          <a:xfrm>
            <a:off x="576096" y="1523907"/>
            <a:ext cx="1713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dirty="0">
                <a:latin typeface="+mn-ea"/>
                <a:cs typeface="NanumSquare" charset="-127"/>
              </a:rPr>
              <a:t>main.html</a:t>
            </a:r>
            <a:endParaRPr kumimoji="1" lang="ko-KR" altLang="en-US" sz="1400" dirty="0">
              <a:latin typeface="+mn-ea"/>
              <a:cs typeface="NanumSquare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2EDFB0-BE1A-39E4-E51C-3269A25F6B5B}"/>
              </a:ext>
            </a:extLst>
          </p:cNvPr>
          <p:cNvSpPr txBox="1"/>
          <p:nvPr/>
        </p:nvSpPr>
        <p:spPr>
          <a:xfrm>
            <a:off x="2666195" y="1523907"/>
            <a:ext cx="1713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dirty="0">
                <a:latin typeface="+mn-ea"/>
                <a:cs typeface="NanumSquare" charset="-127"/>
              </a:rPr>
              <a:t>gallery.html</a:t>
            </a:r>
            <a:endParaRPr kumimoji="1" lang="ko-KR" altLang="en-US" sz="1400" dirty="0">
              <a:latin typeface="+mn-ea"/>
              <a:cs typeface="NanumSquare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C96346-7BD1-547E-272B-F5065449CF2F}"/>
              </a:ext>
            </a:extLst>
          </p:cNvPr>
          <p:cNvSpPr txBox="1"/>
          <p:nvPr/>
        </p:nvSpPr>
        <p:spPr>
          <a:xfrm>
            <a:off x="4893654" y="1513868"/>
            <a:ext cx="1713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dirty="0">
                <a:latin typeface="+mn-ea"/>
                <a:cs typeface="NanumSquare" charset="-127"/>
              </a:rPr>
              <a:t>department.html</a:t>
            </a:r>
            <a:endParaRPr kumimoji="1" lang="ko-KR" altLang="en-US" sz="1400" dirty="0">
              <a:latin typeface="+mn-ea"/>
              <a:cs typeface="NanumSquare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DB68F3-390F-B7B1-E3FA-A2564D9119F9}"/>
              </a:ext>
            </a:extLst>
          </p:cNvPr>
          <p:cNvSpPr txBox="1"/>
          <p:nvPr/>
        </p:nvSpPr>
        <p:spPr>
          <a:xfrm>
            <a:off x="7052206" y="1514521"/>
            <a:ext cx="1713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dirty="0">
                <a:latin typeface="+mn-ea"/>
                <a:cs typeface="NanumSquare" charset="-127"/>
              </a:rPr>
              <a:t>like.html</a:t>
            </a:r>
            <a:endParaRPr kumimoji="1" lang="ko-KR" altLang="en-US" sz="1400" dirty="0">
              <a:latin typeface="+mn-ea"/>
              <a:cs typeface="NanumSquare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27061A-B826-AD61-58C1-C9FD9AFD25F5}"/>
              </a:ext>
            </a:extLst>
          </p:cNvPr>
          <p:cNvSpPr txBox="1"/>
          <p:nvPr/>
        </p:nvSpPr>
        <p:spPr>
          <a:xfrm>
            <a:off x="9224723" y="1523565"/>
            <a:ext cx="1713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dirty="0">
                <a:latin typeface="+mn-ea"/>
                <a:cs typeface="NanumSquare" charset="-127"/>
              </a:rPr>
              <a:t>future.html</a:t>
            </a:r>
            <a:endParaRPr kumimoji="1" lang="ko-KR" altLang="en-US" sz="1400" dirty="0">
              <a:latin typeface="+mn-ea"/>
              <a:cs typeface="NanumSquare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44F5B86-9C45-630E-AA18-32CF7AF8FF34}"/>
              </a:ext>
            </a:extLst>
          </p:cNvPr>
          <p:cNvSpPr/>
          <p:nvPr/>
        </p:nvSpPr>
        <p:spPr>
          <a:xfrm>
            <a:off x="484890" y="3675920"/>
            <a:ext cx="1925117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B0569B-9892-C59D-2383-48006962CE58}"/>
              </a:ext>
            </a:extLst>
          </p:cNvPr>
          <p:cNvSpPr/>
          <p:nvPr/>
        </p:nvSpPr>
        <p:spPr>
          <a:xfrm>
            <a:off x="464391" y="3675920"/>
            <a:ext cx="1980938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SNS 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계정 및 깃 허브 주소</a:t>
            </a:r>
            <a:endParaRPr kumimoji="1" lang="en-US" altLang="ko-KR" sz="1200" b="1" dirty="0">
              <a:solidFill>
                <a:schemeClr val="bg1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하이퍼링크로 연결하기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9F3AEF-5EC1-A49A-3D1A-4FD1DB1CC1BC}"/>
              </a:ext>
            </a:extLst>
          </p:cNvPr>
          <p:cNvSpPr/>
          <p:nvPr/>
        </p:nvSpPr>
        <p:spPr>
          <a:xfrm>
            <a:off x="484353" y="4303840"/>
            <a:ext cx="1960976" cy="58515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좌우명 소개</a:t>
            </a:r>
          </a:p>
        </p:txBody>
      </p:sp>
    </p:spTree>
    <p:extLst>
      <p:ext uri="{BB962C8B-B14F-4D97-AF65-F5344CB8AC3E}">
        <p14:creationId xmlns:p14="http://schemas.microsoft.com/office/powerpoint/2010/main" val="80318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50888" y="1538215"/>
            <a:ext cx="2586112" cy="4843265"/>
          </a:xfrm>
          <a:prstGeom prst="rect">
            <a:avLst/>
          </a:prstGeom>
          <a:solidFill>
            <a:srgbClr val="E7CBE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595713" y="1909596"/>
            <a:ext cx="251163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</a:rPr>
              <a:t>1.HTML </a:t>
            </a:r>
            <a:r>
              <a:rPr kumimoji="1" lang="ko-KR" altLang="en-US" sz="1200" dirty="0">
                <a:solidFill>
                  <a:schemeClr val="bg1"/>
                </a:solidFill>
              </a:rPr>
              <a:t>페이지 만들기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</a:rPr>
              <a:t>2. </a:t>
            </a:r>
            <a:r>
              <a:rPr kumimoji="1" lang="ko-KR" altLang="en-US" sz="1200" dirty="0">
                <a:solidFill>
                  <a:schemeClr val="bg1"/>
                </a:solidFill>
              </a:rPr>
              <a:t>페이지 별 내용을 첨부하기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</a:rPr>
              <a:t>3. </a:t>
            </a:r>
            <a:r>
              <a:rPr kumimoji="1" lang="ko-KR" altLang="en-US" sz="1200" dirty="0">
                <a:solidFill>
                  <a:schemeClr val="bg1"/>
                </a:solidFill>
              </a:rPr>
              <a:t>과제 요구조건 충족하기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2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최소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페이지 이상의 웹 페이지를 작성합니다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메타 태그를 활용하여 웹 페이지의 기본 정보를 포함해야 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하이퍼링크를 이용하여 모든 웹 페이지에 접근할 수 있어 야 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테이블을 활용하는 부분이 포함되어야 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미디어를 활용하는 부분이 포함되어야 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웹 폼을 활용하는 부분이 포함되어야 합니다</a:t>
            </a:r>
          </a:p>
          <a:p>
            <a:pPr>
              <a:lnSpc>
                <a:spcPct val="150000"/>
              </a:lnSpc>
            </a:pP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0215" y="1303713"/>
            <a:ext cx="1567459" cy="4690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A7C3E3"/>
                </a:gs>
                <a:gs pos="100000">
                  <a:srgbClr val="EBCFE6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주차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94971" y="1538215"/>
            <a:ext cx="2586112" cy="4843265"/>
          </a:xfrm>
          <a:prstGeom prst="rect">
            <a:avLst/>
          </a:prstGeom>
          <a:solidFill>
            <a:srgbClr val="CAA2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텍스트 상자 31"/>
          <p:cNvSpPr txBox="1"/>
          <p:nvPr/>
        </p:nvSpPr>
        <p:spPr>
          <a:xfrm>
            <a:off x="3500824" y="1924851"/>
            <a:ext cx="2426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en-US" altLang="ko-KR" sz="1200" dirty="0">
                <a:solidFill>
                  <a:schemeClr val="bg1"/>
                </a:solidFill>
              </a:rPr>
              <a:t>CSS </a:t>
            </a:r>
            <a:r>
              <a:rPr kumimoji="1" lang="ko-KR" altLang="en-US" sz="1200" dirty="0">
                <a:solidFill>
                  <a:schemeClr val="bg1"/>
                </a:solidFill>
              </a:rPr>
              <a:t>페이지 만들기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2. </a:t>
            </a:r>
            <a:r>
              <a:rPr kumimoji="1" lang="ko-KR" altLang="en-US" sz="1200" dirty="0">
                <a:solidFill>
                  <a:schemeClr val="bg1"/>
                </a:solidFill>
              </a:rPr>
              <a:t>추가할 디자인 고안하기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3. </a:t>
            </a:r>
            <a:r>
              <a:rPr kumimoji="1" lang="ko-KR" altLang="en-US" sz="1200" dirty="0">
                <a:solidFill>
                  <a:schemeClr val="bg1"/>
                </a:solidFill>
              </a:rPr>
              <a:t>과제 요구조건 충족하기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스타일 시트를 적용하여 작성된 웹 페이지가 포함되어야 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200" b="0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웹 페이지에서 셀렉터를 활용하는 부분이 포함되어야 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200" b="0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position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태그 위치를 정하는 부분이 포함되어야 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200" b="0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폼 요소에 스타일 시트가 적용된 부분이 포함되어야 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 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04298" y="1303713"/>
            <a:ext cx="1567459" cy="4690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A7C3E3"/>
                </a:gs>
                <a:gs pos="100000">
                  <a:srgbClr val="EBCFE6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2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주차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59524" y="1538215"/>
            <a:ext cx="2586112" cy="4843265"/>
          </a:xfrm>
          <a:prstGeom prst="rect">
            <a:avLst/>
          </a:prstGeom>
          <a:solidFill>
            <a:srgbClr val="C7C1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텍스트 상자 34"/>
          <p:cNvSpPr txBox="1"/>
          <p:nvPr/>
        </p:nvSpPr>
        <p:spPr>
          <a:xfrm>
            <a:off x="6365377" y="2008211"/>
            <a:ext cx="2426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solidFill>
                  <a:schemeClr val="bg1"/>
                </a:solidFill>
              </a:rPr>
              <a:t>1.Javascript </a:t>
            </a:r>
            <a:r>
              <a:rPr kumimoji="1" lang="ko-KR" altLang="en-US" sz="1200" dirty="0">
                <a:solidFill>
                  <a:schemeClr val="bg1"/>
                </a:solidFill>
              </a:rPr>
              <a:t>기능 추가하기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2. </a:t>
            </a:r>
            <a:r>
              <a:rPr kumimoji="1" lang="ko-KR" altLang="en-US" sz="1200" dirty="0">
                <a:solidFill>
                  <a:schemeClr val="bg1"/>
                </a:solidFill>
              </a:rPr>
              <a:t>과제 요구조건 충족하기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endParaRPr kumimoji="1" lang="en-US" altLang="ko-KR" sz="12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자바스크립트 코드를 활용해 웹페이지를 제어하는 부분이 포함되어야 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200" b="0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이벤트 리스너 속성으로 이벤트를 활용하는 부분이 포함되어야 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200" b="0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DOM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혹은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BOM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객체를 제어하는 부분이 포함되어야 합니다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68851" y="1303713"/>
            <a:ext cx="1567459" cy="4690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A7C3E3"/>
                </a:gs>
                <a:gs pos="100000">
                  <a:srgbClr val="EBCFE6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3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rPr>
              <a:t>주차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24077" y="1538215"/>
            <a:ext cx="2586112" cy="4843265"/>
          </a:xfrm>
          <a:prstGeom prst="rect">
            <a:avLst/>
          </a:prstGeom>
          <a:solidFill>
            <a:srgbClr val="9A92B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상자 37"/>
          <p:cNvSpPr txBox="1"/>
          <p:nvPr/>
        </p:nvSpPr>
        <p:spPr>
          <a:xfrm>
            <a:off x="9229929" y="2008211"/>
            <a:ext cx="2366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ko-KR" altLang="en-US" sz="1200" dirty="0">
                <a:solidFill>
                  <a:schemeClr val="bg1"/>
                </a:solidFill>
              </a:rPr>
              <a:t>전반적인 내용 검토하기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kumimoji="1" lang="en-US" altLang="ko-KR" sz="12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1200" dirty="0">
                <a:solidFill>
                  <a:schemeClr val="bg1"/>
                </a:solidFill>
              </a:rPr>
              <a:t>모든 페이지 간의 연결이 자연스러운지 확인하기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kumimoji="1" lang="en-US" altLang="ko-KR" sz="12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1200" dirty="0">
                <a:solidFill>
                  <a:schemeClr val="bg1"/>
                </a:solidFill>
              </a:rPr>
              <a:t>기획서 다시 참고하여 빠뜨린 부분이 있는지 체크하기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kumimoji="1" lang="en-US" altLang="ko-KR" sz="1200" dirty="0">
              <a:solidFill>
                <a:schemeClr val="bg1"/>
              </a:solidFill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</a:rPr>
              <a:t>( </a:t>
            </a:r>
            <a:r>
              <a:rPr kumimoji="1" lang="ko-KR" altLang="en-US" sz="1200" dirty="0">
                <a:solidFill>
                  <a:schemeClr val="bg1"/>
                </a:solidFill>
              </a:rPr>
              <a:t>시험기간과 겹칠 수 있으므로 여유롭게 일정을 조율하였음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kumimoji="1" lang="en-US" altLang="ko-KR" sz="1200" dirty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633404" y="1303713"/>
            <a:ext cx="1567459" cy="4690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A7C3E3"/>
                </a:gs>
                <a:gs pos="100000">
                  <a:srgbClr val="EBCFE6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4 -5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주차</a:t>
            </a:r>
            <a:endParaRPr lang="en-US" altLang="ko-KR" sz="1200" dirty="0"/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B07EAB1D-6ED7-4174-AF85-75BB73ADE344}"/>
              </a:ext>
            </a:extLst>
          </p:cNvPr>
          <p:cNvSpPr txBox="1"/>
          <p:nvPr/>
        </p:nvSpPr>
        <p:spPr>
          <a:xfrm>
            <a:off x="54971" y="183595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주간의 계획</a:t>
            </a:r>
          </a:p>
        </p:txBody>
      </p:sp>
    </p:spTree>
    <p:extLst>
      <p:ext uri="{BB962C8B-B14F-4D97-AF65-F5344CB8AC3E}">
        <p14:creationId xmlns:p14="http://schemas.microsoft.com/office/powerpoint/2010/main" val="206223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14725" y="814388"/>
            <a:ext cx="5343524" cy="5343524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C435452-1C33-4C29-813C-86A652719851}"/>
              </a:ext>
            </a:extLst>
          </p:cNvPr>
          <p:cNvSpPr txBox="1"/>
          <p:nvPr/>
        </p:nvSpPr>
        <p:spPr>
          <a:xfrm>
            <a:off x="4931226" y="3285868"/>
            <a:ext cx="268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CAA2C1"/>
                </a:solidFill>
                <a:latin typeface="NanumSquare" charset="-127"/>
                <a:ea typeface="NanumSquare" charset="-127"/>
                <a:cs typeface="NanumSquare" charset="-127"/>
              </a:rPr>
              <a:t>THANK YOU</a:t>
            </a:r>
            <a:endParaRPr lang="ko-KR" altLang="en-US" sz="3600" b="1" dirty="0">
              <a:solidFill>
                <a:srgbClr val="CAA2C1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93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366</Words>
  <Application>Microsoft Office PowerPoint</Application>
  <PresentationFormat>와이드스크린</PresentationFormat>
  <Paragraphs>116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NanumSquare</vt:lpstr>
      <vt:lpstr>NanumSquare ExtraBold</vt:lpstr>
      <vt:lpstr>경기천년제목 Bold</vt:lpstr>
      <vt:lpstr>malgun gothic</vt:lpstr>
      <vt:lpstr>malgun gothic</vt:lpstr>
      <vt:lpstr>맑은고딕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 young lan</dc:creator>
  <cp:lastModifiedBy>김예은</cp:lastModifiedBy>
  <cp:revision>26</cp:revision>
  <dcterms:created xsi:type="dcterms:W3CDTF">2019-07-28T03:37:06Z</dcterms:created>
  <dcterms:modified xsi:type="dcterms:W3CDTF">2022-11-05T14:22:33Z</dcterms:modified>
</cp:coreProperties>
</file>