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283" r:id="rId2"/>
    <p:sldId id="264" r:id="rId3"/>
    <p:sldId id="275" r:id="rId4"/>
    <p:sldId id="265" r:id="rId5"/>
    <p:sldId id="270" r:id="rId6"/>
    <p:sldId id="303" r:id="rId7"/>
    <p:sldId id="301" r:id="rId8"/>
    <p:sldId id="276" r:id="rId9"/>
    <p:sldId id="271" r:id="rId10"/>
    <p:sldId id="277" r:id="rId11"/>
    <p:sldId id="273" r:id="rId12"/>
    <p:sldId id="278" r:id="rId13"/>
    <p:sldId id="300" r:id="rId14"/>
    <p:sldId id="274" r:id="rId15"/>
    <p:sldId id="286" r:id="rId16"/>
    <p:sldId id="290" r:id="rId17"/>
    <p:sldId id="288" r:id="rId18"/>
    <p:sldId id="289" r:id="rId19"/>
    <p:sldId id="287" r:id="rId20"/>
    <p:sldId id="279" r:id="rId21"/>
    <p:sldId id="292" r:id="rId22"/>
    <p:sldId id="294" r:id="rId23"/>
    <p:sldId id="295" r:id="rId24"/>
    <p:sldId id="297" r:id="rId25"/>
    <p:sldId id="296" r:id="rId26"/>
    <p:sldId id="280" r:id="rId27"/>
    <p:sldId id="281" r:id="rId28"/>
    <p:sldId id="282" r:id="rId29"/>
  </p:sldIdLst>
  <p:sldSz cx="9144000" cy="6858000" type="screen4x3"/>
  <p:notesSz cx="6794500" cy="9906000"/>
  <p:embeddedFontLst>
    <p:embeddedFont>
      <p:font typeface="맑은 고딕" panose="020B0503020000020004" pitchFamily="50" charset="-127"/>
      <p:regular r:id="rId31"/>
      <p:bold r:id="rId32"/>
    </p:embeddedFont>
    <p:embeddedFont>
      <p:font typeface="나눔바른고딕" panose="020B0603020101020101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09" autoAdjust="0"/>
    <p:restoredTop sz="80579" autoAdjust="0"/>
  </p:normalViewPr>
  <p:slideViewPr>
    <p:cSldViewPr showGuides="1">
      <p:cViewPr>
        <p:scale>
          <a:sx n="80" d="100"/>
          <a:sy n="80" d="100"/>
        </p:scale>
        <p:origin x="-348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4" d="100"/>
          <a:sy n="64" d="100"/>
        </p:scale>
        <p:origin x="-2424" y="72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80C73-5A14-4F5D-9ED1-A8647B62D483}" type="datetimeFigureOut">
              <a:rPr lang="ko-KR" altLang="en-US" smtClean="0"/>
              <a:t>2016. 12. 26.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3E1D6-844A-4CA3-9007-C2F99F7FD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09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지금부터 게시판 프로젝트 발표를 시작하겠습니다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발표를 진행할 김예은입니다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3E1D6-844A-4CA3-9007-C2F99F7FDFD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75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테이블 설계입니다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3E1D6-844A-4CA3-9007-C2F99F7FDFD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450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디비의</a:t>
            </a:r>
            <a:r>
              <a:rPr lang="ko-KR" altLang="en-US" dirty="0" smtClean="0"/>
              <a:t> 테이블 설계는 다음과 같습니다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 등록번호를 </a:t>
            </a:r>
            <a:r>
              <a:rPr lang="en-US" altLang="ko-KR" dirty="0" smtClean="0"/>
              <a:t>PK</a:t>
            </a:r>
            <a:r>
              <a:rPr lang="ko-KR" altLang="en-US" dirty="0" smtClean="0"/>
              <a:t>로 가지도록 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3E1D6-844A-4CA3-9007-C2F99F7FDFD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54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클래스 다이어그램입니다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3E1D6-844A-4CA3-9007-C2F99F7FDFD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527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전체 클래스 다이어그램은 다음과 같습니다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Model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POJO</a:t>
            </a:r>
            <a:r>
              <a:rPr lang="ko-KR" altLang="en-US" dirty="0" smtClean="0"/>
              <a:t>를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, Controller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Servlet, View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로 만들어 웹 어플리케이션에 </a:t>
            </a:r>
            <a:r>
              <a:rPr lang="en-US" altLang="ko-KR" dirty="0" smtClean="0"/>
              <a:t>Model2</a:t>
            </a:r>
            <a:r>
              <a:rPr lang="ko-KR" altLang="en-US" dirty="0" smtClean="0"/>
              <a:t>를 적용하였습니다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3E1D6-844A-4CA3-9007-C2F99F7FDFD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618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View</a:t>
            </a:r>
            <a:r>
              <a:rPr lang="ko-KR" altLang="en-US" dirty="0" smtClean="0"/>
              <a:t>에 해당하는 클래스 다이어그램은 다음과 같이 </a:t>
            </a:r>
            <a:r>
              <a:rPr lang="ko-KR" altLang="en-US" dirty="0" err="1" smtClean="0"/>
              <a:t>세개의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가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3E1D6-844A-4CA3-9007-C2F99F7FDFD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83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Model</a:t>
            </a:r>
            <a:r>
              <a:rPr lang="ko-KR" altLang="en-US" dirty="0" smtClean="0"/>
              <a:t>의 클래스 다이어그램은 다음과 같습니다</a:t>
            </a:r>
            <a:r>
              <a:rPr lang="en-US" altLang="ko-KR" dirty="0" smtClean="0"/>
              <a:t>. DB</a:t>
            </a:r>
            <a:r>
              <a:rPr lang="ko-KR" altLang="en-US" dirty="0" smtClean="0"/>
              <a:t>와</a:t>
            </a:r>
            <a:r>
              <a:rPr lang="ko-KR" altLang="en-US" baseline="0" dirty="0" smtClean="0"/>
              <a:t> 연결을 하도록 해주는 </a:t>
            </a:r>
            <a:r>
              <a:rPr lang="en-US" altLang="ko-KR" baseline="0" dirty="0" err="1" smtClean="0"/>
              <a:t>DBConnector</a:t>
            </a:r>
            <a:r>
              <a:rPr lang="ko-KR" altLang="en-US" baseline="0" dirty="0" smtClean="0"/>
              <a:t>클래스와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insert, update, delete, select</a:t>
            </a:r>
            <a:r>
              <a:rPr lang="ko-KR" altLang="en-US" baseline="0" dirty="0" smtClean="0"/>
              <a:t>를 할 수 있는 </a:t>
            </a:r>
            <a:r>
              <a:rPr lang="en-US" altLang="ko-KR" baseline="0" dirty="0" smtClean="0"/>
              <a:t>DAO</a:t>
            </a:r>
            <a:r>
              <a:rPr lang="ko-KR" altLang="en-US" baseline="0" dirty="0" smtClean="0"/>
              <a:t>가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3E1D6-844A-4CA3-9007-C2F99F7FDFD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822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이러한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Controller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사이에 </a:t>
            </a:r>
            <a:r>
              <a:rPr lang="en-US" altLang="ko-KR" baseline="0" dirty="0" smtClean="0"/>
              <a:t>Service </a:t>
            </a:r>
            <a:r>
              <a:rPr lang="ko-KR" altLang="en-US" baseline="0" dirty="0" smtClean="0"/>
              <a:t>클래스를 가지고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클래스에서는 추가적인 연산작업이 이루어집니다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3E1D6-844A-4CA3-9007-C2F99F7FDFD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697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Controller</a:t>
            </a:r>
            <a:r>
              <a:rPr lang="ko-KR" altLang="en-US" dirty="0" smtClean="0"/>
              <a:t>에 해당하는 </a:t>
            </a:r>
            <a:r>
              <a:rPr lang="en-US" altLang="ko-KR" dirty="0" smtClean="0"/>
              <a:t>Servlet</a:t>
            </a:r>
            <a:r>
              <a:rPr lang="ko-KR" altLang="en-US" dirty="0" smtClean="0"/>
              <a:t>클래스는 다음과 같습니다</a:t>
            </a:r>
            <a:r>
              <a:rPr lang="en-US" altLang="ko-KR" dirty="0" smtClean="0"/>
              <a:t>. Post</a:t>
            </a:r>
            <a:r>
              <a:rPr lang="ko-KR" altLang="en-US" dirty="0" smtClean="0"/>
              <a:t>방식을 가진 </a:t>
            </a:r>
            <a:r>
              <a:rPr lang="ko-KR" altLang="en-US" dirty="0" err="1" smtClean="0"/>
              <a:t>서블릿입니다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3E1D6-844A-4CA3-9007-C2F99F7FDFD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931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Get</a:t>
            </a:r>
            <a:r>
              <a:rPr lang="ko-KR" altLang="en-US" dirty="0" smtClean="0"/>
              <a:t>방식을 가진 </a:t>
            </a:r>
            <a:r>
              <a:rPr lang="ko-KR" altLang="en-US" dirty="0" err="1" smtClean="0"/>
              <a:t>서블릿입니다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3E1D6-844A-4CA3-9007-C2F99F7FDFD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VO</a:t>
            </a:r>
            <a:r>
              <a:rPr lang="ko-KR" altLang="en-US" dirty="0" smtClean="0"/>
              <a:t>에 해당하는 </a:t>
            </a:r>
            <a:r>
              <a:rPr lang="en-US" altLang="ko-KR" dirty="0" smtClean="0"/>
              <a:t>DTO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Bean </a:t>
            </a:r>
            <a:r>
              <a:rPr lang="ko-KR" altLang="en-US" dirty="0" smtClean="0"/>
              <a:t>클래스입니</a:t>
            </a:r>
            <a:r>
              <a:rPr lang="ko-KR" altLang="en-US" baseline="0" dirty="0" smtClean="0"/>
              <a:t>다</a:t>
            </a:r>
            <a:r>
              <a:rPr lang="en-US" altLang="ko-KR" dirty="0" smtClean="0"/>
              <a:t>. DB</a:t>
            </a:r>
            <a:r>
              <a:rPr lang="ko-KR" altLang="en-US" dirty="0" smtClean="0"/>
              <a:t>하나의 레코드에 해당하는 </a:t>
            </a:r>
            <a:r>
              <a:rPr lang="en-US" altLang="ko-KR" dirty="0" err="1" smtClean="0"/>
              <a:t>BoardDTO</a:t>
            </a:r>
            <a:r>
              <a:rPr lang="ko-KR" altLang="en-US" dirty="0" smtClean="0"/>
              <a:t>가 있습니다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BoardBean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화면에 뿌리기 위한 </a:t>
            </a:r>
            <a:r>
              <a:rPr lang="en-US" altLang="ko-KR" dirty="0" smtClean="0"/>
              <a:t>VO</a:t>
            </a:r>
            <a:r>
              <a:rPr lang="ko-KR" altLang="en-US" dirty="0" smtClean="0"/>
              <a:t>이기 때문에 모두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타입으로 설정하고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필요하지않은</a:t>
            </a:r>
            <a:r>
              <a:rPr lang="ko-KR" altLang="en-US" dirty="0" smtClean="0"/>
              <a:t> </a:t>
            </a:r>
            <a:r>
              <a:rPr lang="ko-KR" altLang="en-US" dirty="0" smtClean="0"/>
              <a:t>필드는 제외하였습니다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3E1D6-844A-4CA3-9007-C2F99F7FDFD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67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목차는</a:t>
            </a:r>
            <a:r>
              <a:rPr lang="ko-KR" altLang="en-US" baseline="0" dirty="0" smtClean="0"/>
              <a:t> 다음과 같습니다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3E1D6-844A-4CA3-9007-C2F99F7FDFD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531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시퀀스 다이어그램입니다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3E1D6-844A-4CA3-9007-C2F99F7FDFD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593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목록 조회에 해당하는 시퀀스 다이어그램을 설명하도록 하겠습니다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사용자가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목록 조회를 요청합니다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컨트롤러가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목록</a:t>
            </a:r>
            <a:r>
              <a:rPr lang="ko-KR" altLang="en-US" baseline="0" dirty="0" smtClean="0"/>
              <a:t> 조회를 요청하면 컨테이너가 </a:t>
            </a:r>
            <a:r>
              <a:rPr lang="ko-KR" altLang="en-US" baseline="0" dirty="0" err="1" smtClean="0"/>
              <a:t>서블릿을</a:t>
            </a:r>
            <a:r>
              <a:rPr lang="ko-KR" altLang="en-US" baseline="0" dirty="0" smtClean="0"/>
              <a:t> 구동하여 서비스 </a:t>
            </a:r>
            <a:r>
              <a:rPr lang="ko-KR" altLang="en-US" baseline="0" dirty="0" err="1" smtClean="0"/>
              <a:t>메소드를</a:t>
            </a:r>
            <a:r>
              <a:rPr lang="ko-KR" altLang="en-US" baseline="0" dirty="0" smtClean="0"/>
              <a:t> 호출하고 그 내부에서 </a:t>
            </a:r>
            <a:r>
              <a:rPr lang="en-US" altLang="ko-KR" baseline="0" dirty="0" err="1" smtClean="0"/>
              <a:t>searchServlet</a:t>
            </a:r>
            <a:r>
              <a:rPr lang="ko-KR" altLang="en-US" baseline="0" dirty="0" smtClean="0"/>
              <a:t>의 </a:t>
            </a:r>
            <a:r>
              <a:rPr lang="en-US" altLang="ko-KR" baseline="0" dirty="0" err="1" smtClean="0"/>
              <a:t>doGet</a:t>
            </a:r>
            <a:r>
              <a:rPr lang="ko-KR" altLang="en-US" baseline="0" dirty="0" err="1" smtClean="0"/>
              <a:t>메소드를</a:t>
            </a:r>
            <a:r>
              <a:rPr lang="ko-KR" altLang="en-US" baseline="0" dirty="0" smtClean="0"/>
              <a:t> 호출합니다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3E1D6-844A-4CA3-9007-C2F99F7FDFD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4538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doGet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내부에서는 </a:t>
            </a:r>
            <a:r>
              <a:rPr lang="en-US" altLang="ko-KR" dirty="0" err="1" smtClean="0"/>
              <a:t>BoardService</a:t>
            </a:r>
            <a:r>
              <a:rPr lang="ko-KR" altLang="en-US" dirty="0" smtClean="0"/>
              <a:t>를 생성합니다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BoardService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생성 시점에 </a:t>
            </a:r>
            <a:r>
              <a:rPr lang="en-US" altLang="ko-KR" baseline="0" dirty="0" err="1" smtClean="0"/>
              <a:t>BoardDAO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DBConnector</a:t>
            </a:r>
            <a:r>
              <a:rPr lang="ko-KR" altLang="en-US" baseline="0" dirty="0" smtClean="0"/>
              <a:t>가 생성이 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3E1D6-844A-4CA3-9007-C2F99F7FDFD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591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만약 전체 목록을</a:t>
            </a:r>
            <a:r>
              <a:rPr lang="ko-KR" altLang="en-US" baseline="0" dirty="0" smtClean="0"/>
              <a:t> 조회한다면 생성 후 </a:t>
            </a:r>
            <a:r>
              <a:rPr lang="en-US" altLang="ko-KR" baseline="0" dirty="0" err="1" smtClean="0"/>
              <a:t>BoardService</a:t>
            </a:r>
            <a:r>
              <a:rPr lang="ko-KR" altLang="en-US" baseline="0" dirty="0" smtClean="0"/>
              <a:t>의 </a:t>
            </a:r>
            <a:r>
              <a:rPr lang="en-US" altLang="ko-KR" baseline="0" dirty="0" err="1" smtClean="0"/>
              <a:t>getAll</a:t>
            </a:r>
            <a:r>
              <a:rPr lang="en-US" altLang="ko-KR" baseline="0" dirty="0" smtClean="0"/>
              <a:t>()</a:t>
            </a:r>
            <a:r>
              <a:rPr lang="ko-KR" altLang="en-US" baseline="0" dirty="0" err="1" smtClean="0"/>
              <a:t>메소드를</a:t>
            </a:r>
            <a:r>
              <a:rPr lang="ko-KR" altLang="en-US" baseline="0" dirty="0" smtClean="0"/>
              <a:t> 통해 </a:t>
            </a:r>
            <a:r>
              <a:rPr lang="en-US" altLang="ko-KR" baseline="0" dirty="0" err="1" smtClean="0"/>
              <a:t>BoardDAO</a:t>
            </a:r>
            <a:r>
              <a:rPr lang="ko-KR" altLang="en-US" baseline="0" dirty="0" smtClean="0"/>
              <a:t>의 </a:t>
            </a:r>
            <a:r>
              <a:rPr lang="en-US" altLang="ko-KR" baseline="0" dirty="0" err="1" smtClean="0"/>
              <a:t>SelectAll</a:t>
            </a:r>
            <a:r>
              <a:rPr lang="en-US" altLang="ko-KR" baseline="0" dirty="0" smtClean="0"/>
              <a:t>()</a:t>
            </a:r>
            <a:r>
              <a:rPr lang="ko-KR" altLang="en-US" baseline="0" dirty="0" err="1" smtClean="0"/>
              <a:t>메소드를</a:t>
            </a:r>
            <a:r>
              <a:rPr lang="ko-KR" altLang="en-US" baseline="0" dirty="0" smtClean="0"/>
              <a:t> 호출합니다</a:t>
            </a:r>
            <a:r>
              <a:rPr lang="en-US" altLang="ko-KR" baseline="0" dirty="0" smtClean="0"/>
              <a:t>. DAO</a:t>
            </a:r>
            <a:r>
              <a:rPr lang="ko-KR" altLang="en-US" baseline="0" dirty="0" smtClean="0"/>
              <a:t>내부에서는 </a:t>
            </a:r>
            <a:r>
              <a:rPr lang="en-US" altLang="ko-KR" baseline="0" dirty="0" err="1" smtClean="0"/>
              <a:t>DBConnector</a:t>
            </a:r>
            <a:r>
              <a:rPr lang="ko-KR" altLang="en-US" baseline="0" dirty="0" smtClean="0"/>
              <a:t>를 통해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와의 연결을 </a:t>
            </a:r>
            <a:r>
              <a:rPr lang="ko-KR" altLang="en-US" baseline="0" dirty="0" smtClean="0"/>
              <a:t>하고 </a:t>
            </a:r>
            <a:r>
              <a:rPr lang="ko-KR" altLang="en-US" baseline="0" dirty="0" err="1" smtClean="0"/>
              <a:t>디비의</a:t>
            </a:r>
            <a:r>
              <a:rPr lang="ko-KR" altLang="en-US" baseline="0" dirty="0" smtClean="0"/>
              <a:t> 레코드를 모두 가져오게 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3E1D6-844A-4CA3-9007-C2F99F7FDFD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2167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후에 </a:t>
            </a:r>
            <a:r>
              <a:rPr lang="en-US" altLang="ko-KR" dirty="0" err="1" smtClean="0"/>
              <a:t>BoardDTO</a:t>
            </a:r>
            <a:r>
              <a:rPr lang="ko-KR" altLang="en-US" dirty="0" smtClean="0"/>
              <a:t>를 생성하여 반환합니다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DTO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BoardBean</a:t>
            </a:r>
            <a:r>
              <a:rPr lang="ko-KR" altLang="en-US" baseline="0" dirty="0" smtClean="0"/>
              <a:t> 타입으로 생성하여 반환하게 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3E1D6-844A-4CA3-9007-C2F99F7FDFD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1896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만약 검색 목록을</a:t>
            </a:r>
            <a:r>
              <a:rPr lang="ko-KR" altLang="en-US" baseline="0" dirty="0" smtClean="0"/>
              <a:t> 조회한다면 생성 후 </a:t>
            </a:r>
            <a:r>
              <a:rPr lang="en-US" altLang="ko-KR" baseline="0" dirty="0" err="1" smtClean="0"/>
              <a:t>BoardService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get()</a:t>
            </a:r>
            <a:r>
              <a:rPr lang="ko-KR" altLang="en-US" baseline="0" dirty="0" err="1" smtClean="0"/>
              <a:t>메소드를</a:t>
            </a:r>
            <a:r>
              <a:rPr lang="ko-KR" altLang="en-US" baseline="0" dirty="0" smtClean="0"/>
              <a:t> 통해 </a:t>
            </a:r>
            <a:r>
              <a:rPr lang="en-US" altLang="ko-KR" baseline="0" dirty="0" err="1" smtClean="0"/>
              <a:t>BoardDAO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Select()</a:t>
            </a:r>
            <a:r>
              <a:rPr lang="ko-KR" altLang="en-US" baseline="0" dirty="0" err="1" smtClean="0"/>
              <a:t>메소드를</a:t>
            </a:r>
            <a:r>
              <a:rPr lang="ko-KR" altLang="en-US" baseline="0" dirty="0" smtClean="0"/>
              <a:t> 호출합니다</a:t>
            </a:r>
            <a:r>
              <a:rPr lang="en-US" altLang="ko-KR" baseline="0" dirty="0" smtClean="0"/>
              <a:t>. DAO</a:t>
            </a:r>
            <a:r>
              <a:rPr lang="ko-KR" altLang="en-US" baseline="0" dirty="0" smtClean="0"/>
              <a:t>내부에서는 </a:t>
            </a:r>
            <a:r>
              <a:rPr lang="en-US" altLang="ko-KR" baseline="0" dirty="0" err="1" smtClean="0"/>
              <a:t>DBConnector</a:t>
            </a:r>
            <a:r>
              <a:rPr lang="ko-KR" altLang="en-US" baseline="0" dirty="0" smtClean="0"/>
              <a:t>를 통해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와의 연결을 </a:t>
            </a:r>
            <a:r>
              <a:rPr lang="ko-KR" altLang="en-US" baseline="0" dirty="0" smtClean="0"/>
              <a:t>하고 </a:t>
            </a:r>
            <a:r>
              <a:rPr lang="ko-KR" altLang="en-US" baseline="0" dirty="0" err="1" smtClean="0"/>
              <a:t>디비의</a:t>
            </a:r>
            <a:r>
              <a:rPr lang="ko-KR" altLang="en-US" baseline="0" dirty="0" smtClean="0"/>
              <a:t> 레코드를 모두 가져오게 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3E1D6-844A-4CA3-9007-C2F99F7FDFD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3248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시연을 </a:t>
            </a:r>
            <a:r>
              <a:rPr lang="ko-KR" altLang="en-US" dirty="0" err="1" smtClean="0"/>
              <a:t>보여드리도록하겠습니다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3E1D6-844A-4CA3-9007-C2F99F7FDFD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0783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질문을 받도록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3E1D6-844A-4CA3-9007-C2F99F7FDFD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8609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발표를 마치겠습니다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3E1D6-844A-4CA3-9007-C2F99F7FDFD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96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첫번째는</a:t>
            </a:r>
            <a:r>
              <a:rPr lang="ko-KR" altLang="en-US" dirty="0" smtClean="0"/>
              <a:t> 개요입니다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3E1D6-844A-4CA3-9007-C2F99F7FDFD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72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누구나 </a:t>
            </a:r>
            <a:r>
              <a:rPr lang="ko-KR" altLang="en-US" dirty="0" smtClean="0"/>
              <a:t>이용할 수 있는 자유게시판을 구현하고자 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3E1D6-844A-4CA3-9007-C2F99F7FDFD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027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최소 기능은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작성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조회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검색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삭제가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3E1D6-844A-4CA3-9007-C2F99F7FDFD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366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개발환경은 다음과 같습니다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Java 1.8</a:t>
            </a:r>
            <a:r>
              <a:rPr lang="ko-KR" altLang="en-US" baseline="0" dirty="0" smtClean="0"/>
              <a:t>을 사용하였고</a:t>
            </a:r>
            <a:r>
              <a:rPr lang="en-US" altLang="ko-KR" baseline="0" dirty="0" smtClean="0"/>
              <a:t>, WAS</a:t>
            </a:r>
            <a:r>
              <a:rPr lang="ko-KR" altLang="en-US" baseline="0" dirty="0" smtClean="0"/>
              <a:t>로는 아파치 </a:t>
            </a:r>
            <a:r>
              <a:rPr lang="ko-KR" altLang="en-US" baseline="0" dirty="0" err="1" smtClean="0"/>
              <a:t>톰캣</a:t>
            </a:r>
            <a:r>
              <a:rPr lang="en-US" altLang="ko-KR" baseline="0" dirty="0" smtClean="0"/>
              <a:t>, DBMS</a:t>
            </a:r>
            <a:r>
              <a:rPr lang="ko-KR" altLang="en-US" baseline="0" dirty="0" smtClean="0"/>
              <a:t>로는 </a:t>
            </a:r>
            <a:r>
              <a:rPr lang="ko-KR" altLang="en-US" baseline="0" dirty="0" err="1" smtClean="0"/>
              <a:t>오라클을</a:t>
            </a:r>
            <a:r>
              <a:rPr lang="ko-KR" altLang="en-US" baseline="0" dirty="0" smtClean="0"/>
              <a:t> 사용하였습니다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개발 툴은 </a:t>
            </a:r>
            <a:r>
              <a:rPr lang="ko-KR" altLang="en-US" baseline="0" dirty="0" err="1" smtClean="0"/>
              <a:t>이클립스를</a:t>
            </a:r>
            <a:r>
              <a:rPr lang="ko-KR" altLang="en-US" baseline="0" dirty="0" smtClean="0"/>
              <a:t> 사용하였습니다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3E1D6-844A-4CA3-9007-C2F99F7FDFD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027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구조는 다음과 같습니다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Web</a:t>
            </a:r>
            <a:r>
              <a:rPr lang="en-US" altLang="ko-KR" baseline="0" dirty="0" smtClean="0"/>
              <a:t> client</a:t>
            </a:r>
            <a:r>
              <a:rPr lang="ko-KR" altLang="en-US" dirty="0" smtClean="0"/>
              <a:t>가 요청을 하면</a:t>
            </a:r>
            <a:r>
              <a:rPr lang="en-US" altLang="ko-KR" baseline="0" dirty="0" smtClean="0"/>
              <a:t> WAS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JDBC API</a:t>
            </a:r>
            <a:r>
              <a:rPr lang="ko-KR" altLang="en-US" baseline="0" dirty="0" smtClean="0"/>
              <a:t>를 통하여 </a:t>
            </a:r>
            <a:r>
              <a:rPr lang="en-US" altLang="ko-KR" baseline="0" dirty="0" smtClean="0"/>
              <a:t>DBMS</a:t>
            </a:r>
            <a:r>
              <a:rPr lang="ko-KR" altLang="en-US" baseline="0" dirty="0" smtClean="0"/>
              <a:t>와 연동을 </a:t>
            </a:r>
            <a:r>
              <a:rPr lang="ko-KR" altLang="en-US" baseline="0" dirty="0" smtClean="0"/>
              <a:t>합니다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이를 통해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에 접근을 하여 필요한 데이터를 저장하고 가져오도록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이렇게 가져온 데이터를 조작하여 클라이언트에게 응답을 보냅니다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3E1D6-844A-4CA3-9007-C2F99F7FDFD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027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화면설계입니다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3E1D6-844A-4CA3-9007-C2F99F7FDFD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036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다음과 같이 화면을 구성하였습니다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3E1D6-844A-4CA3-9007-C2F99F7FDFD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70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580A-1BCE-4438-8193-46558B628661}" type="datetimeFigureOut">
              <a:rPr lang="ko-KR" altLang="en-US" smtClean="0"/>
              <a:pPr/>
              <a:t>2016. 12. 26.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FDCE-04D4-4224-820F-989F0F18D4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580A-1BCE-4438-8193-46558B628661}" type="datetimeFigureOut">
              <a:rPr lang="ko-KR" altLang="en-US" smtClean="0"/>
              <a:pPr/>
              <a:t>2016. 12. 26.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FDCE-04D4-4224-820F-989F0F18D4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580A-1BCE-4438-8193-46558B628661}" type="datetimeFigureOut">
              <a:rPr lang="ko-KR" altLang="en-US" smtClean="0"/>
              <a:pPr/>
              <a:t>2016. 12. 26.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FDCE-04D4-4224-820F-989F0F18D4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580A-1BCE-4438-8193-46558B628661}" type="datetimeFigureOut">
              <a:rPr lang="ko-KR" altLang="en-US" smtClean="0"/>
              <a:pPr/>
              <a:t>2016. 12. 26.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FDCE-04D4-4224-820F-989F0F18D4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580A-1BCE-4438-8193-46558B628661}" type="datetimeFigureOut">
              <a:rPr lang="ko-KR" altLang="en-US" smtClean="0"/>
              <a:pPr/>
              <a:t>2016. 12. 26.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FDCE-04D4-4224-820F-989F0F18D4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580A-1BCE-4438-8193-46558B628661}" type="datetimeFigureOut">
              <a:rPr lang="ko-KR" altLang="en-US" smtClean="0"/>
              <a:pPr/>
              <a:t>2016. 12. 26.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FDCE-04D4-4224-820F-989F0F18D4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580A-1BCE-4438-8193-46558B628661}" type="datetimeFigureOut">
              <a:rPr lang="ko-KR" altLang="en-US" smtClean="0"/>
              <a:pPr/>
              <a:t>2016. 12. 26.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FDCE-04D4-4224-820F-989F0F18D4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580A-1BCE-4438-8193-46558B628661}" type="datetimeFigureOut">
              <a:rPr lang="ko-KR" altLang="en-US" smtClean="0"/>
              <a:pPr/>
              <a:t>2016. 12. 26.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FDCE-04D4-4224-820F-989F0F18D4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580A-1BCE-4438-8193-46558B628661}" type="datetimeFigureOut">
              <a:rPr lang="ko-KR" altLang="en-US" smtClean="0"/>
              <a:pPr/>
              <a:t>2016. 12. 26.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FDCE-04D4-4224-820F-989F0F18D4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580A-1BCE-4438-8193-46558B628661}" type="datetimeFigureOut">
              <a:rPr lang="ko-KR" altLang="en-US" smtClean="0"/>
              <a:pPr/>
              <a:t>2016. 12. 26.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FDCE-04D4-4224-820F-989F0F18D4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580A-1BCE-4438-8193-46558B628661}" type="datetimeFigureOut">
              <a:rPr lang="ko-KR" altLang="en-US" smtClean="0"/>
              <a:pPr/>
              <a:t>2016. 12. 26.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FDCE-04D4-4224-820F-989F0F18D4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B580A-1BCE-4438-8193-46558B628661}" type="datetimeFigureOut">
              <a:rPr lang="ko-KR" altLang="en-US" smtClean="0"/>
              <a:pPr/>
              <a:t>2016. 12. 26.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FFDCE-04D4-4224-820F-989F0F18D4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30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31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5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9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6" name="그룹 115"/>
          <p:cNvGrpSpPr/>
          <p:nvPr/>
        </p:nvGrpSpPr>
        <p:grpSpPr>
          <a:xfrm rot="10800000">
            <a:off x="9525" y="6265887"/>
            <a:ext cx="9115425" cy="576001"/>
            <a:chOff x="0" y="0"/>
            <a:chExt cx="9115425" cy="576001"/>
          </a:xfrm>
        </p:grpSpPr>
        <p:grpSp>
          <p:nvGrpSpPr>
            <p:cNvPr id="117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3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6" name="이등변 삼각형 14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이등변 삼각형 14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이등변 삼각형 14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이등변 삼각형 14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2" name="이등변 삼각형 14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이등변 삼각형 14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이등변 삼각형 14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이등변 삼각형 14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40" name="이등변 삼각형 139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이등변 삼각형 140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1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11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31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7" name="이등변 삼각형 12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이등변 삼각형 12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이등변 삼각형 12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이등변 삼각형 12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3" name="이등변 삼각형 122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이등변 삼각형 123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이등변 삼각형 12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이등변 삼각형 12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이등변 삼각형 121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1" name="TextBox 80"/>
          <p:cNvSpPr txBox="1"/>
          <p:nvPr/>
        </p:nvSpPr>
        <p:spPr>
          <a:xfrm>
            <a:off x="2222645" y="2578621"/>
            <a:ext cx="46987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게시판 프로젝트</a:t>
            </a:r>
            <a:endParaRPr lang="ko-KR" altLang="en-US" sz="6000" b="1" spc="-450" dirty="0">
              <a:solidFill>
                <a:schemeClr val="tx2">
                  <a:alpha val="96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087644" y="3714635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50" dirty="0" smtClean="0">
                <a:solidFill>
                  <a:schemeClr val="tx1">
                    <a:alpha val="98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김예은</a:t>
            </a:r>
          </a:p>
        </p:txBody>
      </p:sp>
    </p:spTree>
    <p:extLst>
      <p:ext uri="{BB962C8B-B14F-4D97-AF65-F5344CB8AC3E}">
        <p14:creationId xmlns:p14="http://schemas.microsoft.com/office/powerpoint/2010/main" val="424129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30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31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5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9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6" name="그룹 115"/>
          <p:cNvGrpSpPr/>
          <p:nvPr/>
        </p:nvGrpSpPr>
        <p:grpSpPr>
          <a:xfrm rot="10800000">
            <a:off x="9525" y="6265887"/>
            <a:ext cx="9115425" cy="576001"/>
            <a:chOff x="0" y="0"/>
            <a:chExt cx="9115425" cy="576001"/>
          </a:xfrm>
        </p:grpSpPr>
        <p:grpSp>
          <p:nvGrpSpPr>
            <p:cNvPr id="117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3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6" name="이등변 삼각형 14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이등변 삼각형 14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이등변 삼각형 14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이등변 삼각형 14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2" name="이등변 삼각형 14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이등변 삼각형 14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이등변 삼각형 14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이등변 삼각형 14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40" name="이등변 삼각형 139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이등변 삼각형 140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1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11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31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7" name="이등변 삼각형 12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이등변 삼각형 12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이등변 삼각형 12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이등변 삼각형 12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3" name="이등변 삼각형 122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이등변 삼각형 123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이등변 삼각형 12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이등변 삼각형 12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이등변 삼각형 121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3" name="TextBox 82"/>
          <p:cNvSpPr txBox="1"/>
          <p:nvPr/>
        </p:nvSpPr>
        <p:spPr>
          <a:xfrm>
            <a:off x="2511984" y="2578621"/>
            <a:ext cx="41200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450" dirty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sz="60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60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테이블 설계</a:t>
            </a:r>
            <a:endParaRPr lang="ko-KR" altLang="en-US" sz="6000" b="1" spc="-450" dirty="0">
              <a:solidFill>
                <a:schemeClr val="tx2">
                  <a:alpha val="96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88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30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31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5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9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6" name="그룹 115"/>
          <p:cNvGrpSpPr/>
          <p:nvPr/>
        </p:nvGrpSpPr>
        <p:grpSpPr>
          <a:xfrm rot="10800000">
            <a:off x="9525" y="6265887"/>
            <a:ext cx="9115425" cy="576001"/>
            <a:chOff x="0" y="0"/>
            <a:chExt cx="9115425" cy="576001"/>
          </a:xfrm>
        </p:grpSpPr>
        <p:grpSp>
          <p:nvGrpSpPr>
            <p:cNvPr id="117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3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6" name="이등변 삼각형 14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이등변 삼각형 14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이등변 삼각형 14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이등변 삼각형 14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2" name="이등변 삼각형 14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이등변 삼각형 14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이등변 삼각형 14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이등변 삼각형 14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40" name="이등변 삼각형 139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이등변 삼각형 140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1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11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31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7" name="이등변 삼각형 12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이등변 삼각형 12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이등변 삼각형 12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이등변 삼각형 12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3" name="이등변 삼각형 122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이등변 삼각형 123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이등변 삼각형 12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이등변 삼각형 12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이등변 삼각형 121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6" name="TextBox 85"/>
          <p:cNvSpPr txBox="1"/>
          <p:nvPr/>
        </p:nvSpPr>
        <p:spPr>
          <a:xfrm>
            <a:off x="90722" y="582588"/>
            <a:ext cx="24817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테이블 설계</a:t>
            </a:r>
            <a:endParaRPr lang="ko-KR" altLang="en-US" sz="4400" b="1" spc="-450" dirty="0">
              <a:solidFill>
                <a:schemeClr val="accent5">
                  <a:alpha val="99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69841"/>
              </p:ext>
            </p:extLst>
          </p:nvPr>
        </p:nvGraphicFramePr>
        <p:xfrm>
          <a:off x="899592" y="1916832"/>
          <a:ext cx="6624736" cy="30875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4076"/>
                <a:gridCol w="1458162"/>
                <a:gridCol w="1170130"/>
                <a:gridCol w="972108"/>
                <a:gridCol w="1071119"/>
                <a:gridCol w="1269141"/>
              </a:tblGrid>
              <a:tr h="508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컬럼명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자료형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길이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유일키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NULL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허용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368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registerNo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number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68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title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varchar2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150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68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content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varchar2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1500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68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writer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varchar2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68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password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varchar2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68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writeDate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varchar2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68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count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number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67111" y="2382072"/>
            <a:ext cx="7073241" cy="416575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7740352" y="2276872"/>
            <a:ext cx="76046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4000" b="1" spc="-180" dirty="0" smtClean="0">
                <a:solidFill>
                  <a:srgbClr val="0070C0">
                    <a:alpha val="97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PK</a:t>
            </a:r>
          </a:p>
        </p:txBody>
      </p:sp>
    </p:spTree>
    <p:extLst>
      <p:ext uri="{BB962C8B-B14F-4D97-AF65-F5344CB8AC3E}">
        <p14:creationId xmlns:p14="http://schemas.microsoft.com/office/powerpoint/2010/main" val="16397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30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31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5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9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6" name="그룹 115"/>
          <p:cNvGrpSpPr/>
          <p:nvPr/>
        </p:nvGrpSpPr>
        <p:grpSpPr>
          <a:xfrm rot="10800000">
            <a:off x="9525" y="6265887"/>
            <a:ext cx="9115425" cy="576001"/>
            <a:chOff x="0" y="0"/>
            <a:chExt cx="9115425" cy="576001"/>
          </a:xfrm>
        </p:grpSpPr>
        <p:grpSp>
          <p:nvGrpSpPr>
            <p:cNvPr id="117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3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6" name="이등변 삼각형 14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이등변 삼각형 14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이등변 삼각형 14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이등변 삼각형 14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2" name="이등변 삼각형 14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이등변 삼각형 14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이등변 삼각형 14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이등변 삼각형 14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40" name="이등변 삼각형 139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이등변 삼각형 140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1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11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31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7" name="이등변 삼각형 12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이등변 삼각형 12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이등변 삼각형 12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이등변 삼각형 12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3" name="이등변 삼각형 122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이등변 삼각형 123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이등변 삼각형 12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이등변 삼각형 12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이등변 삼각형 121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3" name="TextBox 82"/>
          <p:cNvSpPr txBox="1"/>
          <p:nvPr/>
        </p:nvSpPr>
        <p:spPr>
          <a:xfrm>
            <a:off x="1569419" y="2578621"/>
            <a:ext cx="60051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450" dirty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en-US" altLang="ko-KR" sz="60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60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다이어그램</a:t>
            </a:r>
            <a:endParaRPr lang="ko-KR" altLang="en-US" sz="6000" b="1" spc="-450" dirty="0">
              <a:solidFill>
                <a:schemeClr val="tx2">
                  <a:alpha val="96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88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30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31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5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9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6" name="그룹 115"/>
          <p:cNvGrpSpPr/>
          <p:nvPr/>
        </p:nvGrpSpPr>
        <p:grpSpPr>
          <a:xfrm rot="10800000">
            <a:off x="9525" y="6265887"/>
            <a:ext cx="9115425" cy="576001"/>
            <a:chOff x="0" y="0"/>
            <a:chExt cx="9115425" cy="576001"/>
          </a:xfrm>
        </p:grpSpPr>
        <p:grpSp>
          <p:nvGrpSpPr>
            <p:cNvPr id="117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3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6" name="이등변 삼각형 14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이등변 삼각형 14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이등변 삼각형 14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이등변 삼각형 14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2" name="이등변 삼각형 14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이등변 삼각형 14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이등변 삼각형 14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이등변 삼각형 14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40" name="이등변 삼각형 139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이등변 삼각형 140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1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11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31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7" name="이등변 삼각형 12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이등변 삼각형 12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이등변 삼각형 12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이등변 삼각형 12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3" name="이등변 삼각형 122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이등변 삼각형 123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이등변 삼각형 12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이등변 삼각형 12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이등변 삼각형 121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6" name="TextBox 85"/>
          <p:cNvSpPr txBox="1"/>
          <p:nvPr/>
        </p:nvSpPr>
        <p:spPr>
          <a:xfrm>
            <a:off x="90722" y="582588"/>
            <a:ext cx="38186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다이어그램</a:t>
            </a:r>
            <a:endParaRPr lang="ko-KR" altLang="en-US" sz="4400" b="1" spc="-450" dirty="0">
              <a:solidFill>
                <a:schemeClr val="accent5">
                  <a:alpha val="99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" t="1423" r="47913"/>
          <a:stretch/>
        </p:blipFill>
        <p:spPr>
          <a:xfrm>
            <a:off x="1199574" y="1478035"/>
            <a:ext cx="7980938" cy="4166565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27" t="1187"/>
          <a:stretch/>
        </p:blipFill>
        <p:spPr>
          <a:xfrm>
            <a:off x="-36512" y="1468040"/>
            <a:ext cx="7480932" cy="41765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96392" y="4581128"/>
            <a:ext cx="1741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accent2"/>
                </a:solidFill>
              </a:rPr>
              <a:t>Model</a:t>
            </a:r>
            <a:endParaRPr lang="ko-KR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691941" y="2505090"/>
            <a:ext cx="1361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accent2"/>
                </a:solidFill>
              </a:rPr>
              <a:t>View</a:t>
            </a:r>
            <a:endParaRPr lang="ko-KR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7504" y="1844824"/>
            <a:ext cx="2621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accent2"/>
                </a:solidFill>
              </a:rPr>
              <a:t>Controller</a:t>
            </a:r>
            <a:endParaRPr lang="ko-KR" altLang="en-US" sz="4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1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4" grpId="0"/>
      <p:bldP spid="8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30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31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5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9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6" name="그룹 115"/>
          <p:cNvGrpSpPr/>
          <p:nvPr/>
        </p:nvGrpSpPr>
        <p:grpSpPr>
          <a:xfrm rot="10800000">
            <a:off x="9525" y="6265887"/>
            <a:ext cx="9115425" cy="576001"/>
            <a:chOff x="0" y="0"/>
            <a:chExt cx="9115425" cy="576001"/>
          </a:xfrm>
        </p:grpSpPr>
        <p:grpSp>
          <p:nvGrpSpPr>
            <p:cNvPr id="117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3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6" name="이등변 삼각형 14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이등변 삼각형 14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이등변 삼각형 14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이등변 삼각형 14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2" name="이등변 삼각형 14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이등변 삼각형 14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이등변 삼각형 14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이등변 삼각형 14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40" name="이등변 삼각형 139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이등변 삼각형 140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1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11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31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7" name="이등변 삼각형 12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이등변 삼각형 12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이등변 삼각형 12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이등변 삼각형 12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3" name="이등변 삼각형 122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이등변 삼각형 123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이등변 삼각형 12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이등변 삼각형 12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이등변 삼각형 121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6" name="TextBox 85"/>
          <p:cNvSpPr txBox="1"/>
          <p:nvPr/>
        </p:nvSpPr>
        <p:spPr>
          <a:xfrm>
            <a:off x="90722" y="582588"/>
            <a:ext cx="56909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다이어그램 </a:t>
            </a:r>
            <a:r>
              <a:rPr lang="en-US" altLang="ko-KR" sz="44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View </a:t>
            </a:r>
            <a:endParaRPr lang="ko-KR" altLang="en-US" sz="4400" b="1" spc="-450" dirty="0">
              <a:solidFill>
                <a:schemeClr val="accent5">
                  <a:alpha val="99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562208"/>
              </p:ext>
            </p:extLst>
          </p:nvPr>
        </p:nvGraphicFramePr>
        <p:xfrm>
          <a:off x="484127" y="2387458"/>
          <a:ext cx="2514211" cy="1401582"/>
        </p:xfrm>
        <a:graphic>
          <a:graphicData uri="http://schemas.openxmlformats.org/drawingml/2006/table">
            <a:tbl>
              <a:tblPr firstRow="1" bandRow="1">
                <a:solidFill>
                  <a:srgbClr val="FFFFFF">
                    <a:alpha val="50196"/>
                  </a:srgbClr>
                </a:solidFill>
                <a:tableStyleId>{72833802-FEF1-4C79-8D5D-14CF1EAF98D9}</a:tableStyleId>
              </a:tblPr>
              <a:tblGrid>
                <a:gridCol w="2514211"/>
              </a:tblGrid>
              <a:tr h="3807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&lt;&lt;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jsp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&gt;&gt;</a:t>
                      </a:r>
                    </a:p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readPost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80751">
                <a:tc>
                  <a:txBody>
                    <a:bodyPr/>
                    <a:lstStyle/>
                    <a:p>
                      <a:pPr latinLnBrk="1"/>
                      <a:endParaRPr lang="en-US" altLang="ko-KR" u="sng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751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316382"/>
              </p:ext>
            </p:extLst>
          </p:nvPr>
        </p:nvGraphicFramePr>
        <p:xfrm>
          <a:off x="3308465" y="2387458"/>
          <a:ext cx="2514211" cy="1401582"/>
        </p:xfrm>
        <a:graphic>
          <a:graphicData uri="http://schemas.openxmlformats.org/drawingml/2006/table">
            <a:tbl>
              <a:tblPr firstRow="1" bandRow="1">
                <a:solidFill>
                  <a:srgbClr val="FFFFFF">
                    <a:alpha val="50196"/>
                  </a:srgbClr>
                </a:solidFill>
                <a:tableStyleId>{72833802-FEF1-4C79-8D5D-14CF1EAF98D9}</a:tableStyleId>
              </a:tblPr>
              <a:tblGrid>
                <a:gridCol w="2514211"/>
              </a:tblGrid>
              <a:tr h="3807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&lt;&lt;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jsp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&gt;&gt;</a:t>
                      </a:r>
                    </a:p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writePost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80751">
                <a:tc>
                  <a:txBody>
                    <a:bodyPr/>
                    <a:lstStyle/>
                    <a:p>
                      <a:pPr latinLnBrk="1"/>
                      <a:endParaRPr lang="en-US" altLang="ko-KR" u="sng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751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240476"/>
              </p:ext>
            </p:extLst>
          </p:nvPr>
        </p:nvGraphicFramePr>
        <p:xfrm>
          <a:off x="6043084" y="2387458"/>
          <a:ext cx="2514211" cy="1401582"/>
        </p:xfrm>
        <a:graphic>
          <a:graphicData uri="http://schemas.openxmlformats.org/drawingml/2006/table">
            <a:tbl>
              <a:tblPr firstRow="1" bandRow="1">
                <a:solidFill>
                  <a:srgbClr val="FFFFFF">
                    <a:alpha val="50196"/>
                  </a:srgbClr>
                </a:solidFill>
                <a:tableStyleId>{72833802-FEF1-4C79-8D5D-14CF1EAF98D9}</a:tableStyleId>
              </a:tblPr>
              <a:tblGrid>
                <a:gridCol w="2514211"/>
              </a:tblGrid>
              <a:tr h="3807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&lt;&lt;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jsp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&gt;&gt;</a:t>
                      </a:r>
                    </a:p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postList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80751">
                <a:tc>
                  <a:txBody>
                    <a:bodyPr/>
                    <a:lstStyle/>
                    <a:p>
                      <a:pPr latinLnBrk="1"/>
                      <a:endParaRPr lang="en-US" altLang="ko-KR" u="sng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751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99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30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31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5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9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6" name="그룹 115"/>
          <p:cNvGrpSpPr/>
          <p:nvPr/>
        </p:nvGrpSpPr>
        <p:grpSpPr>
          <a:xfrm rot="10800000">
            <a:off x="9525" y="6265887"/>
            <a:ext cx="9115425" cy="576001"/>
            <a:chOff x="0" y="0"/>
            <a:chExt cx="9115425" cy="576001"/>
          </a:xfrm>
        </p:grpSpPr>
        <p:grpSp>
          <p:nvGrpSpPr>
            <p:cNvPr id="117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3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6" name="이등변 삼각형 14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이등변 삼각형 14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이등변 삼각형 14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이등변 삼각형 14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2" name="이등변 삼각형 14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이등변 삼각형 14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이등변 삼각형 14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이등변 삼각형 14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40" name="이등변 삼각형 139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이등변 삼각형 140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1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11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31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7" name="이등변 삼각형 12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이등변 삼각형 12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이등변 삼각형 12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이등변 삼각형 12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3" name="이등변 삼각형 122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이등변 삼각형 123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이등변 삼각형 12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이등변 삼각형 12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이등변 삼각형 121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6" name="TextBox 85"/>
          <p:cNvSpPr txBox="1"/>
          <p:nvPr/>
        </p:nvSpPr>
        <p:spPr>
          <a:xfrm>
            <a:off x="90722" y="582588"/>
            <a:ext cx="55483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다이어그램 </a:t>
            </a:r>
            <a:r>
              <a:rPr lang="en-US" altLang="ko-KR" sz="44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Model</a:t>
            </a:r>
            <a:endParaRPr lang="ko-KR" altLang="en-US" sz="4400" b="1" spc="-450" dirty="0">
              <a:solidFill>
                <a:schemeClr val="accent5">
                  <a:alpha val="99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714063"/>
              </p:ext>
            </p:extLst>
          </p:nvPr>
        </p:nvGraphicFramePr>
        <p:xfrm>
          <a:off x="2986137" y="1628800"/>
          <a:ext cx="6082451" cy="3672408"/>
        </p:xfrm>
        <a:graphic>
          <a:graphicData uri="http://schemas.openxmlformats.org/drawingml/2006/table">
            <a:tbl>
              <a:tblPr firstRow="1" bandRow="1">
                <a:solidFill>
                  <a:srgbClr val="FFFFFF">
                    <a:alpha val="50196"/>
                  </a:srgbClr>
                </a:solidFill>
                <a:tableStyleId>{72833802-FEF1-4C79-8D5D-14CF1EAF98D9}</a:tableStyleId>
              </a:tblPr>
              <a:tblGrid>
                <a:gridCol w="6082451"/>
              </a:tblGrid>
              <a:tr h="372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BoardDAO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319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conn:DBConnector</a:t>
                      </a:r>
                      <a:endParaRPr lang="en-US" altLang="ko-KR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8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+&lt;&lt;</a:t>
                      </a:r>
                      <a:r>
                        <a:rPr lang="en-US" altLang="ko-KR" dirty="0" err="1" smtClean="0"/>
                        <a:t>getter&amp;setter</a:t>
                      </a:r>
                      <a:r>
                        <a:rPr lang="en-US" altLang="ko-KR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+insert(</a:t>
                      </a:r>
                      <a:r>
                        <a:rPr lang="en-US" altLang="ko-KR" dirty="0" err="1" smtClean="0"/>
                        <a:t>dto:BoardDTO</a:t>
                      </a:r>
                      <a:r>
                        <a:rPr lang="en-US" altLang="ko-KR" dirty="0" smtClean="0"/>
                        <a:t>): </a:t>
                      </a:r>
                      <a:r>
                        <a:rPr lang="en-US" altLang="ko-KR" dirty="0" err="1" smtClean="0"/>
                        <a:t>boolean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updateAll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dto:BoardDTO</a:t>
                      </a:r>
                      <a:r>
                        <a:rPr lang="en-US" altLang="ko-KR" dirty="0" smtClean="0"/>
                        <a:t>): </a:t>
                      </a:r>
                      <a:r>
                        <a:rPr lang="en-US" altLang="ko-KR" dirty="0" err="1" smtClean="0"/>
                        <a:t>boolean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+delete(</a:t>
                      </a:r>
                      <a:r>
                        <a:rPr lang="en-US" altLang="ko-KR" dirty="0" err="1" smtClean="0"/>
                        <a:t>registerNo:int</a:t>
                      </a:r>
                      <a:r>
                        <a:rPr lang="en-US" altLang="ko-KR" dirty="0" smtClean="0"/>
                        <a:t>): </a:t>
                      </a:r>
                      <a:r>
                        <a:rPr lang="en-US" altLang="ko-KR" dirty="0" err="1" smtClean="0"/>
                        <a:t>boolean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selectAll</a:t>
                      </a:r>
                      <a:r>
                        <a:rPr lang="en-US" altLang="ko-KR" dirty="0" smtClean="0"/>
                        <a:t>(): </a:t>
                      </a:r>
                      <a:r>
                        <a:rPr lang="en-US" altLang="ko-KR" dirty="0" err="1" smtClean="0"/>
                        <a:t>ArrayList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BoardDTO</a:t>
                      </a:r>
                      <a:r>
                        <a:rPr lang="en-US" altLang="ko-KR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selectByRegisterNo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registerNo:int</a:t>
                      </a:r>
                      <a:r>
                        <a:rPr lang="en-US" altLang="ko-KR" dirty="0" smtClean="0"/>
                        <a:t>): </a:t>
                      </a:r>
                      <a:r>
                        <a:rPr lang="en-US" altLang="ko-KR" dirty="0" err="1" smtClean="0"/>
                        <a:t>BoardDTO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+select(</a:t>
                      </a:r>
                      <a:r>
                        <a:rPr lang="en-US" altLang="ko-KR" dirty="0" err="1" smtClean="0"/>
                        <a:t>name:String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data:String</a:t>
                      </a:r>
                      <a:r>
                        <a:rPr lang="en-US" altLang="ko-KR" dirty="0" smtClean="0"/>
                        <a:t>): </a:t>
                      </a:r>
                      <a:r>
                        <a:rPr lang="en-US" altLang="ko-KR" dirty="0" err="1" smtClean="0"/>
                        <a:t>ArrayList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BoardDTO</a:t>
                      </a:r>
                      <a:r>
                        <a:rPr lang="en-US" altLang="ko-KR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+select(</a:t>
                      </a:r>
                      <a:r>
                        <a:rPr lang="en-US" altLang="ko-KR" dirty="0" err="1" smtClean="0"/>
                        <a:t>name:String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data:int</a:t>
                      </a:r>
                      <a:r>
                        <a:rPr lang="en-US" altLang="ko-KR" dirty="0" smtClean="0"/>
                        <a:t>): </a:t>
                      </a:r>
                      <a:r>
                        <a:rPr lang="en-US" altLang="ko-KR" dirty="0" err="1" smtClean="0"/>
                        <a:t>ArrayList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BoardDTO</a:t>
                      </a:r>
                      <a:r>
                        <a:rPr lang="en-US" altLang="ko-KR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selectPassword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registerNo:int</a:t>
                      </a:r>
                      <a:r>
                        <a:rPr lang="en-US" altLang="ko-KR" dirty="0" smtClean="0"/>
                        <a:t>): String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52461"/>
              </p:ext>
            </p:extLst>
          </p:nvPr>
        </p:nvGraphicFramePr>
        <p:xfrm>
          <a:off x="139311" y="2348880"/>
          <a:ext cx="2514211" cy="2758191"/>
        </p:xfrm>
        <a:graphic>
          <a:graphicData uri="http://schemas.openxmlformats.org/drawingml/2006/table">
            <a:tbl>
              <a:tblPr firstRow="1" bandRow="1">
                <a:solidFill>
                  <a:srgbClr val="FFFFFF">
                    <a:alpha val="50196"/>
                  </a:srgbClr>
                </a:solidFill>
                <a:tableStyleId>{72833802-FEF1-4C79-8D5D-14CF1EAF98D9}</a:tableStyleId>
              </a:tblPr>
              <a:tblGrid>
                <a:gridCol w="2514211"/>
              </a:tblGrid>
              <a:tr h="3807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DBConnector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807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conn:Connection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u="sng" dirty="0" smtClean="0"/>
                        <a:t>-url:String</a:t>
                      </a:r>
                    </a:p>
                    <a:p>
                      <a:pPr latinLnBrk="1"/>
                      <a:r>
                        <a:rPr lang="en-US" altLang="ko-KR" u="sng" dirty="0" smtClean="0"/>
                        <a:t>-</a:t>
                      </a:r>
                      <a:r>
                        <a:rPr lang="en-US" altLang="ko-KR" u="sng" dirty="0" err="1" smtClean="0"/>
                        <a:t>ip:String</a:t>
                      </a:r>
                      <a:endParaRPr lang="en-US" altLang="ko-KR" u="sng" dirty="0" smtClean="0"/>
                    </a:p>
                    <a:p>
                      <a:pPr latinLnBrk="1"/>
                      <a:r>
                        <a:rPr lang="en-US" altLang="ko-KR" u="sng" dirty="0" smtClean="0"/>
                        <a:t>-</a:t>
                      </a:r>
                      <a:r>
                        <a:rPr lang="en-US" altLang="ko-KR" u="sng" dirty="0" err="1" smtClean="0"/>
                        <a:t>pw:String</a:t>
                      </a:r>
                      <a:endParaRPr lang="en-US" altLang="ko-KR" u="sng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7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+&lt;&lt;</a:t>
                      </a:r>
                      <a:r>
                        <a:rPr lang="en-US" altLang="ko-KR" dirty="0" err="1" smtClean="0"/>
                        <a:t>getter&amp;setter</a:t>
                      </a:r>
                      <a:r>
                        <a:rPr lang="en-US" altLang="ko-KR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+connect():</a:t>
                      </a:r>
                      <a:r>
                        <a:rPr lang="en-US" altLang="ko-KR" dirty="0" err="1" smtClean="0"/>
                        <a:t>boolean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+disconnect():</a:t>
                      </a:r>
                      <a:r>
                        <a:rPr lang="en-US" altLang="ko-KR" dirty="0" err="1" smtClean="0"/>
                        <a:t>boolean</a:t>
                      </a:r>
                      <a:endParaRPr lang="en-US" altLang="ko-KR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49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30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31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5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9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6" name="그룹 115"/>
          <p:cNvGrpSpPr/>
          <p:nvPr/>
        </p:nvGrpSpPr>
        <p:grpSpPr>
          <a:xfrm rot="10800000">
            <a:off x="9525" y="6265887"/>
            <a:ext cx="9115425" cy="576001"/>
            <a:chOff x="0" y="0"/>
            <a:chExt cx="9115425" cy="576001"/>
          </a:xfrm>
        </p:grpSpPr>
        <p:grpSp>
          <p:nvGrpSpPr>
            <p:cNvPr id="117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3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6" name="이등변 삼각형 14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이등변 삼각형 14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이등변 삼각형 14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이등변 삼각형 14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2" name="이등변 삼각형 14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이등변 삼각형 14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이등변 삼각형 14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이등변 삼각형 14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40" name="이등변 삼각형 139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이등변 삼각형 140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1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11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31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7" name="이등변 삼각형 12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이등변 삼각형 12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이등변 삼각형 12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이등변 삼각형 12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3" name="이등변 삼각형 122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이등변 삼각형 123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이등변 삼각형 12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이등변 삼각형 12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이등변 삼각형 121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6" name="TextBox 85"/>
          <p:cNvSpPr txBox="1"/>
          <p:nvPr/>
        </p:nvSpPr>
        <p:spPr>
          <a:xfrm>
            <a:off x="90722" y="582588"/>
            <a:ext cx="55483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다이어그램 </a:t>
            </a:r>
            <a:r>
              <a:rPr lang="en-US" altLang="ko-KR" sz="44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Model</a:t>
            </a:r>
            <a:endParaRPr lang="ko-KR" altLang="en-US" sz="4400" b="1" spc="-450" dirty="0">
              <a:solidFill>
                <a:schemeClr val="accent5">
                  <a:alpha val="99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404587"/>
              </p:ext>
            </p:extLst>
          </p:nvPr>
        </p:nvGraphicFramePr>
        <p:xfrm>
          <a:off x="1324398" y="2060848"/>
          <a:ext cx="6495204" cy="3672408"/>
        </p:xfrm>
        <a:graphic>
          <a:graphicData uri="http://schemas.openxmlformats.org/drawingml/2006/table">
            <a:tbl>
              <a:tblPr firstRow="1" bandRow="1">
                <a:solidFill>
                  <a:srgbClr val="FFFFFF">
                    <a:alpha val="50196"/>
                  </a:srgbClr>
                </a:solidFill>
                <a:tableStyleId>{72833802-FEF1-4C79-8D5D-14CF1EAF98D9}</a:tableStyleId>
              </a:tblPr>
              <a:tblGrid>
                <a:gridCol w="6495204"/>
              </a:tblGrid>
              <a:tr h="372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BoardService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319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dao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dirty="0" err="1" smtClean="0"/>
                        <a:t>BoardDAO</a:t>
                      </a:r>
                      <a:endParaRPr lang="en-US" altLang="ko-KR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8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+&lt;&lt;</a:t>
                      </a:r>
                      <a:r>
                        <a:rPr lang="en-US" altLang="ko-KR" dirty="0" err="1" smtClean="0"/>
                        <a:t>getter&amp;setter</a:t>
                      </a:r>
                      <a:r>
                        <a:rPr lang="en-US" altLang="ko-KR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+register(</a:t>
                      </a:r>
                      <a:r>
                        <a:rPr lang="en-US" altLang="ko-KR" dirty="0" err="1" smtClean="0"/>
                        <a:t>BoardDTO</a:t>
                      </a:r>
                      <a:r>
                        <a:rPr lang="en-US" altLang="ko-KR" dirty="0" smtClean="0"/>
                        <a:t>):</a:t>
                      </a:r>
                      <a:r>
                        <a:rPr lang="en-US" altLang="ko-KR" dirty="0" err="1" smtClean="0"/>
                        <a:t>boolean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+modify(</a:t>
                      </a:r>
                      <a:r>
                        <a:rPr lang="en-US" altLang="ko-KR" dirty="0" err="1" smtClean="0"/>
                        <a:t>registerNo:int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dto:BoardDTO</a:t>
                      </a:r>
                      <a:r>
                        <a:rPr lang="en-US" altLang="ko-KR" dirty="0" smtClean="0"/>
                        <a:t>): </a:t>
                      </a:r>
                      <a:r>
                        <a:rPr lang="en-US" altLang="ko-KR" dirty="0" err="1" smtClean="0"/>
                        <a:t>boolean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+remove(</a:t>
                      </a:r>
                      <a:r>
                        <a:rPr lang="en-US" altLang="ko-KR" dirty="0" err="1" smtClean="0"/>
                        <a:t>registerNo:int</a:t>
                      </a:r>
                      <a:r>
                        <a:rPr lang="en-US" altLang="ko-KR" dirty="0" smtClean="0"/>
                        <a:t>): </a:t>
                      </a:r>
                      <a:r>
                        <a:rPr lang="en-US" altLang="ko-KR" dirty="0" err="1" smtClean="0"/>
                        <a:t>boolean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+get(</a:t>
                      </a:r>
                      <a:r>
                        <a:rPr lang="en-US" altLang="ko-KR" dirty="0" err="1" smtClean="0"/>
                        <a:t>name:String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data:String</a:t>
                      </a:r>
                      <a:r>
                        <a:rPr lang="en-US" altLang="ko-KR" dirty="0" smtClean="0"/>
                        <a:t>):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err="1" smtClean="0"/>
                        <a:t>ArrayList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BoardDTO</a:t>
                      </a:r>
                      <a:r>
                        <a:rPr lang="en-US" altLang="ko-KR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getAll</a:t>
                      </a:r>
                      <a:r>
                        <a:rPr lang="en-US" altLang="ko-KR" dirty="0" smtClean="0"/>
                        <a:t>(): </a:t>
                      </a:r>
                      <a:r>
                        <a:rPr lang="en-US" altLang="ko-KR" dirty="0" err="1" smtClean="0"/>
                        <a:t>ArrayList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BoardDTO</a:t>
                      </a:r>
                      <a:r>
                        <a:rPr lang="en-US" altLang="ko-KR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+get(</a:t>
                      </a:r>
                      <a:r>
                        <a:rPr lang="en-US" altLang="ko-KR" dirty="0" err="1" smtClean="0"/>
                        <a:t>registerNo:int</a:t>
                      </a:r>
                      <a:r>
                        <a:rPr lang="en-US" altLang="ko-KR" dirty="0" smtClean="0"/>
                        <a:t>): </a:t>
                      </a:r>
                      <a:r>
                        <a:rPr lang="en-US" altLang="ko-KR" dirty="0" err="1" smtClean="0"/>
                        <a:t>BoardDTO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updateCount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registerNo:int</a:t>
                      </a:r>
                      <a:r>
                        <a:rPr lang="en-US" altLang="ko-KR" dirty="0" smtClean="0"/>
                        <a:t>): </a:t>
                      </a:r>
                      <a:r>
                        <a:rPr lang="en-US" altLang="ko-KR" dirty="0" err="1" smtClean="0"/>
                        <a:t>boolean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getPassword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registerNo:int</a:t>
                      </a:r>
                      <a:r>
                        <a:rPr lang="en-US" altLang="ko-KR" dirty="0" smtClean="0"/>
                        <a:t>): String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2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30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31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5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9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6" name="그룹 115"/>
          <p:cNvGrpSpPr/>
          <p:nvPr/>
        </p:nvGrpSpPr>
        <p:grpSpPr>
          <a:xfrm rot="10800000">
            <a:off x="9525" y="6265887"/>
            <a:ext cx="9115425" cy="576001"/>
            <a:chOff x="0" y="0"/>
            <a:chExt cx="9115425" cy="576001"/>
          </a:xfrm>
        </p:grpSpPr>
        <p:grpSp>
          <p:nvGrpSpPr>
            <p:cNvPr id="117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3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6" name="이등변 삼각형 14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이등변 삼각형 14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이등변 삼각형 14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이등변 삼각형 14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2" name="이등변 삼각형 14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이등변 삼각형 14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이등변 삼각형 14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이등변 삼각형 14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40" name="이등변 삼각형 139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이등변 삼각형 140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1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11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31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7" name="이등변 삼각형 12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이등변 삼각형 12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이등변 삼각형 12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이등변 삼각형 12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3" name="이등변 삼각형 122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이등변 삼각형 123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이등변 삼각형 12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이등변 삼각형 12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이등변 삼각형 121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6" name="TextBox 85"/>
          <p:cNvSpPr txBox="1"/>
          <p:nvPr/>
        </p:nvSpPr>
        <p:spPr>
          <a:xfrm>
            <a:off x="90722" y="582588"/>
            <a:ext cx="6221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다이어그램 </a:t>
            </a:r>
            <a:r>
              <a:rPr lang="en-US" altLang="ko-KR" sz="44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Controller</a:t>
            </a:r>
            <a:endParaRPr lang="ko-KR" altLang="en-US" sz="4400" b="1" spc="-450" dirty="0">
              <a:solidFill>
                <a:schemeClr val="accent5">
                  <a:alpha val="99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340382"/>
              </p:ext>
            </p:extLst>
          </p:nvPr>
        </p:nvGraphicFramePr>
        <p:xfrm>
          <a:off x="1043608" y="2152606"/>
          <a:ext cx="7098598" cy="1142253"/>
        </p:xfrm>
        <a:graphic>
          <a:graphicData uri="http://schemas.openxmlformats.org/drawingml/2006/table">
            <a:tbl>
              <a:tblPr firstRow="1" bandRow="1">
                <a:solidFill>
                  <a:srgbClr val="FFFFFF">
                    <a:alpha val="50196"/>
                  </a:srgbClr>
                </a:solidFill>
                <a:tableStyleId>{72833802-FEF1-4C79-8D5D-14CF1EAF98D9}</a:tableStyleId>
              </a:tblPr>
              <a:tblGrid>
                <a:gridCol w="7098598"/>
              </a:tblGrid>
              <a:tr h="3807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CheckPwdServlet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80751">
                <a:tc>
                  <a:txBody>
                    <a:bodyPr/>
                    <a:lstStyle/>
                    <a:p>
                      <a:pPr latinLnBrk="1"/>
                      <a:endParaRPr lang="en-US" altLang="ko-KR" u="sng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7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doPost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request:HttpServletRequest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err="1" smtClean="0"/>
                        <a:t>response:HttpServletResponse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73690"/>
              </p:ext>
            </p:extLst>
          </p:nvPr>
        </p:nvGraphicFramePr>
        <p:xfrm>
          <a:off x="1043608" y="3510883"/>
          <a:ext cx="7098598" cy="1142253"/>
        </p:xfrm>
        <a:graphic>
          <a:graphicData uri="http://schemas.openxmlformats.org/drawingml/2006/table">
            <a:tbl>
              <a:tblPr firstRow="1" bandRow="1">
                <a:solidFill>
                  <a:srgbClr val="FFFFFF">
                    <a:alpha val="50196"/>
                  </a:srgbClr>
                </a:solidFill>
                <a:tableStyleId>{72833802-FEF1-4C79-8D5D-14CF1EAF98D9}</a:tableStyleId>
              </a:tblPr>
              <a:tblGrid>
                <a:gridCol w="7098598"/>
              </a:tblGrid>
              <a:tr h="3807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RegisterServlet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80751">
                <a:tc>
                  <a:txBody>
                    <a:bodyPr/>
                    <a:lstStyle/>
                    <a:p>
                      <a:pPr latinLnBrk="1"/>
                      <a:endParaRPr lang="en-US" altLang="ko-KR" u="sng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7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doPost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request:HttpServletRequest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err="1" smtClean="0"/>
                        <a:t>response:HttpServletResponse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074297"/>
              </p:ext>
            </p:extLst>
          </p:nvPr>
        </p:nvGraphicFramePr>
        <p:xfrm>
          <a:off x="1043608" y="4951043"/>
          <a:ext cx="7098598" cy="1142253"/>
        </p:xfrm>
        <a:graphic>
          <a:graphicData uri="http://schemas.openxmlformats.org/drawingml/2006/table">
            <a:tbl>
              <a:tblPr firstRow="1" bandRow="1">
                <a:solidFill>
                  <a:srgbClr val="FFFFFF">
                    <a:alpha val="50196"/>
                  </a:srgbClr>
                </a:solidFill>
                <a:tableStyleId>{72833802-FEF1-4C79-8D5D-14CF1EAF98D9}</a:tableStyleId>
              </a:tblPr>
              <a:tblGrid>
                <a:gridCol w="7098598"/>
              </a:tblGrid>
              <a:tr h="3807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ModifyServlet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80751">
                <a:tc>
                  <a:txBody>
                    <a:bodyPr/>
                    <a:lstStyle/>
                    <a:p>
                      <a:pPr latinLnBrk="1"/>
                      <a:endParaRPr lang="en-US" altLang="ko-KR" u="sng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7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doPost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request:HttpServletRequest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err="1" smtClean="0"/>
                        <a:t>response:HttpServletResponse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5" name="직사각형 84"/>
          <p:cNvSpPr/>
          <p:nvPr/>
        </p:nvSpPr>
        <p:spPr>
          <a:xfrm>
            <a:off x="251520" y="1412776"/>
            <a:ext cx="2573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spc="-180" dirty="0" smtClean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 </a:t>
            </a:r>
            <a:r>
              <a:rPr lang="ko-KR" altLang="en-US" sz="2800" spc="-180" dirty="0" smtClean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 이용</a:t>
            </a:r>
            <a:endParaRPr lang="en-US" altLang="ko-KR" sz="2800" spc="-180" dirty="0" smtClean="0">
              <a:solidFill>
                <a:schemeClr val="accent2">
                  <a:alpha val="97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62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30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31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5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9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6" name="그룹 115"/>
          <p:cNvGrpSpPr/>
          <p:nvPr/>
        </p:nvGrpSpPr>
        <p:grpSpPr>
          <a:xfrm rot="10800000">
            <a:off x="9525" y="6265887"/>
            <a:ext cx="9115425" cy="576001"/>
            <a:chOff x="0" y="0"/>
            <a:chExt cx="9115425" cy="576001"/>
          </a:xfrm>
        </p:grpSpPr>
        <p:grpSp>
          <p:nvGrpSpPr>
            <p:cNvPr id="117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3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6" name="이등변 삼각형 14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이등변 삼각형 14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이등변 삼각형 14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이등변 삼각형 14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2" name="이등변 삼각형 14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이등변 삼각형 14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이등변 삼각형 14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이등변 삼각형 14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40" name="이등변 삼각형 139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이등변 삼각형 140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1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11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31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7" name="이등변 삼각형 12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이등변 삼각형 12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이등변 삼각형 12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이등변 삼각형 12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3" name="이등변 삼각형 122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이등변 삼각형 123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이등변 삼각형 12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이등변 삼각형 12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이등변 삼각형 121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6" name="TextBox 85"/>
          <p:cNvSpPr txBox="1"/>
          <p:nvPr/>
        </p:nvSpPr>
        <p:spPr>
          <a:xfrm>
            <a:off x="90722" y="582588"/>
            <a:ext cx="6221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다이어그램 </a:t>
            </a:r>
            <a:r>
              <a:rPr lang="en-US" altLang="ko-KR" sz="44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Controller</a:t>
            </a:r>
            <a:endParaRPr lang="ko-KR" altLang="en-US" sz="4400" b="1" spc="-450" dirty="0">
              <a:solidFill>
                <a:schemeClr val="accent5">
                  <a:alpha val="99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457048"/>
              </p:ext>
            </p:extLst>
          </p:nvPr>
        </p:nvGraphicFramePr>
        <p:xfrm>
          <a:off x="1043608" y="2152606"/>
          <a:ext cx="7098598" cy="1142253"/>
        </p:xfrm>
        <a:graphic>
          <a:graphicData uri="http://schemas.openxmlformats.org/drawingml/2006/table">
            <a:tbl>
              <a:tblPr firstRow="1" bandRow="1">
                <a:solidFill>
                  <a:srgbClr val="FFFFFF">
                    <a:alpha val="50196"/>
                  </a:srgbClr>
                </a:solidFill>
                <a:tableStyleId>{72833802-FEF1-4C79-8D5D-14CF1EAF98D9}</a:tableStyleId>
              </a:tblPr>
              <a:tblGrid>
                <a:gridCol w="7098598"/>
              </a:tblGrid>
              <a:tr h="3807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RemoveServlet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80751">
                <a:tc>
                  <a:txBody>
                    <a:bodyPr/>
                    <a:lstStyle/>
                    <a:p>
                      <a:pPr latinLnBrk="1"/>
                      <a:endParaRPr lang="en-US" altLang="ko-KR" u="sng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7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doGet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request:HttpServletRequest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err="1" smtClean="0"/>
                        <a:t>response:HttpServletResponse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290736"/>
              </p:ext>
            </p:extLst>
          </p:nvPr>
        </p:nvGraphicFramePr>
        <p:xfrm>
          <a:off x="1043608" y="3510883"/>
          <a:ext cx="7098598" cy="1142253"/>
        </p:xfrm>
        <a:graphic>
          <a:graphicData uri="http://schemas.openxmlformats.org/drawingml/2006/table">
            <a:tbl>
              <a:tblPr firstRow="1" bandRow="1">
                <a:solidFill>
                  <a:srgbClr val="FFFFFF">
                    <a:alpha val="50196"/>
                  </a:srgbClr>
                </a:solidFill>
                <a:tableStyleId>{72833802-FEF1-4C79-8D5D-14CF1EAF98D9}</a:tableStyleId>
              </a:tblPr>
              <a:tblGrid>
                <a:gridCol w="7098598"/>
              </a:tblGrid>
              <a:tr h="3807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DetailServlet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80751">
                <a:tc>
                  <a:txBody>
                    <a:bodyPr/>
                    <a:lstStyle/>
                    <a:p>
                      <a:pPr latinLnBrk="1"/>
                      <a:endParaRPr lang="en-US" altLang="ko-KR" u="sng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7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doGet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request:HttpServletRequest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err="1" smtClean="0"/>
                        <a:t>response:HttpServletResponse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404590"/>
              </p:ext>
            </p:extLst>
          </p:nvPr>
        </p:nvGraphicFramePr>
        <p:xfrm>
          <a:off x="1043608" y="4951043"/>
          <a:ext cx="7098598" cy="1142253"/>
        </p:xfrm>
        <a:graphic>
          <a:graphicData uri="http://schemas.openxmlformats.org/drawingml/2006/table">
            <a:tbl>
              <a:tblPr firstRow="1" bandRow="1">
                <a:solidFill>
                  <a:srgbClr val="FFFFFF">
                    <a:alpha val="50196"/>
                  </a:srgbClr>
                </a:solidFill>
                <a:tableStyleId>{72833802-FEF1-4C79-8D5D-14CF1EAF98D9}</a:tableStyleId>
              </a:tblPr>
              <a:tblGrid>
                <a:gridCol w="7098598"/>
              </a:tblGrid>
              <a:tr h="3807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SearchServlet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80751">
                <a:tc>
                  <a:txBody>
                    <a:bodyPr/>
                    <a:lstStyle/>
                    <a:p>
                      <a:pPr latinLnBrk="1"/>
                      <a:endParaRPr lang="en-US" altLang="ko-KR" u="sng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7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doGet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request:HttpServletRequest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err="1" smtClean="0"/>
                        <a:t>response:HttpServletResponse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5" name="직사각형 84"/>
          <p:cNvSpPr/>
          <p:nvPr/>
        </p:nvSpPr>
        <p:spPr>
          <a:xfrm>
            <a:off x="251520" y="1412776"/>
            <a:ext cx="24647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spc="-180" dirty="0" smtClean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 </a:t>
            </a:r>
            <a:r>
              <a:rPr lang="ko-KR" altLang="en-US" sz="2800" spc="-180" dirty="0" smtClean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 이</a:t>
            </a:r>
            <a:r>
              <a:rPr lang="ko-KR" altLang="en-US" sz="2800" spc="-180" dirty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</a:t>
            </a:r>
            <a:endParaRPr lang="en-US" altLang="ko-KR" sz="2800" spc="-180" dirty="0" smtClean="0">
              <a:solidFill>
                <a:schemeClr val="accent2">
                  <a:alpha val="97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348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30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31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5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9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6" name="그룹 115"/>
          <p:cNvGrpSpPr/>
          <p:nvPr/>
        </p:nvGrpSpPr>
        <p:grpSpPr>
          <a:xfrm rot="10800000">
            <a:off x="9525" y="6265887"/>
            <a:ext cx="9115425" cy="576001"/>
            <a:chOff x="0" y="0"/>
            <a:chExt cx="9115425" cy="576001"/>
          </a:xfrm>
        </p:grpSpPr>
        <p:grpSp>
          <p:nvGrpSpPr>
            <p:cNvPr id="117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3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6" name="이등변 삼각형 14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이등변 삼각형 14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이등변 삼각형 14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이등변 삼각형 14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2" name="이등변 삼각형 14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이등변 삼각형 14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이등변 삼각형 14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이등변 삼각형 14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40" name="이등변 삼각형 139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이등변 삼각형 140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1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11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31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7" name="이등변 삼각형 12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이등변 삼각형 12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이등변 삼각형 12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이등변 삼각형 12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3" name="이등변 삼각형 122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이등변 삼각형 123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이등변 삼각형 12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이등변 삼각형 12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이등변 삼각형 121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6" name="TextBox 85"/>
          <p:cNvSpPr txBox="1"/>
          <p:nvPr/>
        </p:nvSpPr>
        <p:spPr>
          <a:xfrm>
            <a:off x="90722" y="582588"/>
            <a:ext cx="48958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다이어그램 </a:t>
            </a:r>
            <a:r>
              <a:rPr lang="en-US" altLang="ko-KR" sz="44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VO</a:t>
            </a:r>
            <a:endParaRPr lang="ko-KR" altLang="en-US" sz="4400" b="1" spc="-450" dirty="0">
              <a:solidFill>
                <a:schemeClr val="accent5">
                  <a:alpha val="99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158661"/>
              </p:ext>
            </p:extLst>
          </p:nvPr>
        </p:nvGraphicFramePr>
        <p:xfrm>
          <a:off x="4853527" y="2420889"/>
          <a:ext cx="2544236" cy="2794599"/>
        </p:xfrm>
        <a:graphic>
          <a:graphicData uri="http://schemas.openxmlformats.org/drawingml/2006/table">
            <a:tbl>
              <a:tblPr firstRow="1" bandRow="1">
                <a:solidFill>
                  <a:srgbClr val="FFFFFF">
                    <a:alpha val="50196"/>
                  </a:srgbClr>
                </a:solidFill>
                <a:tableStyleId>{72833802-FEF1-4C79-8D5D-14CF1EAF98D9}</a:tableStyleId>
              </a:tblPr>
              <a:tblGrid>
                <a:gridCol w="2544236"/>
              </a:tblGrid>
              <a:tr h="34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BoardBean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370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registerNo:String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-title: String</a:t>
                      </a:r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content:String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writer:String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writeDate:String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count:String</a:t>
                      </a:r>
                      <a:endParaRPr lang="en-US" altLang="ko-KR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14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+&lt;&lt;</a:t>
                      </a:r>
                      <a:r>
                        <a:rPr lang="en-US" altLang="ko-KR" dirty="0" err="1" smtClean="0"/>
                        <a:t>getter&amp;setter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226617"/>
              </p:ext>
            </p:extLst>
          </p:nvPr>
        </p:nvGraphicFramePr>
        <p:xfrm>
          <a:off x="1739056" y="2204864"/>
          <a:ext cx="2514211" cy="3032511"/>
        </p:xfrm>
        <a:graphic>
          <a:graphicData uri="http://schemas.openxmlformats.org/drawingml/2006/table">
            <a:tbl>
              <a:tblPr firstRow="1" bandRow="1">
                <a:solidFill>
                  <a:srgbClr val="FFFFFF">
                    <a:alpha val="50196"/>
                  </a:srgbClr>
                </a:solidFill>
                <a:tableStyleId>{72833802-FEF1-4C79-8D5D-14CF1EAF98D9}</a:tableStyleId>
              </a:tblPr>
              <a:tblGrid>
                <a:gridCol w="2514211"/>
              </a:tblGrid>
              <a:tr h="3807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BoardDTO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807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registerNo:int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-title: String</a:t>
                      </a:r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content:String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writer:String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password:String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writeDate:String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count:int</a:t>
                      </a:r>
                      <a:endParaRPr lang="en-US" altLang="ko-KR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7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+&lt;&lt;</a:t>
                      </a:r>
                      <a:r>
                        <a:rPr lang="en-US" altLang="ko-KR" dirty="0" err="1" smtClean="0"/>
                        <a:t>getter&amp;setter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6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30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31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5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9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6" name="그룹 115"/>
          <p:cNvGrpSpPr/>
          <p:nvPr/>
        </p:nvGrpSpPr>
        <p:grpSpPr>
          <a:xfrm rot="10800000">
            <a:off x="9525" y="6265887"/>
            <a:ext cx="9115425" cy="576001"/>
            <a:chOff x="0" y="0"/>
            <a:chExt cx="9115425" cy="576001"/>
          </a:xfrm>
        </p:grpSpPr>
        <p:grpSp>
          <p:nvGrpSpPr>
            <p:cNvPr id="117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3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6" name="이등변 삼각형 14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이등변 삼각형 14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이등변 삼각형 14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이등변 삼각형 14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2" name="이등변 삼각형 14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이등변 삼각형 14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이등변 삼각형 14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이등변 삼각형 14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40" name="이등변 삼각형 139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이등변 삼각형 140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1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11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31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7" name="이등변 삼각형 12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이등변 삼각형 12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이등변 삼각형 12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이등변 삼각형 12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3" name="이등변 삼각형 122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이등변 삼각형 123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이등변 삼각형 12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이등변 삼각형 12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이등변 삼각형 121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6" name="TextBox 165"/>
          <p:cNvSpPr txBox="1"/>
          <p:nvPr/>
        </p:nvSpPr>
        <p:spPr>
          <a:xfrm>
            <a:off x="3293586" y="620688"/>
            <a:ext cx="14414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6000" b="1" spc="-450" dirty="0">
              <a:solidFill>
                <a:schemeClr val="accent2"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2971015" y="2078404"/>
            <a:ext cx="1703030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2800" spc="-180" dirty="0" smtClean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	</a:t>
            </a:r>
            <a:r>
              <a:rPr lang="ko-KR" altLang="en-US" sz="2800" spc="-180" dirty="0" smtClean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ko-KR" altLang="en-US" sz="2800" spc="-180" dirty="0">
              <a:solidFill>
                <a:schemeClr val="accent2">
                  <a:alpha val="97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2971015" y="2736060"/>
            <a:ext cx="2355132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2800" spc="-180" dirty="0" smtClean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	</a:t>
            </a:r>
            <a:r>
              <a:rPr lang="ko-KR" altLang="en-US" sz="2800" spc="-180" dirty="0" smtClean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설계</a:t>
            </a:r>
            <a:endParaRPr lang="ko-KR" altLang="en-US" sz="2800" spc="-180" dirty="0">
              <a:solidFill>
                <a:schemeClr val="accent2">
                  <a:alpha val="97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2971015" y="4051372"/>
            <a:ext cx="3545201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2800" spc="-180" dirty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en-US" altLang="ko-KR" sz="2800" spc="-180" dirty="0" smtClean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800" spc="-180" dirty="0" smtClean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다이어그램</a:t>
            </a:r>
            <a:endParaRPr lang="ko-KR" altLang="en-US" sz="2800" spc="-180" dirty="0">
              <a:solidFill>
                <a:schemeClr val="accent2">
                  <a:alpha val="97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2971015" y="5366682"/>
            <a:ext cx="1703030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2800" spc="-180" dirty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en-US" altLang="ko-KR" sz="2800" spc="-180" dirty="0" smtClean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800" spc="-180" dirty="0" smtClean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2800" spc="-180" dirty="0">
              <a:solidFill>
                <a:schemeClr val="accent2">
                  <a:alpha val="97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971015" y="4709028"/>
            <a:ext cx="3545201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2800" spc="-180" dirty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en-US" altLang="ko-KR" sz="2800" spc="-180" dirty="0" smtClean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800" spc="-180" dirty="0" smtClean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시퀀스 다이어그램</a:t>
            </a:r>
            <a:endParaRPr lang="ko-KR" altLang="en-US" sz="2800" spc="-180" dirty="0">
              <a:solidFill>
                <a:schemeClr val="accent2">
                  <a:alpha val="97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971015" y="3393716"/>
            <a:ext cx="2652649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2800" spc="-180" dirty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sz="2800" spc="-180" dirty="0" smtClean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800" spc="-180" dirty="0" smtClean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테이블 설계</a:t>
            </a:r>
            <a:endParaRPr lang="ko-KR" altLang="en-US" sz="2800" spc="-180" dirty="0">
              <a:solidFill>
                <a:schemeClr val="accent2">
                  <a:alpha val="97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25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30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31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5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9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6" name="그룹 115"/>
          <p:cNvGrpSpPr/>
          <p:nvPr/>
        </p:nvGrpSpPr>
        <p:grpSpPr>
          <a:xfrm rot="10800000">
            <a:off x="9525" y="6265887"/>
            <a:ext cx="9115425" cy="576001"/>
            <a:chOff x="0" y="0"/>
            <a:chExt cx="9115425" cy="576001"/>
          </a:xfrm>
        </p:grpSpPr>
        <p:grpSp>
          <p:nvGrpSpPr>
            <p:cNvPr id="117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3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6" name="이등변 삼각형 14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이등변 삼각형 14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이등변 삼각형 14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이등변 삼각형 14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2" name="이등변 삼각형 14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이등변 삼각형 14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이등변 삼각형 14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이등변 삼각형 14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40" name="이등변 삼각형 139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이등변 삼각형 140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1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11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31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7" name="이등변 삼각형 12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이등변 삼각형 12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이등변 삼각형 12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이등변 삼각형 12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3" name="이등변 삼각형 122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이등변 삼각형 123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이등변 삼각형 12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이등변 삼각형 12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이등변 삼각형 121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3" name="TextBox 82"/>
          <p:cNvSpPr txBox="1"/>
          <p:nvPr/>
        </p:nvSpPr>
        <p:spPr>
          <a:xfrm>
            <a:off x="1569420" y="2578621"/>
            <a:ext cx="60051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60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시퀀스 다이어그램</a:t>
            </a:r>
            <a:endParaRPr lang="ko-KR" altLang="en-US" sz="6000" b="1" spc="-450" dirty="0">
              <a:solidFill>
                <a:schemeClr val="tx2">
                  <a:alpha val="96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88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30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31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5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9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6" name="그룹 115"/>
          <p:cNvGrpSpPr/>
          <p:nvPr/>
        </p:nvGrpSpPr>
        <p:grpSpPr>
          <a:xfrm rot="10800000">
            <a:off x="9525" y="6265887"/>
            <a:ext cx="9115425" cy="576001"/>
            <a:chOff x="0" y="0"/>
            <a:chExt cx="9115425" cy="576001"/>
          </a:xfrm>
        </p:grpSpPr>
        <p:grpSp>
          <p:nvGrpSpPr>
            <p:cNvPr id="117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3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6" name="이등변 삼각형 14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이등변 삼각형 14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이등변 삼각형 14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이등변 삼각형 14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2" name="이등변 삼각형 14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이등변 삼각형 14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이등변 삼각형 14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이등변 삼각형 14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40" name="이등변 삼각형 139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이등변 삼각형 140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1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11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31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7" name="이등변 삼각형 12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이등변 삼각형 12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이등변 삼각형 12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이등변 삼각형 12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3" name="이등변 삼각형 122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이등변 삼각형 123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이등변 삼각형 12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이등변 삼각형 12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이등변 삼각형 121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6" name="TextBox 85"/>
          <p:cNvSpPr txBox="1"/>
          <p:nvPr/>
        </p:nvSpPr>
        <p:spPr>
          <a:xfrm>
            <a:off x="90722" y="582588"/>
            <a:ext cx="38186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시퀀</a:t>
            </a:r>
            <a:r>
              <a:rPr lang="ko-KR" altLang="en-US" sz="4400" b="1" spc="-450" dirty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</a:t>
            </a:r>
            <a:r>
              <a:rPr lang="ko-KR" altLang="en-US" sz="44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다이어그램</a:t>
            </a:r>
            <a:endParaRPr lang="ko-KR" altLang="en-US" sz="4400" b="1" spc="-450" dirty="0">
              <a:solidFill>
                <a:schemeClr val="accent5">
                  <a:alpha val="99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48884" y="1772816"/>
            <a:ext cx="1647152" cy="4464496"/>
            <a:chOff x="3212880" y="1556792"/>
            <a:chExt cx="1647152" cy="4464496"/>
          </a:xfrm>
        </p:grpSpPr>
        <p:sp>
          <p:nvSpPr>
            <p:cNvPr id="3" name="직사각형 2"/>
            <p:cNvSpPr/>
            <p:nvPr/>
          </p:nvSpPr>
          <p:spPr>
            <a:xfrm>
              <a:off x="3212880" y="1556792"/>
              <a:ext cx="1647152" cy="5442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: </a:t>
              </a:r>
              <a:r>
                <a:rPr lang="en-US" altLang="ko-KR" sz="2000" b="1" dirty="0" err="1" smtClean="0">
                  <a:solidFill>
                    <a:schemeClr val="tx1"/>
                  </a:solidFill>
                </a:rPr>
                <a:t>postList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033177" y="2057105"/>
              <a:ext cx="7292" cy="3964183"/>
              <a:chOff x="4031485" y="2057105"/>
              <a:chExt cx="10676" cy="3964183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4031485" y="2057105"/>
                <a:ext cx="5338" cy="3676151"/>
                <a:chOff x="3467427" y="2057105"/>
                <a:chExt cx="5338" cy="3676151"/>
              </a:xfrm>
            </p:grpSpPr>
            <p:cxnSp>
              <p:nvCxnSpPr>
                <p:cNvPr id="5" name="직선 연결선 4"/>
                <p:cNvCxnSpPr/>
                <p:nvPr/>
              </p:nvCxnSpPr>
              <p:spPr>
                <a:xfrm>
                  <a:off x="3472398" y="2057105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/>
                <p:cNvCxnSpPr/>
                <p:nvPr/>
              </p:nvCxnSpPr>
              <p:spPr>
                <a:xfrm>
                  <a:off x="3467427" y="2353840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>
                  <a:off x="3467427" y="2651939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/>
                <p:cNvCxnSpPr/>
                <p:nvPr/>
              </p:nvCxnSpPr>
              <p:spPr>
                <a:xfrm>
                  <a:off x="3469895" y="2924944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/>
                <p:cNvCxnSpPr/>
                <p:nvPr/>
              </p:nvCxnSpPr>
              <p:spPr>
                <a:xfrm>
                  <a:off x="3467427" y="3206154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/>
                <p:cNvCxnSpPr/>
                <p:nvPr/>
              </p:nvCxnSpPr>
              <p:spPr>
                <a:xfrm>
                  <a:off x="3467427" y="3497265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/>
                <p:cNvCxnSpPr/>
                <p:nvPr/>
              </p:nvCxnSpPr>
              <p:spPr>
                <a:xfrm>
                  <a:off x="3467427" y="3789040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직선 연결선 154"/>
                <p:cNvCxnSpPr/>
                <p:nvPr/>
              </p:nvCxnSpPr>
              <p:spPr>
                <a:xfrm>
                  <a:off x="3472398" y="4077072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직선 연결선 155"/>
                <p:cNvCxnSpPr/>
                <p:nvPr/>
              </p:nvCxnSpPr>
              <p:spPr>
                <a:xfrm>
                  <a:off x="3472765" y="4365104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/>
                <p:cNvCxnSpPr/>
                <p:nvPr/>
              </p:nvCxnSpPr>
              <p:spPr>
                <a:xfrm>
                  <a:off x="3472765" y="4649393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직선 연결선 157"/>
                <p:cNvCxnSpPr/>
                <p:nvPr/>
              </p:nvCxnSpPr>
              <p:spPr>
                <a:xfrm>
                  <a:off x="3467427" y="4941168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직선 연결선 158"/>
                <p:cNvCxnSpPr/>
                <p:nvPr/>
              </p:nvCxnSpPr>
              <p:spPr>
                <a:xfrm>
                  <a:off x="3472765" y="5229200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/>
                <p:cNvCxnSpPr/>
                <p:nvPr/>
              </p:nvCxnSpPr>
              <p:spPr>
                <a:xfrm>
                  <a:off x="3472765" y="5513489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1" name="직선 연결선 160"/>
              <p:cNvCxnSpPr/>
              <p:nvPr/>
            </p:nvCxnSpPr>
            <p:spPr>
              <a:xfrm>
                <a:off x="4042161" y="5801521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그룹 178"/>
          <p:cNvGrpSpPr/>
          <p:nvPr/>
        </p:nvGrpSpPr>
        <p:grpSpPr>
          <a:xfrm>
            <a:off x="6165208" y="1772815"/>
            <a:ext cx="2014886" cy="4464495"/>
            <a:chOff x="2648822" y="1556792"/>
            <a:chExt cx="1647152" cy="4464496"/>
          </a:xfrm>
        </p:grpSpPr>
        <p:sp>
          <p:nvSpPr>
            <p:cNvPr id="180" name="직사각형 179"/>
            <p:cNvSpPr/>
            <p:nvPr/>
          </p:nvSpPr>
          <p:spPr>
            <a:xfrm>
              <a:off x="2648822" y="1556792"/>
              <a:ext cx="1647152" cy="5442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: </a:t>
              </a:r>
              <a:r>
                <a:rPr lang="en-US" altLang="ko-KR" sz="2000" b="1" dirty="0" err="1" smtClean="0">
                  <a:solidFill>
                    <a:schemeClr val="tx1"/>
                  </a:solidFill>
                </a:rPr>
                <a:t>SearchServlet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81" name="그룹 180"/>
            <p:cNvGrpSpPr/>
            <p:nvPr/>
          </p:nvGrpSpPr>
          <p:grpSpPr>
            <a:xfrm>
              <a:off x="3467427" y="2057105"/>
              <a:ext cx="5338" cy="3676151"/>
              <a:chOff x="3467427" y="2057105"/>
              <a:chExt cx="5338" cy="3676151"/>
            </a:xfrm>
          </p:grpSpPr>
          <p:cxnSp>
            <p:nvCxnSpPr>
              <p:cNvPr id="183" name="직선 연결선 182"/>
              <p:cNvCxnSpPr/>
              <p:nvPr/>
            </p:nvCxnSpPr>
            <p:spPr>
              <a:xfrm>
                <a:off x="3472398" y="2057105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>
                <a:off x="3467427" y="2353840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/>
              <p:cNvCxnSpPr/>
              <p:nvPr/>
            </p:nvCxnSpPr>
            <p:spPr>
              <a:xfrm>
                <a:off x="3467427" y="2651939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>
                <a:off x="3469895" y="2924944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>
                <a:off x="3467427" y="3206154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>
                <a:off x="3467427" y="3497265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>
              <a:xfrm>
                <a:off x="3467427" y="3789040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>
              <a:xfrm>
                <a:off x="3472398" y="4077072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3472765" y="4365104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>
                <a:off x="3472765" y="4649393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/>
              <p:cNvCxnSpPr/>
              <p:nvPr/>
            </p:nvCxnSpPr>
            <p:spPr>
              <a:xfrm>
                <a:off x="3467427" y="4941168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/>
              <p:nvPr/>
            </p:nvCxnSpPr>
            <p:spPr>
              <a:xfrm>
                <a:off x="3472765" y="5229200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>
                <a:off x="3472765" y="5513489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직선 연결선 181"/>
            <p:cNvCxnSpPr/>
            <p:nvPr/>
          </p:nvCxnSpPr>
          <p:spPr>
            <a:xfrm>
              <a:off x="3478103" y="5801521"/>
              <a:ext cx="0" cy="219767"/>
            </a:xfrm>
            <a:prstGeom prst="line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오른쪽 화살표 14"/>
          <p:cNvSpPr/>
          <p:nvPr/>
        </p:nvSpPr>
        <p:spPr>
          <a:xfrm>
            <a:off x="1137763" y="3269547"/>
            <a:ext cx="2513046" cy="42039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71600" y="2977846"/>
            <a:ext cx="30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게시글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조회를 요청하다</a:t>
            </a:r>
          </a:p>
        </p:txBody>
      </p:sp>
      <p:sp>
        <p:nvSpPr>
          <p:cNvPr id="229" name="오른쪽 화살표 228"/>
          <p:cNvSpPr/>
          <p:nvPr/>
        </p:nvSpPr>
        <p:spPr>
          <a:xfrm>
            <a:off x="4359517" y="4224830"/>
            <a:ext cx="2513046" cy="42039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7" name="그룹 196"/>
          <p:cNvGrpSpPr/>
          <p:nvPr/>
        </p:nvGrpSpPr>
        <p:grpSpPr>
          <a:xfrm>
            <a:off x="90722" y="1606204"/>
            <a:ext cx="1461777" cy="4559100"/>
            <a:chOff x="90722" y="1390180"/>
            <a:chExt cx="1461777" cy="4559100"/>
          </a:xfrm>
        </p:grpSpPr>
        <p:pic>
          <p:nvPicPr>
            <p:cNvPr id="198" name="그림 19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22" y="1390180"/>
              <a:ext cx="1461777" cy="1021782"/>
            </a:xfrm>
            <a:prstGeom prst="rect">
              <a:avLst/>
            </a:prstGeom>
          </p:spPr>
        </p:pic>
        <p:grpSp>
          <p:nvGrpSpPr>
            <p:cNvPr id="199" name="그룹 198"/>
            <p:cNvGrpSpPr/>
            <p:nvPr/>
          </p:nvGrpSpPr>
          <p:grpSpPr>
            <a:xfrm>
              <a:off x="816908" y="2345477"/>
              <a:ext cx="10676" cy="3603803"/>
              <a:chOff x="4031485" y="2057105"/>
              <a:chExt cx="10676" cy="3964183"/>
            </a:xfrm>
          </p:grpSpPr>
          <p:grpSp>
            <p:nvGrpSpPr>
              <p:cNvPr id="200" name="그룹 199"/>
              <p:cNvGrpSpPr/>
              <p:nvPr/>
            </p:nvGrpSpPr>
            <p:grpSpPr>
              <a:xfrm>
                <a:off x="4031485" y="2057105"/>
                <a:ext cx="5338" cy="3676151"/>
                <a:chOff x="3467427" y="2057105"/>
                <a:chExt cx="5338" cy="3676151"/>
              </a:xfrm>
            </p:grpSpPr>
            <p:cxnSp>
              <p:nvCxnSpPr>
                <p:cNvPr id="202" name="직선 연결선 201"/>
                <p:cNvCxnSpPr/>
                <p:nvPr/>
              </p:nvCxnSpPr>
              <p:spPr>
                <a:xfrm>
                  <a:off x="3472398" y="2057105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직선 연결선 202"/>
                <p:cNvCxnSpPr/>
                <p:nvPr/>
              </p:nvCxnSpPr>
              <p:spPr>
                <a:xfrm>
                  <a:off x="3467427" y="2353840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직선 연결선 203"/>
                <p:cNvCxnSpPr/>
                <p:nvPr/>
              </p:nvCxnSpPr>
              <p:spPr>
                <a:xfrm>
                  <a:off x="3467427" y="2651939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직선 연결선 204"/>
                <p:cNvCxnSpPr/>
                <p:nvPr/>
              </p:nvCxnSpPr>
              <p:spPr>
                <a:xfrm>
                  <a:off x="3469895" y="2924944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직선 연결선 205"/>
                <p:cNvCxnSpPr/>
                <p:nvPr/>
              </p:nvCxnSpPr>
              <p:spPr>
                <a:xfrm>
                  <a:off x="3467427" y="3206154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직선 연결선 206"/>
                <p:cNvCxnSpPr/>
                <p:nvPr/>
              </p:nvCxnSpPr>
              <p:spPr>
                <a:xfrm>
                  <a:off x="3467427" y="3497265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>
                <a:xfrm>
                  <a:off x="3467427" y="3789040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>
                <a:xfrm>
                  <a:off x="3472398" y="4077072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>
                <a:xfrm>
                  <a:off x="3472765" y="4365104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>
                <a:xfrm>
                  <a:off x="3472765" y="4649393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직선 연결선 211"/>
                <p:cNvCxnSpPr/>
                <p:nvPr/>
              </p:nvCxnSpPr>
              <p:spPr>
                <a:xfrm>
                  <a:off x="3467427" y="4941168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직선 연결선 230"/>
                <p:cNvCxnSpPr/>
                <p:nvPr/>
              </p:nvCxnSpPr>
              <p:spPr>
                <a:xfrm>
                  <a:off x="3472765" y="5229200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직선 연결선 231"/>
                <p:cNvCxnSpPr/>
                <p:nvPr/>
              </p:nvCxnSpPr>
              <p:spPr>
                <a:xfrm>
                  <a:off x="3472765" y="5513489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1" name="직선 연결선 200"/>
              <p:cNvCxnSpPr/>
              <p:nvPr/>
            </p:nvCxnSpPr>
            <p:spPr>
              <a:xfrm>
                <a:off x="4042161" y="5801521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33" name="직사각형 232"/>
          <p:cNvSpPr/>
          <p:nvPr/>
        </p:nvSpPr>
        <p:spPr>
          <a:xfrm>
            <a:off x="179512" y="1268760"/>
            <a:ext cx="324832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spc="-180" dirty="0" err="1" smtClean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게시글</a:t>
            </a:r>
            <a:r>
              <a:rPr lang="ko-KR" altLang="en-US" sz="2400" spc="-180" dirty="0" smtClean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목록을 조회하다</a:t>
            </a:r>
            <a:endParaRPr lang="en-US" altLang="ko-KR" sz="2400" spc="-180" dirty="0" smtClean="0">
              <a:solidFill>
                <a:schemeClr val="accent2">
                  <a:alpha val="97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9716" y="3302047"/>
            <a:ext cx="219927" cy="3107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/>
          <p:cNvSpPr txBox="1"/>
          <p:nvPr/>
        </p:nvSpPr>
        <p:spPr>
          <a:xfrm>
            <a:off x="4108553" y="3995772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doGet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request,response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7020272" y="4293096"/>
            <a:ext cx="219927" cy="212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25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229" grpId="0" animBg="1"/>
      <p:bldP spid="4" grpId="0" animBg="1"/>
      <p:bldP spid="230" grpId="0"/>
      <p:bldP spid="16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30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31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5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9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6" name="그룹 115"/>
          <p:cNvGrpSpPr/>
          <p:nvPr/>
        </p:nvGrpSpPr>
        <p:grpSpPr>
          <a:xfrm rot="10800000">
            <a:off x="9525" y="6265887"/>
            <a:ext cx="9115425" cy="576001"/>
            <a:chOff x="0" y="0"/>
            <a:chExt cx="9115425" cy="576001"/>
          </a:xfrm>
        </p:grpSpPr>
        <p:grpSp>
          <p:nvGrpSpPr>
            <p:cNvPr id="117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3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6" name="이등변 삼각형 14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이등변 삼각형 14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이등변 삼각형 14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이등변 삼각형 14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2" name="이등변 삼각형 14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이등변 삼각형 14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이등변 삼각형 14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이등변 삼각형 14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40" name="이등변 삼각형 139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이등변 삼각형 140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1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11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31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7" name="이등변 삼각형 12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이등변 삼각형 12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이등변 삼각형 12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이등변 삼각형 12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3" name="이등변 삼각형 122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이등변 삼각형 123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이등변 삼각형 12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이등변 삼각형 12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이등변 삼각형 121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6" name="TextBox 85"/>
          <p:cNvSpPr txBox="1"/>
          <p:nvPr/>
        </p:nvSpPr>
        <p:spPr>
          <a:xfrm>
            <a:off x="90722" y="582588"/>
            <a:ext cx="38186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시퀀</a:t>
            </a:r>
            <a:r>
              <a:rPr lang="ko-KR" altLang="en-US" sz="4400" b="1" spc="-450" dirty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</a:t>
            </a:r>
            <a:r>
              <a:rPr lang="ko-KR" altLang="en-US" sz="44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다이어그램</a:t>
            </a:r>
            <a:endParaRPr lang="ko-KR" altLang="en-US" sz="4400" b="1" spc="-450" dirty="0">
              <a:solidFill>
                <a:schemeClr val="accent5">
                  <a:alpha val="99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330055" y="1772816"/>
            <a:ext cx="1647152" cy="4464496"/>
            <a:chOff x="3212880" y="1556792"/>
            <a:chExt cx="1647152" cy="4464496"/>
          </a:xfrm>
        </p:grpSpPr>
        <p:sp>
          <p:nvSpPr>
            <p:cNvPr id="3" name="직사각형 2"/>
            <p:cNvSpPr/>
            <p:nvPr/>
          </p:nvSpPr>
          <p:spPr>
            <a:xfrm>
              <a:off x="3212880" y="1556792"/>
              <a:ext cx="1647152" cy="5442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: </a:t>
              </a:r>
              <a:r>
                <a:rPr lang="en-US" altLang="ko-KR" sz="2000" b="1" dirty="0" err="1" smtClean="0">
                  <a:solidFill>
                    <a:schemeClr val="tx1"/>
                  </a:solidFill>
                </a:rPr>
                <a:t>BoardDAO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033177" y="2057105"/>
              <a:ext cx="7292" cy="3964183"/>
              <a:chOff x="4031485" y="2057105"/>
              <a:chExt cx="10676" cy="3964183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4031485" y="2057105"/>
                <a:ext cx="5338" cy="3676151"/>
                <a:chOff x="3467427" y="2057105"/>
                <a:chExt cx="5338" cy="3676151"/>
              </a:xfrm>
            </p:grpSpPr>
            <p:cxnSp>
              <p:nvCxnSpPr>
                <p:cNvPr id="5" name="직선 연결선 4"/>
                <p:cNvCxnSpPr/>
                <p:nvPr/>
              </p:nvCxnSpPr>
              <p:spPr>
                <a:xfrm>
                  <a:off x="3472398" y="2057105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/>
                <p:cNvCxnSpPr/>
                <p:nvPr/>
              </p:nvCxnSpPr>
              <p:spPr>
                <a:xfrm>
                  <a:off x="3467427" y="2353840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>
                  <a:off x="3467427" y="2651939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/>
                <p:cNvCxnSpPr/>
                <p:nvPr/>
              </p:nvCxnSpPr>
              <p:spPr>
                <a:xfrm>
                  <a:off x="3469895" y="2924944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/>
                <p:cNvCxnSpPr/>
                <p:nvPr/>
              </p:nvCxnSpPr>
              <p:spPr>
                <a:xfrm>
                  <a:off x="3467427" y="3206154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/>
                <p:cNvCxnSpPr/>
                <p:nvPr/>
              </p:nvCxnSpPr>
              <p:spPr>
                <a:xfrm>
                  <a:off x="3467427" y="3497265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/>
                <p:cNvCxnSpPr/>
                <p:nvPr/>
              </p:nvCxnSpPr>
              <p:spPr>
                <a:xfrm>
                  <a:off x="3467427" y="3789040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직선 연결선 154"/>
                <p:cNvCxnSpPr/>
                <p:nvPr/>
              </p:nvCxnSpPr>
              <p:spPr>
                <a:xfrm>
                  <a:off x="3472398" y="4077072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직선 연결선 155"/>
                <p:cNvCxnSpPr/>
                <p:nvPr/>
              </p:nvCxnSpPr>
              <p:spPr>
                <a:xfrm>
                  <a:off x="3472765" y="4365104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/>
                <p:cNvCxnSpPr/>
                <p:nvPr/>
              </p:nvCxnSpPr>
              <p:spPr>
                <a:xfrm>
                  <a:off x="3472765" y="4649393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직선 연결선 157"/>
                <p:cNvCxnSpPr/>
                <p:nvPr/>
              </p:nvCxnSpPr>
              <p:spPr>
                <a:xfrm>
                  <a:off x="3467427" y="4941168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직선 연결선 158"/>
                <p:cNvCxnSpPr/>
                <p:nvPr/>
              </p:nvCxnSpPr>
              <p:spPr>
                <a:xfrm>
                  <a:off x="3472765" y="5229200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/>
                <p:cNvCxnSpPr/>
                <p:nvPr/>
              </p:nvCxnSpPr>
              <p:spPr>
                <a:xfrm>
                  <a:off x="3472765" y="5513489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1" name="직선 연결선 160"/>
              <p:cNvCxnSpPr/>
              <p:nvPr/>
            </p:nvCxnSpPr>
            <p:spPr>
              <a:xfrm>
                <a:off x="4042161" y="5801521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그룹 178"/>
          <p:cNvGrpSpPr/>
          <p:nvPr/>
        </p:nvGrpSpPr>
        <p:grpSpPr>
          <a:xfrm>
            <a:off x="6949602" y="1772815"/>
            <a:ext cx="2014886" cy="4464495"/>
            <a:chOff x="2648822" y="1556792"/>
            <a:chExt cx="1647152" cy="4464496"/>
          </a:xfrm>
        </p:grpSpPr>
        <p:sp>
          <p:nvSpPr>
            <p:cNvPr id="180" name="직사각형 179"/>
            <p:cNvSpPr/>
            <p:nvPr/>
          </p:nvSpPr>
          <p:spPr>
            <a:xfrm>
              <a:off x="2648822" y="1556792"/>
              <a:ext cx="1647152" cy="5442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: </a:t>
              </a:r>
              <a:r>
                <a:rPr lang="en-US" altLang="ko-KR" sz="2000" b="1" dirty="0" err="1" smtClean="0">
                  <a:solidFill>
                    <a:schemeClr val="tx1"/>
                  </a:solidFill>
                </a:rPr>
                <a:t>DBConnector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81" name="그룹 180"/>
            <p:cNvGrpSpPr/>
            <p:nvPr/>
          </p:nvGrpSpPr>
          <p:grpSpPr>
            <a:xfrm>
              <a:off x="3467427" y="2057105"/>
              <a:ext cx="5338" cy="3676151"/>
              <a:chOff x="3467427" y="2057105"/>
              <a:chExt cx="5338" cy="3676151"/>
            </a:xfrm>
          </p:grpSpPr>
          <p:cxnSp>
            <p:nvCxnSpPr>
              <p:cNvPr id="183" name="직선 연결선 182"/>
              <p:cNvCxnSpPr/>
              <p:nvPr/>
            </p:nvCxnSpPr>
            <p:spPr>
              <a:xfrm>
                <a:off x="3472398" y="2057105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>
                <a:off x="3467427" y="2353840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/>
              <p:cNvCxnSpPr/>
              <p:nvPr/>
            </p:nvCxnSpPr>
            <p:spPr>
              <a:xfrm>
                <a:off x="3467427" y="2651939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>
                <a:off x="3469895" y="2924944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>
                <a:off x="3467427" y="3206154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>
                <a:off x="3467427" y="3497265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>
              <a:xfrm>
                <a:off x="3467427" y="3789040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>
              <a:xfrm>
                <a:off x="3472398" y="4077072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3472765" y="4365104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>
                <a:off x="3472765" y="4649393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/>
              <p:cNvCxnSpPr/>
              <p:nvPr/>
            </p:nvCxnSpPr>
            <p:spPr>
              <a:xfrm>
                <a:off x="3467427" y="4941168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/>
              <p:nvPr/>
            </p:nvCxnSpPr>
            <p:spPr>
              <a:xfrm>
                <a:off x="3472765" y="5229200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>
                <a:off x="3472765" y="5513489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직선 연결선 181"/>
            <p:cNvCxnSpPr/>
            <p:nvPr/>
          </p:nvCxnSpPr>
          <p:spPr>
            <a:xfrm>
              <a:off x="3478103" y="5801521"/>
              <a:ext cx="0" cy="219767"/>
            </a:xfrm>
            <a:prstGeom prst="line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오른쪽 화살표 14"/>
          <p:cNvSpPr/>
          <p:nvPr/>
        </p:nvSpPr>
        <p:spPr>
          <a:xfrm>
            <a:off x="334953" y="2977847"/>
            <a:ext cx="1718234" cy="36764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00228" y="2699628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&lt;&lt;create&gt;&gt;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9" name="오른쪽 화살표 228"/>
          <p:cNvSpPr/>
          <p:nvPr/>
        </p:nvSpPr>
        <p:spPr>
          <a:xfrm>
            <a:off x="2682703" y="3906865"/>
            <a:ext cx="2257533" cy="41616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3" name="그룹 162"/>
          <p:cNvGrpSpPr/>
          <p:nvPr/>
        </p:nvGrpSpPr>
        <p:grpSpPr>
          <a:xfrm>
            <a:off x="1428972" y="1772817"/>
            <a:ext cx="1972304" cy="4464495"/>
            <a:chOff x="2566466" y="1556792"/>
            <a:chExt cx="1811866" cy="4464496"/>
          </a:xfrm>
        </p:grpSpPr>
        <p:sp>
          <p:nvSpPr>
            <p:cNvPr id="164" name="직사각형 163"/>
            <p:cNvSpPr/>
            <p:nvPr/>
          </p:nvSpPr>
          <p:spPr>
            <a:xfrm>
              <a:off x="2566466" y="1556792"/>
              <a:ext cx="1811866" cy="5442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:</a:t>
              </a:r>
              <a:r>
                <a:rPr lang="en-US" altLang="ko-KR" sz="2000" b="1" dirty="0" err="1" smtClean="0">
                  <a:solidFill>
                    <a:schemeClr val="tx1"/>
                  </a:solidFill>
                </a:rPr>
                <a:t>BoardService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65" name="그룹 164"/>
            <p:cNvGrpSpPr/>
            <p:nvPr/>
          </p:nvGrpSpPr>
          <p:grpSpPr>
            <a:xfrm>
              <a:off x="3467427" y="2057105"/>
              <a:ext cx="5338" cy="3676151"/>
              <a:chOff x="3467427" y="2057105"/>
              <a:chExt cx="5338" cy="3676151"/>
            </a:xfrm>
          </p:grpSpPr>
          <p:cxnSp>
            <p:nvCxnSpPr>
              <p:cNvPr id="167" name="직선 연결선 166"/>
              <p:cNvCxnSpPr/>
              <p:nvPr/>
            </p:nvCxnSpPr>
            <p:spPr>
              <a:xfrm>
                <a:off x="3472398" y="2057105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>
                <a:off x="3467427" y="2353840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/>
              <p:cNvCxnSpPr/>
              <p:nvPr/>
            </p:nvCxnSpPr>
            <p:spPr>
              <a:xfrm>
                <a:off x="3467427" y="2651939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/>
              <p:nvPr/>
            </p:nvCxnSpPr>
            <p:spPr>
              <a:xfrm>
                <a:off x="3469895" y="2924944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/>
              <p:cNvCxnSpPr/>
              <p:nvPr/>
            </p:nvCxnSpPr>
            <p:spPr>
              <a:xfrm>
                <a:off x="3467427" y="3206154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/>
              <p:cNvCxnSpPr/>
              <p:nvPr/>
            </p:nvCxnSpPr>
            <p:spPr>
              <a:xfrm>
                <a:off x="3467427" y="3497265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/>
              <p:cNvCxnSpPr/>
              <p:nvPr/>
            </p:nvCxnSpPr>
            <p:spPr>
              <a:xfrm>
                <a:off x="3467427" y="3789040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/>
              <p:cNvCxnSpPr/>
              <p:nvPr/>
            </p:nvCxnSpPr>
            <p:spPr>
              <a:xfrm>
                <a:off x="3472398" y="4077072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>
                <a:off x="3472765" y="4365104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>
                <a:off x="3472765" y="4649393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/>
              <p:cNvCxnSpPr/>
              <p:nvPr/>
            </p:nvCxnSpPr>
            <p:spPr>
              <a:xfrm>
                <a:off x="3467427" y="4941168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/>
              <p:cNvCxnSpPr/>
              <p:nvPr/>
            </p:nvCxnSpPr>
            <p:spPr>
              <a:xfrm>
                <a:off x="3472765" y="5229200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>
                <a:off x="3472765" y="5513489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66" name="직선 연결선 165"/>
            <p:cNvCxnSpPr/>
            <p:nvPr/>
          </p:nvCxnSpPr>
          <p:spPr>
            <a:xfrm>
              <a:off x="3478103" y="5801521"/>
              <a:ext cx="0" cy="219767"/>
            </a:xfrm>
            <a:prstGeom prst="line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2" name="오른쪽 화살표 161"/>
          <p:cNvSpPr/>
          <p:nvPr/>
        </p:nvSpPr>
        <p:spPr>
          <a:xfrm>
            <a:off x="5510426" y="5106055"/>
            <a:ext cx="2200161" cy="40858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/>
          <p:cNvSpPr txBox="1"/>
          <p:nvPr/>
        </p:nvSpPr>
        <p:spPr>
          <a:xfrm>
            <a:off x="2944221" y="3635732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&lt;&lt;create&gt;&gt;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5808663" y="4859868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&lt;&lt;create&gt;&gt;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179512" y="1268760"/>
            <a:ext cx="324832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spc="-180" dirty="0" err="1" smtClean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게시글</a:t>
            </a:r>
            <a:r>
              <a:rPr lang="ko-KR" altLang="en-US" sz="2400" spc="-180" dirty="0" smtClean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목록을 조회하다</a:t>
            </a:r>
            <a:endParaRPr lang="en-US" altLang="ko-KR" sz="2400" spc="-180" dirty="0" smtClean="0">
              <a:solidFill>
                <a:schemeClr val="accent2">
                  <a:alpha val="97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7808457" y="5165577"/>
            <a:ext cx="219927" cy="10892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5040388" y="3912381"/>
            <a:ext cx="219927" cy="2334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/>
          <p:cNvSpPr/>
          <p:nvPr/>
        </p:nvSpPr>
        <p:spPr>
          <a:xfrm>
            <a:off x="2299748" y="2962701"/>
            <a:ext cx="219927" cy="34186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09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229" grpId="0" animBg="1"/>
      <p:bldP spid="162" grpId="0" animBg="1"/>
      <p:bldP spid="197" grpId="0"/>
      <p:bldP spid="198" grpId="0"/>
      <p:bldP spid="200" grpId="0" animBg="1"/>
      <p:bldP spid="201" grpId="0" animBg="1"/>
      <p:bldP spid="20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30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31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5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9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6" name="그룹 115"/>
          <p:cNvGrpSpPr/>
          <p:nvPr/>
        </p:nvGrpSpPr>
        <p:grpSpPr>
          <a:xfrm rot="10800000">
            <a:off x="9525" y="6265887"/>
            <a:ext cx="9115425" cy="576001"/>
            <a:chOff x="0" y="0"/>
            <a:chExt cx="9115425" cy="576001"/>
          </a:xfrm>
        </p:grpSpPr>
        <p:grpSp>
          <p:nvGrpSpPr>
            <p:cNvPr id="117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3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6" name="이등변 삼각형 14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이등변 삼각형 14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이등변 삼각형 14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이등변 삼각형 14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2" name="이등변 삼각형 14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이등변 삼각형 14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이등변 삼각형 14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이등변 삼각형 14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40" name="이등변 삼각형 139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이등변 삼각형 140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1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11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31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7" name="이등변 삼각형 12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이등변 삼각형 12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이등변 삼각형 12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이등변 삼각형 12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3" name="이등변 삼각형 122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이등변 삼각형 123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이등변 삼각형 12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이등변 삼각형 12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이등변 삼각형 121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6" name="TextBox 85"/>
          <p:cNvSpPr txBox="1"/>
          <p:nvPr/>
        </p:nvSpPr>
        <p:spPr>
          <a:xfrm>
            <a:off x="90722" y="582588"/>
            <a:ext cx="38186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시퀀</a:t>
            </a:r>
            <a:r>
              <a:rPr lang="ko-KR" altLang="en-US" sz="4400" b="1" spc="-450" dirty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</a:t>
            </a:r>
            <a:r>
              <a:rPr lang="ko-KR" altLang="en-US" sz="44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다이어그램</a:t>
            </a:r>
            <a:endParaRPr lang="ko-KR" altLang="en-US" sz="4400" b="1" spc="-450" dirty="0">
              <a:solidFill>
                <a:schemeClr val="accent5">
                  <a:alpha val="99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330055" y="1772816"/>
            <a:ext cx="1647152" cy="4464496"/>
            <a:chOff x="3212880" y="1556792"/>
            <a:chExt cx="1647152" cy="4464496"/>
          </a:xfrm>
        </p:grpSpPr>
        <p:sp>
          <p:nvSpPr>
            <p:cNvPr id="3" name="직사각형 2"/>
            <p:cNvSpPr/>
            <p:nvPr/>
          </p:nvSpPr>
          <p:spPr>
            <a:xfrm>
              <a:off x="3212880" y="1556792"/>
              <a:ext cx="1647152" cy="5442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: </a:t>
              </a:r>
              <a:r>
                <a:rPr lang="en-US" altLang="ko-KR" sz="2000" b="1" dirty="0" err="1" smtClean="0">
                  <a:solidFill>
                    <a:schemeClr val="tx1"/>
                  </a:solidFill>
                </a:rPr>
                <a:t>BoardDAO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033177" y="2057105"/>
              <a:ext cx="7292" cy="3964183"/>
              <a:chOff x="4031485" y="2057105"/>
              <a:chExt cx="10676" cy="3964183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4031485" y="2057105"/>
                <a:ext cx="5338" cy="3676151"/>
                <a:chOff x="3467427" y="2057105"/>
                <a:chExt cx="5338" cy="3676151"/>
              </a:xfrm>
            </p:grpSpPr>
            <p:cxnSp>
              <p:nvCxnSpPr>
                <p:cNvPr id="5" name="직선 연결선 4"/>
                <p:cNvCxnSpPr/>
                <p:nvPr/>
              </p:nvCxnSpPr>
              <p:spPr>
                <a:xfrm>
                  <a:off x="3472398" y="2057105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/>
                <p:cNvCxnSpPr/>
                <p:nvPr/>
              </p:nvCxnSpPr>
              <p:spPr>
                <a:xfrm>
                  <a:off x="3467427" y="2353840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>
                  <a:off x="3467427" y="2651939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/>
                <p:cNvCxnSpPr/>
                <p:nvPr/>
              </p:nvCxnSpPr>
              <p:spPr>
                <a:xfrm>
                  <a:off x="3469895" y="2924944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/>
                <p:cNvCxnSpPr/>
                <p:nvPr/>
              </p:nvCxnSpPr>
              <p:spPr>
                <a:xfrm>
                  <a:off x="3467427" y="3206154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/>
                <p:cNvCxnSpPr/>
                <p:nvPr/>
              </p:nvCxnSpPr>
              <p:spPr>
                <a:xfrm>
                  <a:off x="3467427" y="3497265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/>
                <p:cNvCxnSpPr/>
                <p:nvPr/>
              </p:nvCxnSpPr>
              <p:spPr>
                <a:xfrm>
                  <a:off x="3467427" y="3789040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직선 연결선 154"/>
                <p:cNvCxnSpPr/>
                <p:nvPr/>
              </p:nvCxnSpPr>
              <p:spPr>
                <a:xfrm>
                  <a:off x="3472398" y="4077072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직선 연결선 155"/>
                <p:cNvCxnSpPr/>
                <p:nvPr/>
              </p:nvCxnSpPr>
              <p:spPr>
                <a:xfrm>
                  <a:off x="3472765" y="4365104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/>
                <p:cNvCxnSpPr/>
                <p:nvPr/>
              </p:nvCxnSpPr>
              <p:spPr>
                <a:xfrm>
                  <a:off x="3472765" y="4649393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직선 연결선 157"/>
                <p:cNvCxnSpPr/>
                <p:nvPr/>
              </p:nvCxnSpPr>
              <p:spPr>
                <a:xfrm>
                  <a:off x="3467427" y="4941168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직선 연결선 158"/>
                <p:cNvCxnSpPr/>
                <p:nvPr/>
              </p:nvCxnSpPr>
              <p:spPr>
                <a:xfrm>
                  <a:off x="3472765" y="5229200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/>
                <p:cNvCxnSpPr/>
                <p:nvPr/>
              </p:nvCxnSpPr>
              <p:spPr>
                <a:xfrm>
                  <a:off x="3472765" y="5513489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1" name="직선 연결선 160"/>
              <p:cNvCxnSpPr/>
              <p:nvPr/>
            </p:nvCxnSpPr>
            <p:spPr>
              <a:xfrm>
                <a:off x="4042161" y="5801521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그룹 178"/>
          <p:cNvGrpSpPr/>
          <p:nvPr/>
        </p:nvGrpSpPr>
        <p:grpSpPr>
          <a:xfrm>
            <a:off x="6949602" y="1772815"/>
            <a:ext cx="2014886" cy="4464495"/>
            <a:chOff x="2648822" y="1556792"/>
            <a:chExt cx="1647152" cy="4464496"/>
          </a:xfrm>
        </p:grpSpPr>
        <p:sp>
          <p:nvSpPr>
            <p:cNvPr id="180" name="직사각형 179"/>
            <p:cNvSpPr/>
            <p:nvPr/>
          </p:nvSpPr>
          <p:spPr>
            <a:xfrm>
              <a:off x="2648822" y="1556792"/>
              <a:ext cx="1647152" cy="5442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: </a:t>
              </a:r>
              <a:r>
                <a:rPr lang="en-US" altLang="ko-KR" sz="2000" b="1" dirty="0" err="1" smtClean="0">
                  <a:solidFill>
                    <a:schemeClr val="tx1"/>
                  </a:solidFill>
                </a:rPr>
                <a:t>DBConnector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81" name="그룹 180"/>
            <p:cNvGrpSpPr/>
            <p:nvPr/>
          </p:nvGrpSpPr>
          <p:grpSpPr>
            <a:xfrm>
              <a:off x="3467427" y="2057105"/>
              <a:ext cx="5338" cy="3676151"/>
              <a:chOff x="3467427" y="2057105"/>
              <a:chExt cx="5338" cy="3676151"/>
            </a:xfrm>
          </p:grpSpPr>
          <p:cxnSp>
            <p:nvCxnSpPr>
              <p:cNvPr id="183" name="직선 연결선 182"/>
              <p:cNvCxnSpPr/>
              <p:nvPr/>
            </p:nvCxnSpPr>
            <p:spPr>
              <a:xfrm>
                <a:off x="3472398" y="2057105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>
                <a:off x="3467427" y="2353840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/>
              <p:cNvCxnSpPr/>
              <p:nvPr/>
            </p:nvCxnSpPr>
            <p:spPr>
              <a:xfrm>
                <a:off x="3467427" y="2651939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>
                <a:off x="3469895" y="2924944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>
                <a:off x="3467427" y="3206154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>
                <a:off x="3467427" y="3497265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>
              <a:xfrm>
                <a:off x="3467427" y="3789040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>
              <a:xfrm>
                <a:off x="3472398" y="4077072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3472765" y="4365104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>
                <a:off x="3472765" y="4649393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/>
              <p:cNvCxnSpPr/>
              <p:nvPr/>
            </p:nvCxnSpPr>
            <p:spPr>
              <a:xfrm>
                <a:off x="3467427" y="4941168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/>
              <p:nvPr/>
            </p:nvCxnSpPr>
            <p:spPr>
              <a:xfrm>
                <a:off x="3472765" y="5229200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>
                <a:off x="3472765" y="5513489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직선 연결선 181"/>
            <p:cNvCxnSpPr/>
            <p:nvPr/>
          </p:nvCxnSpPr>
          <p:spPr>
            <a:xfrm>
              <a:off x="3478103" y="5801521"/>
              <a:ext cx="0" cy="219767"/>
            </a:xfrm>
            <a:prstGeom prst="line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오른쪽 화살표 14"/>
          <p:cNvSpPr/>
          <p:nvPr/>
        </p:nvSpPr>
        <p:spPr>
          <a:xfrm>
            <a:off x="334953" y="2977847"/>
            <a:ext cx="1718234" cy="36764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00228" y="2699628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getAll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9" name="오른쪽 화살표 228"/>
          <p:cNvSpPr/>
          <p:nvPr/>
        </p:nvSpPr>
        <p:spPr>
          <a:xfrm>
            <a:off x="2682703" y="3575885"/>
            <a:ext cx="2257533" cy="41616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3" name="그룹 162"/>
          <p:cNvGrpSpPr/>
          <p:nvPr/>
        </p:nvGrpSpPr>
        <p:grpSpPr>
          <a:xfrm>
            <a:off x="1428972" y="1772817"/>
            <a:ext cx="1972304" cy="4464495"/>
            <a:chOff x="2566466" y="1556792"/>
            <a:chExt cx="1811866" cy="4464496"/>
          </a:xfrm>
        </p:grpSpPr>
        <p:sp>
          <p:nvSpPr>
            <p:cNvPr id="164" name="직사각형 163"/>
            <p:cNvSpPr/>
            <p:nvPr/>
          </p:nvSpPr>
          <p:spPr>
            <a:xfrm>
              <a:off x="2566466" y="1556792"/>
              <a:ext cx="1811866" cy="5442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:</a:t>
              </a:r>
              <a:r>
                <a:rPr lang="en-US" altLang="ko-KR" sz="2000" b="1" dirty="0" err="1" smtClean="0">
                  <a:solidFill>
                    <a:schemeClr val="tx1"/>
                  </a:solidFill>
                </a:rPr>
                <a:t>BoardService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65" name="그룹 164"/>
            <p:cNvGrpSpPr/>
            <p:nvPr/>
          </p:nvGrpSpPr>
          <p:grpSpPr>
            <a:xfrm>
              <a:off x="3467427" y="2057105"/>
              <a:ext cx="5338" cy="3676151"/>
              <a:chOff x="3467427" y="2057105"/>
              <a:chExt cx="5338" cy="3676151"/>
            </a:xfrm>
          </p:grpSpPr>
          <p:cxnSp>
            <p:nvCxnSpPr>
              <p:cNvPr id="167" name="직선 연결선 166"/>
              <p:cNvCxnSpPr/>
              <p:nvPr/>
            </p:nvCxnSpPr>
            <p:spPr>
              <a:xfrm>
                <a:off x="3472398" y="2057105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>
                <a:off x="3467427" y="2353840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/>
              <p:cNvCxnSpPr/>
              <p:nvPr/>
            </p:nvCxnSpPr>
            <p:spPr>
              <a:xfrm>
                <a:off x="3467427" y="2651939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/>
              <p:nvPr/>
            </p:nvCxnSpPr>
            <p:spPr>
              <a:xfrm>
                <a:off x="3469895" y="2924944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/>
              <p:cNvCxnSpPr/>
              <p:nvPr/>
            </p:nvCxnSpPr>
            <p:spPr>
              <a:xfrm>
                <a:off x="3467427" y="3206154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/>
              <p:cNvCxnSpPr/>
              <p:nvPr/>
            </p:nvCxnSpPr>
            <p:spPr>
              <a:xfrm>
                <a:off x="3467427" y="3497265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/>
              <p:cNvCxnSpPr/>
              <p:nvPr/>
            </p:nvCxnSpPr>
            <p:spPr>
              <a:xfrm>
                <a:off x="3467427" y="3789040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/>
              <p:cNvCxnSpPr/>
              <p:nvPr/>
            </p:nvCxnSpPr>
            <p:spPr>
              <a:xfrm>
                <a:off x="3472398" y="4077072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>
                <a:off x="3472765" y="4365104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>
                <a:off x="3472765" y="4649393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/>
              <p:cNvCxnSpPr/>
              <p:nvPr/>
            </p:nvCxnSpPr>
            <p:spPr>
              <a:xfrm>
                <a:off x="3467427" y="4941168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/>
              <p:cNvCxnSpPr/>
              <p:nvPr/>
            </p:nvCxnSpPr>
            <p:spPr>
              <a:xfrm>
                <a:off x="3472765" y="5229200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>
                <a:off x="3472765" y="5513489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66" name="직선 연결선 165"/>
            <p:cNvCxnSpPr/>
            <p:nvPr/>
          </p:nvCxnSpPr>
          <p:spPr>
            <a:xfrm>
              <a:off x="3478103" y="5801521"/>
              <a:ext cx="0" cy="219767"/>
            </a:xfrm>
            <a:prstGeom prst="line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2" name="오른쪽 화살표 161"/>
          <p:cNvSpPr/>
          <p:nvPr/>
        </p:nvSpPr>
        <p:spPr>
          <a:xfrm>
            <a:off x="5516621" y="4086364"/>
            <a:ext cx="2200161" cy="40858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/>
          <p:cNvSpPr txBox="1"/>
          <p:nvPr/>
        </p:nvSpPr>
        <p:spPr>
          <a:xfrm>
            <a:off x="2944221" y="33477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SelectAll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5808663" y="3851756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connect()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9" name="오른쪽 화살표 198"/>
          <p:cNvSpPr/>
          <p:nvPr/>
        </p:nvSpPr>
        <p:spPr>
          <a:xfrm>
            <a:off x="5508104" y="4892627"/>
            <a:ext cx="2200161" cy="40858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/>
          <p:cNvSpPr txBox="1"/>
          <p:nvPr/>
        </p:nvSpPr>
        <p:spPr>
          <a:xfrm>
            <a:off x="5800146" y="464384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9.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getConn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1" name="오른쪽 화살표 200"/>
          <p:cNvSpPr/>
          <p:nvPr/>
        </p:nvSpPr>
        <p:spPr>
          <a:xfrm>
            <a:off x="5508104" y="5684715"/>
            <a:ext cx="2200161" cy="40858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/>
          <p:cNvSpPr txBox="1"/>
          <p:nvPr/>
        </p:nvSpPr>
        <p:spPr>
          <a:xfrm>
            <a:off x="5652120" y="5435932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 disconnect()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179512" y="1268760"/>
            <a:ext cx="44582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spc="-180" dirty="0" err="1" smtClean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게시글</a:t>
            </a:r>
            <a:r>
              <a:rPr lang="ko-KR" altLang="en-US" sz="2400" spc="-180" dirty="0" smtClean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목록을 조회하다 </a:t>
            </a:r>
            <a:r>
              <a:rPr lang="en-US" altLang="ko-KR" sz="2400" spc="-180" dirty="0" smtClean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 </a:t>
            </a:r>
            <a:r>
              <a:rPr lang="ko-KR" altLang="en-US" sz="2400" spc="-180" dirty="0" smtClean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전체목록</a:t>
            </a:r>
            <a:endParaRPr lang="en-US" altLang="ko-KR" sz="2400" spc="-180" dirty="0" smtClean="0">
              <a:solidFill>
                <a:schemeClr val="accent2">
                  <a:alpha val="97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4" name="직사각형 203"/>
          <p:cNvSpPr/>
          <p:nvPr/>
        </p:nvSpPr>
        <p:spPr>
          <a:xfrm>
            <a:off x="5040388" y="3484008"/>
            <a:ext cx="219927" cy="28253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7812360" y="3902344"/>
            <a:ext cx="219927" cy="6787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2267744" y="2962701"/>
            <a:ext cx="219927" cy="34186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/>
          <p:cNvSpPr/>
          <p:nvPr/>
        </p:nvSpPr>
        <p:spPr>
          <a:xfrm>
            <a:off x="7812360" y="4766442"/>
            <a:ext cx="219927" cy="6787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7812360" y="5630538"/>
            <a:ext cx="219927" cy="6787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88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229" grpId="0" animBg="1"/>
      <p:bldP spid="162" grpId="0" animBg="1"/>
      <p:bldP spid="197" grpId="0"/>
      <p:bldP spid="198" grpId="0"/>
      <p:bldP spid="199" grpId="0" animBg="1"/>
      <p:bldP spid="200" grpId="0"/>
      <p:bldP spid="201" grpId="0" animBg="1"/>
      <p:bldP spid="202" grpId="0"/>
      <p:bldP spid="204" grpId="0" animBg="1"/>
      <p:bldP spid="205" grpId="0" animBg="1"/>
      <p:bldP spid="206" grpId="0" animBg="1"/>
      <p:bldP spid="207" grpId="0" animBg="1"/>
      <p:bldP spid="20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30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31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5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9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6" name="그룹 115"/>
          <p:cNvGrpSpPr/>
          <p:nvPr/>
        </p:nvGrpSpPr>
        <p:grpSpPr>
          <a:xfrm rot="10800000">
            <a:off x="9525" y="6265887"/>
            <a:ext cx="9115425" cy="576001"/>
            <a:chOff x="0" y="0"/>
            <a:chExt cx="9115425" cy="576001"/>
          </a:xfrm>
        </p:grpSpPr>
        <p:grpSp>
          <p:nvGrpSpPr>
            <p:cNvPr id="117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3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6" name="이등변 삼각형 14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이등변 삼각형 14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이등변 삼각형 14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이등변 삼각형 14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2" name="이등변 삼각형 14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이등변 삼각형 14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이등변 삼각형 14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이등변 삼각형 14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40" name="이등변 삼각형 139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이등변 삼각형 140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1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11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31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7" name="이등변 삼각형 12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이등변 삼각형 12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이등변 삼각형 12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이등변 삼각형 12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3" name="이등변 삼각형 122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이등변 삼각형 123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이등변 삼각형 12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이등변 삼각형 12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이등변 삼각형 121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6" name="TextBox 85"/>
          <p:cNvSpPr txBox="1"/>
          <p:nvPr/>
        </p:nvSpPr>
        <p:spPr>
          <a:xfrm>
            <a:off x="90722" y="582588"/>
            <a:ext cx="38186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시퀀</a:t>
            </a:r>
            <a:r>
              <a:rPr lang="ko-KR" altLang="en-US" sz="4400" b="1" spc="-450" dirty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</a:t>
            </a:r>
            <a:r>
              <a:rPr lang="ko-KR" altLang="en-US" sz="44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다이어그램</a:t>
            </a:r>
            <a:endParaRPr lang="ko-KR" altLang="en-US" sz="4400" b="1" spc="-450" dirty="0">
              <a:solidFill>
                <a:schemeClr val="accent5">
                  <a:alpha val="99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005684" y="1772816"/>
            <a:ext cx="1647152" cy="4464496"/>
            <a:chOff x="3212880" y="1556792"/>
            <a:chExt cx="1647152" cy="4464496"/>
          </a:xfrm>
        </p:grpSpPr>
        <p:sp>
          <p:nvSpPr>
            <p:cNvPr id="3" name="직사각형 2"/>
            <p:cNvSpPr/>
            <p:nvPr/>
          </p:nvSpPr>
          <p:spPr>
            <a:xfrm>
              <a:off x="3212880" y="1556792"/>
              <a:ext cx="1647152" cy="5442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: </a:t>
              </a:r>
              <a:r>
                <a:rPr lang="en-US" altLang="ko-KR" sz="2000" b="1" dirty="0" err="1" smtClean="0">
                  <a:solidFill>
                    <a:schemeClr val="tx1"/>
                  </a:solidFill>
                </a:rPr>
                <a:t>BoardDTO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033177" y="2057105"/>
              <a:ext cx="7292" cy="3964183"/>
              <a:chOff x="4031485" y="2057105"/>
              <a:chExt cx="10676" cy="3964183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4031485" y="2057105"/>
                <a:ext cx="5338" cy="3676151"/>
                <a:chOff x="3467427" y="2057105"/>
                <a:chExt cx="5338" cy="3676151"/>
              </a:xfrm>
            </p:grpSpPr>
            <p:cxnSp>
              <p:nvCxnSpPr>
                <p:cNvPr id="5" name="직선 연결선 4"/>
                <p:cNvCxnSpPr/>
                <p:nvPr/>
              </p:nvCxnSpPr>
              <p:spPr>
                <a:xfrm>
                  <a:off x="3472398" y="2057105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/>
                <p:cNvCxnSpPr/>
                <p:nvPr/>
              </p:nvCxnSpPr>
              <p:spPr>
                <a:xfrm>
                  <a:off x="3467427" y="2353840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>
                  <a:off x="3467427" y="2651939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/>
                <p:cNvCxnSpPr/>
                <p:nvPr/>
              </p:nvCxnSpPr>
              <p:spPr>
                <a:xfrm>
                  <a:off x="3469895" y="2924944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/>
                <p:cNvCxnSpPr/>
                <p:nvPr/>
              </p:nvCxnSpPr>
              <p:spPr>
                <a:xfrm>
                  <a:off x="3467427" y="3206154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/>
                <p:cNvCxnSpPr/>
                <p:nvPr/>
              </p:nvCxnSpPr>
              <p:spPr>
                <a:xfrm>
                  <a:off x="3467427" y="3497265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/>
                <p:cNvCxnSpPr/>
                <p:nvPr/>
              </p:nvCxnSpPr>
              <p:spPr>
                <a:xfrm>
                  <a:off x="3467427" y="3789040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직선 연결선 154"/>
                <p:cNvCxnSpPr/>
                <p:nvPr/>
              </p:nvCxnSpPr>
              <p:spPr>
                <a:xfrm>
                  <a:off x="3472398" y="4077072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직선 연결선 155"/>
                <p:cNvCxnSpPr/>
                <p:nvPr/>
              </p:nvCxnSpPr>
              <p:spPr>
                <a:xfrm>
                  <a:off x="3472765" y="4365104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/>
                <p:cNvCxnSpPr/>
                <p:nvPr/>
              </p:nvCxnSpPr>
              <p:spPr>
                <a:xfrm>
                  <a:off x="3472765" y="4649393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직선 연결선 157"/>
                <p:cNvCxnSpPr/>
                <p:nvPr/>
              </p:nvCxnSpPr>
              <p:spPr>
                <a:xfrm>
                  <a:off x="3467427" y="4941168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직선 연결선 158"/>
                <p:cNvCxnSpPr/>
                <p:nvPr/>
              </p:nvCxnSpPr>
              <p:spPr>
                <a:xfrm>
                  <a:off x="3472765" y="5229200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/>
                <p:cNvCxnSpPr/>
                <p:nvPr/>
              </p:nvCxnSpPr>
              <p:spPr>
                <a:xfrm>
                  <a:off x="3472765" y="5513489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1" name="직선 연결선 160"/>
              <p:cNvCxnSpPr/>
              <p:nvPr/>
            </p:nvCxnSpPr>
            <p:spPr>
              <a:xfrm>
                <a:off x="4042161" y="5801521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그룹 178"/>
          <p:cNvGrpSpPr/>
          <p:nvPr/>
        </p:nvGrpSpPr>
        <p:grpSpPr>
          <a:xfrm>
            <a:off x="6949602" y="1772814"/>
            <a:ext cx="2014886" cy="4464495"/>
            <a:chOff x="2648822" y="1556792"/>
            <a:chExt cx="1647152" cy="4464496"/>
          </a:xfrm>
        </p:grpSpPr>
        <p:sp>
          <p:nvSpPr>
            <p:cNvPr id="180" name="직사각형 179"/>
            <p:cNvSpPr/>
            <p:nvPr/>
          </p:nvSpPr>
          <p:spPr>
            <a:xfrm>
              <a:off x="2648822" y="1556792"/>
              <a:ext cx="1647152" cy="5442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: </a:t>
              </a:r>
              <a:r>
                <a:rPr lang="en-US" altLang="ko-KR" sz="2000" b="1" dirty="0" err="1" smtClean="0">
                  <a:solidFill>
                    <a:schemeClr val="tx1"/>
                  </a:solidFill>
                </a:rPr>
                <a:t>BoardBean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81" name="그룹 180"/>
            <p:cNvGrpSpPr/>
            <p:nvPr/>
          </p:nvGrpSpPr>
          <p:grpSpPr>
            <a:xfrm>
              <a:off x="3467427" y="2057105"/>
              <a:ext cx="5338" cy="3676151"/>
              <a:chOff x="3467427" y="2057105"/>
              <a:chExt cx="5338" cy="3676151"/>
            </a:xfrm>
          </p:grpSpPr>
          <p:cxnSp>
            <p:nvCxnSpPr>
              <p:cNvPr id="183" name="직선 연결선 182"/>
              <p:cNvCxnSpPr/>
              <p:nvPr/>
            </p:nvCxnSpPr>
            <p:spPr>
              <a:xfrm>
                <a:off x="3472398" y="2057105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>
                <a:off x="3467427" y="2353840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/>
              <p:cNvCxnSpPr/>
              <p:nvPr/>
            </p:nvCxnSpPr>
            <p:spPr>
              <a:xfrm>
                <a:off x="3467427" y="2651939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>
                <a:off x="3469895" y="2924944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>
                <a:off x="3467427" y="3206154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>
                <a:off x="3467427" y="3497265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>
              <a:xfrm>
                <a:off x="3467427" y="3789040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>
              <a:xfrm>
                <a:off x="3472398" y="4077072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3472765" y="4365104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>
                <a:off x="3472765" y="4649393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/>
              <p:cNvCxnSpPr/>
              <p:nvPr/>
            </p:nvCxnSpPr>
            <p:spPr>
              <a:xfrm>
                <a:off x="3467427" y="4941168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/>
              <p:nvPr/>
            </p:nvCxnSpPr>
            <p:spPr>
              <a:xfrm>
                <a:off x="3472765" y="5229200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>
                <a:off x="3472765" y="5513489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직선 연결선 181"/>
            <p:cNvCxnSpPr/>
            <p:nvPr/>
          </p:nvCxnSpPr>
          <p:spPr>
            <a:xfrm>
              <a:off x="3478103" y="5801521"/>
              <a:ext cx="0" cy="219767"/>
            </a:xfrm>
            <a:prstGeom prst="line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835696" y="5157192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17. &lt;&lt;create&gt;&gt;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9" name="오른쪽 화살표 228"/>
          <p:cNvSpPr/>
          <p:nvPr/>
        </p:nvSpPr>
        <p:spPr>
          <a:xfrm>
            <a:off x="3923928" y="3356991"/>
            <a:ext cx="1696118" cy="41616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3" name="그룹 162"/>
          <p:cNvGrpSpPr/>
          <p:nvPr/>
        </p:nvGrpSpPr>
        <p:grpSpPr>
          <a:xfrm>
            <a:off x="2736614" y="1772816"/>
            <a:ext cx="1972304" cy="4464495"/>
            <a:chOff x="2566466" y="1556792"/>
            <a:chExt cx="1811866" cy="4464496"/>
          </a:xfrm>
        </p:grpSpPr>
        <p:sp>
          <p:nvSpPr>
            <p:cNvPr id="164" name="직사각형 163"/>
            <p:cNvSpPr/>
            <p:nvPr/>
          </p:nvSpPr>
          <p:spPr>
            <a:xfrm>
              <a:off x="2566466" y="1556792"/>
              <a:ext cx="1811866" cy="5442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:</a:t>
              </a:r>
              <a:r>
                <a:rPr lang="en-US" altLang="ko-KR" sz="2000" b="1" dirty="0" err="1" smtClean="0">
                  <a:solidFill>
                    <a:schemeClr val="tx1"/>
                  </a:solidFill>
                </a:rPr>
                <a:t>BoardService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65" name="그룹 164"/>
            <p:cNvGrpSpPr/>
            <p:nvPr/>
          </p:nvGrpSpPr>
          <p:grpSpPr>
            <a:xfrm>
              <a:off x="3467427" y="2057105"/>
              <a:ext cx="5338" cy="3676151"/>
              <a:chOff x="3467427" y="2057105"/>
              <a:chExt cx="5338" cy="3676151"/>
            </a:xfrm>
          </p:grpSpPr>
          <p:cxnSp>
            <p:nvCxnSpPr>
              <p:cNvPr id="167" name="직선 연결선 166"/>
              <p:cNvCxnSpPr/>
              <p:nvPr/>
            </p:nvCxnSpPr>
            <p:spPr>
              <a:xfrm>
                <a:off x="3472398" y="2057105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>
                <a:off x="3467427" y="2353840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/>
              <p:cNvCxnSpPr/>
              <p:nvPr/>
            </p:nvCxnSpPr>
            <p:spPr>
              <a:xfrm>
                <a:off x="3467427" y="2651939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/>
              <p:nvPr/>
            </p:nvCxnSpPr>
            <p:spPr>
              <a:xfrm>
                <a:off x="3469895" y="2924944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/>
              <p:cNvCxnSpPr/>
              <p:nvPr/>
            </p:nvCxnSpPr>
            <p:spPr>
              <a:xfrm>
                <a:off x="3467427" y="3206154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/>
              <p:cNvCxnSpPr/>
              <p:nvPr/>
            </p:nvCxnSpPr>
            <p:spPr>
              <a:xfrm>
                <a:off x="3467427" y="3497265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/>
              <p:cNvCxnSpPr/>
              <p:nvPr/>
            </p:nvCxnSpPr>
            <p:spPr>
              <a:xfrm>
                <a:off x="3467427" y="3789040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/>
              <p:cNvCxnSpPr/>
              <p:nvPr/>
            </p:nvCxnSpPr>
            <p:spPr>
              <a:xfrm>
                <a:off x="3472398" y="4077072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>
                <a:off x="3472765" y="4365104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>
                <a:off x="3472765" y="4649393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/>
              <p:cNvCxnSpPr/>
              <p:nvPr/>
            </p:nvCxnSpPr>
            <p:spPr>
              <a:xfrm>
                <a:off x="3467427" y="4941168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/>
              <p:cNvCxnSpPr/>
              <p:nvPr/>
            </p:nvCxnSpPr>
            <p:spPr>
              <a:xfrm>
                <a:off x="3472765" y="5229200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>
                <a:off x="3472765" y="5513489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66" name="직선 연결선 165"/>
            <p:cNvCxnSpPr/>
            <p:nvPr/>
          </p:nvCxnSpPr>
          <p:spPr>
            <a:xfrm>
              <a:off x="3478103" y="5801521"/>
              <a:ext cx="0" cy="219767"/>
            </a:xfrm>
            <a:prstGeom prst="line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4" name="그룹 203"/>
          <p:cNvGrpSpPr/>
          <p:nvPr/>
        </p:nvGrpSpPr>
        <p:grpSpPr>
          <a:xfrm>
            <a:off x="467544" y="1772815"/>
            <a:ext cx="1972304" cy="4464495"/>
            <a:chOff x="2566466" y="1556792"/>
            <a:chExt cx="1811866" cy="4464496"/>
          </a:xfrm>
        </p:grpSpPr>
        <p:sp>
          <p:nvSpPr>
            <p:cNvPr id="205" name="직사각형 204"/>
            <p:cNvSpPr/>
            <p:nvPr/>
          </p:nvSpPr>
          <p:spPr>
            <a:xfrm>
              <a:off x="2566466" y="1556792"/>
              <a:ext cx="1811866" cy="5442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:</a:t>
              </a:r>
              <a:r>
                <a:rPr lang="en-US" altLang="ko-KR" sz="2000" b="1" dirty="0" err="1" smtClean="0">
                  <a:solidFill>
                    <a:schemeClr val="tx1"/>
                  </a:solidFill>
                </a:rPr>
                <a:t>SearchServlet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06" name="그룹 205"/>
            <p:cNvGrpSpPr/>
            <p:nvPr/>
          </p:nvGrpSpPr>
          <p:grpSpPr>
            <a:xfrm>
              <a:off x="3467427" y="2057105"/>
              <a:ext cx="5338" cy="3676151"/>
              <a:chOff x="3467427" y="2057105"/>
              <a:chExt cx="5338" cy="3676151"/>
            </a:xfrm>
          </p:grpSpPr>
          <p:cxnSp>
            <p:nvCxnSpPr>
              <p:cNvPr id="208" name="직선 연결선 207"/>
              <p:cNvCxnSpPr/>
              <p:nvPr/>
            </p:nvCxnSpPr>
            <p:spPr>
              <a:xfrm>
                <a:off x="3472398" y="2057105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/>
              <p:cNvCxnSpPr/>
              <p:nvPr/>
            </p:nvCxnSpPr>
            <p:spPr>
              <a:xfrm>
                <a:off x="3467427" y="2353840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/>
              <p:cNvCxnSpPr/>
              <p:nvPr/>
            </p:nvCxnSpPr>
            <p:spPr>
              <a:xfrm>
                <a:off x="3467427" y="2651939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/>
              <p:cNvCxnSpPr/>
              <p:nvPr/>
            </p:nvCxnSpPr>
            <p:spPr>
              <a:xfrm>
                <a:off x="3469895" y="2924944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/>
              <p:nvPr/>
            </p:nvCxnSpPr>
            <p:spPr>
              <a:xfrm>
                <a:off x="3467427" y="3206154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/>
              <p:cNvCxnSpPr/>
              <p:nvPr/>
            </p:nvCxnSpPr>
            <p:spPr>
              <a:xfrm>
                <a:off x="3467427" y="3497265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/>
              <p:cNvCxnSpPr/>
              <p:nvPr/>
            </p:nvCxnSpPr>
            <p:spPr>
              <a:xfrm>
                <a:off x="3467427" y="3789040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/>
              <p:cNvCxnSpPr/>
              <p:nvPr/>
            </p:nvCxnSpPr>
            <p:spPr>
              <a:xfrm>
                <a:off x="3472398" y="4077072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/>
              <p:cNvCxnSpPr/>
              <p:nvPr/>
            </p:nvCxnSpPr>
            <p:spPr>
              <a:xfrm>
                <a:off x="3472765" y="4365104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/>
              <p:cNvCxnSpPr/>
              <p:nvPr/>
            </p:nvCxnSpPr>
            <p:spPr>
              <a:xfrm>
                <a:off x="3472765" y="4649393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/>
              <p:nvPr/>
            </p:nvCxnSpPr>
            <p:spPr>
              <a:xfrm>
                <a:off x="3467427" y="4941168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9" name="직선 연결선 218"/>
              <p:cNvCxnSpPr/>
              <p:nvPr/>
            </p:nvCxnSpPr>
            <p:spPr>
              <a:xfrm>
                <a:off x="3472765" y="5229200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/>
              <p:cNvCxnSpPr/>
              <p:nvPr/>
            </p:nvCxnSpPr>
            <p:spPr>
              <a:xfrm>
                <a:off x="3472765" y="5513489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207" name="직선 연결선 206"/>
            <p:cNvCxnSpPr/>
            <p:nvPr/>
          </p:nvCxnSpPr>
          <p:spPr>
            <a:xfrm>
              <a:off x="3478103" y="5801521"/>
              <a:ext cx="0" cy="219767"/>
            </a:xfrm>
            <a:prstGeom prst="line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오른쪽 화살표 14"/>
          <p:cNvSpPr/>
          <p:nvPr/>
        </p:nvSpPr>
        <p:spPr>
          <a:xfrm>
            <a:off x="1736533" y="5437621"/>
            <a:ext cx="5931811" cy="36764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TextBox 220"/>
          <p:cNvSpPr txBox="1"/>
          <p:nvPr/>
        </p:nvSpPr>
        <p:spPr>
          <a:xfrm>
            <a:off x="3980480" y="3059667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16. &lt;&lt;create&gt;&gt;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179512" y="1268760"/>
            <a:ext cx="324832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spc="-180" dirty="0" err="1" smtClean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게시글</a:t>
            </a:r>
            <a:r>
              <a:rPr lang="ko-KR" altLang="en-US" sz="2400" spc="-180" dirty="0" smtClean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목록을 조회하다</a:t>
            </a:r>
            <a:endParaRPr lang="en-US" altLang="ko-KR" sz="2400" spc="-180" dirty="0" smtClean="0">
              <a:solidFill>
                <a:schemeClr val="accent2">
                  <a:alpha val="97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5712588" y="3284984"/>
            <a:ext cx="219927" cy="7439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7812360" y="5301208"/>
            <a:ext cx="219927" cy="7439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00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9" grpId="0" animBg="1"/>
      <p:bldP spid="15" grpId="0" animBg="1"/>
      <p:bldP spid="221" grpId="0"/>
      <p:bldP spid="162" grpId="0" animBg="1"/>
      <p:bldP spid="19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30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31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5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9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6" name="그룹 115"/>
          <p:cNvGrpSpPr/>
          <p:nvPr/>
        </p:nvGrpSpPr>
        <p:grpSpPr>
          <a:xfrm rot="10800000">
            <a:off x="9525" y="6265887"/>
            <a:ext cx="9115425" cy="576001"/>
            <a:chOff x="0" y="0"/>
            <a:chExt cx="9115425" cy="576001"/>
          </a:xfrm>
        </p:grpSpPr>
        <p:grpSp>
          <p:nvGrpSpPr>
            <p:cNvPr id="117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3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6" name="이등변 삼각형 14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이등변 삼각형 14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이등변 삼각형 14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이등변 삼각형 14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2" name="이등변 삼각형 14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이등변 삼각형 14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이등변 삼각형 14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이등변 삼각형 14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40" name="이등변 삼각형 139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이등변 삼각형 140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1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11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31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7" name="이등변 삼각형 12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이등변 삼각형 12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이등변 삼각형 12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이등변 삼각형 12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3" name="이등변 삼각형 122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이등변 삼각형 123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이등변 삼각형 12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이등변 삼각형 12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이등변 삼각형 121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6" name="TextBox 85"/>
          <p:cNvSpPr txBox="1"/>
          <p:nvPr/>
        </p:nvSpPr>
        <p:spPr>
          <a:xfrm>
            <a:off x="90722" y="582588"/>
            <a:ext cx="38186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시퀀</a:t>
            </a:r>
            <a:r>
              <a:rPr lang="ko-KR" altLang="en-US" sz="4400" b="1" spc="-450" dirty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</a:t>
            </a:r>
            <a:r>
              <a:rPr lang="ko-KR" altLang="en-US" sz="44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다이어그램</a:t>
            </a:r>
            <a:endParaRPr lang="ko-KR" altLang="en-US" sz="4400" b="1" spc="-450" dirty="0">
              <a:solidFill>
                <a:schemeClr val="accent5">
                  <a:alpha val="99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330055" y="1772816"/>
            <a:ext cx="1647152" cy="4464496"/>
            <a:chOff x="3212880" y="1556792"/>
            <a:chExt cx="1647152" cy="4464496"/>
          </a:xfrm>
        </p:grpSpPr>
        <p:sp>
          <p:nvSpPr>
            <p:cNvPr id="3" name="직사각형 2"/>
            <p:cNvSpPr/>
            <p:nvPr/>
          </p:nvSpPr>
          <p:spPr>
            <a:xfrm>
              <a:off x="3212880" y="1556792"/>
              <a:ext cx="1647152" cy="5442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: </a:t>
              </a:r>
              <a:r>
                <a:rPr lang="en-US" altLang="ko-KR" sz="2000" b="1" dirty="0" err="1" smtClean="0">
                  <a:solidFill>
                    <a:schemeClr val="tx1"/>
                  </a:solidFill>
                </a:rPr>
                <a:t>BoardDAO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033177" y="2057105"/>
              <a:ext cx="7292" cy="3964183"/>
              <a:chOff x="4031485" y="2057105"/>
              <a:chExt cx="10676" cy="3964183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4031485" y="2057105"/>
                <a:ext cx="5338" cy="3676151"/>
                <a:chOff x="3467427" y="2057105"/>
                <a:chExt cx="5338" cy="3676151"/>
              </a:xfrm>
            </p:grpSpPr>
            <p:cxnSp>
              <p:nvCxnSpPr>
                <p:cNvPr id="5" name="직선 연결선 4"/>
                <p:cNvCxnSpPr/>
                <p:nvPr/>
              </p:nvCxnSpPr>
              <p:spPr>
                <a:xfrm>
                  <a:off x="3472398" y="2057105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/>
                <p:cNvCxnSpPr/>
                <p:nvPr/>
              </p:nvCxnSpPr>
              <p:spPr>
                <a:xfrm>
                  <a:off x="3467427" y="2353840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>
                  <a:off x="3467427" y="2651939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/>
                <p:cNvCxnSpPr/>
                <p:nvPr/>
              </p:nvCxnSpPr>
              <p:spPr>
                <a:xfrm>
                  <a:off x="3469895" y="2924944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/>
                <p:cNvCxnSpPr/>
                <p:nvPr/>
              </p:nvCxnSpPr>
              <p:spPr>
                <a:xfrm>
                  <a:off x="3467427" y="3206154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/>
                <p:cNvCxnSpPr/>
                <p:nvPr/>
              </p:nvCxnSpPr>
              <p:spPr>
                <a:xfrm>
                  <a:off x="3467427" y="3497265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/>
                <p:cNvCxnSpPr/>
                <p:nvPr/>
              </p:nvCxnSpPr>
              <p:spPr>
                <a:xfrm>
                  <a:off x="3467427" y="3789040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직선 연결선 154"/>
                <p:cNvCxnSpPr/>
                <p:nvPr/>
              </p:nvCxnSpPr>
              <p:spPr>
                <a:xfrm>
                  <a:off x="3472398" y="4077072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직선 연결선 155"/>
                <p:cNvCxnSpPr/>
                <p:nvPr/>
              </p:nvCxnSpPr>
              <p:spPr>
                <a:xfrm>
                  <a:off x="3472765" y="4365104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/>
                <p:cNvCxnSpPr/>
                <p:nvPr/>
              </p:nvCxnSpPr>
              <p:spPr>
                <a:xfrm>
                  <a:off x="3472765" y="4649393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직선 연결선 157"/>
                <p:cNvCxnSpPr/>
                <p:nvPr/>
              </p:nvCxnSpPr>
              <p:spPr>
                <a:xfrm>
                  <a:off x="3467427" y="4941168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직선 연결선 158"/>
                <p:cNvCxnSpPr/>
                <p:nvPr/>
              </p:nvCxnSpPr>
              <p:spPr>
                <a:xfrm>
                  <a:off x="3472765" y="5229200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/>
                <p:cNvCxnSpPr/>
                <p:nvPr/>
              </p:nvCxnSpPr>
              <p:spPr>
                <a:xfrm>
                  <a:off x="3472765" y="5513489"/>
                  <a:ext cx="0" cy="21976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1" name="직선 연결선 160"/>
              <p:cNvCxnSpPr/>
              <p:nvPr/>
            </p:nvCxnSpPr>
            <p:spPr>
              <a:xfrm>
                <a:off x="4042161" y="5801521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그룹 178"/>
          <p:cNvGrpSpPr/>
          <p:nvPr/>
        </p:nvGrpSpPr>
        <p:grpSpPr>
          <a:xfrm>
            <a:off x="6949602" y="1772815"/>
            <a:ext cx="2014886" cy="4464495"/>
            <a:chOff x="2648822" y="1556792"/>
            <a:chExt cx="1647152" cy="4464496"/>
          </a:xfrm>
        </p:grpSpPr>
        <p:sp>
          <p:nvSpPr>
            <p:cNvPr id="180" name="직사각형 179"/>
            <p:cNvSpPr/>
            <p:nvPr/>
          </p:nvSpPr>
          <p:spPr>
            <a:xfrm>
              <a:off x="2648822" y="1556792"/>
              <a:ext cx="1647152" cy="5442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: </a:t>
              </a:r>
              <a:r>
                <a:rPr lang="en-US" altLang="ko-KR" sz="2000" b="1" dirty="0" err="1" smtClean="0">
                  <a:solidFill>
                    <a:schemeClr val="tx1"/>
                  </a:solidFill>
                </a:rPr>
                <a:t>DBConnector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81" name="그룹 180"/>
            <p:cNvGrpSpPr/>
            <p:nvPr/>
          </p:nvGrpSpPr>
          <p:grpSpPr>
            <a:xfrm>
              <a:off x="3467427" y="2057105"/>
              <a:ext cx="5338" cy="3676151"/>
              <a:chOff x="3467427" y="2057105"/>
              <a:chExt cx="5338" cy="3676151"/>
            </a:xfrm>
          </p:grpSpPr>
          <p:cxnSp>
            <p:nvCxnSpPr>
              <p:cNvPr id="183" name="직선 연결선 182"/>
              <p:cNvCxnSpPr/>
              <p:nvPr/>
            </p:nvCxnSpPr>
            <p:spPr>
              <a:xfrm>
                <a:off x="3472398" y="2057105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>
                <a:off x="3467427" y="2353840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/>
              <p:cNvCxnSpPr/>
              <p:nvPr/>
            </p:nvCxnSpPr>
            <p:spPr>
              <a:xfrm>
                <a:off x="3467427" y="2651939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>
                <a:off x="3469895" y="2924944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>
                <a:off x="3467427" y="3206154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>
                <a:off x="3467427" y="3497265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>
              <a:xfrm>
                <a:off x="3467427" y="3789040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>
              <a:xfrm>
                <a:off x="3472398" y="4077072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3472765" y="4365104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>
                <a:off x="3472765" y="4649393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/>
              <p:cNvCxnSpPr/>
              <p:nvPr/>
            </p:nvCxnSpPr>
            <p:spPr>
              <a:xfrm>
                <a:off x="3467427" y="4941168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/>
              <p:nvPr/>
            </p:nvCxnSpPr>
            <p:spPr>
              <a:xfrm>
                <a:off x="3472765" y="5229200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>
                <a:off x="3472765" y="5513489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직선 연결선 181"/>
            <p:cNvCxnSpPr/>
            <p:nvPr/>
          </p:nvCxnSpPr>
          <p:spPr>
            <a:xfrm>
              <a:off x="3478103" y="5801521"/>
              <a:ext cx="0" cy="219767"/>
            </a:xfrm>
            <a:prstGeom prst="line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오른쪽 화살표 14"/>
          <p:cNvSpPr/>
          <p:nvPr/>
        </p:nvSpPr>
        <p:spPr>
          <a:xfrm>
            <a:off x="334953" y="2977847"/>
            <a:ext cx="1718234" cy="36764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오른쪽 화살표 228"/>
          <p:cNvSpPr/>
          <p:nvPr/>
        </p:nvSpPr>
        <p:spPr>
          <a:xfrm>
            <a:off x="2682703" y="3575885"/>
            <a:ext cx="2257533" cy="41616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3" name="그룹 162"/>
          <p:cNvGrpSpPr/>
          <p:nvPr/>
        </p:nvGrpSpPr>
        <p:grpSpPr>
          <a:xfrm>
            <a:off x="1428972" y="1772817"/>
            <a:ext cx="1972304" cy="4464495"/>
            <a:chOff x="2566466" y="1556792"/>
            <a:chExt cx="1811866" cy="4464496"/>
          </a:xfrm>
        </p:grpSpPr>
        <p:sp>
          <p:nvSpPr>
            <p:cNvPr id="164" name="직사각형 163"/>
            <p:cNvSpPr/>
            <p:nvPr/>
          </p:nvSpPr>
          <p:spPr>
            <a:xfrm>
              <a:off x="2566466" y="1556792"/>
              <a:ext cx="1811866" cy="5442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:</a:t>
              </a:r>
              <a:r>
                <a:rPr lang="en-US" altLang="ko-KR" sz="2000" b="1" dirty="0" err="1" smtClean="0">
                  <a:solidFill>
                    <a:schemeClr val="tx1"/>
                  </a:solidFill>
                </a:rPr>
                <a:t>BoardService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65" name="그룹 164"/>
            <p:cNvGrpSpPr/>
            <p:nvPr/>
          </p:nvGrpSpPr>
          <p:grpSpPr>
            <a:xfrm>
              <a:off x="3467427" y="2057105"/>
              <a:ext cx="5338" cy="3676151"/>
              <a:chOff x="3467427" y="2057105"/>
              <a:chExt cx="5338" cy="3676151"/>
            </a:xfrm>
          </p:grpSpPr>
          <p:cxnSp>
            <p:nvCxnSpPr>
              <p:cNvPr id="167" name="직선 연결선 166"/>
              <p:cNvCxnSpPr/>
              <p:nvPr/>
            </p:nvCxnSpPr>
            <p:spPr>
              <a:xfrm>
                <a:off x="3472398" y="2057105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>
                <a:off x="3467427" y="2353840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/>
              <p:cNvCxnSpPr/>
              <p:nvPr/>
            </p:nvCxnSpPr>
            <p:spPr>
              <a:xfrm>
                <a:off x="3467427" y="2651939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/>
              <p:nvPr/>
            </p:nvCxnSpPr>
            <p:spPr>
              <a:xfrm>
                <a:off x="3469895" y="2924944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/>
              <p:cNvCxnSpPr/>
              <p:nvPr/>
            </p:nvCxnSpPr>
            <p:spPr>
              <a:xfrm>
                <a:off x="3467427" y="3206154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/>
              <p:cNvCxnSpPr/>
              <p:nvPr/>
            </p:nvCxnSpPr>
            <p:spPr>
              <a:xfrm>
                <a:off x="3467427" y="3497265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/>
              <p:cNvCxnSpPr/>
              <p:nvPr/>
            </p:nvCxnSpPr>
            <p:spPr>
              <a:xfrm>
                <a:off x="3467427" y="3789040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/>
              <p:cNvCxnSpPr/>
              <p:nvPr/>
            </p:nvCxnSpPr>
            <p:spPr>
              <a:xfrm>
                <a:off x="3472398" y="4077072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>
                <a:off x="3472765" y="4365104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>
                <a:off x="3472765" y="4649393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/>
              <p:cNvCxnSpPr/>
              <p:nvPr/>
            </p:nvCxnSpPr>
            <p:spPr>
              <a:xfrm>
                <a:off x="3467427" y="4941168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/>
              <p:cNvCxnSpPr/>
              <p:nvPr/>
            </p:nvCxnSpPr>
            <p:spPr>
              <a:xfrm>
                <a:off x="3472765" y="5229200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>
                <a:off x="3472765" y="5513489"/>
                <a:ext cx="0" cy="21976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66" name="직선 연결선 165"/>
            <p:cNvCxnSpPr/>
            <p:nvPr/>
          </p:nvCxnSpPr>
          <p:spPr>
            <a:xfrm>
              <a:off x="3478103" y="5801521"/>
              <a:ext cx="0" cy="219767"/>
            </a:xfrm>
            <a:prstGeom prst="line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2" name="오른쪽 화살표 161"/>
          <p:cNvSpPr/>
          <p:nvPr/>
        </p:nvSpPr>
        <p:spPr>
          <a:xfrm>
            <a:off x="5516621" y="4086364"/>
            <a:ext cx="2200161" cy="40858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TextBox 197"/>
          <p:cNvSpPr txBox="1"/>
          <p:nvPr/>
        </p:nvSpPr>
        <p:spPr>
          <a:xfrm>
            <a:off x="5724128" y="3851756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13. connect()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9" name="오른쪽 화살표 198"/>
          <p:cNvSpPr/>
          <p:nvPr/>
        </p:nvSpPr>
        <p:spPr>
          <a:xfrm>
            <a:off x="5508104" y="4892627"/>
            <a:ext cx="2200161" cy="40858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/>
          <p:cNvSpPr txBox="1"/>
          <p:nvPr/>
        </p:nvSpPr>
        <p:spPr>
          <a:xfrm>
            <a:off x="5652120" y="4643844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14.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getConn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1" name="오른쪽 화살표 200"/>
          <p:cNvSpPr/>
          <p:nvPr/>
        </p:nvSpPr>
        <p:spPr>
          <a:xfrm>
            <a:off x="5508104" y="5684715"/>
            <a:ext cx="2200161" cy="40858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/>
          <p:cNvSpPr txBox="1"/>
          <p:nvPr/>
        </p:nvSpPr>
        <p:spPr>
          <a:xfrm>
            <a:off x="5652120" y="5435932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15. disconnect()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179512" y="1268760"/>
            <a:ext cx="44582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spc="-180" dirty="0" err="1" smtClean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게시글</a:t>
            </a:r>
            <a:r>
              <a:rPr lang="ko-KR" altLang="en-US" sz="2400" spc="-180" dirty="0" smtClean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목록을 조회하다 </a:t>
            </a:r>
            <a:r>
              <a:rPr lang="en-US" altLang="ko-KR" sz="2400" spc="-180" dirty="0" smtClean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r>
              <a:rPr lang="en-US" altLang="ko-KR" sz="2400" spc="-180" dirty="0" smtClean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spc="-180" dirty="0" smtClean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검색목록</a:t>
            </a:r>
            <a:endParaRPr lang="en-US" altLang="ko-KR" sz="2400" spc="-180" dirty="0" smtClean="0">
              <a:solidFill>
                <a:schemeClr val="accent2">
                  <a:alpha val="97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496" y="2699628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11. get(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name:String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data:String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4" name="직사각형 203"/>
          <p:cNvSpPr/>
          <p:nvPr/>
        </p:nvSpPr>
        <p:spPr>
          <a:xfrm>
            <a:off x="5040388" y="3717032"/>
            <a:ext cx="219927" cy="25684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7812360" y="3962800"/>
            <a:ext cx="219927" cy="657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2267744" y="3034709"/>
            <a:ext cx="219927" cy="34186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/>
          <p:cNvSpPr txBox="1"/>
          <p:nvPr/>
        </p:nvSpPr>
        <p:spPr>
          <a:xfrm>
            <a:off x="2123728" y="3347700"/>
            <a:ext cx="402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12. Select(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name:String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data:String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7812360" y="4790736"/>
            <a:ext cx="219927" cy="657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7812360" y="5589240"/>
            <a:ext cx="219927" cy="657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00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9" grpId="0" animBg="1"/>
      <p:bldP spid="162" grpId="0" animBg="1"/>
      <p:bldP spid="198" grpId="0"/>
      <p:bldP spid="199" grpId="0" animBg="1"/>
      <p:bldP spid="200" grpId="0"/>
      <p:bldP spid="201" grpId="0" animBg="1"/>
      <p:bldP spid="202" grpId="0"/>
      <p:bldP spid="16" grpId="0"/>
      <p:bldP spid="204" grpId="0" animBg="1"/>
      <p:bldP spid="205" grpId="0" animBg="1"/>
      <p:bldP spid="206" grpId="0" animBg="1"/>
      <p:bldP spid="197" grpId="0"/>
      <p:bldP spid="207" grpId="0" animBg="1"/>
      <p:bldP spid="20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30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31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5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9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6" name="그룹 115"/>
          <p:cNvGrpSpPr/>
          <p:nvPr/>
        </p:nvGrpSpPr>
        <p:grpSpPr>
          <a:xfrm rot="10800000">
            <a:off x="9525" y="6265887"/>
            <a:ext cx="9115425" cy="576001"/>
            <a:chOff x="0" y="0"/>
            <a:chExt cx="9115425" cy="576001"/>
          </a:xfrm>
        </p:grpSpPr>
        <p:grpSp>
          <p:nvGrpSpPr>
            <p:cNvPr id="117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3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6" name="이등변 삼각형 14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이등변 삼각형 14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이등변 삼각형 14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이등변 삼각형 14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2" name="이등변 삼각형 14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이등변 삼각형 14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이등변 삼각형 14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이등변 삼각형 14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40" name="이등변 삼각형 139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이등변 삼각형 140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1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11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31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7" name="이등변 삼각형 12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이등변 삼각형 12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이등변 삼각형 12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이등변 삼각형 12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3" name="이등변 삼각형 122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이등변 삼각형 123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이등변 삼각형 12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이등변 삼각형 12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이등변 삼각형 121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3" name="TextBox 82"/>
          <p:cNvSpPr txBox="1"/>
          <p:nvPr/>
        </p:nvSpPr>
        <p:spPr>
          <a:xfrm>
            <a:off x="3512257" y="2578621"/>
            <a:ext cx="21194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60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6000" b="1" spc="-450" dirty="0">
              <a:solidFill>
                <a:schemeClr val="tx2">
                  <a:alpha val="96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88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30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31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5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9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6" name="그룹 115"/>
          <p:cNvGrpSpPr/>
          <p:nvPr/>
        </p:nvGrpSpPr>
        <p:grpSpPr>
          <a:xfrm rot="10800000">
            <a:off x="9525" y="6265887"/>
            <a:ext cx="9115425" cy="576001"/>
            <a:chOff x="0" y="0"/>
            <a:chExt cx="9115425" cy="576001"/>
          </a:xfrm>
        </p:grpSpPr>
        <p:grpSp>
          <p:nvGrpSpPr>
            <p:cNvPr id="117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3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6" name="이등변 삼각형 14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이등변 삼각형 14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이등변 삼각형 14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이등변 삼각형 14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2" name="이등변 삼각형 14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이등변 삼각형 14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이등변 삼각형 14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이등변 삼각형 14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40" name="이등변 삼각형 139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이등변 삼각형 140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1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11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31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7" name="이등변 삼각형 12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이등변 삼각형 12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이등변 삼각형 12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이등변 삼각형 12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3" name="이등변 삼각형 122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이등변 삼각형 123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이등변 삼각형 12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이등변 삼각형 12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이등변 삼각형 121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1" name="TextBox 80"/>
          <p:cNvSpPr txBox="1"/>
          <p:nvPr/>
        </p:nvSpPr>
        <p:spPr>
          <a:xfrm>
            <a:off x="3570769" y="2578621"/>
            <a:ext cx="20024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 &amp; A</a:t>
            </a:r>
            <a:endParaRPr lang="ko-KR" altLang="en-US" sz="6000" b="1" spc="-450" dirty="0">
              <a:solidFill>
                <a:schemeClr val="tx2">
                  <a:alpha val="96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88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30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31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5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9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6" name="그룹 115"/>
          <p:cNvGrpSpPr/>
          <p:nvPr/>
        </p:nvGrpSpPr>
        <p:grpSpPr>
          <a:xfrm rot="10800000">
            <a:off x="9525" y="6265887"/>
            <a:ext cx="9115425" cy="576001"/>
            <a:chOff x="0" y="0"/>
            <a:chExt cx="9115425" cy="576001"/>
          </a:xfrm>
        </p:grpSpPr>
        <p:grpSp>
          <p:nvGrpSpPr>
            <p:cNvPr id="117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3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6" name="이등변 삼각형 14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이등변 삼각형 14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이등변 삼각형 14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이등변 삼각형 14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2" name="이등변 삼각형 14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이등변 삼각형 14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이등변 삼각형 14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이등변 삼각형 14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40" name="이등변 삼각형 139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이등변 삼각형 140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1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11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31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7" name="이등변 삼각형 12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이등변 삼각형 12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이등변 삼각형 12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이등변 삼각형 12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3" name="이등변 삼각형 122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이등변 삼각형 123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이등변 삼각형 12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이등변 삼각형 12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이등변 삼각형 121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1" name="TextBox 80"/>
          <p:cNvSpPr txBox="1"/>
          <p:nvPr/>
        </p:nvSpPr>
        <p:spPr>
          <a:xfrm>
            <a:off x="2555269" y="2578621"/>
            <a:ext cx="4033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 </a:t>
            </a:r>
            <a:r>
              <a:rPr lang="en-US" altLang="ko-KR" sz="60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</a:t>
            </a:r>
            <a:endParaRPr lang="ko-KR" altLang="en-US" sz="6000" b="1" spc="-450" dirty="0">
              <a:solidFill>
                <a:schemeClr val="tx2">
                  <a:alpha val="96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129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30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31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5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9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6" name="그룹 115"/>
          <p:cNvGrpSpPr/>
          <p:nvPr/>
        </p:nvGrpSpPr>
        <p:grpSpPr>
          <a:xfrm rot="10800000">
            <a:off x="9525" y="6265887"/>
            <a:ext cx="9115425" cy="576001"/>
            <a:chOff x="0" y="0"/>
            <a:chExt cx="9115425" cy="576001"/>
          </a:xfrm>
        </p:grpSpPr>
        <p:grpSp>
          <p:nvGrpSpPr>
            <p:cNvPr id="117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3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6" name="이등변 삼각형 14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이등변 삼각형 14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이등변 삼각형 14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이등변 삼각형 14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2" name="이등변 삼각형 14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이등변 삼각형 14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이등변 삼각형 14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이등변 삼각형 14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40" name="이등변 삼각형 139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이등변 삼각형 140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1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11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31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7" name="이등변 삼각형 12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이등변 삼각형 12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이등변 삼각형 12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이등변 삼각형 12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3" name="이등변 삼각형 122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이등변 삼각형 123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이등변 삼각형 12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이등변 삼각형 12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이등변 삼각형 121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3" name="TextBox 82"/>
          <p:cNvSpPr txBox="1"/>
          <p:nvPr/>
        </p:nvSpPr>
        <p:spPr>
          <a:xfrm>
            <a:off x="3512255" y="2578621"/>
            <a:ext cx="21194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60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ko-KR" altLang="en-US" sz="6000" b="1" spc="-450" dirty="0">
              <a:solidFill>
                <a:schemeClr val="tx2">
                  <a:alpha val="96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5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30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31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5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9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6" name="그룹 115"/>
          <p:cNvGrpSpPr/>
          <p:nvPr/>
        </p:nvGrpSpPr>
        <p:grpSpPr>
          <a:xfrm rot="10800000">
            <a:off x="9525" y="6265887"/>
            <a:ext cx="9115425" cy="576001"/>
            <a:chOff x="0" y="0"/>
            <a:chExt cx="9115425" cy="576001"/>
          </a:xfrm>
        </p:grpSpPr>
        <p:grpSp>
          <p:nvGrpSpPr>
            <p:cNvPr id="117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3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6" name="이등변 삼각형 14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이등변 삼각형 14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이등변 삼각형 14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이등변 삼각형 14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2" name="이등변 삼각형 14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이등변 삼각형 14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이등변 삼각형 14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이등변 삼각형 14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40" name="이등변 삼각형 139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이등변 삼각형 140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1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11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31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7" name="이등변 삼각형 12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이등변 삼각형 12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이등변 삼각형 12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이등변 삼각형 12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3" name="이등변 삼각형 122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이등변 삼각형 123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이등변 삼각형 12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이등변 삼각형 12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이등변 삼각형 121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6" name="TextBox 85"/>
          <p:cNvSpPr txBox="1"/>
          <p:nvPr/>
        </p:nvSpPr>
        <p:spPr>
          <a:xfrm>
            <a:off x="90722" y="582588"/>
            <a:ext cx="10759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ko-KR" altLang="en-US" sz="4400" b="1" spc="-450" dirty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</a:t>
            </a:r>
            <a:endParaRPr lang="ko-KR" altLang="en-US" sz="4400" b="1" spc="-450" dirty="0">
              <a:solidFill>
                <a:schemeClr val="accent5">
                  <a:alpha val="99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569870" y="2708920"/>
            <a:ext cx="4578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spc="-180" dirty="0" smtClean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누구나 이용할 수 있는 자유게시판</a:t>
            </a:r>
            <a:endParaRPr lang="en-US" altLang="ko-KR" sz="2800" spc="-180" dirty="0" smtClean="0">
              <a:solidFill>
                <a:schemeClr val="accent2">
                  <a:alpha val="97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83"/>
          <a:stretch/>
        </p:blipFill>
        <p:spPr>
          <a:xfrm>
            <a:off x="835183" y="2067078"/>
            <a:ext cx="2637669" cy="219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6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30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31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5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9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6" name="그룹 115"/>
          <p:cNvGrpSpPr/>
          <p:nvPr/>
        </p:nvGrpSpPr>
        <p:grpSpPr>
          <a:xfrm rot="10800000">
            <a:off x="9525" y="6265887"/>
            <a:ext cx="9115425" cy="576001"/>
            <a:chOff x="0" y="0"/>
            <a:chExt cx="9115425" cy="576001"/>
          </a:xfrm>
        </p:grpSpPr>
        <p:grpSp>
          <p:nvGrpSpPr>
            <p:cNvPr id="117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3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6" name="이등변 삼각형 14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이등변 삼각형 14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이등변 삼각형 14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이등변 삼각형 14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2" name="이등변 삼각형 14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이등변 삼각형 14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이등변 삼각형 14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이등변 삼각형 14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40" name="이등변 삼각형 139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이등변 삼각형 140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1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11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31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7" name="이등변 삼각형 12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이등변 삼각형 12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이등변 삼각형 12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이등변 삼각형 12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3" name="이등변 삼각형 122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이등변 삼각형 123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이등변 삼각형 12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이등변 삼각형 12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이등변 삼각형 121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6" name="TextBox 85"/>
          <p:cNvSpPr txBox="1"/>
          <p:nvPr/>
        </p:nvSpPr>
        <p:spPr>
          <a:xfrm>
            <a:off x="90722" y="582588"/>
            <a:ext cx="10759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ko-KR" altLang="en-US" sz="4400" b="1" spc="-450" dirty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</a:t>
            </a:r>
            <a:endParaRPr lang="ko-KR" altLang="en-US" sz="4400" b="1" spc="-450" dirty="0">
              <a:solidFill>
                <a:schemeClr val="accent5">
                  <a:alpha val="99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978468" y="1857865"/>
            <a:ext cx="2465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spc="-180" dirty="0" err="1" smtClean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게시글</a:t>
            </a:r>
            <a:r>
              <a:rPr lang="ko-KR" altLang="en-US" sz="2800" spc="-180" dirty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spc="-180" dirty="0" smtClean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</a:t>
            </a:r>
            <a:r>
              <a:rPr lang="en-US" altLang="ko-KR" sz="2800" spc="-180" dirty="0" smtClean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spc="-180" dirty="0" smtClean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en-US" altLang="ko-KR" sz="2800" spc="-180" dirty="0" smtClean="0">
              <a:solidFill>
                <a:schemeClr val="accent2">
                  <a:alpha val="97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71"/>
          <a:stretch/>
        </p:blipFill>
        <p:spPr>
          <a:xfrm>
            <a:off x="2275903" y="1426782"/>
            <a:ext cx="1242079" cy="10474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4" b="16883"/>
          <a:stretch/>
        </p:blipFill>
        <p:spPr>
          <a:xfrm>
            <a:off x="2207476" y="2658283"/>
            <a:ext cx="1378932" cy="11681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86"/>
          <a:stretch/>
        </p:blipFill>
        <p:spPr>
          <a:xfrm>
            <a:off x="2285787" y="4010479"/>
            <a:ext cx="1222311" cy="10476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00" b="14632"/>
          <a:stretch/>
        </p:blipFill>
        <p:spPr>
          <a:xfrm>
            <a:off x="2227109" y="5242241"/>
            <a:ext cx="1339666" cy="1139087"/>
          </a:xfrm>
          <a:prstGeom prst="rect">
            <a:avLst/>
          </a:prstGeom>
        </p:spPr>
      </p:pic>
      <p:sp>
        <p:nvSpPr>
          <p:cNvPr id="92" name="직사각형 91"/>
          <p:cNvSpPr/>
          <p:nvPr/>
        </p:nvSpPr>
        <p:spPr>
          <a:xfrm>
            <a:off x="3978468" y="3087341"/>
            <a:ext cx="172932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2800" spc="-180" dirty="0" err="1" smtClean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게시글</a:t>
            </a:r>
            <a:r>
              <a:rPr lang="ko-KR" altLang="en-US" sz="2800" spc="-180" dirty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spc="-180" dirty="0" smtClean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조회</a:t>
            </a:r>
            <a:endParaRPr lang="en-US" altLang="ko-KR" sz="2800" spc="-180" dirty="0" smtClean="0">
              <a:solidFill>
                <a:schemeClr val="accent2">
                  <a:alpha val="97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978468" y="4316817"/>
            <a:ext cx="1729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spc="-180" dirty="0" err="1" smtClean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게시글</a:t>
            </a:r>
            <a:r>
              <a:rPr lang="ko-KR" altLang="en-US" sz="2800" spc="-180" dirty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spc="-180" dirty="0" smtClean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</a:t>
            </a:r>
            <a:r>
              <a:rPr lang="ko-KR" altLang="en-US" sz="2800" spc="-180" dirty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</a:t>
            </a:r>
            <a:endParaRPr lang="en-US" altLang="ko-KR" sz="2800" spc="-180" dirty="0" smtClean="0">
              <a:solidFill>
                <a:schemeClr val="accent2">
                  <a:alpha val="97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978468" y="5514642"/>
            <a:ext cx="1729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spc="-180" dirty="0" err="1" smtClean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게시글</a:t>
            </a:r>
            <a:r>
              <a:rPr lang="ko-KR" altLang="en-US" sz="2800" spc="-180" dirty="0" smtClean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삭</a:t>
            </a:r>
            <a:r>
              <a:rPr lang="ko-KR" altLang="en-US" sz="2800" spc="-180" dirty="0">
                <a:solidFill>
                  <a:schemeClr val="accent2">
                    <a:alpha val="97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</a:t>
            </a:r>
            <a:endParaRPr lang="en-US" altLang="ko-KR" sz="2800" spc="-180" dirty="0" smtClean="0">
              <a:solidFill>
                <a:schemeClr val="accent2">
                  <a:alpha val="97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919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92" grpId="0"/>
      <p:bldP spid="93" grpId="0"/>
      <p:bldP spid="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30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31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5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9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6" name="그룹 115"/>
          <p:cNvGrpSpPr/>
          <p:nvPr/>
        </p:nvGrpSpPr>
        <p:grpSpPr>
          <a:xfrm rot="10800000">
            <a:off x="9525" y="6265887"/>
            <a:ext cx="9115425" cy="576001"/>
            <a:chOff x="0" y="0"/>
            <a:chExt cx="9115425" cy="576001"/>
          </a:xfrm>
        </p:grpSpPr>
        <p:grpSp>
          <p:nvGrpSpPr>
            <p:cNvPr id="117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3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6" name="이등변 삼각형 14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이등변 삼각형 14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이등변 삼각형 14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이등변 삼각형 14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2" name="이등변 삼각형 14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이등변 삼각형 14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이등변 삼각형 14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이등변 삼각형 14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40" name="이등변 삼각형 139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이등변 삼각형 140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1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11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31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7" name="이등변 삼각형 12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이등변 삼각형 12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이등변 삼각형 12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이등변 삼각형 12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3" name="이등변 삼각형 122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이등변 삼각형 123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이등변 삼각형 12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이등변 삼각형 12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이등변 삼각형 121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6" name="TextBox 85"/>
          <p:cNvSpPr txBox="1"/>
          <p:nvPr/>
        </p:nvSpPr>
        <p:spPr>
          <a:xfrm>
            <a:off x="90722" y="582588"/>
            <a:ext cx="32672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 </a:t>
            </a:r>
            <a:r>
              <a:rPr lang="en-US" altLang="ko-KR" sz="44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44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  <a:endParaRPr lang="ko-KR" altLang="en-US" sz="4400" b="1" spc="-450" dirty="0">
              <a:solidFill>
                <a:schemeClr val="accent5">
                  <a:alpha val="99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413" y="4437112"/>
            <a:ext cx="2976566" cy="6994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544" y="2475248"/>
            <a:ext cx="2807619" cy="13514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713" y="2786236"/>
            <a:ext cx="3052757" cy="7294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15" y="1672580"/>
            <a:ext cx="1327733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1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6935883" y="2598017"/>
            <a:ext cx="1808550" cy="1548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 smtClean="0">
              <a:solidFill>
                <a:schemeClr val="tx1"/>
              </a:solidFill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30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31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5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9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6" name="그룹 115"/>
          <p:cNvGrpSpPr/>
          <p:nvPr/>
        </p:nvGrpSpPr>
        <p:grpSpPr>
          <a:xfrm rot="10800000">
            <a:off x="9525" y="6265887"/>
            <a:ext cx="9115425" cy="576001"/>
            <a:chOff x="0" y="0"/>
            <a:chExt cx="9115425" cy="576001"/>
          </a:xfrm>
        </p:grpSpPr>
        <p:grpSp>
          <p:nvGrpSpPr>
            <p:cNvPr id="117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3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6" name="이등변 삼각형 14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이등변 삼각형 14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이등변 삼각형 14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이등변 삼각형 14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2" name="이등변 삼각형 14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이등변 삼각형 14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이등변 삼각형 14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이등변 삼각형 14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40" name="이등변 삼각형 139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이등변 삼각형 140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1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11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31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7" name="이등변 삼각형 12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이등변 삼각형 12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이등변 삼각형 12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이등변 삼각형 12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3" name="이등변 삼각형 122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이등변 삼각형 123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이등변 삼각형 12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이등변 삼각형 12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이등변 삼각형 121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6" name="TextBox 85"/>
          <p:cNvSpPr txBox="1"/>
          <p:nvPr/>
        </p:nvSpPr>
        <p:spPr>
          <a:xfrm>
            <a:off x="90722" y="582588"/>
            <a:ext cx="42274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 </a:t>
            </a:r>
            <a:r>
              <a:rPr lang="en-US" altLang="ko-KR" sz="44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44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구조</a:t>
            </a:r>
            <a:endParaRPr lang="ko-KR" altLang="en-US" sz="4400" b="1" spc="-450" dirty="0">
              <a:solidFill>
                <a:schemeClr val="accent5">
                  <a:alpha val="99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46605" y="2656550"/>
            <a:ext cx="1808550" cy="1548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Web Client</a:t>
            </a:r>
          </a:p>
        </p:txBody>
      </p:sp>
      <p:sp>
        <p:nvSpPr>
          <p:cNvPr id="3" name="원통 2"/>
          <p:cNvSpPr/>
          <p:nvPr/>
        </p:nvSpPr>
        <p:spPr>
          <a:xfrm>
            <a:off x="7390103" y="2850045"/>
            <a:ext cx="950465" cy="1044116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DB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483530" y="2618910"/>
            <a:ext cx="1808550" cy="1548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Web Application Server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418285" y="3212976"/>
            <a:ext cx="785563" cy="0"/>
          </a:xfrm>
          <a:prstGeom prst="straightConnector1">
            <a:avLst/>
          </a:prstGeom>
          <a:ln w="762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5401495" y="3212976"/>
            <a:ext cx="1258737" cy="0"/>
          </a:xfrm>
          <a:prstGeom prst="straightConnector1">
            <a:avLst/>
          </a:prstGeom>
          <a:ln w="762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flipH="1">
            <a:off x="5484447" y="3681461"/>
            <a:ext cx="1103777" cy="0"/>
          </a:xfrm>
          <a:prstGeom prst="straightConnector1">
            <a:avLst/>
          </a:prstGeom>
          <a:ln w="762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>
            <a:off x="2337832" y="3681461"/>
            <a:ext cx="866016" cy="0"/>
          </a:xfrm>
          <a:prstGeom prst="straightConnector1">
            <a:avLst/>
          </a:prstGeom>
          <a:ln w="762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80312" y="2175247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DBMS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58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30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31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5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9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6" name="그룹 115"/>
          <p:cNvGrpSpPr/>
          <p:nvPr/>
        </p:nvGrpSpPr>
        <p:grpSpPr>
          <a:xfrm rot="10800000">
            <a:off x="9525" y="6265887"/>
            <a:ext cx="9115425" cy="576001"/>
            <a:chOff x="0" y="0"/>
            <a:chExt cx="9115425" cy="576001"/>
          </a:xfrm>
        </p:grpSpPr>
        <p:grpSp>
          <p:nvGrpSpPr>
            <p:cNvPr id="117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3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6" name="이등변 삼각형 14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이등변 삼각형 14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이등변 삼각형 14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이등변 삼각형 14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2" name="이등변 삼각형 14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이등변 삼각형 14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이등변 삼각형 14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이등변 삼각형 14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40" name="이등변 삼각형 139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이등변 삼각형 140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1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11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31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7" name="이등변 삼각형 12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이등변 삼각형 12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이등변 삼각형 12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이등변 삼각형 12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3" name="이등변 삼각형 122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이등변 삼각형 123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이등변 삼각형 12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이등변 삼각형 12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이등변 삼각형 121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3" name="TextBox 82"/>
          <p:cNvSpPr txBox="1"/>
          <p:nvPr/>
        </p:nvSpPr>
        <p:spPr>
          <a:xfrm>
            <a:off x="2826172" y="2578621"/>
            <a:ext cx="34916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60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설계</a:t>
            </a:r>
            <a:endParaRPr lang="ko-KR" altLang="en-US" sz="6000" b="1" spc="-450" dirty="0">
              <a:solidFill>
                <a:schemeClr val="tx2">
                  <a:alpha val="96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88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30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31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5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9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6" name="그룹 115"/>
          <p:cNvGrpSpPr/>
          <p:nvPr/>
        </p:nvGrpSpPr>
        <p:grpSpPr>
          <a:xfrm rot="10800000">
            <a:off x="9525" y="6265887"/>
            <a:ext cx="9115425" cy="576001"/>
            <a:chOff x="0" y="0"/>
            <a:chExt cx="9115425" cy="576001"/>
          </a:xfrm>
        </p:grpSpPr>
        <p:grpSp>
          <p:nvGrpSpPr>
            <p:cNvPr id="117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3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6" name="이등변 삼각형 14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이등변 삼각형 14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이등변 삼각형 14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이등변 삼각형 14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2" name="이등변 삼각형 14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이등변 삼각형 14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이등변 삼각형 14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이등변 삼각형 14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40" name="이등변 삼각형 139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이등변 삼각형 140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1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11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31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7" name="이등변 삼각형 12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이등변 삼각형 12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이등변 삼각형 12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이등변 삼각형 12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3" name="이등변 삼각형 122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이등변 삼각형 123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이등변 삼각형 12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이등변 삼각형 12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이등변 삼각형 121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6" name="TextBox 85"/>
          <p:cNvSpPr txBox="1"/>
          <p:nvPr/>
        </p:nvSpPr>
        <p:spPr>
          <a:xfrm>
            <a:off x="90722" y="582588"/>
            <a:ext cx="19672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450" dirty="0" smtClean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</a:t>
            </a:r>
            <a:r>
              <a:rPr lang="ko-KR" altLang="en-US" sz="4400" b="1" spc="-450" dirty="0">
                <a:solidFill>
                  <a:schemeClr val="accent2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</a:t>
            </a:r>
            <a:endParaRPr lang="ko-KR" altLang="en-US" sz="4400" b="1" spc="-450" dirty="0">
              <a:solidFill>
                <a:schemeClr val="accent5">
                  <a:alpha val="99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5" r="25811"/>
          <a:stretch/>
        </p:blipFill>
        <p:spPr>
          <a:xfrm>
            <a:off x="403324" y="1772816"/>
            <a:ext cx="5688632" cy="4071169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" r="38582" b="620"/>
          <a:stretch/>
        </p:blipFill>
        <p:spPr>
          <a:xfrm>
            <a:off x="1302705" y="1412776"/>
            <a:ext cx="5441527" cy="4680520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" r="38784"/>
          <a:stretch/>
        </p:blipFill>
        <p:spPr>
          <a:xfrm>
            <a:off x="2161772" y="1413585"/>
            <a:ext cx="5058059" cy="4572000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" r="39731"/>
          <a:stretch/>
        </p:blipFill>
        <p:spPr>
          <a:xfrm>
            <a:off x="3560878" y="1427784"/>
            <a:ext cx="497156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950</Words>
  <Application>Microsoft Office PowerPoint</Application>
  <PresentationFormat>화면 슬라이드 쇼(4:3)</PresentationFormat>
  <Paragraphs>265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굴림</vt:lpstr>
      <vt:lpstr>Arial</vt:lpstr>
      <vt:lpstr>맑은 고딕</vt:lpstr>
      <vt:lpstr>아리따B</vt:lpstr>
      <vt:lpstr>나눔바른고딕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YE EUN KIM</cp:lastModifiedBy>
  <cp:revision>73</cp:revision>
  <cp:lastPrinted>2016-12-26T03:30:34Z</cp:lastPrinted>
  <dcterms:created xsi:type="dcterms:W3CDTF">2014-10-30T13:20:38Z</dcterms:created>
  <dcterms:modified xsi:type="dcterms:W3CDTF">2016-12-26T05:31:16Z</dcterms:modified>
</cp:coreProperties>
</file>