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9a2d791bd_3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9a2d791bd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9a2d785f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9a2d785f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9a2d785f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9a2d785f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9a2d785f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9a2d785f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9a2d785f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9a2d785f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9a2d785f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9a2d785f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9a2d791b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9a2d791b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9a2d791b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9a2d791b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9a2d785f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9a2d785f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89bcc08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89bcc08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9a2d791bd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9a2d791bd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9a2d791b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9a2d791b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9a2d791bd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9a2d791bd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9a2d791bd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9a2d791bd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bhargaviparanjape/clickbait/tree/master/dataset" TargetMode="External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projects.csail.mit.edu/cmplaces/download.html" TargetMode="External"/><Relationship Id="rId4" Type="http://schemas.openxmlformats.org/officeDocument/2006/relationships/hyperlink" Target="http://projects.csail.mit.edu/cmplaces/download.html" TargetMode="External"/><Relationship Id="rId11" Type="http://schemas.openxmlformats.org/officeDocument/2006/relationships/hyperlink" Target="http://cvcl.mit.edu/database.htm" TargetMode="External"/><Relationship Id="rId10" Type="http://schemas.openxmlformats.org/officeDocument/2006/relationships/hyperlink" Target="http://cvcl.mit.edu/database.htm" TargetMode="External"/><Relationship Id="rId12" Type="http://schemas.openxmlformats.org/officeDocument/2006/relationships/image" Target="../media/image20.png"/><Relationship Id="rId9" Type="http://schemas.openxmlformats.org/officeDocument/2006/relationships/hyperlink" Target="http://cvcl.mit.edu/database.htm" TargetMode="External"/><Relationship Id="rId5" Type="http://schemas.openxmlformats.org/officeDocument/2006/relationships/hyperlink" Target="http://projects.csail.mit.edu/cmplaces/download.html" TargetMode="External"/><Relationship Id="rId6" Type="http://schemas.openxmlformats.org/officeDocument/2006/relationships/hyperlink" Target="http://projects.csail.mit.edu/cmplaces/download.html" TargetMode="External"/><Relationship Id="rId7" Type="http://schemas.openxmlformats.org/officeDocument/2006/relationships/hyperlink" Target="http://projects.csail.mit.edu/cmplaces/download.html" TargetMode="External"/><Relationship Id="rId8" Type="http://schemas.openxmlformats.org/officeDocument/2006/relationships/hyperlink" Target="http://projects.csail.mit.edu/cmplaces/download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22.png"/><Relationship Id="rId7" Type="http://schemas.openxmlformats.org/officeDocument/2006/relationships/image" Target="../media/image6.png"/><Relationship Id="rId8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CMPE 256- Large Scale Analytics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/>
        </p:nvSpPr>
        <p:spPr>
          <a:xfrm>
            <a:off x="1075625" y="151500"/>
            <a:ext cx="4938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</a:rPr>
              <a:t>LSTM Layer</a:t>
            </a:r>
            <a:endParaRPr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 LSTM network is a kind of recurrent neural network. A recurrent neural network is a neural network that attempts to model time or sequence dependent behaviour – such as </a:t>
            </a:r>
            <a:r>
              <a:rPr lang="en" u="sng">
                <a:solidFill>
                  <a:schemeClr val="lt1"/>
                </a:solidFill>
              </a:rPr>
              <a:t>language, stock prices</a:t>
            </a:r>
            <a:r>
              <a:rPr lang="en">
                <a:solidFill>
                  <a:schemeClr val="lt1"/>
                </a:solidFill>
              </a:rPr>
              <a:t>, electricity demand and so on. This is performed by feeding back the output of a neural network layer at time t to the input of the same network layer at time t + 1. It looks like this: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6014525" y="1515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</a:rPr>
              <a:t>Always Text based Problem are done with LSTMS why?</a:t>
            </a:r>
            <a:endParaRPr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Because the </a:t>
            </a:r>
            <a:r>
              <a:rPr lang="en">
                <a:solidFill>
                  <a:schemeClr val="lt1"/>
                </a:solidFill>
              </a:rPr>
              <a:t>sentences</a:t>
            </a:r>
            <a:r>
              <a:rPr lang="en">
                <a:solidFill>
                  <a:schemeClr val="lt1"/>
                </a:solidFill>
              </a:rPr>
              <a:t> are always contextual i-e dependent upon the previous values.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1075625" y="2461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FCFC"/>
                </a:solidFill>
              </a:rPr>
              <a:t>A recurrent neural network is a class of artificial neural network where connections between nodes form a directed graph along a sequence. This allows it to exhibit temporal dynamic behavior for a time sequence. Unlike feedforward neural networks, RNNs can use their internal state to process sequences of inputs</a:t>
            </a:r>
            <a:endParaRPr>
              <a:solidFill>
                <a:srgbClr val="FCFCF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Clickbait Dataset Link for ML and DL module </a:t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hlinkClick r:id="rId3"/>
              </a:rPr>
              <a:t>https://github.com/bhargaviparanjape/clickbait/tree/master/dataset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4075" y="2224475"/>
            <a:ext cx="5827251" cy="10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module </a:t>
            </a:r>
            <a:r>
              <a:rPr lang="en"/>
              <a:t>Architecture</a:t>
            </a:r>
            <a:r>
              <a:rPr lang="en"/>
              <a:t> 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350" y="1307850"/>
            <a:ext cx="7447199" cy="314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r>
              <a:rPr lang="en"/>
              <a:t> module Architecture </a:t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074" y="1307850"/>
            <a:ext cx="7565864" cy="35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Classification Dataset Link</a:t>
            </a:r>
            <a:r>
              <a:rPr lang="en"/>
              <a:t> </a:t>
            </a:r>
            <a:endParaRPr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Clipart :</a:t>
            </a:r>
            <a:r>
              <a:rPr lang="en">
                <a:uFill>
                  <a:noFill/>
                </a:uFill>
                <a:hlinkClick r:id="rId3"/>
              </a:rPr>
              <a:t> </a:t>
            </a:r>
            <a:r>
              <a:rPr lang="en" u="sng">
                <a:hlinkClick r:id="rId4"/>
              </a:rPr>
              <a:t>http://projects.csail.mit.edu/cmplaces/download.html</a:t>
            </a:r>
            <a:endParaRPr u="sng">
              <a:hlinkClick r:id="rId5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Sketches :</a:t>
            </a:r>
            <a:r>
              <a:rPr lang="en">
                <a:uFill>
                  <a:noFill/>
                </a:uFill>
                <a:hlinkClick r:id="rId6"/>
              </a:rPr>
              <a:t> </a:t>
            </a:r>
            <a:r>
              <a:rPr lang="en" u="sng">
                <a:hlinkClick r:id="rId7"/>
              </a:rPr>
              <a:t>http://projects.csail.mit.edu/cmplaces/download.html</a:t>
            </a:r>
            <a:endParaRPr u="sng">
              <a:hlinkClick r:id="rId8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Photos -Urban and Natural Scene Categories :</a:t>
            </a:r>
            <a:r>
              <a:rPr lang="en">
                <a:uFill>
                  <a:noFill/>
                </a:uFill>
                <a:hlinkClick r:id="rId9"/>
              </a:rPr>
              <a:t> </a:t>
            </a:r>
            <a:r>
              <a:rPr lang="en" u="sng">
                <a:hlinkClick r:id="rId10"/>
              </a:rPr>
              <a:t>http://cvcl.mit.edu/database.htm</a:t>
            </a:r>
            <a:endParaRPr u="sng">
              <a:hlinkClick r:id="rId11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370650" y="2760175"/>
            <a:ext cx="6354875" cy="11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Classification Module Architecture</a:t>
            </a:r>
            <a:endParaRPr/>
          </a:p>
        </p:txBody>
      </p:sp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75" y="1229050"/>
            <a:ext cx="8051674" cy="34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1052550" y="299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Youtube Clickbait Architecture</a:t>
            </a:r>
            <a:endParaRPr/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50" y="1307850"/>
            <a:ext cx="8573850" cy="28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/>
        </p:nvSpPr>
        <p:spPr>
          <a:xfrm>
            <a:off x="345200" y="4297750"/>
            <a:ext cx="80604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high C- heavily penalized for misclassified data,bends over backwards avoid any misclassified data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high gamma- easily overfitting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Clickbait Architecture</a:t>
            </a:r>
            <a:endParaRPr/>
          </a:p>
        </p:txBody>
      </p:sp>
      <p:pic>
        <p:nvPicPr>
          <p:cNvPr id="245" name="Google Shape;2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50" y="1307850"/>
            <a:ext cx="797690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6000"/>
              <a:t>         Thank You !!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592" y="2659712"/>
            <a:ext cx="1535712" cy="208324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4"/>
          <p:cNvSpPr/>
          <p:nvPr/>
        </p:nvSpPr>
        <p:spPr>
          <a:xfrm>
            <a:off x="4450703" y="177674"/>
            <a:ext cx="4282751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r>
              <a:rPr b="0" i="0" lang="en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Dexters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Saurabh Aggarwal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Abhishek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Sowndhariya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Yee Zhian Liew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  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58" y="177674"/>
            <a:ext cx="4342643" cy="4342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11" y="-31805"/>
            <a:ext cx="513403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/>
          <p:nvPr/>
        </p:nvSpPr>
        <p:spPr>
          <a:xfrm>
            <a:off x="5396908" y="213455"/>
            <a:ext cx="4282751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Product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Not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Project</a:t>
            </a:r>
            <a:endParaRPr b="1" i="1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  </a:t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6027089" y="4242020"/>
            <a:ext cx="273419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--Martin Fowler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675" y="276725"/>
            <a:ext cx="4698650" cy="459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950" y="114525"/>
            <a:ext cx="652101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175" y="1099300"/>
            <a:ext cx="4241500" cy="190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6150" y="943825"/>
            <a:ext cx="2772526" cy="221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9363" y="3272700"/>
            <a:ext cx="3215125" cy="133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900" y="3272700"/>
            <a:ext cx="4165425" cy="151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1025" y="224825"/>
            <a:ext cx="3711801" cy="141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9400" y="189225"/>
            <a:ext cx="2704573" cy="156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3907" y="1863075"/>
            <a:ext cx="2527766" cy="129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52875" y="2045600"/>
            <a:ext cx="1342225" cy="9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46624" y="2045600"/>
            <a:ext cx="4396200" cy="68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95751" cy="233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4950" y="152400"/>
            <a:ext cx="3196649" cy="2713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/>
        </p:nvSpPr>
        <p:spPr>
          <a:xfrm>
            <a:off x="219675" y="24882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From Machine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learning perspective, SVM gives the most accuracy which is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90%. The second comes to Naive Bayes and Random Forest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which is 86% accuracy. The worst ML algorithm for our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dataset is KNN which only have 56% accuracy.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3848150" y="2772500"/>
            <a:ext cx="2416800" cy="22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We have implemented deep learning LSTM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and ANN model and it gives us lower accuracy which is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approximately 75%, comparing to traditional ML algorithm.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36900" y="287375"/>
            <a:ext cx="7038900" cy="46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Algorithms Used: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arenR"/>
            </a:pPr>
            <a:r>
              <a:rPr lang="en"/>
              <a:t>SVM : Support vector machines (SVMs) are a set of supervised learning methods used for </a:t>
            </a:r>
            <a:r>
              <a:rPr lang="en" u="sng"/>
              <a:t>classification, regression and outliers detection.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model is a representation of the examples as points in space, mapped so that the examples of the separate </a:t>
            </a:r>
            <a:r>
              <a:rPr lang="en" u="sng"/>
              <a:t>categories are divided by a clear gap</a:t>
            </a:r>
            <a:r>
              <a:rPr lang="en"/>
              <a:t> that is as wide as possible. </a:t>
            </a:r>
            <a:r>
              <a:rPr lang="en" u="sng"/>
              <a:t>New examples </a:t>
            </a:r>
            <a:r>
              <a:rPr lang="en"/>
              <a:t>are then mapped into that </a:t>
            </a:r>
            <a:r>
              <a:rPr lang="en" u="sng"/>
              <a:t>same space and predicted to belong to a category</a:t>
            </a:r>
            <a:r>
              <a:rPr lang="en"/>
              <a:t> based on which side of the gap they fall.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arenR"/>
            </a:pPr>
            <a:r>
              <a:rPr lang="en"/>
              <a:t>Naive</a:t>
            </a:r>
            <a:r>
              <a:rPr lang="en"/>
              <a:t> </a:t>
            </a:r>
            <a:r>
              <a:rPr lang="en"/>
              <a:t>Bayes: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 algorithms based on applying Bayes’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theorem with the “naive” assumption of </a:t>
            </a:r>
            <a:r>
              <a:rPr lang="en" u="sng"/>
              <a:t>conditional </a:t>
            </a:r>
            <a:endParaRPr u="sng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independence between every pair of features</a:t>
            </a:r>
            <a:r>
              <a:rPr lang="en"/>
              <a:t> given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value of the class variable.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arenR"/>
            </a:pPr>
            <a:r>
              <a:rPr lang="en"/>
              <a:t>Decision Tree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arenR"/>
            </a:pPr>
            <a:r>
              <a:rPr lang="en"/>
              <a:t>Random Forest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LcParenR"/>
            </a:pPr>
            <a:r>
              <a:rPr lang="en"/>
              <a:t>KNN</a:t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250" y="2283850"/>
            <a:ext cx="1923434" cy="164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5725" y="3747400"/>
            <a:ext cx="2378576" cy="11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