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Titillium Web"/>
      <p:regular r:id="rId37"/>
      <p:bold r:id="rId38"/>
      <p:italic r:id="rId39"/>
      <p:boldItalic r:id="rId40"/>
    </p:embeddedFont>
    <p:embeddedFont>
      <p:font typeface="Titillium Web Extra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TitilliumWeb-boldItalic.fntdata"/><Relationship Id="rId20" Type="http://schemas.openxmlformats.org/officeDocument/2006/relationships/slide" Target="slides/slide16.xml"/><Relationship Id="rId42" Type="http://schemas.openxmlformats.org/officeDocument/2006/relationships/font" Target="fonts/TitilliumWebExtraLight-bold.fntdata"/><Relationship Id="rId41" Type="http://schemas.openxmlformats.org/officeDocument/2006/relationships/font" Target="fonts/TitilliumWebExtraLight-regular.fntdata"/><Relationship Id="rId22" Type="http://schemas.openxmlformats.org/officeDocument/2006/relationships/slide" Target="slides/slide18.xml"/><Relationship Id="rId44" Type="http://schemas.openxmlformats.org/officeDocument/2006/relationships/font" Target="fonts/TitilliumWebExtraLight-boldItalic.fntdata"/><Relationship Id="rId21" Type="http://schemas.openxmlformats.org/officeDocument/2006/relationships/slide" Target="slides/slide17.xml"/><Relationship Id="rId43" Type="http://schemas.openxmlformats.org/officeDocument/2006/relationships/font" Target="fonts/TitilliumWebExtraLight-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TitilliumWeb-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TitilliumWeb-italic.fntdata"/><Relationship Id="rId16" Type="http://schemas.openxmlformats.org/officeDocument/2006/relationships/slide" Target="slides/slide12.xml"/><Relationship Id="rId38" Type="http://schemas.openxmlformats.org/officeDocument/2006/relationships/font" Target="fonts/TitilliumWeb-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2" name="Shape 872"/>
        <p:cNvGrpSpPr/>
        <p:nvPr/>
      </p:nvGrpSpPr>
      <p:grpSpPr>
        <a:xfrm>
          <a:off x="0" y="0"/>
          <a:ext cx="0" cy="0"/>
          <a:chOff x="0" y="0"/>
          <a:chExt cx="0" cy="0"/>
        </a:xfrm>
      </p:grpSpPr>
      <p:sp>
        <p:nvSpPr>
          <p:cNvPr id="873" name="Google Shape;873;g8831891a2d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8831891a2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8831891a2d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8831891a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g8831891a2d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8831891a2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g8831891a2d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8831891a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g8636635ecb_1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8636635ecb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Google Shape;912;g884a7e865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884a7e86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8" name="Shape 918"/>
        <p:cNvGrpSpPr/>
        <p:nvPr/>
      </p:nvGrpSpPr>
      <p:grpSpPr>
        <a:xfrm>
          <a:off x="0" y="0"/>
          <a:ext cx="0" cy="0"/>
          <a:chOff x="0" y="0"/>
          <a:chExt cx="0" cy="0"/>
        </a:xfrm>
      </p:grpSpPr>
      <p:sp>
        <p:nvSpPr>
          <p:cNvPr id="919" name="Google Shape;919;g884a7e8654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884a7e865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6" name="Shape 926"/>
        <p:cNvGrpSpPr/>
        <p:nvPr/>
      </p:nvGrpSpPr>
      <p:grpSpPr>
        <a:xfrm>
          <a:off x="0" y="0"/>
          <a:ext cx="0" cy="0"/>
          <a:chOff x="0" y="0"/>
          <a:chExt cx="0" cy="0"/>
        </a:xfrm>
      </p:grpSpPr>
      <p:sp>
        <p:nvSpPr>
          <p:cNvPr id="927" name="Google Shape;927;g884a7e8654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884a7e865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4" name="Shape 934"/>
        <p:cNvGrpSpPr/>
        <p:nvPr/>
      </p:nvGrpSpPr>
      <p:grpSpPr>
        <a:xfrm>
          <a:off x="0" y="0"/>
          <a:ext cx="0" cy="0"/>
          <a:chOff x="0" y="0"/>
          <a:chExt cx="0" cy="0"/>
        </a:xfrm>
      </p:grpSpPr>
      <p:sp>
        <p:nvSpPr>
          <p:cNvPr id="935" name="Google Shape;935;g884a7e8654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884a7e865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2" name="Shape 942"/>
        <p:cNvGrpSpPr/>
        <p:nvPr/>
      </p:nvGrpSpPr>
      <p:grpSpPr>
        <a:xfrm>
          <a:off x="0" y="0"/>
          <a:ext cx="0" cy="0"/>
          <a:chOff x="0" y="0"/>
          <a:chExt cx="0" cy="0"/>
        </a:xfrm>
      </p:grpSpPr>
      <p:sp>
        <p:nvSpPr>
          <p:cNvPr id="943" name="Google Shape;943;g8636635ecb_1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8636635ecb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Google Shape;784;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8" name="Shape 948"/>
        <p:cNvGrpSpPr/>
        <p:nvPr/>
      </p:nvGrpSpPr>
      <p:grpSpPr>
        <a:xfrm>
          <a:off x="0" y="0"/>
          <a:ext cx="0" cy="0"/>
          <a:chOff x="0" y="0"/>
          <a:chExt cx="0" cy="0"/>
        </a:xfrm>
      </p:grpSpPr>
      <p:sp>
        <p:nvSpPr>
          <p:cNvPr id="949" name="Google Shape;949;g884a7e8654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884a7e865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Google Shape;956;g884a7e8654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884a7e86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Google Shape;963;g884a7e8654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884a7e865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0" name="Shape 970"/>
        <p:cNvGrpSpPr/>
        <p:nvPr/>
      </p:nvGrpSpPr>
      <p:grpSpPr>
        <a:xfrm>
          <a:off x="0" y="0"/>
          <a:ext cx="0" cy="0"/>
          <a:chOff x="0" y="0"/>
          <a:chExt cx="0" cy="0"/>
        </a:xfrm>
      </p:grpSpPr>
      <p:sp>
        <p:nvSpPr>
          <p:cNvPr id="971" name="Google Shape;971;g884a7e8654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884a7e865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g884a7e8654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884a7e865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6" name="Shape 986"/>
        <p:cNvGrpSpPr/>
        <p:nvPr/>
      </p:nvGrpSpPr>
      <p:grpSpPr>
        <a:xfrm>
          <a:off x="0" y="0"/>
          <a:ext cx="0" cy="0"/>
          <a:chOff x="0" y="0"/>
          <a:chExt cx="0" cy="0"/>
        </a:xfrm>
      </p:grpSpPr>
      <p:sp>
        <p:nvSpPr>
          <p:cNvPr id="987" name="Google Shape;987;g884a7e8654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884a7e865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g884a7e8654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884a7e865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Google Shape;1003;g884a7e8654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884a7e865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0" name="Shape 1010"/>
        <p:cNvGrpSpPr/>
        <p:nvPr/>
      </p:nvGrpSpPr>
      <p:grpSpPr>
        <a:xfrm>
          <a:off x="0" y="0"/>
          <a:ext cx="0" cy="0"/>
          <a:chOff x="0" y="0"/>
          <a:chExt cx="0" cy="0"/>
        </a:xfrm>
      </p:grpSpPr>
      <p:sp>
        <p:nvSpPr>
          <p:cNvPr id="1011" name="Google Shape;1011;g8636635ecb_1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8636635ecb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Google Shape;1017;g884a7e8654_0_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884a7e865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3" name="Shape 1023"/>
        <p:cNvGrpSpPr/>
        <p:nvPr/>
      </p:nvGrpSpPr>
      <p:grpSpPr>
        <a:xfrm>
          <a:off x="0" y="0"/>
          <a:ext cx="0" cy="0"/>
          <a:chOff x="0" y="0"/>
          <a:chExt cx="0" cy="0"/>
        </a:xfrm>
      </p:grpSpPr>
      <p:sp>
        <p:nvSpPr>
          <p:cNvPr id="1024" name="Google Shape;1024;g884e979764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884e9797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g884a7e8654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884a7e865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Google Shape;103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Google Shape;826;g881dedb339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881dedb3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2" name="Shape 832"/>
        <p:cNvGrpSpPr/>
        <p:nvPr/>
      </p:nvGrpSpPr>
      <p:grpSpPr>
        <a:xfrm>
          <a:off x="0" y="0"/>
          <a:ext cx="0" cy="0"/>
          <a:chOff x="0" y="0"/>
          <a:chExt cx="0" cy="0"/>
        </a:xfrm>
      </p:grpSpPr>
      <p:sp>
        <p:nvSpPr>
          <p:cNvPr id="833" name="Google Shape;833;g881dedb339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881dedb3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Google Shape;850;g881dedb339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881dedb33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Google Shape;860;g8636635ecb_1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8636635ecb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Google Shape;866;g8831891a2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8831891a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Présentation Projet Covid-19</a:t>
            </a:r>
            <a:endParaRPr/>
          </a:p>
        </p:txBody>
      </p:sp>
      <p:sp>
        <p:nvSpPr>
          <p:cNvPr id="780" name="Google Shape;780;p15"/>
          <p:cNvSpPr txBox="1"/>
          <p:nvPr/>
        </p:nvSpPr>
        <p:spPr>
          <a:xfrm>
            <a:off x="2773525" y="2739600"/>
            <a:ext cx="1736100" cy="2276400"/>
          </a:xfrm>
          <a:prstGeom prst="rect">
            <a:avLst/>
          </a:prstGeom>
          <a:noFill/>
          <a:ln>
            <a:noFill/>
          </a:ln>
        </p:spPr>
        <p:txBody>
          <a:bodyPr anchorCtr="0" anchor="t" bIns="91425" lIns="91425" spcFirstLastPara="1" rIns="91425" wrap="square" tIns="91425">
            <a:noAutofit/>
          </a:bodyPr>
          <a:lstStyle/>
          <a:p>
            <a:pPr indent="0" lvl="0" marL="0" rtl="0" algn="l">
              <a:spcBef>
                <a:spcPts val="1400"/>
              </a:spcBef>
              <a:spcAft>
                <a:spcPts val="0"/>
              </a:spcAft>
              <a:buNone/>
            </a:pPr>
            <a:r>
              <a:rPr b="1" lang="en">
                <a:solidFill>
                  <a:srgbClr val="FFFFFF"/>
                </a:solidFill>
                <a:latin typeface="Titillium Web"/>
                <a:ea typeface="Titillium Web"/>
                <a:cs typeface="Titillium Web"/>
                <a:sym typeface="Titillium Web"/>
              </a:rPr>
              <a:t>BEN TILI Yefet</a:t>
            </a:r>
            <a:endParaRPr b="1">
              <a:solidFill>
                <a:srgbClr val="FFFFFF"/>
              </a:solidFill>
              <a:latin typeface="Titillium Web"/>
              <a:ea typeface="Titillium Web"/>
              <a:cs typeface="Titillium Web"/>
              <a:sym typeface="Titillium Web"/>
            </a:endParaRPr>
          </a:p>
          <a:p>
            <a:pPr indent="0" lvl="0" marL="0" rtl="0" algn="l">
              <a:spcBef>
                <a:spcPts val="1400"/>
              </a:spcBef>
              <a:spcAft>
                <a:spcPts val="0"/>
              </a:spcAft>
              <a:buNone/>
            </a:pPr>
            <a:r>
              <a:rPr b="1" lang="en">
                <a:solidFill>
                  <a:srgbClr val="FFFFFF"/>
                </a:solidFill>
                <a:latin typeface="Titillium Web"/>
                <a:ea typeface="Titillium Web"/>
                <a:cs typeface="Titillium Web"/>
                <a:sym typeface="Titillium Web"/>
              </a:rPr>
              <a:t>SMAOUI Zeineb</a:t>
            </a:r>
            <a:endParaRPr b="1">
              <a:solidFill>
                <a:srgbClr val="FFFFFF"/>
              </a:solidFill>
              <a:latin typeface="Titillium Web"/>
              <a:ea typeface="Titillium Web"/>
              <a:cs typeface="Titillium Web"/>
              <a:sym typeface="Titillium Web"/>
            </a:endParaRPr>
          </a:p>
          <a:p>
            <a:pPr indent="0" lvl="0" marL="0" rtl="0" algn="l">
              <a:spcBef>
                <a:spcPts val="1400"/>
              </a:spcBef>
              <a:spcAft>
                <a:spcPts val="0"/>
              </a:spcAft>
              <a:buNone/>
            </a:pPr>
            <a:r>
              <a:rPr b="1" lang="en">
                <a:solidFill>
                  <a:srgbClr val="FFFFFF"/>
                </a:solidFill>
                <a:latin typeface="Titillium Web"/>
                <a:ea typeface="Titillium Web"/>
                <a:cs typeface="Titillium Web"/>
                <a:sym typeface="Titillium Web"/>
              </a:rPr>
              <a:t>CHAABANI Firas</a:t>
            </a:r>
            <a:endParaRPr b="1">
              <a:solidFill>
                <a:srgbClr val="FFFFFF"/>
              </a:solidFill>
              <a:latin typeface="Titillium Web"/>
              <a:ea typeface="Titillium Web"/>
              <a:cs typeface="Titillium Web"/>
              <a:sym typeface="Titillium Web"/>
            </a:endParaRPr>
          </a:p>
          <a:p>
            <a:pPr indent="0" lvl="0" marL="0" rtl="0" algn="l">
              <a:spcBef>
                <a:spcPts val="1400"/>
              </a:spcBef>
              <a:spcAft>
                <a:spcPts val="0"/>
              </a:spcAft>
              <a:buNone/>
            </a:pPr>
            <a:r>
              <a:rPr b="1" lang="en">
                <a:solidFill>
                  <a:srgbClr val="FFFFFF"/>
                </a:solidFill>
                <a:latin typeface="Titillium Web"/>
                <a:ea typeface="Titillium Web"/>
                <a:cs typeface="Titillium Web"/>
                <a:sym typeface="Titillium Web"/>
              </a:rPr>
              <a:t>ABIDI Samar</a:t>
            </a:r>
            <a:endParaRPr b="1">
              <a:solidFill>
                <a:srgbClr val="FFFFFF"/>
              </a:solidFill>
              <a:latin typeface="Titillium Web"/>
              <a:ea typeface="Titillium Web"/>
              <a:cs typeface="Titillium Web"/>
              <a:sym typeface="Titillium Web"/>
            </a:endParaRPr>
          </a:p>
          <a:p>
            <a:pPr indent="0" lvl="0" marL="0" rtl="0" algn="l">
              <a:spcBef>
                <a:spcPts val="1400"/>
              </a:spcBef>
              <a:spcAft>
                <a:spcPts val="400"/>
              </a:spcAft>
              <a:buNone/>
            </a:pPr>
            <a:r>
              <a:rPr b="1" lang="en">
                <a:solidFill>
                  <a:srgbClr val="FFFFFF"/>
                </a:solidFill>
                <a:latin typeface="Titillium Web"/>
                <a:ea typeface="Titillium Web"/>
                <a:cs typeface="Titillium Web"/>
                <a:sym typeface="Titillium Web"/>
              </a:rPr>
              <a:t>MISSAOUI Sadok</a:t>
            </a:r>
            <a:endParaRPr b="1">
              <a:solidFill>
                <a:srgbClr val="FFFFFF"/>
              </a:solidFill>
              <a:latin typeface="Titillium Web"/>
              <a:ea typeface="Titillium Web"/>
              <a:cs typeface="Titillium Web"/>
              <a:sym typeface="Titillium Web"/>
            </a:endParaRPr>
          </a:p>
        </p:txBody>
      </p:sp>
      <p:pic>
        <p:nvPicPr>
          <p:cNvPr id="781" name="Google Shape;781;p15"/>
          <p:cNvPicPr preferRelativeResize="0"/>
          <p:nvPr/>
        </p:nvPicPr>
        <p:blipFill>
          <a:blip r:embed="rId3">
            <a:alphaModFix/>
          </a:blip>
          <a:stretch>
            <a:fillRect/>
          </a:stretch>
        </p:blipFill>
        <p:spPr>
          <a:xfrm>
            <a:off x="6952050" y="888291"/>
            <a:ext cx="1939709" cy="1939709"/>
          </a:xfrm>
          <a:prstGeom prst="rect">
            <a:avLst/>
          </a:prstGeom>
          <a:noFill/>
          <a:ln>
            <a:noFill/>
          </a:ln>
        </p:spPr>
      </p:pic>
      <p:sp>
        <p:nvSpPr>
          <p:cNvPr id="782" name="Google Shape;782;p15"/>
          <p:cNvSpPr txBox="1"/>
          <p:nvPr/>
        </p:nvSpPr>
        <p:spPr>
          <a:xfrm>
            <a:off x="931150" y="2915400"/>
            <a:ext cx="19398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Titillium Web"/>
                <a:ea typeface="Titillium Web"/>
                <a:cs typeface="Titillium Web"/>
                <a:sym typeface="Titillium Web"/>
              </a:rPr>
              <a:t>DataExcavators : </a:t>
            </a:r>
            <a:endParaRPr b="1" sz="1800">
              <a:solidFill>
                <a:srgbClr val="FFFFFF"/>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5" name="Shape 875"/>
        <p:cNvGrpSpPr/>
        <p:nvPr/>
      </p:nvGrpSpPr>
      <p:grpSpPr>
        <a:xfrm>
          <a:off x="0" y="0"/>
          <a:ext cx="0" cy="0"/>
          <a:chOff x="0" y="0"/>
          <a:chExt cx="0" cy="0"/>
        </a:xfrm>
      </p:grpSpPr>
      <p:sp>
        <p:nvSpPr>
          <p:cNvPr id="876" name="Google Shape;876;p24"/>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Tendance et Saisonnalité</a:t>
            </a:r>
            <a:endParaRPr/>
          </a:p>
        </p:txBody>
      </p:sp>
      <p:sp>
        <p:nvSpPr>
          <p:cNvPr id="877" name="Google Shape;877;p24"/>
          <p:cNvSpPr txBox="1"/>
          <p:nvPr>
            <p:ph idx="1" type="body"/>
          </p:nvPr>
        </p:nvSpPr>
        <p:spPr>
          <a:xfrm>
            <a:off x="739675" y="1152522"/>
            <a:ext cx="7686000" cy="31773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400"/>
              <a:t>L’un des propriétés d’une série temporelle est</a:t>
            </a:r>
            <a:r>
              <a:rPr lang="en" sz="1400"/>
              <a:t> qu’on peut la décomposer en trois termes sous la forme :</a:t>
            </a:r>
            <a:endParaRPr sz="1400"/>
          </a:p>
          <a:p>
            <a:pPr indent="0" lvl="0" marL="0" rtl="0" algn="ctr">
              <a:spcBef>
                <a:spcPts val="600"/>
              </a:spcBef>
              <a:spcAft>
                <a:spcPts val="0"/>
              </a:spcAft>
              <a:buNone/>
            </a:pPr>
            <a:r>
              <a:rPr lang="en" sz="1600"/>
              <a:t>Y(t) = m(t) + s(t) + e(t)</a:t>
            </a:r>
            <a:endParaRPr sz="1600"/>
          </a:p>
          <a:p>
            <a:pPr indent="0" lvl="0" marL="0" rtl="0" algn="just">
              <a:spcBef>
                <a:spcPts val="600"/>
              </a:spcBef>
              <a:spcAft>
                <a:spcPts val="0"/>
              </a:spcAft>
              <a:buNone/>
            </a:pPr>
            <a:r>
              <a:rPr lang="en" sz="1400"/>
              <a:t>• t est l’indice du temps, à valeurs dans T,</a:t>
            </a:r>
            <a:endParaRPr sz="1400"/>
          </a:p>
          <a:p>
            <a:pPr indent="0" lvl="0" marL="0" rtl="0" algn="just">
              <a:spcBef>
                <a:spcPts val="600"/>
              </a:spcBef>
              <a:spcAft>
                <a:spcPts val="0"/>
              </a:spcAft>
              <a:buNone/>
            </a:pPr>
            <a:r>
              <a:rPr lang="en" sz="1400"/>
              <a:t>• m(t) est une fonction déterministe à variation que l’on espère lente (appelée tendance), qui capte les variations de niveau et que l’on espère assez lisse (variations à long terme),</a:t>
            </a:r>
            <a:endParaRPr sz="1400"/>
          </a:p>
          <a:p>
            <a:pPr indent="0" lvl="0" marL="0" rtl="0" algn="just">
              <a:spcBef>
                <a:spcPts val="600"/>
              </a:spcBef>
              <a:spcAft>
                <a:spcPts val="0"/>
              </a:spcAft>
              <a:buNone/>
            </a:pPr>
            <a:r>
              <a:rPr lang="en" sz="1400"/>
              <a:t>• s(t) est une fonction déterministe périodique (appelée saisonnalité) de période T qui capture la composante qui se répète périodiquement</a:t>
            </a:r>
            <a:endParaRPr sz="1400"/>
          </a:p>
          <a:p>
            <a:pPr indent="0" lvl="0" marL="0" rtl="0" algn="just">
              <a:spcBef>
                <a:spcPts val="600"/>
              </a:spcBef>
              <a:spcAft>
                <a:spcPts val="0"/>
              </a:spcAft>
              <a:buNone/>
            </a:pPr>
            <a:r>
              <a:rPr lang="en" sz="1400"/>
              <a:t>• e(t) est appelé un bruit ou résidu. C’est ce qui reste de la série temporelle après la </a:t>
            </a:r>
            <a:r>
              <a:rPr lang="en" sz="1400"/>
              <a:t>soustraction</a:t>
            </a:r>
            <a:r>
              <a:rPr lang="en" sz="1400"/>
              <a:t> de la tendance et la saisonnalité.</a:t>
            </a:r>
            <a:endParaRPr sz="1400"/>
          </a:p>
        </p:txBody>
      </p:sp>
      <p:sp>
        <p:nvSpPr>
          <p:cNvPr id="878" name="Google Shape;878;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2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Tendance et </a:t>
            </a:r>
            <a:r>
              <a:rPr lang="en"/>
              <a:t>Saisonnalité</a:t>
            </a:r>
            <a:endParaRPr/>
          </a:p>
        </p:txBody>
      </p:sp>
      <p:sp>
        <p:nvSpPr>
          <p:cNvPr id="884" name="Google Shape;884;p25"/>
          <p:cNvSpPr txBox="1"/>
          <p:nvPr>
            <p:ph idx="1" type="body"/>
          </p:nvPr>
        </p:nvSpPr>
        <p:spPr>
          <a:xfrm>
            <a:off x="739675" y="1152522"/>
            <a:ext cx="7686000" cy="317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On peut utiliser la combinaison de la tendance et la saisonnalité pour créer une modèle qui résume les caractéristiques de la série temporelle.</a:t>
            </a:r>
            <a:endParaRPr sz="2000"/>
          </a:p>
        </p:txBody>
      </p:sp>
      <p:sp>
        <p:nvSpPr>
          <p:cNvPr id="885" name="Google Shape;885;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86" name="Google Shape;886;p25"/>
          <p:cNvPicPr preferRelativeResize="0"/>
          <p:nvPr/>
        </p:nvPicPr>
        <p:blipFill>
          <a:blip r:embed="rId3">
            <a:alphaModFix/>
          </a:blip>
          <a:stretch>
            <a:fillRect/>
          </a:stretch>
        </p:blipFill>
        <p:spPr>
          <a:xfrm>
            <a:off x="926375" y="2515025"/>
            <a:ext cx="3241101" cy="1725500"/>
          </a:xfrm>
          <a:prstGeom prst="rect">
            <a:avLst/>
          </a:prstGeom>
          <a:noFill/>
          <a:ln>
            <a:noFill/>
          </a:ln>
        </p:spPr>
      </p:pic>
      <p:pic>
        <p:nvPicPr>
          <p:cNvPr id="887" name="Google Shape;887;p25"/>
          <p:cNvPicPr preferRelativeResize="0"/>
          <p:nvPr/>
        </p:nvPicPr>
        <p:blipFill>
          <a:blip r:embed="rId4">
            <a:alphaModFix/>
          </a:blip>
          <a:stretch>
            <a:fillRect/>
          </a:stretch>
        </p:blipFill>
        <p:spPr>
          <a:xfrm>
            <a:off x="5186927" y="1954875"/>
            <a:ext cx="2984485" cy="1433574"/>
          </a:xfrm>
          <a:prstGeom prst="rect">
            <a:avLst/>
          </a:prstGeom>
          <a:noFill/>
          <a:ln>
            <a:noFill/>
          </a:ln>
        </p:spPr>
      </p:pic>
      <p:pic>
        <p:nvPicPr>
          <p:cNvPr id="888" name="Google Shape;888;p25"/>
          <p:cNvPicPr preferRelativeResize="0"/>
          <p:nvPr/>
        </p:nvPicPr>
        <p:blipFill>
          <a:blip r:embed="rId5">
            <a:alphaModFix/>
          </a:blip>
          <a:stretch>
            <a:fillRect/>
          </a:stretch>
        </p:blipFill>
        <p:spPr>
          <a:xfrm>
            <a:off x="5186925" y="3490625"/>
            <a:ext cx="2984475" cy="1526858"/>
          </a:xfrm>
          <a:prstGeom prst="rect">
            <a:avLst/>
          </a:prstGeom>
          <a:noFill/>
          <a:ln>
            <a:noFill/>
          </a:ln>
        </p:spPr>
      </p:pic>
      <p:sp>
        <p:nvSpPr>
          <p:cNvPr id="889" name="Google Shape;889;p25"/>
          <p:cNvSpPr/>
          <p:nvPr/>
        </p:nvSpPr>
        <p:spPr>
          <a:xfrm rot="-1611804">
            <a:off x="4377984" y="2799521"/>
            <a:ext cx="669890" cy="43214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p:nvPr/>
        </p:nvSpPr>
        <p:spPr>
          <a:xfrm flipH="1" rot="-9188196">
            <a:off x="4377984" y="3485321"/>
            <a:ext cx="669890" cy="43214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4" name="Shape 894"/>
        <p:cNvGrpSpPr/>
        <p:nvPr/>
      </p:nvGrpSpPr>
      <p:grpSpPr>
        <a:xfrm>
          <a:off x="0" y="0"/>
          <a:ext cx="0" cy="0"/>
          <a:chOff x="0" y="0"/>
          <a:chExt cx="0" cy="0"/>
        </a:xfrm>
      </p:grpSpPr>
      <p:sp>
        <p:nvSpPr>
          <p:cNvPr id="895" name="Google Shape;895;p2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Stationnarité</a:t>
            </a:r>
            <a:endParaRPr/>
          </a:p>
        </p:txBody>
      </p:sp>
      <p:sp>
        <p:nvSpPr>
          <p:cNvPr id="896" name="Google Shape;896;p26"/>
          <p:cNvSpPr txBox="1"/>
          <p:nvPr>
            <p:ph idx="1" type="body"/>
          </p:nvPr>
        </p:nvSpPr>
        <p:spPr>
          <a:xfrm>
            <a:off x="739675" y="1152522"/>
            <a:ext cx="7686000" cy="31773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600"/>
              <a:t>Le test de stationnarité consiste à vérifier le fait que la structure du processus sous-jacent supposé évolue ou non avec le temps. Si la structure reste la même, le processus est dit alors stationnaire. Pour que la série soit stationnaire, on a besoin de vérifier ces 3 conditions :</a:t>
            </a:r>
            <a:endParaRPr sz="1600"/>
          </a:p>
          <a:p>
            <a:pPr indent="-330200" lvl="0" marL="457200" rtl="0" algn="just">
              <a:spcBef>
                <a:spcPts val="600"/>
              </a:spcBef>
              <a:spcAft>
                <a:spcPts val="0"/>
              </a:spcAft>
              <a:buSzPts val="1600"/>
              <a:buChar char="▫"/>
            </a:pPr>
            <a:r>
              <a:rPr lang="en" sz="1600"/>
              <a:t>L'espérance est constante au cours du temps, il n'y a donc pas de tendance.</a:t>
            </a:r>
            <a:endParaRPr sz="1600"/>
          </a:p>
          <a:p>
            <a:pPr indent="-330200" lvl="0" marL="457200" rtl="0" algn="just">
              <a:spcBef>
                <a:spcPts val="0"/>
              </a:spcBef>
              <a:spcAft>
                <a:spcPts val="0"/>
              </a:spcAft>
              <a:buSzPts val="1600"/>
              <a:buChar char="▫"/>
            </a:pPr>
            <a:r>
              <a:rPr lang="en" sz="1600"/>
              <a:t>La variance est constante au cours du temps et non infinie.</a:t>
            </a:r>
            <a:endParaRPr sz="1600"/>
          </a:p>
          <a:p>
            <a:pPr indent="-330200" lvl="0" marL="457200" rtl="0" algn="just">
              <a:spcBef>
                <a:spcPts val="0"/>
              </a:spcBef>
              <a:spcAft>
                <a:spcPts val="0"/>
              </a:spcAft>
              <a:buSzPts val="1600"/>
              <a:buChar char="▫"/>
            </a:pPr>
            <a:r>
              <a:rPr lang="en" sz="1600"/>
              <a:t>Troisième condition : L'auto-corrélation est vérifiée. C’est à dire les valeurs </a:t>
            </a:r>
            <a:r>
              <a:rPr lang="en" sz="1600"/>
              <a:t>consécutives</a:t>
            </a:r>
            <a:r>
              <a:rPr lang="en" sz="1600"/>
              <a:t> sont corrélées.</a:t>
            </a:r>
            <a:endParaRPr sz="1600"/>
          </a:p>
        </p:txBody>
      </p:sp>
      <p:sp>
        <p:nvSpPr>
          <p:cNvPr id="897" name="Google Shape;897;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1" name="Shape 901"/>
        <p:cNvGrpSpPr/>
        <p:nvPr/>
      </p:nvGrpSpPr>
      <p:grpSpPr>
        <a:xfrm>
          <a:off x="0" y="0"/>
          <a:ext cx="0" cy="0"/>
          <a:chOff x="0" y="0"/>
          <a:chExt cx="0" cy="0"/>
        </a:xfrm>
      </p:grpSpPr>
      <p:sp>
        <p:nvSpPr>
          <p:cNvPr id="902" name="Google Shape;902;p2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03" name="Google Shape;903;p27"/>
          <p:cNvPicPr preferRelativeResize="0"/>
          <p:nvPr/>
        </p:nvPicPr>
        <p:blipFill>
          <a:blip r:embed="rId3">
            <a:alphaModFix/>
          </a:blip>
          <a:stretch>
            <a:fillRect/>
          </a:stretch>
        </p:blipFill>
        <p:spPr>
          <a:xfrm>
            <a:off x="1988438" y="1755725"/>
            <a:ext cx="5167125" cy="3030300"/>
          </a:xfrm>
          <a:prstGeom prst="rect">
            <a:avLst/>
          </a:prstGeom>
          <a:noFill/>
          <a:ln>
            <a:noFill/>
          </a:ln>
        </p:spPr>
      </p:pic>
      <p:sp>
        <p:nvSpPr>
          <p:cNvPr id="904" name="Google Shape;904;p27"/>
          <p:cNvSpPr txBox="1"/>
          <p:nvPr>
            <p:ph idx="4294967295" type="subTitle"/>
          </p:nvPr>
        </p:nvSpPr>
        <p:spPr>
          <a:xfrm>
            <a:off x="809075" y="292175"/>
            <a:ext cx="7777500" cy="14985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600"/>
              <a:t>Après l’application du test Dickey-Fuller, On constate que la corrélation entre les valeurs consécutives tombe lentement à l'intervalle de confiance et donc il existe une forte autocorrélation (les instances consécutives sont dépendantes). Néanmoins, p-value &gt; 0.05 =&gt; on accepte l'hypothèse nulle : La série est non stationnaire. On nécessite une différentiation avant l'application d’une modèle d’auto-régression comme SARIMA.</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Google Shape;909;p28"/>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Modèle Holt-Winters</a:t>
            </a:r>
            <a:endParaRPr/>
          </a:p>
        </p:txBody>
      </p:sp>
      <p:sp>
        <p:nvSpPr>
          <p:cNvPr id="910" name="Google Shape;910;p28"/>
          <p:cNvSpPr/>
          <p:nvPr/>
        </p:nvSpPr>
        <p:spPr>
          <a:xfrm>
            <a:off x="6898679" y="1890725"/>
            <a:ext cx="1800930" cy="2799607"/>
          </a:xfrm>
          <a:prstGeom prst="rect">
            <a:avLst/>
          </a:prstGeom>
        </p:spPr>
        <p:txBody>
          <a:bodyPr>
            <a:prstTxWarp prst="textPlain"/>
          </a:bodyPr>
          <a:lstStyle/>
          <a:p>
            <a:pPr lvl="0" algn="ctr"/>
            <a:r>
              <a:rPr b="1" i="0">
                <a:ln>
                  <a:noFill/>
                </a:ln>
                <a:solidFill>
                  <a:srgbClr val="6E86B6"/>
                </a:solidFill>
                <a:latin typeface="Titillium Web"/>
              </a:rPr>
              <a:t>3</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4" name="Shape 914"/>
        <p:cNvGrpSpPr/>
        <p:nvPr/>
      </p:nvGrpSpPr>
      <p:grpSpPr>
        <a:xfrm>
          <a:off x="0" y="0"/>
          <a:ext cx="0" cy="0"/>
          <a:chOff x="0" y="0"/>
          <a:chExt cx="0" cy="0"/>
        </a:xfrm>
      </p:grpSpPr>
      <p:sp>
        <p:nvSpPr>
          <p:cNvPr id="915" name="Google Shape;915;p2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Holt-Winters</a:t>
            </a:r>
            <a:endParaRPr/>
          </a:p>
        </p:txBody>
      </p:sp>
      <p:sp>
        <p:nvSpPr>
          <p:cNvPr id="916" name="Google Shape;916;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17" name="Google Shape;917;p29"/>
          <p:cNvSpPr txBox="1"/>
          <p:nvPr>
            <p:ph idx="1" type="body"/>
          </p:nvPr>
        </p:nvSpPr>
        <p:spPr>
          <a:xfrm>
            <a:off x="739675" y="1218000"/>
            <a:ext cx="76860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900"/>
              <a:t>Définition :</a:t>
            </a:r>
            <a:endParaRPr b="1" sz="1900"/>
          </a:p>
          <a:p>
            <a:pPr indent="0" lvl="0" marL="0" rtl="0" algn="just">
              <a:spcBef>
                <a:spcPts val="600"/>
              </a:spcBef>
              <a:spcAft>
                <a:spcPts val="0"/>
              </a:spcAft>
              <a:buNone/>
            </a:pPr>
            <a:r>
              <a:rPr lang="en" sz="1900"/>
              <a:t>Holt-Winters o</a:t>
            </a:r>
            <a:r>
              <a:rPr lang="en" sz="1900"/>
              <a:t>u Triple Exponential Smoothing est une modèle qui est </a:t>
            </a:r>
            <a:r>
              <a:rPr lang="en" sz="1900"/>
              <a:t>basé sur la combinaison de la saisonnalité hebdomadaire, et la tendance globale en capturant certaines anomalies. Le modèle réagit assez fortement aux changements dans la structure de la série, puis ramène rapidement l'écart aux valeurs normales, "oubliant" essentiellement le passé.</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1" name="Shape 921"/>
        <p:cNvGrpSpPr/>
        <p:nvPr/>
      </p:nvGrpSpPr>
      <p:grpSpPr>
        <a:xfrm>
          <a:off x="0" y="0"/>
          <a:ext cx="0" cy="0"/>
          <a:chOff x="0" y="0"/>
          <a:chExt cx="0" cy="0"/>
        </a:xfrm>
      </p:grpSpPr>
      <p:sp>
        <p:nvSpPr>
          <p:cNvPr id="922" name="Google Shape;922;p30"/>
          <p:cNvSpPr txBox="1"/>
          <p:nvPr>
            <p:ph idx="1" type="body"/>
          </p:nvPr>
        </p:nvSpPr>
        <p:spPr>
          <a:xfrm>
            <a:off x="739675" y="1218000"/>
            <a:ext cx="7686000" cy="25392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900">
                <a:solidFill>
                  <a:schemeClr val="lt1"/>
                </a:solidFill>
              </a:rPr>
              <a:t>L'un des principaux avantages du modèle est qu'il ne nécessite aucune forme de différentiation. De plus, le modèle peut être entraîné rapidement. Les prédictions sont calculées pour chaque pays à part.</a:t>
            </a:r>
            <a:endParaRPr/>
          </a:p>
        </p:txBody>
      </p:sp>
      <p:sp>
        <p:nvSpPr>
          <p:cNvPr id="923" name="Google Shape;923;p3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Modèle </a:t>
            </a:r>
            <a:r>
              <a:rPr lang="en"/>
              <a:t>Holt-Winters</a:t>
            </a:r>
            <a:endParaRPr/>
          </a:p>
        </p:txBody>
      </p:sp>
      <p:sp>
        <p:nvSpPr>
          <p:cNvPr id="924" name="Google Shape;924;p3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25" name="Google Shape;925;p30"/>
          <p:cNvPicPr preferRelativeResize="0"/>
          <p:nvPr/>
        </p:nvPicPr>
        <p:blipFill>
          <a:blip r:embed="rId3">
            <a:alphaModFix/>
          </a:blip>
          <a:stretch>
            <a:fillRect/>
          </a:stretch>
        </p:blipFill>
        <p:spPr>
          <a:xfrm>
            <a:off x="1380075" y="2537225"/>
            <a:ext cx="6343650" cy="198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9" name="Shape 929"/>
        <p:cNvGrpSpPr/>
        <p:nvPr/>
      </p:nvGrpSpPr>
      <p:grpSpPr>
        <a:xfrm>
          <a:off x="0" y="0"/>
          <a:ext cx="0" cy="0"/>
          <a:chOff x="0" y="0"/>
          <a:chExt cx="0" cy="0"/>
        </a:xfrm>
      </p:grpSpPr>
      <p:sp>
        <p:nvSpPr>
          <p:cNvPr id="930" name="Google Shape;930;p31"/>
          <p:cNvSpPr txBox="1"/>
          <p:nvPr>
            <p:ph idx="1" type="body"/>
          </p:nvPr>
        </p:nvSpPr>
        <p:spPr>
          <a:xfrm>
            <a:off x="5826625" y="1141800"/>
            <a:ext cx="2812800" cy="31200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700"/>
              <a:t>À en juger par le graphe, le modèle a réussi à approximer avec succès la série temporelle initiale, capturant la saisonnalité hebdomadaire et la tendance globale à la baisse avec une </a:t>
            </a:r>
            <a:r>
              <a:rPr lang="en" sz="1700"/>
              <a:t>intervalle de confiance réduit.</a:t>
            </a:r>
            <a:endParaRPr sz="1700"/>
          </a:p>
          <a:p>
            <a:pPr indent="0" lvl="0" marL="0" rtl="0" algn="just">
              <a:spcBef>
                <a:spcPts val="600"/>
              </a:spcBef>
              <a:spcAft>
                <a:spcPts val="0"/>
              </a:spcAft>
              <a:buNone/>
            </a:pPr>
            <a:r>
              <a:rPr lang="en" sz="1700"/>
              <a:t>Cependant, on remarque des anomalies qui empire la précision du modèle.</a:t>
            </a:r>
            <a:endParaRPr sz="1700"/>
          </a:p>
        </p:txBody>
      </p:sp>
      <p:sp>
        <p:nvSpPr>
          <p:cNvPr id="931" name="Google Shape;931;p3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Résultat Holt-Winters</a:t>
            </a:r>
            <a:endParaRPr/>
          </a:p>
        </p:txBody>
      </p:sp>
      <p:sp>
        <p:nvSpPr>
          <p:cNvPr id="932" name="Google Shape;932;p3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33" name="Google Shape;933;p31"/>
          <p:cNvPicPr preferRelativeResize="0"/>
          <p:nvPr/>
        </p:nvPicPr>
        <p:blipFill>
          <a:blip r:embed="rId3">
            <a:alphaModFix/>
          </a:blip>
          <a:stretch>
            <a:fillRect/>
          </a:stretch>
        </p:blipFill>
        <p:spPr>
          <a:xfrm>
            <a:off x="152400" y="1411050"/>
            <a:ext cx="5521825" cy="28226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 name="Shape 937"/>
        <p:cNvGrpSpPr/>
        <p:nvPr/>
      </p:nvGrpSpPr>
      <p:grpSpPr>
        <a:xfrm>
          <a:off x="0" y="0"/>
          <a:ext cx="0" cy="0"/>
          <a:chOff x="0" y="0"/>
          <a:chExt cx="0" cy="0"/>
        </a:xfrm>
      </p:grpSpPr>
      <p:sp>
        <p:nvSpPr>
          <p:cNvPr id="938" name="Google Shape;938;p32"/>
          <p:cNvSpPr txBox="1"/>
          <p:nvPr>
            <p:ph idx="1" type="body"/>
          </p:nvPr>
        </p:nvSpPr>
        <p:spPr>
          <a:xfrm>
            <a:off x="739675" y="3524400"/>
            <a:ext cx="7686000" cy="1337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800"/>
              <a:t>On calcule le Mean Absolute Error, qui représente la précision de notre modèle. On a MAE = 39.13 et R-Squared = 0.999 ce qui signifie que notre modèle prédit avec une bonne précision le futur.</a:t>
            </a:r>
            <a:endParaRPr sz="1800"/>
          </a:p>
        </p:txBody>
      </p:sp>
      <p:sp>
        <p:nvSpPr>
          <p:cNvPr id="939" name="Google Shape;939;p3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 Holt-Winters</a:t>
            </a:r>
            <a:endParaRPr/>
          </a:p>
        </p:txBody>
      </p:sp>
      <p:sp>
        <p:nvSpPr>
          <p:cNvPr id="940" name="Google Shape;940;p3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41" name="Google Shape;941;p32"/>
          <p:cNvPicPr preferRelativeResize="0"/>
          <p:nvPr/>
        </p:nvPicPr>
        <p:blipFill>
          <a:blip r:embed="rId3">
            <a:alphaModFix/>
          </a:blip>
          <a:stretch>
            <a:fillRect/>
          </a:stretch>
        </p:blipFill>
        <p:spPr>
          <a:xfrm>
            <a:off x="1120338" y="1627900"/>
            <a:ext cx="6924675" cy="1571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5" name="Shape 945"/>
        <p:cNvGrpSpPr/>
        <p:nvPr/>
      </p:nvGrpSpPr>
      <p:grpSpPr>
        <a:xfrm>
          <a:off x="0" y="0"/>
          <a:ext cx="0" cy="0"/>
          <a:chOff x="0" y="0"/>
          <a:chExt cx="0" cy="0"/>
        </a:xfrm>
      </p:grpSpPr>
      <p:sp>
        <p:nvSpPr>
          <p:cNvPr id="946" name="Google Shape;946;p3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Modèle SARIMA</a:t>
            </a:r>
            <a:endParaRPr/>
          </a:p>
        </p:txBody>
      </p:sp>
      <p:sp>
        <p:nvSpPr>
          <p:cNvPr id="947" name="Google Shape;947;p33"/>
          <p:cNvSpPr/>
          <p:nvPr/>
        </p:nvSpPr>
        <p:spPr>
          <a:xfrm>
            <a:off x="6898679" y="1890725"/>
            <a:ext cx="1968744" cy="2701375"/>
          </a:xfrm>
          <a:prstGeom prst="rect">
            <a:avLst/>
          </a:prstGeom>
        </p:spPr>
        <p:txBody>
          <a:bodyPr>
            <a:prstTxWarp prst="textPlain"/>
          </a:bodyPr>
          <a:lstStyle/>
          <a:p>
            <a:pPr lvl="0" algn="ctr"/>
            <a:r>
              <a:rPr b="1" i="0">
                <a:ln>
                  <a:noFill/>
                </a:ln>
                <a:solidFill>
                  <a:srgbClr val="6E86B6"/>
                </a:solidFill>
                <a:latin typeface="Titillium Web"/>
              </a:rPr>
              <a:t>4</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6" name="Shape 786"/>
        <p:cNvGrpSpPr/>
        <p:nvPr/>
      </p:nvGrpSpPr>
      <p:grpSpPr>
        <a:xfrm>
          <a:off x="0" y="0"/>
          <a:ext cx="0" cy="0"/>
          <a:chOff x="0" y="0"/>
          <a:chExt cx="0" cy="0"/>
        </a:xfrm>
      </p:grpSpPr>
      <p:sp>
        <p:nvSpPr>
          <p:cNvPr id="787" name="Google Shape;787;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88" name="Google Shape;788;p16"/>
          <p:cNvSpPr txBox="1"/>
          <p:nvPr>
            <p:ph idx="4294967295"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Contenu</a:t>
            </a:r>
            <a:endParaRPr sz="3200"/>
          </a:p>
        </p:txBody>
      </p:sp>
      <p:sp>
        <p:nvSpPr>
          <p:cNvPr id="789" name="Google Shape;789;p16"/>
          <p:cNvSpPr txBox="1"/>
          <p:nvPr/>
        </p:nvSpPr>
        <p:spPr>
          <a:xfrm>
            <a:off x="3140475" y="1421898"/>
            <a:ext cx="4707000" cy="1031100"/>
          </a:xfrm>
          <a:prstGeom prst="rect">
            <a:avLst/>
          </a:prstGeom>
          <a:noFill/>
          <a:ln>
            <a:noFill/>
          </a:ln>
        </p:spPr>
        <p:txBody>
          <a:bodyPr anchorCtr="0" anchor="t" bIns="45700" lIns="108000" spcFirstLastPara="1" rIns="108000" wrap="square" tIns="45700">
            <a:noAutofit/>
          </a:bodyPr>
          <a:lstStyle/>
          <a:p>
            <a:pPr indent="0" lvl="0" marL="0" marR="0" rtl="0" algn="l">
              <a:lnSpc>
                <a:spcPct val="100000"/>
              </a:lnSpc>
              <a:spcBef>
                <a:spcPts val="0"/>
              </a:spcBef>
              <a:spcAft>
                <a:spcPts val="0"/>
              </a:spcAft>
              <a:buClr>
                <a:srgbClr val="000000"/>
              </a:buClr>
              <a:buSzPts val="2700"/>
              <a:buFont typeface="Arial"/>
              <a:buNone/>
            </a:pPr>
            <a:r>
              <a:rPr b="1" lang="en" sz="2800">
                <a:solidFill>
                  <a:srgbClr val="FFFFFF"/>
                </a:solidFill>
                <a:latin typeface="Titillium Web"/>
                <a:ea typeface="Titillium Web"/>
                <a:cs typeface="Titillium Web"/>
                <a:sym typeface="Titillium Web"/>
              </a:rPr>
              <a:t>Introduction</a:t>
            </a:r>
            <a:endParaRPr b="1" sz="2800">
              <a:solidFill>
                <a:srgbClr val="FFFFFF"/>
              </a:solidFill>
              <a:latin typeface="Titillium Web"/>
              <a:ea typeface="Titillium Web"/>
              <a:cs typeface="Titillium Web"/>
              <a:sym typeface="Titillium Web"/>
            </a:endParaRPr>
          </a:p>
        </p:txBody>
      </p:sp>
      <p:sp>
        <p:nvSpPr>
          <p:cNvPr id="790" name="Google Shape;790;p16"/>
          <p:cNvSpPr txBox="1"/>
          <p:nvPr/>
        </p:nvSpPr>
        <p:spPr>
          <a:xfrm>
            <a:off x="2121397" y="1281904"/>
            <a:ext cx="958200" cy="831000"/>
          </a:xfrm>
          <a:prstGeom prst="rect">
            <a:avLst/>
          </a:prstGeom>
          <a:noFill/>
          <a:ln>
            <a:noFill/>
          </a:ln>
        </p:spPr>
        <p:txBody>
          <a:bodyPr anchorCtr="0" anchor="t" bIns="45700" lIns="108000" spcFirstLastPara="1" rIns="108000"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 sz="4000" u="none" cap="none" strike="noStrike">
                <a:solidFill>
                  <a:srgbClr val="FFFFFF"/>
                </a:solidFill>
                <a:latin typeface="Titillium Web"/>
                <a:ea typeface="Titillium Web"/>
                <a:cs typeface="Titillium Web"/>
                <a:sym typeface="Titillium Web"/>
              </a:rPr>
              <a:t>01</a:t>
            </a:r>
            <a:endParaRPr b="1" i="0" sz="4000" u="none" cap="none" strike="noStrike">
              <a:solidFill>
                <a:srgbClr val="FFFFFF"/>
              </a:solidFill>
              <a:latin typeface="Titillium Web"/>
              <a:ea typeface="Titillium Web"/>
              <a:cs typeface="Titillium Web"/>
              <a:sym typeface="Titillium Web"/>
            </a:endParaRPr>
          </a:p>
        </p:txBody>
      </p:sp>
      <p:sp>
        <p:nvSpPr>
          <p:cNvPr id="791" name="Google Shape;791;p16"/>
          <p:cNvSpPr txBox="1"/>
          <p:nvPr/>
        </p:nvSpPr>
        <p:spPr>
          <a:xfrm>
            <a:off x="3140475" y="2031498"/>
            <a:ext cx="4707000" cy="1031100"/>
          </a:xfrm>
          <a:prstGeom prst="rect">
            <a:avLst/>
          </a:prstGeom>
          <a:noFill/>
          <a:ln>
            <a:noFill/>
          </a:ln>
        </p:spPr>
        <p:txBody>
          <a:bodyPr anchorCtr="0" anchor="t" bIns="45700" lIns="108000" spcFirstLastPara="1" rIns="108000" wrap="square" tIns="45700">
            <a:noAutofit/>
          </a:bodyPr>
          <a:lstStyle/>
          <a:p>
            <a:pPr indent="0" lvl="0" marL="0" marR="0" rtl="0" algn="l">
              <a:lnSpc>
                <a:spcPct val="100000"/>
              </a:lnSpc>
              <a:spcBef>
                <a:spcPts val="0"/>
              </a:spcBef>
              <a:spcAft>
                <a:spcPts val="0"/>
              </a:spcAft>
              <a:buClr>
                <a:srgbClr val="000000"/>
              </a:buClr>
              <a:buSzPts val="2700"/>
              <a:buFont typeface="Arial"/>
              <a:buNone/>
            </a:pPr>
            <a:r>
              <a:rPr b="1" lang="en" sz="2800">
                <a:solidFill>
                  <a:srgbClr val="FFFFFF"/>
                </a:solidFill>
                <a:latin typeface="Titillium Web"/>
                <a:ea typeface="Titillium Web"/>
                <a:cs typeface="Titillium Web"/>
                <a:sym typeface="Titillium Web"/>
              </a:rPr>
              <a:t>Data Understanding</a:t>
            </a:r>
            <a:endParaRPr b="1" sz="2800">
              <a:solidFill>
                <a:srgbClr val="FFFFFF"/>
              </a:solidFill>
              <a:latin typeface="Titillium Web"/>
              <a:ea typeface="Titillium Web"/>
              <a:cs typeface="Titillium Web"/>
              <a:sym typeface="Titillium Web"/>
            </a:endParaRPr>
          </a:p>
        </p:txBody>
      </p:sp>
      <p:sp>
        <p:nvSpPr>
          <p:cNvPr id="792" name="Google Shape;792;p16"/>
          <p:cNvSpPr txBox="1"/>
          <p:nvPr/>
        </p:nvSpPr>
        <p:spPr>
          <a:xfrm>
            <a:off x="2121397" y="1891504"/>
            <a:ext cx="958200" cy="831000"/>
          </a:xfrm>
          <a:prstGeom prst="rect">
            <a:avLst/>
          </a:prstGeom>
          <a:noFill/>
          <a:ln>
            <a:noFill/>
          </a:ln>
        </p:spPr>
        <p:txBody>
          <a:bodyPr anchorCtr="0" anchor="t" bIns="45700" lIns="108000" spcFirstLastPara="1" rIns="108000"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 sz="4000" u="none" cap="none" strike="noStrike">
                <a:solidFill>
                  <a:srgbClr val="FFFFFF"/>
                </a:solidFill>
                <a:latin typeface="Titillium Web"/>
                <a:ea typeface="Titillium Web"/>
                <a:cs typeface="Titillium Web"/>
                <a:sym typeface="Titillium Web"/>
              </a:rPr>
              <a:t>0</a:t>
            </a:r>
            <a:r>
              <a:rPr b="1" lang="en" sz="4000">
                <a:solidFill>
                  <a:srgbClr val="FFFFFF"/>
                </a:solidFill>
                <a:latin typeface="Titillium Web"/>
                <a:ea typeface="Titillium Web"/>
                <a:cs typeface="Titillium Web"/>
                <a:sym typeface="Titillium Web"/>
              </a:rPr>
              <a:t>2</a:t>
            </a:r>
            <a:endParaRPr b="1" i="0" sz="4000" u="none" cap="none" strike="noStrike">
              <a:solidFill>
                <a:srgbClr val="FFFFFF"/>
              </a:solidFill>
              <a:latin typeface="Titillium Web"/>
              <a:ea typeface="Titillium Web"/>
              <a:cs typeface="Titillium Web"/>
              <a:sym typeface="Titillium Web"/>
            </a:endParaRPr>
          </a:p>
        </p:txBody>
      </p:sp>
      <p:sp>
        <p:nvSpPr>
          <p:cNvPr id="793" name="Google Shape;793;p16"/>
          <p:cNvSpPr txBox="1"/>
          <p:nvPr/>
        </p:nvSpPr>
        <p:spPr>
          <a:xfrm>
            <a:off x="3140475" y="3250698"/>
            <a:ext cx="4707000" cy="1031100"/>
          </a:xfrm>
          <a:prstGeom prst="rect">
            <a:avLst/>
          </a:prstGeom>
          <a:noFill/>
          <a:ln>
            <a:noFill/>
          </a:ln>
        </p:spPr>
        <p:txBody>
          <a:bodyPr anchorCtr="0" anchor="t" bIns="45700" lIns="108000" spcFirstLastPara="1" rIns="108000" wrap="square" tIns="45700">
            <a:noAutofit/>
          </a:bodyPr>
          <a:lstStyle/>
          <a:p>
            <a:pPr indent="0" lvl="0" marL="0" marR="0" rtl="0" algn="l">
              <a:lnSpc>
                <a:spcPct val="100000"/>
              </a:lnSpc>
              <a:spcBef>
                <a:spcPts val="0"/>
              </a:spcBef>
              <a:spcAft>
                <a:spcPts val="0"/>
              </a:spcAft>
              <a:buClr>
                <a:srgbClr val="000000"/>
              </a:buClr>
              <a:buSzPts val="2700"/>
              <a:buFont typeface="Arial"/>
              <a:buNone/>
            </a:pPr>
            <a:r>
              <a:rPr b="1" lang="en" sz="2800">
                <a:solidFill>
                  <a:srgbClr val="FFFFFF"/>
                </a:solidFill>
                <a:latin typeface="Titillium Web"/>
                <a:ea typeface="Titillium Web"/>
                <a:cs typeface="Titillium Web"/>
                <a:sym typeface="Titillium Web"/>
              </a:rPr>
              <a:t>Modèle SARIMA</a:t>
            </a:r>
            <a:endParaRPr b="1" sz="2800">
              <a:solidFill>
                <a:srgbClr val="FFFFFF"/>
              </a:solidFill>
              <a:latin typeface="Titillium Web"/>
              <a:ea typeface="Titillium Web"/>
              <a:cs typeface="Titillium Web"/>
              <a:sym typeface="Titillium Web"/>
            </a:endParaRPr>
          </a:p>
        </p:txBody>
      </p:sp>
      <p:sp>
        <p:nvSpPr>
          <p:cNvPr id="794" name="Google Shape;794;p16"/>
          <p:cNvSpPr txBox="1"/>
          <p:nvPr/>
        </p:nvSpPr>
        <p:spPr>
          <a:xfrm>
            <a:off x="2121397" y="3110704"/>
            <a:ext cx="958200" cy="831000"/>
          </a:xfrm>
          <a:prstGeom prst="rect">
            <a:avLst/>
          </a:prstGeom>
          <a:noFill/>
          <a:ln>
            <a:noFill/>
          </a:ln>
        </p:spPr>
        <p:txBody>
          <a:bodyPr anchorCtr="0" anchor="t" bIns="45700" lIns="108000" spcFirstLastPara="1" rIns="108000"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 sz="4000" u="none" cap="none" strike="noStrike">
                <a:solidFill>
                  <a:srgbClr val="FFFFFF"/>
                </a:solidFill>
                <a:latin typeface="Titillium Web"/>
                <a:ea typeface="Titillium Web"/>
                <a:cs typeface="Titillium Web"/>
                <a:sym typeface="Titillium Web"/>
              </a:rPr>
              <a:t>0</a:t>
            </a:r>
            <a:r>
              <a:rPr b="1" lang="en" sz="4000">
                <a:solidFill>
                  <a:srgbClr val="FFFFFF"/>
                </a:solidFill>
                <a:latin typeface="Titillium Web"/>
                <a:ea typeface="Titillium Web"/>
                <a:cs typeface="Titillium Web"/>
                <a:sym typeface="Titillium Web"/>
              </a:rPr>
              <a:t>4</a:t>
            </a:r>
            <a:endParaRPr b="1" i="0" sz="4000" u="none" cap="none" strike="noStrike">
              <a:solidFill>
                <a:srgbClr val="FFFFFF"/>
              </a:solidFill>
              <a:latin typeface="Titillium Web"/>
              <a:ea typeface="Titillium Web"/>
              <a:cs typeface="Titillium Web"/>
              <a:sym typeface="Titillium Web"/>
            </a:endParaRPr>
          </a:p>
        </p:txBody>
      </p:sp>
      <p:sp>
        <p:nvSpPr>
          <p:cNvPr id="795" name="Google Shape;795;p16"/>
          <p:cNvSpPr txBox="1"/>
          <p:nvPr/>
        </p:nvSpPr>
        <p:spPr>
          <a:xfrm>
            <a:off x="3140475" y="3860298"/>
            <a:ext cx="4707000" cy="1031100"/>
          </a:xfrm>
          <a:prstGeom prst="rect">
            <a:avLst/>
          </a:prstGeom>
          <a:noFill/>
          <a:ln>
            <a:noFill/>
          </a:ln>
        </p:spPr>
        <p:txBody>
          <a:bodyPr anchorCtr="0" anchor="t" bIns="45700" lIns="108000" spcFirstLastPara="1" rIns="108000" wrap="square" tIns="45700">
            <a:noAutofit/>
          </a:bodyPr>
          <a:lstStyle/>
          <a:p>
            <a:pPr indent="0" lvl="0" marL="0" marR="0" rtl="0" algn="l">
              <a:lnSpc>
                <a:spcPct val="100000"/>
              </a:lnSpc>
              <a:spcBef>
                <a:spcPts val="0"/>
              </a:spcBef>
              <a:spcAft>
                <a:spcPts val="0"/>
              </a:spcAft>
              <a:buClr>
                <a:srgbClr val="000000"/>
              </a:buClr>
              <a:buSzPts val="2700"/>
              <a:buFont typeface="Arial"/>
              <a:buNone/>
            </a:pPr>
            <a:r>
              <a:rPr b="1" lang="en" sz="2800">
                <a:solidFill>
                  <a:srgbClr val="FFFFFF"/>
                </a:solidFill>
                <a:latin typeface="Titillium Web"/>
                <a:ea typeface="Titillium Web"/>
                <a:cs typeface="Titillium Web"/>
                <a:sym typeface="Titillium Web"/>
              </a:rPr>
              <a:t>Conclusion</a:t>
            </a:r>
            <a:endParaRPr b="1" sz="2800">
              <a:solidFill>
                <a:srgbClr val="FFFFFF"/>
              </a:solidFill>
              <a:latin typeface="Titillium Web"/>
              <a:ea typeface="Titillium Web"/>
              <a:cs typeface="Titillium Web"/>
              <a:sym typeface="Titillium Web"/>
            </a:endParaRPr>
          </a:p>
        </p:txBody>
      </p:sp>
      <p:sp>
        <p:nvSpPr>
          <p:cNvPr id="796" name="Google Shape;796;p16"/>
          <p:cNvSpPr txBox="1"/>
          <p:nvPr/>
        </p:nvSpPr>
        <p:spPr>
          <a:xfrm>
            <a:off x="2121397" y="3720304"/>
            <a:ext cx="958200" cy="831000"/>
          </a:xfrm>
          <a:prstGeom prst="rect">
            <a:avLst/>
          </a:prstGeom>
          <a:noFill/>
          <a:ln>
            <a:noFill/>
          </a:ln>
        </p:spPr>
        <p:txBody>
          <a:bodyPr anchorCtr="0" anchor="t" bIns="45700" lIns="108000" spcFirstLastPara="1" rIns="108000"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 sz="4000" u="none" cap="none" strike="noStrike">
                <a:solidFill>
                  <a:srgbClr val="FFFFFF"/>
                </a:solidFill>
                <a:latin typeface="Titillium Web"/>
                <a:ea typeface="Titillium Web"/>
                <a:cs typeface="Titillium Web"/>
                <a:sym typeface="Titillium Web"/>
              </a:rPr>
              <a:t>0</a:t>
            </a:r>
            <a:r>
              <a:rPr b="1" lang="en" sz="4000">
                <a:solidFill>
                  <a:srgbClr val="FFFFFF"/>
                </a:solidFill>
                <a:latin typeface="Titillium Web"/>
                <a:ea typeface="Titillium Web"/>
                <a:cs typeface="Titillium Web"/>
                <a:sym typeface="Titillium Web"/>
              </a:rPr>
              <a:t>5</a:t>
            </a:r>
            <a:endParaRPr b="1" i="0" sz="4000" u="none" cap="none" strike="noStrike">
              <a:solidFill>
                <a:srgbClr val="FFFFFF"/>
              </a:solidFill>
              <a:latin typeface="Titillium Web"/>
              <a:ea typeface="Titillium Web"/>
              <a:cs typeface="Titillium Web"/>
              <a:sym typeface="Titillium Web"/>
            </a:endParaRPr>
          </a:p>
        </p:txBody>
      </p:sp>
      <p:sp>
        <p:nvSpPr>
          <p:cNvPr id="797" name="Google Shape;797;p16"/>
          <p:cNvSpPr txBox="1"/>
          <p:nvPr/>
        </p:nvSpPr>
        <p:spPr>
          <a:xfrm>
            <a:off x="3140475" y="2641099"/>
            <a:ext cx="4707000" cy="547800"/>
          </a:xfrm>
          <a:prstGeom prst="rect">
            <a:avLst/>
          </a:prstGeom>
          <a:noFill/>
          <a:ln>
            <a:noFill/>
          </a:ln>
        </p:spPr>
        <p:txBody>
          <a:bodyPr anchorCtr="0" anchor="t" bIns="45700" lIns="108000" spcFirstLastPara="1" rIns="108000" wrap="square" tIns="45700">
            <a:noAutofit/>
          </a:bodyPr>
          <a:lstStyle/>
          <a:p>
            <a:pPr indent="0" lvl="0" marL="0" marR="0" rtl="0" algn="l">
              <a:lnSpc>
                <a:spcPct val="100000"/>
              </a:lnSpc>
              <a:spcBef>
                <a:spcPts val="0"/>
              </a:spcBef>
              <a:spcAft>
                <a:spcPts val="0"/>
              </a:spcAft>
              <a:buClr>
                <a:srgbClr val="000000"/>
              </a:buClr>
              <a:buSzPts val="2700"/>
              <a:buFont typeface="Arial"/>
              <a:buNone/>
            </a:pPr>
            <a:r>
              <a:rPr b="1" lang="en" sz="2800">
                <a:solidFill>
                  <a:srgbClr val="FFFFFF"/>
                </a:solidFill>
                <a:latin typeface="Titillium Web"/>
                <a:ea typeface="Titillium Web"/>
                <a:cs typeface="Titillium Web"/>
                <a:sym typeface="Titillium Web"/>
              </a:rPr>
              <a:t>Modèle Holt-Winters</a:t>
            </a:r>
            <a:endParaRPr b="1" sz="2800">
              <a:solidFill>
                <a:srgbClr val="FFFFFF"/>
              </a:solidFill>
              <a:latin typeface="Titillium Web"/>
              <a:ea typeface="Titillium Web"/>
              <a:cs typeface="Titillium Web"/>
              <a:sym typeface="Titillium Web"/>
            </a:endParaRPr>
          </a:p>
        </p:txBody>
      </p:sp>
      <p:sp>
        <p:nvSpPr>
          <p:cNvPr id="798" name="Google Shape;798;p16"/>
          <p:cNvSpPr txBox="1"/>
          <p:nvPr/>
        </p:nvSpPr>
        <p:spPr>
          <a:xfrm>
            <a:off x="2121397" y="2501104"/>
            <a:ext cx="958200" cy="831000"/>
          </a:xfrm>
          <a:prstGeom prst="rect">
            <a:avLst/>
          </a:prstGeom>
          <a:noFill/>
          <a:ln>
            <a:noFill/>
          </a:ln>
        </p:spPr>
        <p:txBody>
          <a:bodyPr anchorCtr="0" anchor="t" bIns="45700" lIns="108000" spcFirstLastPara="1" rIns="108000"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 sz="4000" u="none" cap="none" strike="noStrike">
                <a:solidFill>
                  <a:srgbClr val="FFFFFF"/>
                </a:solidFill>
                <a:latin typeface="Titillium Web"/>
                <a:ea typeface="Titillium Web"/>
                <a:cs typeface="Titillium Web"/>
                <a:sym typeface="Titillium Web"/>
              </a:rPr>
              <a:t>0</a:t>
            </a:r>
            <a:r>
              <a:rPr b="1" lang="en" sz="4000">
                <a:solidFill>
                  <a:srgbClr val="FFFFFF"/>
                </a:solidFill>
                <a:latin typeface="Titillium Web"/>
                <a:ea typeface="Titillium Web"/>
                <a:cs typeface="Titillium Web"/>
                <a:sym typeface="Titillium Web"/>
              </a:rPr>
              <a:t>3</a:t>
            </a:r>
            <a:endParaRPr b="1" i="0" sz="40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1" name="Shape 951"/>
        <p:cNvGrpSpPr/>
        <p:nvPr/>
      </p:nvGrpSpPr>
      <p:grpSpPr>
        <a:xfrm>
          <a:off x="0" y="0"/>
          <a:ext cx="0" cy="0"/>
          <a:chOff x="0" y="0"/>
          <a:chExt cx="0" cy="0"/>
        </a:xfrm>
      </p:grpSpPr>
      <p:sp>
        <p:nvSpPr>
          <p:cNvPr id="952" name="Google Shape;952;p34"/>
          <p:cNvSpPr txBox="1"/>
          <p:nvPr>
            <p:ph idx="1" type="body"/>
          </p:nvPr>
        </p:nvSpPr>
        <p:spPr>
          <a:xfrm>
            <a:off x="739675" y="1218000"/>
            <a:ext cx="76860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900"/>
              <a:t>Définition :</a:t>
            </a:r>
            <a:endParaRPr b="1" sz="1900"/>
          </a:p>
          <a:p>
            <a:pPr indent="0" lvl="0" marL="0" rtl="0" algn="just">
              <a:spcBef>
                <a:spcPts val="600"/>
              </a:spcBef>
              <a:spcAft>
                <a:spcPts val="0"/>
              </a:spcAft>
              <a:buNone/>
            </a:pPr>
            <a:r>
              <a:rPr lang="en" sz="1900">
                <a:solidFill>
                  <a:schemeClr val="lt1"/>
                </a:solidFill>
              </a:rPr>
              <a:t>SARIMA ou Seasonal Auto Regressive Integrated Moving Average est un modèle qui utilise une combinaison de régression et de différenciation par les valeurs précédentes pour prédire la valeur actuelle.</a:t>
            </a:r>
            <a:endParaRPr sz="1900">
              <a:solidFill>
                <a:schemeClr val="lt1"/>
              </a:solidFill>
            </a:endParaRPr>
          </a:p>
          <a:p>
            <a:pPr indent="0" lvl="0" marL="0" rtl="0" algn="just">
              <a:spcBef>
                <a:spcPts val="600"/>
              </a:spcBef>
              <a:spcAft>
                <a:spcPts val="0"/>
              </a:spcAft>
              <a:buNone/>
            </a:pPr>
            <a:r>
              <a:rPr lang="en" sz="1900">
                <a:solidFill>
                  <a:schemeClr val="lt1"/>
                </a:solidFill>
              </a:rPr>
              <a:t>Contrairement au modèle Holt-Winters, SARIMA est lent et nécessite une préparation sous forme de différentiation de données et calcul des hyperparamètres optimaux. Du côté positif, le modèle est plus précis.</a:t>
            </a:r>
            <a:endParaRPr sz="1900">
              <a:solidFill>
                <a:schemeClr val="lt1"/>
              </a:solidFill>
            </a:endParaRPr>
          </a:p>
        </p:txBody>
      </p:sp>
      <p:sp>
        <p:nvSpPr>
          <p:cNvPr id="953" name="Google Shape;953;p34"/>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SARIMA</a:t>
            </a:r>
            <a:endParaRPr/>
          </a:p>
        </p:txBody>
      </p:sp>
      <p:sp>
        <p:nvSpPr>
          <p:cNvPr id="954" name="Google Shape;954;p3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8" name="Shape 958"/>
        <p:cNvGrpSpPr/>
        <p:nvPr/>
      </p:nvGrpSpPr>
      <p:grpSpPr>
        <a:xfrm>
          <a:off x="0" y="0"/>
          <a:ext cx="0" cy="0"/>
          <a:chOff x="0" y="0"/>
          <a:chExt cx="0" cy="0"/>
        </a:xfrm>
      </p:grpSpPr>
      <p:sp>
        <p:nvSpPr>
          <p:cNvPr id="959" name="Google Shape;959;p35"/>
          <p:cNvSpPr txBox="1"/>
          <p:nvPr>
            <p:ph idx="1" type="body"/>
          </p:nvPr>
        </p:nvSpPr>
        <p:spPr>
          <a:xfrm>
            <a:off x="739675" y="1218000"/>
            <a:ext cx="7686000" cy="3383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a:solidFill>
                  <a:schemeClr val="lt1"/>
                </a:solidFill>
              </a:rPr>
              <a:t>Les modèles ARIMA saisonniers sont généralement notés SARIMA (p, d, q) (P, D, Q, m), où :</a:t>
            </a:r>
            <a:endParaRPr>
              <a:solidFill>
                <a:schemeClr val="lt1"/>
              </a:solidFill>
            </a:endParaRPr>
          </a:p>
          <a:p>
            <a:pPr indent="-355600" lvl="0" marL="457200" rtl="0" algn="just">
              <a:spcBef>
                <a:spcPts val="600"/>
              </a:spcBef>
              <a:spcAft>
                <a:spcPts val="0"/>
              </a:spcAft>
              <a:buClr>
                <a:schemeClr val="lt1"/>
              </a:buClr>
              <a:buSzPts val="2000"/>
              <a:buChar char="★"/>
            </a:pPr>
            <a:r>
              <a:rPr lang="en">
                <a:solidFill>
                  <a:schemeClr val="lt1"/>
                </a:solidFill>
              </a:rPr>
              <a:t>p est l'ordre (nombre de décalages) du modèle autorégressif</a:t>
            </a:r>
            <a:endParaRPr>
              <a:solidFill>
                <a:schemeClr val="lt1"/>
              </a:solidFill>
            </a:endParaRPr>
          </a:p>
          <a:p>
            <a:pPr indent="-355600" lvl="0" marL="457200" rtl="0" algn="just">
              <a:spcBef>
                <a:spcPts val="0"/>
              </a:spcBef>
              <a:spcAft>
                <a:spcPts val="0"/>
              </a:spcAft>
              <a:buClr>
                <a:schemeClr val="lt1"/>
              </a:buClr>
              <a:buSzPts val="2000"/>
              <a:buChar char="★"/>
            </a:pPr>
            <a:r>
              <a:rPr lang="en">
                <a:solidFill>
                  <a:schemeClr val="lt1"/>
                </a:solidFill>
              </a:rPr>
              <a:t>d est le degré de différenciation</a:t>
            </a:r>
            <a:endParaRPr>
              <a:solidFill>
                <a:schemeClr val="lt1"/>
              </a:solidFill>
            </a:endParaRPr>
          </a:p>
          <a:p>
            <a:pPr indent="-355600" lvl="0" marL="457200" rtl="0" algn="just">
              <a:spcBef>
                <a:spcPts val="0"/>
              </a:spcBef>
              <a:spcAft>
                <a:spcPts val="0"/>
              </a:spcAft>
              <a:buClr>
                <a:schemeClr val="lt1"/>
              </a:buClr>
              <a:buSzPts val="2000"/>
              <a:buChar char="★"/>
            </a:pPr>
            <a:r>
              <a:rPr lang="en">
                <a:solidFill>
                  <a:schemeClr val="lt1"/>
                </a:solidFill>
              </a:rPr>
              <a:t>q est l'ordre du modèle de moyenne mobile</a:t>
            </a:r>
            <a:endParaRPr>
              <a:solidFill>
                <a:schemeClr val="lt1"/>
              </a:solidFill>
            </a:endParaRPr>
          </a:p>
          <a:p>
            <a:pPr indent="-355600" lvl="0" marL="457200" rtl="0" algn="just">
              <a:spcBef>
                <a:spcPts val="0"/>
              </a:spcBef>
              <a:spcAft>
                <a:spcPts val="0"/>
              </a:spcAft>
              <a:buClr>
                <a:schemeClr val="lt1"/>
              </a:buClr>
              <a:buSzPts val="2000"/>
              <a:buChar char="★"/>
            </a:pPr>
            <a:r>
              <a:rPr lang="en">
                <a:solidFill>
                  <a:schemeClr val="lt1"/>
                </a:solidFill>
              </a:rPr>
              <a:t>m se réfère au nombre de périodes dans chaque saison</a:t>
            </a:r>
            <a:endParaRPr>
              <a:solidFill>
                <a:schemeClr val="lt1"/>
              </a:solidFill>
            </a:endParaRPr>
          </a:p>
          <a:p>
            <a:pPr indent="-355600" lvl="0" marL="457200" rtl="0" algn="just">
              <a:spcBef>
                <a:spcPts val="0"/>
              </a:spcBef>
              <a:spcAft>
                <a:spcPts val="0"/>
              </a:spcAft>
              <a:buClr>
                <a:schemeClr val="lt1"/>
              </a:buClr>
              <a:buSzPts val="2000"/>
              <a:buChar char="★"/>
            </a:pPr>
            <a:r>
              <a:rPr lang="en">
                <a:solidFill>
                  <a:schemeClr val="lt1"/>
                </a:solidFill>
              </a:rPr>
              <a:t>P, D, Q font référence aux termes autorégressifs, de différenciation et de moyenne mobile pour la partie saisonnière du modèle ARIMA.</a:t>
            </a:r>
            <a:endParaRPr/>
          </a:p>
        </p:txBody>
      </p:sp>
      <p:sp>
        <p:nvSpPr>
          <p:cNvPr id="960" name="Google Shape;960;p3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 hyperparamètres </a:t>
            </a:r>
            <a:r>
              <a:rPr lang="en"/>
              <a:t>SARIMA</a:t>
            </a:r>
            <a:endParaRPr/>
          </a:p>
        </p:txBody>
      </p:sp>
      <p:sp>
        <p:nvSpPr>
          <p:cNvPr id="961" name="Google Shape;961;p3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5" name="Shape 965"/>
        <p:cNvGrpSpPr/>
        <p:nvPr/>
      </p:nvGrpSpPr>
      <p:grpSpPr>
        <a:xfrm>
          <a:off x="0" y="0"/>
          <a:ext cx="0" cy="0"/>
          <a:chOff x="0" y="0"/>
          <a:chExt cx="0" cy="0"/>
        </a:xfrm>
      </p:grpSpPr>
      <p:sp>
        <p:nvSpPr>
          <p:cNvPr id="966" name="Google Shape;966;p3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Préparation du modèle</a:t>
            </a:r>
            <a:endParaRPr/>
          </a:p>
        </p:txBody>
      </p:sp>
      <p:sp>
        <p:nvSpPr>
          <p:cNvPr id="967" name="Google Shape;967;p3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68" name="Google Shape;968;p36"/>
          <p:cNvPicPr preferRelativeResize="0"/>
          <p:nvPr/>
        </p:nvPicPr>
        <p:blipFill rotWithShape="1">
          <a:blip r:embed="rId3">
            <a:alphaModFix/>
          </a:blip>
          <a:srcRect b="43317" l="0" r="0" t="0"/>
          <a:stretch/>
        </p:blipFill>
        <p:spPr>
          <a:xfrm>
            <a:off x="1702150" y="1468426"/>
            <a:ext cx="5483350" cy="1777675"/>
          </a:xfrm>
          <a:prstGeom prst="rect">
            <a:avLst/>
          </a:prstGeom>
          <a:noFill/>
          <a:ln>
            <a:noFill/>
          </a:ln>
        </p:spPr>
      </p:pic>
      <p:sp>
        <p:nvSpPr>
          <p:cNvPr id="969" name="Google Shape;969;p36"/>
          <p:cNvSpPr txBox="1"/>
          <p:nvPr>
            <p:ph idx="1" type="body"/>
          </p:nvPr>
        </p:nvSpPr>
        <p:spPr>
          <a:xfrm>
            <a:off x="582650" y="3365375"/>
            <a:ext cx="7995300" cy="13260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800">
                <a:solidFill>
                  <a:schemeClr val="lt1"/>
                </a:solidFill>
              </a:rPr>
              <a:t>On applique une seule différentiation saisonnières et 2 différentiations non saisonnière à notre série. Elle ressemble maintenant à quelque chose d'indescriptible, oscillant autour de zéro. Le test de Dickey-Fuller indique qu'il est stationnaire (p-value &lt; 0.05).</a:t>
            </a:r>
            <a:endParaRPr sz="1800">
              <a:solidFill>
                <a:schemeClr val="lt1"/>
              </a:solidFill>
            </a:endParaRPr>
          </a:p>
          <a:p>
            <a:pPr indent="0" lvl="0" marL="0" rtl="0" algn="just">
              <a:spcBef>
                <a:spcPts val="60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sp>
        <p:nvSpPr>
          <p:cNvPr id="974" name="Google Shape;974;p37"/>
          <p:cNvSpPr txBox="1"/>
          <p:nvPr>
            <p:ph idx="1" type="body"/>
          </p:nvPr>
        </p:nvSpPr>
        <p:spPr>
          <a:xfrm>
            <a:off x="582650" y="3365375"/>
            <a:ext cx="7995300" cy="13923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800"/>
              <a:t>Après la différentiation, le nombre de pics non significatives (au dehors de la zone bleue) pour les graphes d’autocorrélation et d’autocorrélation partielle est négligeable devant les autres. Alors on peut extraire les hyperparamètres p, q ,P et Q.</a:t>
            </a:r>
            <a:endParaRPr sz="1800"/>
          </a:p>
        </p:txBody>
      </p:sp>
      <p:sp>
        <p:nvSpPr>
          <p:cNvPr id="975" name="Google Shape;975;p3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Préparation du modèle</a:t>
            </a:r>
            <a:endParaRPr/>
          </a:p>
        </p:txBody>
      </p:sp>
      <p:sp>
        <p:nvSpPr>
          <p:cNvPr id="976" name="Google Shape;976;p3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77" name="Google Shape;977;p37"/>
          <p:cNvPicPr preferRelativeResize="0"/>
          <p:nvPr/>
        </p:nvPicPr>
        <p:blipFill rotWithShape="1">
          <a:blip r:embed="rId3">
            <a:alphaModFix/>
          </a:blip>
          <a:srcRect b="0" l="0" r="0" t="55956"/>
          <a:stretch/>
        </p:blipFill>
        <p:spPr>
          <a:xfrm>
            <a:off x="1046475" y="1500997"/>
            <a:ext cx="6786125" cy="1709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Google Shape;982;p38"/>
          <p:cNvSpPr txBox="1"/>
          <p:nvPr>
            <p:ph idx="1" type="body"/>
          </p:nvPr>
        </p:nvSpPr>
        <p:spPr>
          <a:xfrm>
            <a:off x="739675" y="1218000"/>
            <a:ext cx="7686000" cy="8574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a:t>On applique le modèle SARIMA avec les hyperparamètres adéquats pour chaque série temporelle (pays).</a:t>
            </a:r>
            <a:endParaRPr/>
          </a:p>
        </p:txBody>
      </p:sp>
      <p:sp>
        <p:nvSpPr>
          <p:cNvPr id="983" name="Google Shape;983;p3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Modèle SARIMA</a:t>
            </a:r>
            <a:endParaRPr/>
          </a:p>
        </p:txBody>
      </p:sp>
      <p:sp>
        <p:nvSpPr>
          <p:cNvPr id="984" name="Google Shape;984;p3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85" name="Google Shape;985;p38"/>
          <p:cNvPicPr preferRelativeResize="0"/>
          <p:nvPr/>
        </p:nvPicPr>
        <p:blipFill>
          <a:blip r:embed="rId3">
            <a:alphaModFix/>
          </a:blip>
          <a:stretch>
            <a:fillRect/>
          </a:stretch>
        </p:blipFill>
        <p:spPr>
          <a:xfrm>
            <a:off x="685800" y="2304000"/>
            <a:ext cx="7686000" cy="169733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9" name="Shape 989"/>
        <p:cNvGrpSpPr/>
        <p:nvPr/>
      </p:nvGrpSpPr>
      <p:grpSpPr>
        <a:xfrm>
          <a:off x="0" y="0"/>
          <a:ext cx="0" cy="0"/>
          <a:chOff x="0" y="0"/>
          <a:chExt cx="0" cy="0"/>
        </a:xfrm>
      </p:grpSpPr>
      <p:sp>
        <p:nvSpPr>
          <p:cNvPr id="990" name="Google Shape;990;p39"/>
          <p:cNvSpPr txBox="1"/>
          <p:nvPr>
            <p:ph idx="1" type="body"/>
          </p:nvPr>
        </p:nvSpPr>
        <p:spPr>
          <a:xfrm>
            <a:off x="5826625" y="1065600"/>
            <a:ext cx="2598900" cy="3383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700"/>
              <a:t>On peut déduire que ce modèle est adéquat comme l'erreur est sous forme bruit blanc, l'auto-corrélation est inexistante, l'histogramme de densité forme presque une loi normale centré réduite et le modèle passe par la plupart des quantiles théoriques.</a:t>
            </a:r>
            <a:endParaRPr sz="1700"/>
          </a:p>
        </p:txBody>
      </p:sp>
      <p:sp>
        <p:nvSpPr>
          <p:cNvPr id="991" name="Google Shape;991;p3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Résultat </a:t>
            </a:r>
            <a:r>
              <a:rPr lang="en"/>
              <a:t>SARIMA</a:t>
            </a:r>
            <a:endParaRPr/>
          </a:p>
        </p:txBody>
      </p:sp>
      <p:sp>
        <p:nvSpPr>
          <p:cNvPr id="992" name="Google Shape;992;p3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93" name="Google Shape;993;p39"/>
          <p:cNvPicPr preferRelativeResize="0"/>
          <p:nvPr/>
        </p:nvPicPr>
        <p:blipFill>
          <a:blip r:embed="rId3">
            <a:alphaModFix/>
          </a:blip>
          <a:stretch>
            <a:fillRect/>
          </a:stretch>
        </p:blipFill>
        <p:spPr>
          <a:xfrm>
            <a:off x="202625" y="1334850"/>
            <a:ext cx="5521827" cy="283089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7" name="Shape 997"/>
        <p:cNvGrpSpPr/>
        <p:nvPr/>
      </p:nvGrpSpPr>
      <p:grpSpPr>
        <a:xfrm>
          <a:off x="0" y="0"/>
          <a:ext cx="0" cy="0"/>
          <a:chOff x="0" y="0"/>
          <a:chExt cx="0" cy="0"/>
        </a:xfrm>
      </p:grpSpPr>
      <p:sp>
        <p:nvSpPr>
          <p:cNvPr id="998" name="Google Shape;998;p40"/>
          <p:cNvSpPr txBox="1"/>
          <p:nvPr>
            <p:ph idx="1" type="body"/>
          </p:nvPr>
        </p:nvSpPr>
        <p:spPr>
          <a:xfrm>
            <a:off x="5826625" y="1370400"/>
            <a:ext cx="2598900" cy="26715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700"/>
              <a:t>Comme vu, les prédictions du modèle sont proches de la réalité.</a:t>
            </a:r>
            <a:endParaRPr sz="1700"/>
          </a:p>
          <a:p>
            <a:pPr indent="0" lvl="0" marL="0" rtl="0" algn="just">
              <a:spcBef>
                <a:spcPts val="600"/>
              </a:spcBef>
              <a:spcAft>
                <a:spcPts val="0"/>
              </a:spcAft>
              <a:buNone/>
            </a:pPr>
            <a:r>
              <a:t/>
            </a:r>
            <a:endParaRPr sz="1700"/>
          </a:p>
          <a:p>
            <a:pPr indent="0" lvl="0" marL="0" rtl="0" algn="just">
              <a:spcBef>
                <a:spcPts val="600"/>
              </a:spcBef>
              <a:spcAft>
                <a:spcPts val="0"/>
              </a:spcAft>
              <a:buNone/>
            </a:pPr>
            <a:r>
              <a:rPr lang="en" sz="1700"/>
              <a:t>Cependant, l’intervalle de confiance augmente le plus on s’éloigne de la période de test.</a:t>
            </a:r>
            <a:endParaRPr sz="1700"/>
          </a:p>
        </p:txBody>
      </p:sp>
      <p:sp>
        <p:nvSpPr>
          <p:cNvPr id="999" name="Google Shape;999;p4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Résultat SARIMA</a:t>
            </a:r>
            <a:endParaRPr/>
          </a:p>
        </p:txBody>
      </p:sp>
      <p:sp>
        <p:nvSpPr>
          <p:cNvPr id="1000" name="Google Shape;1000;p4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001" name="Google Shape;1001;p40"/>
          <p:cNvPicPr preferRelativeResize="0"/>
          <p:nvPr/>
        </p:nvPicPr>
        <p:blipFill>
          <a:blip r:embed="rId3">
            <a:alphaModFix/>
          </a:blip>
          <a:stretch>
            <a:fillRect/>
          </a:stretch>
        </p:blipFill>
        <p:spPr>
          <a:xfrm>
            <a:off x="152400" y="1411050"/>
            <a:ext cx="5521824" cy="286732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Google Shape;1006;p41"/>
          <p:cNvSpPr txBox="1"/>
          <p:nvPr>
            <p:ph idx="1" type="body"/>
          </p:nvPr>
        </p:nvSpPr>
        <p:spPr>
          <a:xfrm>
            <a:off x="739675" y="3524400"/>
            <a:ext cx="7686000" cy="10650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800"/>
              <a:t>On calcule le Mean Absolute Error, qui représente la précision de notre prédiction. MAE = 35.75 et R-squared = 0.998 ce qui signifie que notre modèle prédit avec une bonne précision le futur.</a:t>
            </a:r>
            <a:endParaRPr sz="1800"/>
          </a:p>
        </p:txBody>
      </p:sp>
      <p:sp>
        <p:nvSpPr>
          <p:cNvPr id="1007" name="Google Shape;1007;p4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 </a:t>
            </a:r>
            <a:r>
              <a:rPr lang="en"/>
              <a:t>SARIMA</a:t>
            </a:r>
            <a:endParaRPr/>
          </a:p>
        </p:txBody>
      </p:sp>
      <p:sp>
        <p:nvSpPr>
          <p:cNvPr id="1008" name="Google Shape;1008;p4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009" name="Google Shape;1009;p41"/>
          <p:cNvPicPr preferRelativeResize="0"/>
          <p:nvPr/>
        </p:nvPicPr>
        <p:blipFill>
          <a:blip r:embed="rId3">
            <a:alphaModFix/>
          </a:blip>
          <a:stretch>
            <a:fillRect/>
          </a:stretch>
        </p:blipFill>
        <p:spPr>
          <a:xfrm>
            <a:off x="977463" y="1672388"/>
            <a:ext cx="7210425" cy="159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3" name="Shape 1013"/>
        <p:cNvGrpSpPr/>
        <p:nvPr/>
      </p:nvGrpSpPr>
      <p:grpSpPr>
        <a:xfrm>
          <a:off x="0" y="0"/>
          <a:ext cx="0" cy="0"/>
          <a:chOff x="0" y="0"/>
          <a:chExt cx="0" cy="0"/>
        </a:xfrm>
      </p:grpSpPr>
      <p:sp>
        <p:nvSpPr>
          <p:cNvPr id="1014" name="Google Shape;1014;p42"/>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15" name="Google Shape;1015;p42"/>
          <p:cNvSpPr/>
          <p:nvPr/>
        </p:nvSpPr>
        <p:spPr>
          <a:xfrm>
            <a:off x="6898679" y="1890725"/>
            <a:ext cx="1882790" cy="2750491"/>
          </a:xfrm>
          <a:prstGeom prst="rect">
            <a:avLst/>
          </a:prstGeom>
        </p:spPr>
        <p:txBody>
          <a:bodyPr>
            <a:prstTxWarp prst="textPlain"/>
          </a:bodyPr>
          <a:lstStyle/>
          <a:p>
            <a:pPr lvl="0" algn="ctr"/>
            <a:r>
              <a:rPr b="1" i="0">
                <a:ln>
                  <a:noFill/>
                </a:ln>
                <a:solidFill>
                  <a:srgbClr val="6E86B6"/>
                </a:solidFill>
                <a:latin typeface="Titillium Web"/>
              </a:rPr>
              <a:t>5</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9" name="Shape 1019"/>
        <p:cNvGrpSpPr/>
        <p:nvPr/>
      </p:nvGrpSpPr>
      <p:grpSpPr>
        <a:xfrm>
          <a:off x="0" y="0"/>
          <a:ext cx="0" cy="0"/>
          <a:chOff x="0" y="0"/>
          <a:chExt cx="0" cy="0"/>
        </a:xfrm>
      </p:grpSpPr>
      <p:sp>
        <p:nvSpPr>
          <p:cNvPr id="1020" name="Google Shape;1020;p43"/>
          <p:cNvSpPr txBox="1"/>
          <p:nvPr>
            <p:ph idx="4294967295" type="ctrTitle"/>
          </p:nvPr>
        </p:nvSpPr>
        <p:spPr>
          <a:xfrm>
            <a:off x="641050" y="612150"/>
            <a:ext cx="7797600" cy="145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900"/>
              <a:t>Holt-Winters vs SARIMA</a:t>
            </a:r>
            <a:endParaRPr sz="5900"/>
          </a:p>
        </p:txBody>
      </p:sp>
      <p:sp>
        <p:nvSpPr>
          <p:cNvPr id="1021" name="Google Shape;1021;p43"/>
          <p:cNvSpPr txBox="1"/>
          <p:nvPr>
            <p:ph idx="4294967295" type="subTitle"/>
          </p:nvPr>
        </p:nvSpPr>
        <p:spPr>
          <a:xfrm>
            <a:off x="641050" y="2382700"/>
            <a:ext cx="7797600" cy="11493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800"/>
              <a:t>Tandis que Holt-Winters est plus facile à mettre en œuvre et plus rapide, SARIMA est le modèle le plus précis en ce qui concerne les prédictions.</a:t>
            </a:r>
            <a:endParaRPr sz="1800"/>
          </a:p>
        </p:txBody>
      </p:sp>
      <p:sp>
        <p:nvSpPr>
          <p:cNvPr id="1022" name="Google Shape;1022;p4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17"/>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04" name="Google Shape;804;p17"/>
          <p:cNvSpPr/>
          <p:nvPr/>
        </p:nvSpPr>
        <p:spPr>
          <a:xfrm>
            <a:off x="6898679" y="1890725"/>
            <a:ext cx="1408000" cy="2701375"/>
          </a:xfrm>
          <a:prstGeom prst="rect">
            <a:avLst/>
          </a:prstGeom>
        </p:spPr>
        <p:txBody>
          <a:bodyPr>
            <a:prstTxWarp prst="textPlain"/>
          </a:bodyPr>
          <a:lstStyle/>
          <a:p>
            <a:pPr lvl="0" algn="ctr"/>
            <a:r>
              <a:rPr b="1" i="0">
                <a:ln>
                  <a:noFill/>
                </a:ln>
                <a:solidFill>
                  <a:srgbClr val="6E86B6"/>
                </a:solidFill>
                <a:latin typeface="Titillium Web"/>
              </a:rPr>
              <a:t>1</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6" name="Shape 1026"/>
        <p:cNvGrpSpPr/>
        <p:nvPr/>
      </p:nvGrpSpPr>
      <p:grpSpPr>
        <a:xfrm>
          <a:off x="0" y="0"/>
          <a:ext cx="0" cy="0"/>
          <a:chOff x="0" y="0"/>
          <a:chExt cx="0" cy="0"/>
        </a:xfrm>
      </p:grpSpPr>
      <p:sp>
        <p:nvSpPr>
          <p:cNvPr id="1027" name="Google Shape;1027;p44"/>
          <p:cNvSpPr txBox="1"/>
          <p:nvPr>
            <p:ph idx="4294967295" type="subTitle"/>
          </p:nvPr>
        </p:nvSpPr>
        <p:spPr>
          <a:xfrm>
            <a:off x="673200" y="3806775"/>
            <a:ext cx="7797600" cy="11493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800"/>
              <a:t>Le site nous a donné un score (Mean Absolute Error) de 87.52 après une vérification entre les prédictions et les valeurs réelles entre 7 et 31 Mai.</a:t>
            </a:r>
            <a:endParaRPr sz="1800"/>
          </a:p>
        </p:txBody>
      </p:sp>
      <p:sp>
        <p:nvSpPr>
          <p:cNvPr id="1028" name="Google Shape;1028;p4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029" name="Google Shape;1029;p44"/>
          <p:cNvPicPr preferRelativeResize="0"/>
          <p:nvPr/>
        </p:nvPicPr>
        <p:blipFill>
          <a:blip r:embed="rId3">
            <a:alphaModFix/>
          </a:blip>
          <a:stretch>
            <a:fillRect/>
          </a:stretch>
        </p:blipFill>
        <p:spPr>
          <a:xfrm>
            <a:off x="832963" y="351925"/>
            <a:ext cx="7478065" cy="35019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33" name="Shape 1033"/>
        <p:cNvGrpSpPr/>
        <p:nvPr/>
      </p:nvGrpSpPr>
      <p:grpSpPr>
        <a:xfrm>
          <a:off x="0" y="0"/>
          <a:ext cx="0" cy="0"/>
          <a:chOff x="0" y="0"/>
          <a:chExt cx="0" cy="0"/>
        </a:xfrm>
      </p:grpSpPr>
      <p:sp>
        <p:nvSpPr>
          <p:cNvPr id="1034" name="Google Shape;1034;p45"/>
          <p:cNvSpPr txBox="1"/>
          <p:nvPr>
            <p:ph idx="4294967295" type="title"/>
          </p:nvPr>
        </p:nvSpPr>
        <p:spPr>
          <a:xfrm>
            <a:off x="679375" y="766900"/>
            <a:ext cx="5207400" cy="1587300"/>
          </a:xfrm>
          <a:prstGeom prst="rect">
            <a:avLst/>
          </a:prstGeom>
          <a:effectLst>
            <a:outerShdw blurRad="57150" rotWithShape="0" algn="bl" dir="5400000" dist="19050">
              <a:srgbClr val="000000">
                <a:alpha val="14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tillium Web"/>
                <a:ea typeface="Titillium Web"/>
                <a:cs typeface="Titillium Web"/>
                <a:sym typeface="Titillium Web"/>
              </a:rPr>
              <a:t>On peut déduire que le nombre des infectés a diminué et que la propagation de la maladie a décéléré.</a:t>
            </a:r>
            <a:endParaRPr>
              <a:solidFill>
                <a:srgbClr val="000000"/>
              </a:solidFill>
              <a:latin typeface="Titillium Web"/>
              <a:ea typeface="Titillium Web"/>
              <a:cs typeface="Titillium Web"/>
              <a:sym typeface="Titillium Web"/>
            </a:endParaRPr>
          </a:p>
        </p:txBody>
      </p:sp>
      <p:sp>
        <p:nvSpPr>
          <p:cNvPr id="1035" name="Google Shape;1035;p4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9" name="Shape 1039"/>
        <p:cNvGrpSpPr/>
        <p:nvPr/>
      </p:nvGrpSpPr>
      <p:grpSpPr>
        <a:xfrm>
          <a:off x="0" y="0"/>
          <a:ext cx="0" cy="0"/>
          <a:chOff x="0" y="0"/>
          <a:chExt cx="0" cy="0"/>
        </a:xfrm>
      </p:grpSpPr>
      <p:sp>
        <p:nvSpPr>
          <p:cNvPr id="1040" name="Google Shape;1040;p4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41" name="Google Shape;1041;p46"/>
          <p:cNvSpPr txBox="1"/>
          <p:nvPr>
            <p:ph type="title"/>
          </p:nvPr>
        </p:nvSpPr>
        <p:spPr>
          <a:xfrm>
            <a:off x="5177125" y="1025525"/>
            <a:ext cx="3763800" cy="29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400"/>
              <a:t>Merci Pour Votre Attention</a:t>
            </a:r>
            <a:endParaRPr sz="6400"/>
          </a:p>
        </p:txBody>
      </p:sp>
      <p:pic>
        <p:nvPicPr>
          <p:cNvPr id="1042" name="Google Shape;1042;p46"/>
          <p:cNvPicPr preferRelativeResize="0"/>
          <p:nvPr/>
        </p:nvPicPr>
        <p:blipFill>
          <a:blip r:embed="rId3">
            <a:alphaModFix/>
          </a:blip>
          <a:stretch>
            <a:fillRect/>
          </a:stretch>
        </p:blipFill>
        <p:spPr>
          <a:xfrm>
            <a:off x="625250" y="535925"/>
            <a:ext cx="3985200" cy="398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Google Shape;809;p18"/>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Covid-19</a:t>
            </a:r>
            <a:endParaRPr/>
          </a:p>
        </p:txBody>
      </p:sp>
      <p:sp>
        <p:nvSpPr>
          <p:cNvPr id="810" name="Google Shape;810;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811" name="Google Shape;811;p18"/>
          <p:cNvGrpSpPr/>
          <p:nvPr/>
        </p:nvGrpSpPr>
        <p:grpSpPr>
          <a:xfrm>
            <a:off x="177397" y="1473173"/>
            <a:ext cx="5161748" cy="2458943"/>
            <a:chOff x="329800" y="1549402"/>
            <a:chExt cx="5952887" cy="2835824"/>
          </a:xfrm>
        </p:grpSpPr>
        <p:sp>
          <p:nvSpPr>
            <p:cNvPr id="812" name="Google Shape;812;p18"/>
            <p:cNvSpPr/>
            <p:nvPr/>
          </p:nvSpPr>
          <p:spPr>
            <a:xfrm>
              <a:off x="329800" y="1549402"/>
              <a:ext cx="5952887" cy="2835824"/>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881796" y="2026727"/>
              <a:ext cx="531300" cy="531300"/>
            </a:xfrm>
            <a:prstGeom prst="ellipse">
              <a:avLst/>
            </a:prstGeom>
            <a:gradFill>
              <a:gsLst>
                <a:gs pos="0">
                  <a:srgbClr val="F5D0D0"/>
                </a:gs>
                <a:gs pos="100000">
                  <a:srgbClr val="D96868"/>
                </a:gs>
              </a:gsLst>
              <a:path path="circle">
                <a:fillToRect b="50%" l="50%" r="50%" t="50%"/>
              </a:path>
              <a:tileRect/>
            </a:gradFill>
            <a:ln cap="flat" cmpd="sng" w="38100">
              <a:solidFill>
                <a:srgbClr val="000000"/>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1747124" y="3144048"/>
              <a:ext cx="413400" cy="413400"/>
            </a:xfrm>
            <a:prstGeom prst="ellipse">
              <a:avLst/>
            </a:prstGeom>
            <a:gradFill>
              <a:gsLst>
                <a:gs pos="0">
                  <a:srgbClr val="F5D0D0"/>
                </a:gs>
                <a:gs pos="100000">
                  <a:srgbClr val="D96868"/>
                </a:gs>
              </a:gsLst>
              <a:path path="circle">
                <a:fillToRect b="50%" l="50%" r="50%" t="50%"/>
              </a:path>
              <a:tileRect/>
            </a:gradFill>
            <a:ln cap="flat" cmpd="sng" w="38100">
              <a:solidFill>
                <a:srgbClr val="000000"/>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2498245" y="1684903"/>
              <a:ext cx="647700" cy="647700"/>
            </a:xfrm>
            <a:prstGeom prst="ellipse">
              <a:avLst/>
            </a:prstGeom>
            <a:gradFill>
              <a:gsLst>
                <a:gs pos="0">
                  <a:srgbClr val="F5D0D0"/>
                </a:gs>
                <a:gs pos="100000">
                  <a:srgbClr val="D96868"/>
                </a:gs>
              </a:gsLst>
              <a:path path="circle">
                <a:fillToRect b="50%" l="50%" r="50%" t="50%"/>
              </a:path>
              <a:tileRect/>
            </a:gradFill>
            <a:ln cap="flat" cmpd="sng" w="38100">
              <a:solidFill>
                <a:srgbClr val="000000"/>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8"/>
            <p:cNvSpPr/>
            <p:nvPr/>
          </p:nvSpPr>
          <p:spPr>
            <a:xfrm>
              <a:off x="2952978" y="2367957"/>
              <a:ext cx="255000" cy="255000"/>
            </a:xfrm>
            <a:prstGeom prst="ellipse">
              <a:avLst/>
            </a:prstGeom>
            <a:gradFill>
              <a:gsLst>
                <a:gs pos="0">
                  <a:srgbClr val="F5D0D0"/>
                </a:gs>
                <a:gs pos="100000">
                  <a:srgbClr val="D96868"/>
                </a:gs>
              </a:gsLst>
              <a:path path="circle">
                <a:fillToRect b="50%" l="50%" r="50%" t="50%"/>
              </a:path>
              <a:tileRect/>
            </a:gradFill>
            <a:ln cap="flat" cmpd="sng" w="38100">
              <a:solidFill>
                <a:srgbClr val="000000"/>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8"/>
            <p:cNvSpPr/>
            <p:nvPr/>
          </p:nvSpPr>
          <p:spPr>
            <a:xfrm>
              <a:off x="3259006" y="3728670"/>
              <a:ext cx="219900" cy="219900"/>
            </a:xfrm>
            <a:prstGeom prst="ellipse">
              <a:avLst/>
            </a:prstGeom>
            <a:gradFill>
              <a:gsLst>
                <a:gs pos="0">
                  <a:srgbClr val="F5D0D0"/>
                </a:gs>
                <a:gs pos="100000">
                  <a:srgbClr val="D96868"/>
                </a:gs>
              </a:gsLst>
              <a:path path="circle">
                <a:fillToRect b="50%" l="50%" r="50%" t="50%"/>
              </a:path>
              <a:tileRect/>
            </a:gradFill>
            <a:ln cap="flat" cmpd="sng" w="38100">
              <a:solidFill>
                <a:srgbClr val="000000"/>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8"/>
            <p:cNvSpPr/>
            <p:nvPr/>
          </p:nvSpPr>
          <p:spPr>
            <a:xfrm>
              <a:off x="4256150" y="1766040"/>
              <a:ext cx="948300" cy="948300"/>
            </a:xfrm>
            <a:prstGeom prst="ellipse">
              <a:avLst/>
            </a:prstGeom>
            <a:gradFill>
              <a:gsLst>
                <a:gs pos="0">
                  <a:srgbClr val="F5D0D0"/>
                </a:gs>
                <a:gs pos="100000">
                  <a:srgbClr val="D96868"/>
                </a:gs>
              </a:gsLst>
              <a:path path="circle">
                <a:fillToRect b="50%" l="50%" r="50%" t="50%"/>
              </a:path>
              <a:tileRect/>
            </a:gradFill>
            <a:ln cap="flat" cmpd="sng" w="38100">
              <a:solidFill>
                <a:srgbClr val="000000"/>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8"/>
            <p:cNvSpPr/>
            <p:nvPr/>
          </p:nvSpPr>
          <p:spPr>
            <a:xfrm>
              <a:off x="3146004" y="1684903"/>
              <a:ext cx="219900" cy="219900"/>
            </a:xfrm>
            <a:prstGeom prst="ellipse">
              <a:avLst/>
            </a:prstGeom>
            <a:gradFill>
              <a:gsLst>
                <a:gs pos="0">
                  <a:srgbClr val="F5D0D0"/>
                </a:gs>
                <a:gs pos="100000">
                  <a:srgbClr val="D96868"/>
                </a:gs>
              </a:gsLst>
              <a:path path="circle">
                <a:fillToRect b="50%" l="50%" r="50%" t="50%"/>
              </a:path>
              <a:tileRect/>
            </a:gradFill>
            <a:ln cap="flat" cmpd="sng" w="38100">
              <a:solidFill>
                <a:srgbClr val="000000"/>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8"/>
            <p:cNvSpPr/>
            <p:nvPr/>
          </p:nvSpPr>
          <p:spPr>
            <a:xfrm>
              <a:off x="3557359" y="2986780"/>
              <a:ext cx="157200" cy="157200"/>
            </a:xfrm>
            <a:prstGeom prst="ellipse">
              <a:avLst/>
            </a:prstGeom>
            <a:gradFill>
              <a:gsLst>
                <a:gs pos="0">
                  <a:srgbClr val="F5D0D0"/>
                </a:gs>
                <a:gs pos="100000">
                  <a:srgbClr val="D96868"/>
                </a:gs>
              </a:gsLst>
              <a:path path="circle">
                <a:fillToRect b="50%" l="50%" r="50%" t="50%"/>
              </a:path>
              <a:tileRect/>
            </a:gradFill>
            <a:ln cap="flat" cmpd="sng" w="38100">
              <a:solidFill>
                <a:srgbClr val="000000"/>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8"/>
            <p:cNvSpPr/>
            <p:nvPr/>
          </p:nvSpPr>
          <p:spPr>
            <a:xfrm>
              <a:off x="2664764" y="2888645"/>
              <a:ext cx="157200" cy="157200"/>
            </a:xfrm>
            <a:prstGeom prst="ellipse">
              <a:avLst/>
            </a:prstGeom>
            <a:gradFill>
              <a:gsLst>
                <a:gs pos="0">
                  <a:srgbClr val="F5D0D0"/>
                </a:gs>
                <a:gs pos="100000">
                  <a:srgbClr val="D96868"/>
                </a:gs>
              </a:gsLst>
              <a:path path="circle">
                <a:fillToRect b="50%" l="50%" r="50%" t="50%"/>
              </a:path>
              <a:tileRect/>
            </a:gradFill>
            <a:ln cap="flat" cmpd="sng" w="38100">
              <a:solidFill>
                <a:srgbClr val="000000"/>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8"/>
            <p:cNvSpPr/>
            <p:nvPr/>
          </p:nvSpPr>
          <p:spPr>
            <a:xfrm>
              <a:off x="5548183" y="3672169"/>
              <a:ext cx="118200" cy="118200"/>
            </a:xfrm>
            <a:prstGeom prst="ellipse">
              <a:avLst/>
            </a:prstGeom>
            <a:gradFill>
              <a:gsLst>
                <a:gs pos="0">
                  <a:srgbClr val="F5D0D0"/>
                </a:gs>
                <a:gs pos="100000">
                  <a:srgbClr val="D96868"/>
                </a:gs>
              </a:gsLst>
              <a:path path="circle">
                <a:fillToRect b="50%" l="50%" r="50%" t="50%"/>
              </a:path>
              <a:tileRect/>
            </a:gradFill>
            <a:ln cap="flat" cmpd="sng" w="38100">
              <a:solidFill>
                <a:srgbClr val="000000"/>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8"/>
            <p:cNvSpPr/>
            <p:nvPr/>
          </p:nvSpPr>
          <p:spPr>
            <a:xfrm>
              <a:off x="3525485" y="2144622"/>
              <a:ext cx="413400" cy="413400"/>
            </a:xfrm>
            <a:prstGeom prst="ellipse">
              <a:avLst/>
            </a:prstGeom>
            <a:gradFill>
              <a:gsLst>
                <a:gs pos="0">
                  <a:srgbClr val="F5D0D0"/>
                </a:gs>
                <a:gs pos="100000">
                  <a:srgbClr val="D96868"/>
                </a:gs>
              </a:gsLst>
              <a:path path="circle">
                <a:fillToRect b="50%" l="50%" r="50%" t="50%"/>
              </a:path>
              <a:tileRect/>
            </a:gradFill>
            <a:ln cap="flat" cmpd="sng" w="38100">
              <a:solidFill>
                <a:srgbClr val="000000"/>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4" name="Google Shape;824;p18"/>
          <p:cNvSpPr txBox="1"/>
          <p:nvPr>
            <p:ph idx="4294967295" type="body"/>
          </p:nvPr>
        </p:nvSpPr>
        <p:spPr>
          <a:xfrm>
            <a:off x="5304600" y="1133475"/>
            <a:ext cx="3730800" cy="34173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500"/>
              <a:t>COVID-19 est l'acronyme de "coronavirus disease 2019" qui est apparue pour la première fois fin 2019. Selon l'OMS, les maladies virales comme COVID-19 continuent d'émerger et représentent une grave santé publique risque mondial.</a:t>
            </a:r>
            <a:endParaRPr sz="1500"/>
          </a:p>
          <a:p>
            <a:pPr indent="0" lvl="0" marL="0" rtl="0" algn="just">
              <a:spcBef>
                <a:spcPts val="600"/>
              </a:spcBef>
              <a:spcAft>
                <a:spcPts val="0"/>
              </a:spcAft>
              <a:buNone/>
            </a:pPr>
            <a:r>
              <a:t/>
            </a:r>
            <a:endParaRPr sz="1500"/>
          </a:p>
          <a:p>
            <a:pPr indent="0" lvl="0" marL="0" rtl="0" algn="just">
              <a:spcBef>
                <a:spcPts val="600"/>
              </a:spcBef>
              <a:spcAft>
                <a:spcPts val="0"/>
              </a:spcAft>
              <a:buNone/>
            </a:pPr>
            <a:r>
              <a:rPr lang="en" sz="1500"/>
              <a:t>La modélisation la propagation de ces maladies virales </a:t>
            </a:r>
            <a:r>
              <a:rPr lang="en" sz="1500">
                <a:solidFill>
                  <a:schemeClr val="lt1"/>
                </a:solidFill>
              </a:rPr>
              <a:t>avec précision </a:t>
            </a:r>
            <a:r>
              <a:rPr lang="en" sz="1500"/>
              <a:t>est essentiel pour que les décideurs et les agents de santé prennent les mesures appropriées pour contenir et atténuer l'impact de ces maladies.</a:t>
            </a:r>
            <a:endParaRPr sz="1500"/>
          </a:p>
          <a:p>
            <a:pPr indent="0" lvl="0" marL="0" rtl="0" algn="l">
              <a:spcBef>
                <a:spcPts val="600"/>
              </a:spcBef>
              <a:spcAft>
                <a:spcPts val="0"/>
              </a:spcAft>
              <a:buClr>
                <a:schemeClr val="dk1"/>
              </a:buClr>
              <a:buSzPts val="1100"/>
              <a:buFont typeface="Arial"/>
              <a:buNone/>
            </a:pPr>
            <a:r>
              <a:t/>
            </a:r>
            <a:endParaRPr b="1" sz="1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Google Shape;829;p19"/>
          <p:cNvSpPr txBox="1"/>
          <p:nvPr>
            <p:ph idx="4294967295" type="subTitle"/>
          </p:nvPr>
        </p:nvSpPr>
        <p:spPr>
          <a:xfrm>
            <a:off x="701525" y="2519526"/>
            <a:ext cx="7772400" cy="17199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2200"/>
              <a:t>Le site africain des concours de Data Science Zindi a annoncé ce défi en demandant aux Data Scientists de prédire avec précision la propagation du COVID-19 dans le monde sur plusieurs mois.</a:t>
            </a:r>
            <a:endParaRPr sz="2200"/>
          </a:p>
        </p:txBody>
      </p:sp>
      <p:sp>
        <p:nvSpPr>
          <p:cNvPr id="830" name="Google Shape;830;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31" name="Google Shape;831;p19"/>
          <p:cNvPicPr preferRelativeResize="0"/>
          <p:nvPr/>
        </p:nvPicPr>
        <p:blipFill>
          <a:blip r:embed="rId3">
            <a:alphaModFix/>
          </a:blip>
          <a:stretch>
            <a:fillRect/>
          </a:stretch>
        </p:blipFill>
        <p:spPr>
          <a:xfrm>
            <a:off x="152400" y="840725"/>
            <a:ext cx="8839132" cy="1678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5" name="Shape 835"/>
        <p:cNvGrpSpPr/>
        <p:nvPr/>
      </p:nvGrpSpPr>
      <p:grpSpPr>
        <a:xfrm>
          <a:off x="0" y="0"/>
          <a:ext cx="0" cy="0"/>
          <a:chOff x="0" y="0"/>
          <a:chExt cx="0" cy="0"/>
        </a:xfrm>
      </p:grpSpPr>
      <p:pic>
        <p:nvPicPr>
          <p:cNvPr id="836" name="Google Shape;836;p20"/>
          <p:cNvPicPr preferRelativeResize="0"/>
          <p:nvPr/>
        </p:nvPicPr>
        <p:blipFill>
          <a:blip r:embed="rId3">
            <a:alphaModFix/>
          </a:blip>
          <a:stretch>
            <a:fillRect/>
          </a:stretch>
        </p:blipFill>
        <p:spPr>
          <a:xfrm>
            <a:off x="4982200" y="1758025"/>
            <a:ext cx="3042176" cy="1679774"/>
          </a:xfrm>
          <a:prstGeom prst="rect">
            <a:avLst/>
          </a:prstGeom>
          <a:noFill/>
          <a:ln>
            <a:noFill/>
          </a:ln>
        </p:spPr>
      </p:pic>
      <p:sp>
        <p:nvSpPr>
          <p:cNvPr id="837" name="Google Shape;837;p20"/>
          <p:cNvSpPr/>
          <p:nvPr/>
        </p:nvSpPr>
        <p:spPr>
          <a:xfrm>
            <a:off x="4889650" y="1686300"/>
            <a:ext cx="3227265" cy="2098185"/>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39" name="Google Shape;839;p20"/>
          <p:cNvSpPr txBox="1"/>
          <p:nvPr>
            <p:ph idx="4294967295" type="body"/>
          </p:nvPr>
        </p:nvSpPr>
        <p:spPr>
          <a:xfrm>
            <a:off x="609600" y="860425"/>
            <a:ext cx="3408600" cy="2194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800"/>
              <a:t>La compétition Zindi nous a fourni deux séries temporelles :</a:t>
            </a:r>
            <a:endParaRPr sz="1800"/>
          </a:p>
          <a:p>
            <a:pPr indent="0" lvl="0" marL="0" rtl="0" algn="just">
              <a:spcBef>
                <a:spcPts val="600"/>
              </a:spcBef>
              <a:spcAft>
                <a:spcPts val="0"/>
              </a:spcAft>
              <a:buNone/>
            </a:pPr>
            <a:r>
              <a:rPr lang="en" sz="1800"/>
              <a:t>L’un contient les données d'entraînement (entre 22 Jan et 6 Mai) et l’autre des données de référence (entre 7 et 13 Mai) pour appliquer la vérification.</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
        <p:nvSpPr>
          <p:cNvPr id="840" name="Google Shape;840;p20"/>
          <p:cNvSpPr txBox="1"/>
          <p:nvPr/>
        </p:nvSpPr>
        <p:spPr>
          <a:xfrm>
            <a:off x="498825" y="3739875"/>
            <a:ext cx="8087700" cy="809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chemeClr val="lt1"/>
                </a:solidFill>
                <a:latin typeface="Titillium Web ExtraLight"/>
                <a:ea typeface="Titillium Web ExtraLight"/>
                <a:cs typeface="Titillium Web ExtraLight"/>
                <a:sym typeface="Titillium Web ExtraLight"/>
              </a:rPr>
              <a:t>Objectif: Analyser ces données afin de créer une modèle qui prévoir l’évolution du nombre de personnes décédés pour chaque pays.</a:t>
            </a:r>
            <a:endParaRPr sz="800">
              <a:latin typeface="Titillium Web"/>
              <a:ea typeface="Titillium Web"/>
              <a:cs typeface="Titillium Web"/>
              <a:sym typeface="Titillium Web"/>
            </a:endParaRPr>
          </a:p>
        </p:txBody>
      </p:sp>
      <p:grpSp>
        <p:nvGrpSpPr>
          <p:cNvPr id="841" name="Google Shape;841;p20"/>
          <p:cNvGrpSpPr/>
          <p:nvPr/>
        </p:nvGrpSpPr>
        <p:grpSpPr>
          <a:xfrm>
            <a:off x="4936125" y="220050"/>
            <a:ext cx="1336200" cy="844000"/>
            <a:chOff x="4631325" y="753450"/>
            <a:chExt cx="1336200" cy="844000"/>
          </a:xfrm>
        </p:grpSpPr>
        <p:pic>
          <p:nvPicPr>
            <p:cNvPr id="842" name="Google Shape;842;p20"/>
            <p:cNvPicPr preferRelativeResize="0"/>
            <p:nvPr/>
          </p:nvPicPr>
          <p:blipFill rotWithShape="1">
            <a:blip r:embed="rId4">
              <a:alphaModFix/>
            </a:blip>
            <a:srcRect b="19474" l="28097" r="28097" t="19474"/>
            <a:stretch/>
          </p:blipFill>
          <p:spPr>
            <a:xfrm>
              <a:off x="5020725" y="753450"/>
              <a:ext cx="557401" cy="418618"/>
            </a:xfrm>
            <a:prstGeom prst="rect">
              <a:avLst/>
            </a:prstGeom>
            <a:noFill/>
            <a:ln>
              <a:noFill/>
            </a:ln>
          </p:spPr>
        </p:pic>
        <p:sp>
          <p:nvSpPr>
            <p:cNvPr id="843" name="Google Shape;843;p20"/>
            <p:cNvSpPr txBox="1"/>
            <p:nvPr/>
          </p:nvSpPr>
          <p:spPr>
            <a:xfrm>
              <a:off x="4631325" y="1255750"/>
              <a:ext cx="1336200" cy="3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Train.csv</a:t>
              </a:r>
              <a:endParaRPr>
                <a:solidFill>
                  <a:srgbClr val="FFFFFF"/>
                </a:solidFill>
                <a:latin typeface="Titillium Web"/>
                <a:ea typeface="Titillium Web"/>
                <a:cs typeface="Titillium Web"/>
                <a:sym typeface="Titillium Web"/>
              </a:endParaRPr>
            </a:p>
          </p:txBody>
        </p:sp>
      </p:grpSp>
      <p:grpSp>
        <p:nvGrpSpPr>
          <p:cNvPr id="844" name="Google Shape;844;p20"/>
          <p:cNvGrpSpPr/>
          <p:nvPr/>
        </p:nvGrpSpPr>
        <p:grpSpPr>
          <a:xfrm>
            <a:off x="6688725" y="220050"/>
            <a:ext cx="1336200" cy="844000"/>
            <a:chOff x="4631325" y="753450"/>
            <a:chExt cx="1336200" cy="844000"/>
          </a:xfrm>
        </p:grpSpPr>
        <p:pic>
          <p:nvPicPr>
            <p:cNvPr id="845" name="Google Shape;845;p20"/>
            <p:cNvPicPr preferRelativeResize="0"/>
            <p:nvPr/>
          </p:nvPicPr>
          <p:blipFill rotWithShape="1">
            <a:blip r:embed="rId4">
              <a:alphaModFix/>
            </a:blip>
            <a:srcRect b="19474" l="28097" r="28097" t="19474"/>
            <a:stretch/>
          </p:blipFill>
          <p:spPr>
            <a:xfrm>
              <a:off x="5020725" y="753450"/>
              <a:ext cx="557401" cy="418618"/>
            </a:xfrm>
            <a:prstGeom prst="rect">
              <a:avLst/>
            </a:prstGeom>
            <a:noFill/>
            <a:ln>
              <a:noFill/>
            </a:ln>
          </p:spPr>
        </p:pic>
        <p:sp>
          <p:nvSpPr>
            <p:cNvPr id="846" name="Google Shape;846;p20"/>
            <p:cNvSpPr txBox="1"/>
            <p:nvPr/>
          </p:nvSpPr>
          <p:spPr>
            <a:xfrm>
              <a:off x="4631325" y="1255750"/>
              <a:ext cx="1336200" cy="3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Reference</a:t>
              </a:r>
              <a:r>
                <a:rPr lang="en">
                  <a:solidFill>
                    <a:srgbClr val="FFFFFF"/>
                  </a:solidFill>
                  <a:latin typeface="Titillium Web"/>
                  <a:ea typeface="Titillium Web"/>
                  <a:cs typeface="Titillium Web"/>
                  <a:sym typeface="Titillium Web"/>
                </a:rPr>
                <a:t>.csv</a:t>
              </a:r>
              <a:endParaRPr>
                <a:solidFill>
                  <a:srgbClr val="FFFFFF"/>
                </a:solidFill>
                <a:latin typeface="Titillium Web"/>
                <a:ea typeface="Titillium Web"/>
                <a:cs typeface="Titillium Web"/>
                <a:sym typeface="Titillium Web"/>
              </a:endParaRPr>
            </a:p>
          </p:txBody>
        </p:sp>
      </p:grpSp>
      <p:sp>
        <p:nvSpPr>
          <p:cNvPr id="847" name="Google Shape;847;p20"/>
          <p:cNvSpPr/>
          <p:nvPr/>
        </p:nvSpPr>
        <p:spPr>
          <a:xfrm rot="2700000">
            <a:off x="5790755" y="1112605"/>
            <a:ext cx="569787" cy="46414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0"/>
          <p:cNvSpPr/>
          <p:nvPr/>
        </p:nvSpPr>
        <p:spPr>
          <a:xfrm flipH="1" rot="-2700000">
            <a:off x="6781355" y="1112605"/>
            <a:ext cx="569787" cy="46414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Google Shape;853;p21"/>
          <p:cNvSpPr txBox="1"/>
          <p:nvPr>
            <p:ph idx="1" type="body"/>
          </p:nvPr>
        </p:nvSpPr>
        <p:spPr>
          <a:xfrm>
            <a:off x="739675" y="2958407"/>
            <a:ext cx="3730800" cy="656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200"/>
              <a:t>Holt-Winters</a:t>
            </a:r>
            <a:endParaRPr b="1" sz="2200"/>
          </a:p>
          <a:p>
            <a:pPr indent="0" lvl="0" marL="0" rtl="0" algn="just">
              <a:spcBef>
                <a:spcPts val="600"/>
              </a:spcBef>
              <a:spcAft>
                <a:spcPts val="0"/>
              </a:spcAft>
              <a:buNone/>
            </a:pPr>
            <a:r>
              <a:t/>
            </a:r>
            <a:endParaRPr/>
          </a:p>
        </p:txBody>
      </p:sp>
      <p:sp>
        <p:nvSpPr>
          <p:cNvPr id="854" name="Google Shape;854;p21"/>
          <p:cNvSpPr txBox="1"/>
          <p:nvPr>
            <p:ph type="title"/>
          </p:nvPr>
        </p:nvSpPr>
        <p:spPr>
          <a:xfrm>
            <a:off x="739675" y="1315650"/>
            <a:ext cx="76860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 Modèles vont être développés pour répondre à notre objectif</a:t>
            </a:r>
            <a:endParaRPr/>
          </a:p>
        </p:txBody>
      </p:sp>
      <p:sp>
        <p:nvSpPr>
          <p:cNvPr id="855" name="Google Shape;855;p21"/>
          <p:cNvSpPr txBox="1"/>
          <p:nvPr>
            <p:ph idx="2" type="body"/>
          </p:nvPr>
        </p:nvSpPr>
        <p:spPr>
          <a:xfrm>
            <a:off x="4695000" y="2958307"/>
            <a:ext cx="3730800" cy="656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200"/>
              <a:t>SARIMA (Seasonal ARIMA)</a:t>
            </a:r>
            <a:endParaRPr b="1" sz="2200"/>
          </a:p>
          <a:p>
            <a:pPr indent="0" lvl="0" marL="0" rtl="0" algn="just">
              <a:spcBef>
                <a:spcPts val="600"/>
              </a:spcBef>
              <a:spcAft>
                <a:spcPts val="0"/>
              </a:spcAft>
              <a:buNone/>
            </a:pPr>
            <a:r>
              <a:t/>
            </a:r>
            <a:endParaRPr/>
          </a:p>
        </p:txBody>
      </p:sp>
      <p:sp>
        <p:nvSpPr>
          <p:cNvPr id="856" name="Google Shape;856;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57" name="Google Shape;857;p21"/>
          <p:cNvSpPr/>
          <p:nvPr/>
        </p:nvSpPr>
        <p:spPr>
          <a:xfrm rot="2700000">
            <a:off x="4610664" y="2421353"/>
            <a:ext cx="823072" cy="46414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1"/>
          <p:cNvSpPr/>
          <p:nvPr/>
        </p:nvSpPr>
        <p:spPr>
          <a:xfrm flipH="1" rot="-2700000">
            <a:off x="3438434" y="2422401"/>
            <a:ext cx="826042" cy="46414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Google Shape;863;p22"/>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864" name="Google Shape;864;p22"/>
          <p:cNvSpPr/>
          <p:nvPr/>
        </p:nvSpPr>
        <p:spPr>
          <a:xfrm>
            <a:off x="6898679" y="1890725"/>
            <a:ext cx="1751814" cy="2750491"/>
          </a:xfrm>
          <a:prstGeom prst="rect">
            <a:avLst/>
          </a:prstGeom>
        </p:spPr>
        <p:txBody>
          <a:bodyPr>
            <a:prstTxWarp prst="textPlain"/>
          </a:bodyPr>
          <a:lstStyle/>
          <a:p>
            <a:pPr lvl="0" algn="ctr"/>
            <a:r>
              <a:rPr b="1" i="0">
                <a:ln>
                  <a:noFill/>
                </a:ln>
                <a:solidFill>
                  <a:srgbClr val="6E86B6"/>
                </a:solidFill>
                <a:latin typeface="Titillium Web"/>
              </a:rPr>
              <a:t>2</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Google Shape;869;p23"/>
          <p:cNvSpPr txBox="1"/>
          <p:nvPr>
            <p:ph idx="1" type="body"/>
          </p:nvPr>
        </p:nvSpPr>
        <p:spPr>
          <a:xfrm>
            <a:off x="452725" y="671825"/>
            <a:ext cx="4299000" cy="361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Série Temporelle</a:t>
            </a:r>
            <a:endParaRPr b="1"/>
          </a:p>
          <a:p>
            <a:pPr indent="0" lvl="0" marL="0" rtl="0" algn="just">
              <a:spcBef>
                <a:spcPts val="600"/>
              </a:spcBef>
              <a:spcAft>
                <a:spcPts val="0"/>
              </a:spcAft>
              <a:buClr>
                <a:schemeClr val="dk1"/>
              </a:buClr>
              <a:buSzPts val="1100"/>
              <a:buFont typeface="Arial"/>
              <a:buNone/>
            </a:pPr>
            <a:r>
              <a:rPr lang="en" sz="1900"/>
              <a:t>est une suite de valeurs numériques représentant l'évolution d'une quantité spécifique au cours du temps. De telles suites de variables aléatoires peuvent être exprimées mathématiquement afin d'en analyser le comportement, généralement pour comprendre son évolution passée et pour en prévoir le comportement futur.</a:t>
            </a:r>
            <a:endParaRPr b="1" sz="1900"/>
          </a:p>
        </p:txBody>
      </p:sp>
      <p:sp>
        <p:nvSpPr>
          <p:cNvPr id="870" name="Google Shape;870;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71" name="Google Shape;871;p23"/>
          <p:cNvPicPr preferRelativeResize="0"/>
          <p:nvPr/>
        </p:nvPicPr>
        <p:blipFill>
          <a:blip r:embed="rId3">
            <a:alphaModFix/>
          </a:blip>
          <a:stretch>
            <a:fillRect/>
          </a:stretch>
        </p:blipFill>
        <p:spPr>
          <a:xfrm>
            <a:off x="5193725" y="1414100"/>
            <a:ext cx="3717499" cy="197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