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3780-4BD0-42BA-B699-56CC98F8B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EB96F-4994-4707-9549-0838E45A5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38A25-72C6-480E-90FF-3C967451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3A46A-27AC-4557-8248-CD9BD539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9A437-F02B-4238-9480-6D011DD1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3843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A227-07F7-4F73-AC16-D45ED5D7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A1DF49-A7EA-4AC8-941C-D052ED216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DA8E60-6929-4C82-B8AF-7C76483F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B0F28-EF61-4BAF-943E-1F60A657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180B3-7535-48AE-9D60-687D54A7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930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A42D20-E294-4D3C-A33F-68433C327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67C8EB-E0D2-44B9-9509-FFF0306DC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4219D-0FCE-4BEF-BB93-21C597DF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FFB71-431F-46FA-B120-A51BE16A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AC17D-C734-4F19-8FB6-9DA7A3C6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100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F2B3A-F6B2-4B1E-80FD-5B42E43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CE241-3ED1-4E0D-AC72-DCAF3B23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1E69E-D822-40A1-94BC-5E9E161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1124D-7772-47BE-A695-1AE7C22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65ADA-28D9-4966-A907-A33C36E7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500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6380-3681-4FE2-999E-ADAB4FC3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98F7D-CEDA-4201-9565-F64B42C3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0C6A6-D65E-4D7B-BA73-D0938D06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81BF5-6F27-4845-8CA0-0C11549A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C2AA0-EED4-4C70-BD73-327DCC57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264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83A31-170E-44C1-8987-F717481F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4B29E-B367-4E85-A296-73472415B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943215-857D-4B6C-801C-96E418479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BFE49-3CF8-4540-9402-F20F6E4F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2FA84F-56C1-4A52-AAF2-FF238F86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44819-5561-4A48-9A54-E6DC69BB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083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0449-D801-431D-B1DA-A685E634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9A43F-2657-4FCA-9188-15DB1ACE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0EE23-541F-41B9-BE59-B542BA130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D767F1-CBE8-45C2-93D3-D99269FA7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4704BA-883B-484E-A49E-12DC0B96A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637ED6-6BDA-4F48-B313-C18D44C6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313CCE-2D7E-43F6-9588-EABDDBB7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6C2C27-52CC-4FA8-97D8-2DAE452C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77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C3FFA-AF69-4909-B356-2A6F13B9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04222A-74EF-413A-905A-C27394ED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DB6D2B-D189-4D56-92B8-1364DC2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8D1574-7A40-4F44-A142-F9A68FBF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5655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C9DA31-BA7C-4D36-8895-86509E6A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4977E-F79D-4204-8E64-40D3E053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E1D6D3-A4E8-480F-A7B3-EB034B19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2279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2B539-FEF8-4E54-85CE-99D45B7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794BA-4A55-45F4-9D72-F09A6530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285279-3CB2-4483-88A1-DDEB60F1F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B1612-D988-41F8-8835-2B60C715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AA889-0519-44DF-BF0B-5CE3C89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2A538A-E95A-41CA-B806-2C88D6CC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769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DF59-734A-45F6-8519-8B23573D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74E1D2-6503-4A4B-813A-B0546A425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8EDDD-3364-48EB-99F6-09F16675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B5661A-FD12-4FDC-8E8A-45035AAC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8C098B-65EA-4FA8-82BC-81C73E1D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B25A9-68E1-4D61-B8AE-49D381E4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46419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55FE74-1458-4725-AA9D-26A9E7F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95697-EE4D-40FE-9282-A9ED2B690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790432-A36C-4C77-82F5-54DE0E51C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6288-B222-43F0-B3B9-8E78562D8BB1}" type="datetimeFigureOut">
              <a:rPr lang="es-DO" smtClean="0"/>
              <a:t>13/5/2025</a:t>
            </a:fld>
            <a:endParaRPr lang="es-D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57422-167E-430D-93BA-B60956A8F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4260A-1FA0-464D-9BB2-1BDEE4A18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A11B-C462-4C24-A5EB-19A9C748CCF2}" type="slidenum">
              <a:rPr lang="es-DO" smtClean="0"/>
              <a:t>‹#›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6744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>
            <a:extLst>
              <a:ext uri="{FF2B5EF4-FFF2-40B4-BE49-F238E27FC236}">
                <a16:creationId xmlns:a16="http://schemas.microsoft.com/office/drawing/2014/main" id="{DBFD40D9-70EF-4EF0-B633-991B9F4FC25A}"/>
              </a:ext>
            </a:extLst>
          </p:cNvPr>
          <p:cNvGrpSpPr/>
          <p:nvPr/>
        </p:nvGrpSpPr>
        <p:grpSpPr>
          <a:xfrm>
            <a:off x="6862477" y="760835"/>
            <a:ext cx="5083962" cy="5487041"/>
            <a:chOff x="6288258" y="591401"/>
            <a:chExt cx="5439508" cy="5711483"/>
          </a:xfrm>
        </p:grpSpPr>
        <p:sp>
          <p:nvSpPr>
            <p:cNvPr id="3" name="Diagrama de flujo: conector 2">
              <a:extLst>
                <a:ext uri="{FF2B5EF4-FFF2-40B4-BE49-F238E27FC236}">
                  <a16:creationId xmlns:a16="http://schemas.microsoft.com/office/drawing/2014/main" id="{C5F3351B-7255-4503-9AEE-6C9FA922D3B7}"/>
                </a:ext>
              </a:extLst>
            </p:cNvPr>
            <p:cNvSpPr/>
            <p:nvPr/>
          </p:nvSpPr>
          <p:spPr>
            <a:xfrm>
              <a:off x="6288258" y="591401"/>
              <a:ext cx="5439508" cy="5711483"/>
            </a:xfrm>
            <a:prstGeom prst="flowChartConnec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C163EF1-A1A9-4911-8604-A2763836ECE5}"/>
                </a:ext>
              </a:extLst>
            </p:cNvPr>
            <p:cNvCxnSpPr>
              <a:cxnSpLocks/>
              <a:stCxn id="3" idx="7"/>
              <a:endCxn id="1028" idx="3"/>
            </p:cNvCxnSpPr>
            <p:nvPr/>
          </p:nvCxnSpPr>
          <p:spPr>
            <a:xfrm flipH="1">
              <a:off x="8242568" y="1427829"/>
              <a:ext cx="2688601" cy="209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0C4504B-3A88-4E28-8C56-6DAF1F1FF014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>
              <a:off x="8242568" y="3651305"/>
              <a:ext cx="2688601" cy="18151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B4F2700-B2CC-4F6A-A280-0F0B053960A9}"/>
                </a:ext>
              </a:extLst>
            </p:cNvPr>
            <p:cNvSpPr txBox="1"/>
            <p:nvPr/>
          </p:nvSpPr>
          <p:spPr>
            <a:xfrm>
              <a:off x="7682232" y="1019237"/>
              <a:ext cx="24115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Gains</a:t>
              </a:r>
            </a:p>
            <a:p>
              <a:r>
                <a:rPr lang="en-US" dirty="0"/>
                <a:t>Ganancias o beneficios que quiere el cliente</a:t>
              </a:r>
              <a:endParaRPr lang="es-DO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9646D40-0166-498B-9009-D37AB4F090E6}"/>
                </a:ext>
              </a:extLst>
            </p:cNvPr>
            <p:cNvSpPr txBox="1"/>
            <p:nvPr/>
          </p:nvSpPr>
          <p:spPr>
            <a:xfrm>
              <a:off x="7435099" y="4083357"/>
              <a:ext cx="2411536" cy="38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Pains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54A126C-8AE2-401D-8003-06C11A11426A}"/>
                </a:ext>
              </a:extLst>
            </p:cNvPr>
            <p:cNvSpPr txBox="1"/>
            <p:nvPr/>
          </p:nvSpPr>
          <p:spPr>
            <a:xfrm>
              <a:off x="9815685" y="2311109"/>
              <a:ext cx="1737125" cy="672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Customer Jobs</a:t>
              </a:r>
            </a:p>
            <a:p>
              <a:endParaRPr lang="es-DO" dirty="0"/>
            </a:p>
          </p:txBody>
        </p:sp>
        <p:pic>
          <p:nvPicPr>
            <p:cNvPr id="1028" name="Picture 4" descr="Personas, La Cabeza, Unidos, Fraternidad, Unidad">
              <a:extLst>
                <a:ext uri="{FF2B5EF4-FFF2-40B4-BE49-F238E27FC236}">
                  <a16:creationId xmlns:a16="http://schemas.microsoft.com/office/drawing/2014/main" id="{CA5CCB1D-0E98-4AF9-A065-32B4CCEA5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022" y="2926268"/>
              <a:ext cx="1098546" cy="120032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</p:pic>
      </p:grp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FCE2E9-5539-4E23-91AB-79AA8D0A059D}"/>
              </a:ext>
            </a:extLst>
          </p:cNvPr>
          <p:cNvCxnSpPr>
            <a:cxnSpLocks/>
          </p:cNvCxnSpPr>
          <p:nvPr/>
        </p:nvCxnSpPr>
        <p:spPr>
          <a:xfrm flipH="1">
            <a:off x="6644861" y="3612178"/>
            <a:ext cx="16438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98361DC-4C74-40C8-BFFA-8D81186C2723}"/>
              </a:ext>
            </a:extLst>
          </p:cNvPr>
          <p:cNvGrpSpPr/>
          <p:nvPr/>
        </p:nvGrpSpPr>
        <p:grpSpPr>
          <a:xfrm>
            <a:off x="542920" y="1059009"/>
            <a:ext cx="6092644" cy="5188869"/>
            <a:chOff x="624114" y="711200"/>
            <a:chExt cx="6682340" cy="54718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03EB2C4-3480-40DB-8BD0-5B749547658B}"/>
                </a:ext>
              </a:extLst>
            </p:cNvPr>
            <p:cNvSpPr/>
            <p:nvPr/>
          </p:nvSpPr>
          <p:spPr>
            <a:xfrm>
              <a:off x="624114" y="711200"/>
              <a:ext cx="4963886" cy="54718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/>
            </a:p>
          </p:txBody>
        </p:sp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42898FA6-E28F-4DD4-84FC-9E3EB249BAE7}"/>
                </a:ext>
              </a:extLst>
            </p:cNvPr>
            <p:cNvSpPr/>
            <p:nvPr/>
          </p:nvSpPr>
          <p:spPr>
            <a:xfrm rot="5400000">
              <a:off x="108074" y="2120313"/>
              <a:ext cx="3685737" cy="2653657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DO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FE46F58-43DE-40ED-B5A8-805299B988E2}"/>
                </a:ext>
              </a:extLst>
            </p:cNvPr>
            <p:cNvSpPr txBox="1"/>
            <p:nvPr/>
          </p:nvSpPr>
          <p:spPr>
            <a:xfrm>
              <a:off x="1743120" y="834571"/>
              <a:ext cx="1693314" cy="389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Gains creators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5C04EDB-B5DB-42D6-9A63-D59FB33B88C1}"/>
                </a:ext>
              </a:extLst>
            </p:cNvPr>
            <p:cNvSpPr txBox="1"/>
            <p:nvPr/>
          </p:nvSpPr>
          <p:spPr>
            <a:xfrm>
              <a:off x="2788471" y="3849294"/>
              <a:ext cx="4517983" cy="38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Pain relievers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356D714-5363-4321-BFAA-F6E61AA625E8}"/>
                </a:ext>
              </a:extLst>
            </p:cNvPr>
            <p:cNvSpPr txBox="1"/>
            <p:nvPr/>
          </p:nvSpPr>
          <p:spPr>
            <a:xfrm>
              <a:off x="669738" y="2820588"/>
              <a:ext cx="1692420" cy="146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/>
                <a:t>Plataforma app/web con IA que analiza presupuesto, público objetivo y variables estratégicas para recomendar locales óptimos.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026" name="Picture 2" descr="Regalo, Paquete, Navidad, Árbol De Navidad, Pictograma">
              <a:extLst>
                <a:ext uri="{FF2B5EF4-FFF2-40B4-BE49-F238E27FC236}">
                  <a16:creationId xmlns:a16="http://schemas.microsoft.com/office/drawing/2014/main" id="{D61D09D3-6934-4F43-9F56-95F85808A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5219" y="2783529"/>
              <a:ext cx="1216876" cy="1019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5CC20932-C362-473D-8B00-39B3A20AC3D5}"/>
                </a:ext>
              </a:extLst>
            </p:cNvPr>
            <p:cNvCxnSpPr>
              <a:cxnSpLocks/>
            </p:cNvCxnSpPr>
            <p:nvPr/>
          </p:nvCxnSpPr>
          <p:spPr>
            <a:xfrm>
              <a:off x="3992095" y="3392555"/>
              <a:ext cx="18600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DBB8FF-E70F-4E72-80C0-D98F4E2F0760}"/>
              </a:ext>
            </a:extLst>
          </p:cNvPr>
          <p:cNvSpPr txBox="1"/>
          <p:nvPr/>
        </p:nvSpPr>
        <p:spPr>
          <a:xfrm>
            <a:off x="4291096" y="9653"/>
            <a:ext cx="370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Value proposition</a:t>
            </a:r>
            <a:endParaRPr lang="es-DO" sz="32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229894-7FC2-41BA-A703-82139B4AAA98}"/>
              </a:ext>
            </a:extLst>
          </p:cNvPr>
          <p:cNvSpPr txBox="1"/>
          <p:nvPr/>
        </p:nvSpPr>
        <p:spPr>
          <a:xfrm>
            <a:off x="7900905" y="200578"/>
            <a:ext cx="391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Sergmento:</a:t>
            </a:r>
            <a:r>
              <a:rPr lang="en-US" u="sng" dirty="0"/>
              <a:t>                                                  </a:t>
            </a:r>
            <a:endParaRPr lang="es-D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7DD282B-F897-40AC-8F4B-DC76CD3FD2D9}"/>
              </a:ext>
            </a:extLst>
          </p:cNvPr>
          <p:cNvSpPr txBox="1"/>
          <p:nvPr/>
        </p:nvSpPr>
        <p:spPr>
          <a:xfrm>
            <a:off x="11268222" y="6426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s-D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8C428BC-5C21-4C4E-9439-968F5976BBC2}"/>
              </a:ext>
            </a:extLst>
          </p:cNvPr>
          <p:cNvSpPr txBox="1"/>
          <p:nvPr/>
        </p:nvSpPr>
        <p:spPr>
          <a:xfrm>
            <a:off x="113068" y="6426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s-D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B9184AE-0287-4F41-916C-23B8A1136F3B}"/>
              </a:ext>
            </a:extLst>
          </p:cNvPr>
          <p:cNvSpPr/>
          <p:nvPr/>
        </p:nvSpPr>
        <p:spPr>
          <a:xfrm>
            <a:off x="5309607" y="1482449"/>
            <a:ext cx="1370451" cy="43419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DD3DCEA-9E83-6667-7245-76355CEA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787" y="2762034"/>
            <a:ext cx="22702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Encontrar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local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adecuado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Atraer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público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Ajustarse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presupuesto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confiables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costosos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ubicaciónv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70918E1-CB5B-B730-0D9C-71477D21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82D6A5-2D31-C093-0D15-9289F19EA372}"/>
              </a:ext>
            </a:extLst>
          </p:cNvPr>
          <p:cNvSpPr txBox="1"/>
          <p:nvPr/>
        </p:nvSpPr>
        <p:spPr>
          <a:xfrm>
            <a:off x="7385165" y="4580155"/>
            <a:ext cx="35784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Inseguridad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retorno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inversión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búsqueda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lento 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elegir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ubicación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697C4-DF75-5D8E-FBB4-116BB5F4FA48}"/>
              </a:ext>
            </a:extLst>
          </p:cNvPr>
          <p:cNvSpPr txBox="1"/>
          <p:nvPr/>
        </p:nvSpPr>
        <p:spPr>
          <a:xfrm>
            <a:off x="1619652" y="4503223"/>
            <a:ext cx="34491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confiables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opciones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asesoría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legal 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estratégica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directamente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inmobiliarias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20563-F47E-77BE-A7D9-011DB4E132A9}"/>
              </a:ext>
            </a:extLst>
          </p:cNvPr>
          <p:cNvSpPr txBox="1"/>
          <p:nvPr/>
        </p:nvSpPr>
        <p:spPr>
          <a:xfrm>
            <a:off x="1355274" y="1468771"/>
            <a:ext cx="6154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inteligentes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rápidas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confianza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visualización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Posiciona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frente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competencia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mayor </a:t>
            </a:r>
            <a:endParaRPr lang="en-US" sz="1400" dirty="0"/>
          </a:p>
        </p:txBody>
      </p:sp>
      <p:pic>
        <p:nvPicPr>
          <p:cNvPr id="40" name="Picture 39" descr="A blue and yellow logo&#10;&#10;AI-generated content may be incorrect.">
            <a:extLst>
              <a:ext uri="{FF2B5EF4-FFF2-40B4-BE49-F238E27FC236}">
                <a16:creationId xmlns:a16="http://schemas.microsoft.com/office/drawing/2014/main" id="{50085403-F129-D51C-5FC3-75BA259B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711" y1="28906" x2="41992" y2="17969"/>
                        <a14:foregroundMark x1="41992" y1="17969" x2="51465" y2="17773"/>
                        <a14:foregroundMark x1="51465" y1="17773" x2="59473" y2="19238"/>
                        <a14:foregroundMark x1="59473" y1="19238" x2="70703" y2="30078"/>
                        <a14:foregroundMark x1="70703" y1="30078" x2="74707" y2="45117"/>
                        <a14:foregroundMark x1="74707" y1="45117" x2="72852" y2="53027"/>
                        <a14:foregroundMark x1="72852" y1="53027" x2="62012" y2="67480"/>
                        <a14:foregroundMark x1="62012" y1="67480" x2="55664" y2="72656"/>
                        <a14:foregroundMark x1="55664" y1="72656" x2="41406" y2="69629"/>
                        <a14:foregroundMark x1="41406" y1="69629" x2="30176" y2="51758"/>
                        <a14:foregroundMark x1="30176" y1="51758" x2="27051" y2="38184"/>
                        <a14:foregroundMark x1="27051" y1="38184" x2="28711" y2="29492"/>
                        <a14:foregroundMark x1="49512" y1="27148" x2="42578" y2="40137"/>
                        <a14:foregroundMark x1="42578" y1="40137" x2="54395" y2="56445"/>
                        <a14:foregroundMark x1="54395" y1="56445" x2="55664" y2="38281"/>
                        <a14:foregroundMark x1="55664" y1="38281" x2="52832" y2="28223"/>
                        <a14:foregroundMark x1="52832" y1="28223" x2="52832" y2="27832"/>
                        <a14:foregroundMark x1="37402" y1="29395" x2="60840" y2="31641"/>
                        <a14:foregroundMark x1="32129" y1="33984" x2="49316" y2="23145"/>
                        <a14:foregroundMark x1="49316" y1="23145" x2="57227" y2="24414"/>
                        <a14:foregroundMark x1="57227" y1="24414" x2="62402" y2="27246"/>
                        <a14:foregroundMark x1="34863" y1="30078" x2="47949" y2="22070"/>
                        <a14:foregroundMark x1="31348" y1="37988" x2="47852" y2="56934"/>
                        <a14:foregroundMark x1="65234" y1="29688" x2="60156" y2="56934"/>
                        <a14:foregroundMark x1="49121" y1="34668" x2="51172" y2="61816"/>
                        <a14:foregroundMark x1="31152" y1="36523" x2="49512" y2="54004"/>
                        <a14:foregroundMark x1="28320" y1="45410" x2="49707" y2="62598"/>
                        <a14:foregroundMark x1="37402" y1="32813" x2="41992" y2="38965"/>
                        <a14:foregroundMark x1="28906" y1="44434" x2="35547" y2="50098"/>
                        <a14:foregroundMark x1="35547" y1="50098" x2="39941" y2="57031"/>
                        <a14:foregroundMark x1="39941" y1="57031" x2="54785" y2="65625"/>
                        <a14:foregroundMark x1="54785" y1="65625" x2="58691" y2="66113"/>
                        <a14:foregroundMark x1="32129" y1="44531" x2="32129" y2="47168"/>
                        <a14:foregroundMark x1="34473" y1="55371" x2="44727" y2="64453"/>
                        <a14:foregroundMark x1="44727" y1="64453" x2="45215" y2="64551"/>
                        <a14:foregroundMark x1="60645" y1="28906" x2="63672" y2="38672"/>
                        <a14:foregroundMark x1="63672" y1="38672" x2="62695" y2="52441"/>
                        <a14:foregroundMark x1="56934" y1="50781" x2="61523" y2="37891"/>
                        <a14:foregroundMark x1="64746" y1="27441" x2="69434" y2="47363"/>
                        <a14:foregroundMark x1="69434" y1="47363" x2="66016" y2="54004"/>
                        <a14:foregroundMark x1="66016" y1="54004" x2="58203" y2="61523"/>
                        <a14:foregroundMark x1="55469" y1="58594" x2="55469" y2="58594"/>
                        <a14:foregroundMark x1="53418" y1="58105" x2="59863" y2="59570"/>
                        <a14:foregroundMark x1="57227" y1="39258" x2="60938" y2="35449"/>
                        <a14:foregroundMark x1="54492" y1="63672" x2="63574" y2="60059"/>
                        <a14:foregroundMark x1="63574" y1="60059" x2="69336" y2="44727"/>
                        <a14:foregroundMark x1="69336" y1="44727" x2="69922" y2="37305"/>
                        <a14:foregroundMark x1="69922" y1="37305" x2="68359" y2="30957"/>
                        <a14:foregroundMark x1="71387" y1="40234" x2="68750" y2="56152"/>
                        <a14:foregroundMark x1="68750" y1="56152" x2="68750" y2="561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8911" y="1694609"/>
            <a:ext cx="3771841" cy="377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26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Claribel Ferreiras</dc:creator>
  <cp:lastModifiedBy>YEFRY OSVALDO NÚÑEZ RUBÍ</cp:lastModifiedBy>
  <cp:revision>10</cp:revision>
  <dcterms:created xsi:type="dcterms:W3CDTF">2020-07-07T21:49:39Z</dcterms:created>
  <dcterms:modified xsi:type="dcterms:W3CDTF">2025-05-13T14:34:18Z</dcterms:modified>
</cp:coreProperties>
</file>