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6" r:id="rId9"/>
    <p:sldId id="263" r:id="rId10"/>
    <p:sldId id="265" r:id="rId11"/>
    <p:sldId id="264" r:id="rId12"/>
    <p:sldId id="268" r:id="rId13"/>
    <p:sldId id="269" r:id="rId14"/>
    <p:sldId id="272" r:id="rId15"/>
    <p:sldId id="276" r:id="rId16"/>
    <p:sldId id="275" r:id="rId17"/>
    <p:sldId id="282" r:id="rId18"/>
    <p:sldId id="284" r:id="rId19"/>
    <p:sldId id="285" r:id="rId20"/>
    <p:sldId id="286" r:id="rId21"/>
    <p:sldId id="278" r:id="rId22"/>
    <p:sldId id="279" r:id="rId23"/>
    <p:sldId id="280" r:id="rId24"/>
    <p:sldId id="281" r:id="rId25"/>
    <p:sldId id="283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8F784-B294-421E-86C9-37AF47379C3A}" v="49" dt="2024-01-03T08:50:21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7EA217-5AFC-D7E1-C2F2-9D02DC91E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C134EE1-E882-6DA8-D746-12A818F32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2F40E3-CC78-A444-6546-3A446459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1A8-8021-4D59-9899-F358BF05B618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65FB25-22CB-542C-7303-A702D55A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9977E6-AD1B-2C2B-CBA1-5E063682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6E16-81C2-43B4-B7DA-C4350A45A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25A602-6946-9EAD-6685-DF6508E7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D5378B1-5F13-5F58-983F-E60CCF6AC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77934F-CF9D-A224-0A96-76E489B6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1A8-8021-4D59-9899-F358BF05B618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BDD24F-A4A0-29DC-29C7-16C1AE3F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78AE01-06C4-E5EB-F6E6-E5C4B718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6E16-81C2-43B4-B7DA-C4350A45A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92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9D7111E-4883-3189-FFBB-583F3799F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DE595AB-5E3C-6186-CA26-44E5B4934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8EFC87-032E-A152-71A7-7477247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1A8-8021-4D59-9899-F358BF05B618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661F84-E302-07C9-0392-73ABCD09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CE4A8C-8E7A-CCEB-2326-A8C8FE39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6E16-81C2-43B4-B7DA-C4350A45A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743ED6-1CFE-5CEE-7F9A-CB18B218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A69414-AFE2-8725-58D8-6C0D92D2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8FD11E-C9A7-2CB5-5135-890BEE30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1A8-8021-4D59-9899-F358BF05B618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C58DA9-5DDA-3EDB-2091-A1C42810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C498CB-49C5-FAE1-973A-FA29962B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6E16-81C2-43B4-B7DA-C4350A45A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36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4AD4E6-F973-62B3-04A7-2CE3E73E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87B12F7-4045-033E-AB67-3512129D6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EC96F2-CF0F-4485-AD97-BC6C4AE9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1A8-8021-4D59-9899-F358BF05B618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F4FC50-EF48-159E-9E66-C4DACD5F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E8BDE6-FF28-3392-97FA-8D0DC735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6E16-81C2-43B4-B7DA-C4350A45A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09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FE7AB8-ECD0-8FAD-872E-92ED12CD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68DF9D-4C05-B56B-416A-EFC3F6C58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7501B31-FDF1-ED65-5102-EE5B0197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195CD78-6519-B967-2802-6A0700E2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1A8-8021-4D59-9899-F358BF05B618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EF27EEC-5F38-049F-F9A9-7FBF9DEF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F9B5331-20E1-31F4-6E15-30A1121A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6E16-81C2-43B4-B7DA-C4350A45A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41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F4306F-9252-21A0-829E-7CA770E5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D0BF210-C703-F8E6-AF89-12E392545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FE64456-A647-DED2-42CD-3F477F66B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6D3025D-0DDC-6E3A-90DC-C8872FD62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7AB4DCF-F13A-91F5-D5BF-57CE34144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3972C32-B8E6-A623-CE6B-94A073EB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1A8-8021-4D59-9899-F358BF05B618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4F5EC38-5D7E-073D-FB14-F76C2CD9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0D2D22D-705A-E976-8C6B-1D1E98B3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6E16-81C2-43B4-B7DA-C4350A45A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74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D76D9-0B2F-37DA-8E8E-3B84B7B9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652E0B1-2DD1-AE9C-10BF-C3B4F5EC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1A8-8021-4D59-9899-F358BF05B618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720E7EA-B49F-876B-0993-68964B9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8219A8D-4899-B891-EB03-E9445105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6E16-81C2-43B4-B7DA-C4350A45A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5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17DAAF7-9671-6BCE-4C87-C777BDAD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1A8-8021-4D59-9899-F358BF05B618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50F3B8A-A93A-AABD-7DC4-50190F4A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DF357B-F13B-106A-B27A-AD5AE099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6E16-81C2-43B4-B7DA-C4350A45A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289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65A2A3-5186-F515-BC59-478B554A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ED9FBB-9EA5-2ED4-00A3-36F8E5C2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A68F004-E1C6-9D61-0391-25327F037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922CFE2-B2DC-48AB-DF59-59985D30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1A8-8021-4D59-9899-F358BF05B618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DCD7A13-4D63-73FE-210B-C0757060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059A0F-6BA3-C28B-E511-797FA605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6E16-81C2-43B4-B7DA-C4350A45A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57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029338-AA79-B43D-9EA4-F3C6B1C3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905F5E7-40E0-F2B9-A129-C112A19B5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B321E4E-EDF1-EDB8-2591-06A25FA4D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F1A372B-5CC2-62DE-05CC-51AAB975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1A8-8021-4D59-9899-F358BF05B618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C495A44-F8D7-BFF7-3BB9-DB23640C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0BDD575-3B2E-B3F0-83F1-3D67621B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6E16-81C2-43B4-B7DA-C4350A45A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331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5CAA664-A629-9486-5143-CEA3770D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0BA53E3-812A-66E7-FA9B-A28A808CD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BAD157-B0D0-F956-5D91-A3BD90772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A1A8-8021-4D59-9899-F358BF05B618}" type="datetimeFigureOut">
              <a:rPr lang="tr-TR" smtClean="0"/>
              <a:t>7.02.2024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ED37A5-A33A-793A-22A2-60D741BDA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C5B875-ACAC-3812-6B8C-52047D24F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6E16-81C2-43B4-B7DA-C4350A45A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90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6C9193-321E-0546-57B8-344C93191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CinemAI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23007C2-FA83-8DB8-D09E-99F0AA248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Yunus Ege Küçük</a:t>
            </a:r>
          </a:p>
          <a:p>
            <a:r>
              <a:rPr lang="tr-TR" dirty="0" err="1"/>
              <a:t>Farid</a:t>
            </a:r>
            <a:r>
              <a:rPr lang="tr-TR" dirty="0"/>
              <a:t> </a:t>
            </a:r>
            <a:r>
              <a:rPr lang="tr-TR" dirty="0" err="1"/>
              <a:t>Bayramov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8261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B79A9-9CBC-1E73-3493-26798ED6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 Seti Hakkında Bilgi ve Ön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0774D4-C9E6-CB4E-737D-DC38556C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tr-TR" dirty="0" err="1"/>
              <a:t>window_size</a:t>
            </a:r>
            <a:r>
              <a:rPr lang="tr-TR" dirty="0"/>
              <a:t>  = 3</a:t>
            </a:r>
          </a:p>
          <a:p>
            <a:pPr marL="0" indent="0">
              <a:buNone/>
            </a:pPr>
            <a:r>
              <a:rPr lang="tr-TR" dirty="0"/>
              <a:t>INPUT: ["I","like","</a:t>
            </a:r>
            <a:r>
              <a:rPr lang="tr-TR" dirty="0" err="1"/>
              <a:t>hiking</a:t>
            </a:r>
            <a:r>
              <a:rPr lang="tr-TR" dirty="0"/>
              <a:t>","</a:t>
            </a:r>
            <a:r>
              <a:rPr lang="tr-TR" dirty="0" err="1"/>
              <a:t>and</a:t>
            </a:r>
            <a:r>
              <a:rPr lang="tr-TR" dirty="0"/>
              <a:t>","</a:t>
            </a:r>
            <a:r>
              <a:rPr lang="tr-TR" dirty="0" err="1"/>
              <a:t>biking</a:t>
            </a:r>
            <a:r>
              <a:rPr lang="tr-TR" dirty="0"/>
              <a:t>"]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output1 [0] -&gt; ['I', 'like', '</a:t>
            </a:r>
            <a:r>
              <a:rPr lang="tr-TR" dirty="0" err="1"/>
              <a:t>hiking</a:t>
            </a:r>
            <a:r>
              <a:rPr lang="tr-TR" dirty="0"/>
              <a:t>’] </a:t>
            </a:r>
            <a:br>
              <a:rPr lang="tr-TR" dirty="0"/>
            </a:br>
            <a:r>
              <a:rPr lang="tr-TR" dirty="0"/>
              <a:t>output1 [1] -&gt; ['like', '</a:t>
            </a:r>
            <a:r>
              <a:rPr lang="tr-TR" dirty="0" err="1"/>
              <a:t>hiking</a:t>
            </a:r>
            <a:r>
              <a:rPr lang="tr-TR" dirty="0"/>
              <a:t>', '</a:t>
            </a:r>
            <a:r>
              <a:rPr lang="tr-TR" dirty="0" err="1"/>
              <a:t>and</a:t>
            </a:r>
            <a:r>
              <a:rPr lang="tr-TR" dirty="0"/>
              <a:t>’]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output2 [0] -&gt; </a:t>
            </a:r>
            <a:r>
              <a:rPr lang="tr-TR" dirty="0" err="1"/>
              <a:t>and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output2 [1] -&gt; </a:t>
            </a:r>
            <a:r>
              <a:rPr lang="tr-TR" dirty="0" err="1"/>
              <a:t>biking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Length</a:t>
            </a:r>
            <a:r>
              <a:rPr lang="tr-TR" dirty="0"/>
              <a:t> of </a:t>
            </a:r>
            <a:r>
              <a:rPr lang="tr-TR" dirty="0" err="1"/>
              <a:t>outputs</a:t>
            </a:r>
            <a:r>
              <a:rPr lang="tr-TR" dirty="0"/>
              <a:t> = 3 – 1 = 2</a:t>
            </a:r>
          </a:p>
        </p:txBody>
      </p:sp>
    </p:spTree>
    <p:extLst>
      <p:ext uri="{BB962C8B-B14F-4D97-AF65-F5344CB8AC3E}">
        <p14:creationId xmlns:p14="http://schemas.microsoft.com/office/powerpoint/2010/main" val="381698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B2E998-7F93-CF76-E18F-A956373A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 Seti Hakkında Bilgi ve Ön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44A9AE-6168-647F-C20A-7028CE7F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tr-TR" dirty="0"/>
              <a:t>Daha sonra bu fonksiyonla filmlerin üzerinden geçildi. Filmlerden elde edilen veriler toplu halde </a:t>
            </a:r>
            <a:r>
              <a:rPr lang="tr-TR" dirty="0" err="1"/>
              <a:t>inputs</a:t>
            </a:r>
            <a:r>
              <a:rPr lang="tr-TR" dirty="0"/>
              <a:t> ve </a:t>
            </a:r>
            <a:r>
              <a:rPr lang="tr-TR" dirty="0" err="1"/>
              <a:t>outputs</a:t>
            </a:r>
            <a:r>
              <a:rPr lang="tr-TR" dirty="0"/>
              <a:t> listelerine atandı.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tr-TR" dirty="0"/>
              <a:t>Oluşturulan veriler </a:t>
            </a:r>
            <a:r>
              <a:rPr lang="tr-TR" dirty="0" err="1"/>
              <a:t>train_test_split</a:t>
            </a:r>
            <a:r>
              <a:rPr lang="tr-TR" dirty="0"/>
              <a:t> fonksiyonu kullanılarak %70’lik kısmı Training, %30’luk kısmı ise Test olarak ayrıldı.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BE599A-6E20-77A7-93D4-20FC5D3D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0706757" cy="18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1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C9CA81-9029-82BD-3AE7-9AB56895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Oluşturulan Yapay Sinir Ağı Modelleri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4F4C26-4154-B58E-D5F0-2ECA3EB9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Çalışma için farklı sayıda film sayısı ve </a:t>
            </a:r>
            <a:r>
              <a:rPr lang="tr-TR" dirty="0" err="1"/>
              <a:t>window_size</a:t>
            </a:r>
            <a:r>
              <a:rPr lang="tr-TR" dirty="0"/>
              <a:t> kapsayacak şekilde ANN modelleri oluşturuldu, en son hem kaynaklar hem de modelin performansı dikkate alınarak parametreler </a:t>
            </a:r>
            <a:r>
              <a:rPr lang="tr-TR" dirty="0" err="1"/>
              <a:t>window_size</a:t>
            </a:r>
            <a:r>
              <a:rPr lang="tr-TR" dirty="0"/>
              <a:t> 5, film sayısı ise 3 olarak belirlendi.</a:t>
            </a:r>
          </a:p>
          <a:p>
            <a:r>
              <a:rPr lang="tr-TR" dirty="0"/>
              <a:t>Çalışma için hem ANN hem de RNN modeli oluşturuldu. İkisi de 10 </a:t>
            </a:r>
            <a:r>
              <a:rPr lang="tr-TR" dirty="0" err="1"/>
              <a:t>epoch</a:t>
            </a:r>
            <a:r>
              <a:rPr lang="tr-TR" dirty="0"/>
              <a:t> eğitildiğinde ANN modelinin </a:t>
            </a:r>
            <a:r>
              <a:rPr lang="tr-TR" dirty="0" err="1"/>
              <a:t>accuracy</a:t>
            </a:r>
            <a:r>
              <a:rPr lang="tr-TR" dirty="0"/>
              <a:t> değerinin sürekli yükselmesi ve RNN modelinin </a:t>
            </a:r>
            <a:r>
              <a:rPr lang="tr-TR" dirty="0" err="1"/>
              <a:t>accuracy</a:t>
            </a:r>
            <a:r>
              <a:rPr lang="tr-TR" dirty="0"/>
              <a:t> değerine fark atması sonucu çalışmaya ANN modeli ile devam edildi.</a:t>
            </a:r>
          </a:p>
          <a:p>
            <a:pPr marL="0" indent="0">
              <a:buNone/>
            </a:pPr>
            <a:r>
              <a:rPr lang="tr-TR" dirty="0"/>
              <a:t>11 </a:t>
            </a:r>
            <a:r>
              <a:rPr lang="tr-TR" dirty="0" err="1"/>
              <a:t>Epoch</a:t>
            </a:r>
            <a:r>
              <a:rPr lang="tr-TR" dirty="0"/>
              <a:t> ANN: %13.91</a:t>
            </a:r>
          </a:p>
          <a:p>
            <a:pPr marL="0" indent="0">
              <a:buNone/>
            </a:pPr>
            <a:r>
              <a:rPr lang="tr-TR" dirty="0"/>
              <a:t>10 </a:t>
            </a:r>
            <a:r>
              <a:rPr lang="tr-TR" dirty="0" err="1"/>
              <a:t>Epoch</a:t>
            </a:r>
            <a:r>
              <a:rPr lang="tr-TR" dirty="0"/>
              <a:t> RNN: %1.34</a:t>
            </a:r>
          </a:p>
        </p:txBody>
      </p:sp>
    </p:spTree>
    <p:extLst>
      <p:ext uri="{BB962C8B-B14F-4D97-AF65-F5344CB8AC3E}">
        <p14:creationId xmlns:p14="http://schemas.microsoft.com/office/powerpoint/2010/main" val="31198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A1CE21-7130-31DA-7F28-A6B8E589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Oluşturulan Yapay Sinir Ağı Modelleri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3B6701-D5AE-9D4A-D49B-B385B762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algn="ctr"/>
            <a:r>
              <a:rPr lang="tr-TR" dirty="0"/>
              <a:t>ANN Model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14F608CE-825B-C150-F96E-3E1923C785A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RNN Model</a:t>
            </a:r>
          </a:p>
        </p:txBody>
      </p:sp>
      <p:pic>
        <p:nvPicPr>
          <p:cNvPr id="6" name="Resim 5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843CFB37-A1DF-AFFA-A199-FC733932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48" y="2522250"/>
            <a:ext cx="5315104" cy="2958088"/>
          </a:xfrm>
          <a:prstGeom prst="rect">
            <a:avLst/>
          </a:prstGeom>
        </p:spPr>
      </p:pic>
      <p:pic>
        <p:nvPicPr>
          <p:cNvPr id="8" name="Resim 7" descr="metin, ekran görüntüsü, yazı tipi, sayı, numara içeren bir resim">
            <a:extLst>
              <a:ext uri="{FF2B5EF4-FFF2-40B4-BE49-F238E27FC236}">
                <a16:creationId xmlns:a16="http://schemas.microsoft.com/office/drawing/2014/main" id="{616F6EC5-ED3E-923F-31DB-4E6604071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41" y="2349754"/>
            <a:ext cx="5632188" cy="43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9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848F17-95C3-6C87-B2D2-89208281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ANN Modelinin Eğitim Süreci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BEB862-9617-D000-9CBD-9CE0D33F1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tr-TR" dirty="0"/>
              <a:t>Eğitimine devam edilmesi kararlaştırılan ANN modeli %70’lik Training seti kullanılarak toplam 50 </a:t>
            </a:r>
            <a:r>
              <a:rPr lang="tr-TR" dirty="0" err="1"/>
              <a:t>epoch</a:t>
            </a:r>
            <a:r>
              <a:rPr lang="tr-TR" dirty="0"/>
              <a:t> eğitildi.</a:t>
            </a:r>
          </a:p>
          <a:p>
            <a:endParaRPr lang="tr-TR" dirty="0"/>
          </a:p>
          <a:p>
            <a:r>
              <a:rPr lang="tr-TR" dirty="0"/>
              <a:t>Bu eğitimler sırasında </a:t>
            </a:r>
            <a:r>
              <a:rPr lang="tr-TR" dirty="0" err="1"/>
              <a:t>accuracy</a:t>
            </a:r>
            <a:r>
              <a:rPr lang="tr-TR" dirty="0"/>
              <a:t> değerinin sürekli arttığı görüldü. Fakat </a:t>
            </a:r>
            <a:r>
              <a:rPr lang="tr-TR" dirty="0" err="1"/>
              <a:t>Colab</a:t>
            </a:r>
            <a:r>
              <a:rPr lang="tr-TR" dirty="0"/>
              <a:t> limitini doldurduğu uyarısı alındığından dolayı yeteri kadar eğitilemedi.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B9F7CE-782D-F9B4-22E8-23034D563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257800" cy="321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22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844FA9-0CC4-038F-618E-ECF6EF1A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ANN Modelinin Eğitim Süreci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92CDE4-492B-7CBB-5DFA-A0277A11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Toplam 50 </a:t>
            </a:r>
            <a:r>
              <a:rPr lang="tr-TR" dirty="0" err="1"/>
              <a:t>epoch</a:t>
            </a:r>
            <a:r>
              <a:rPr lang="tr-TR" dirty="0"/>
              <a:t> eğitimden sonra test seti kullanılarak model test edildi. Modelin </a:t>
            </a:r>
            <a:r>
              <a:rPr lang="tr-TR" dirty="0" err="1"/>
              <a:t>training</a:t>
            </a:r>
            <a:r>
              <a:rPr lang="tr-TR" dirty="0"/>
              <a:t> setinde </a:t>
            </a:r>
            <a:r>
              <a:rPr lang="tr-TR" dirty="0" err="1"/>
              <a:t>accuracy</a:t>
            </a:r>
            <a:r>
              <a:rPr lang="tr-TR" dirty="0"/>
              <a:t> değerinin %44 olmasına rağmen test setinde </a:t>
            </a:r>
            <a:r>
              <a:rPr lang="tr-TR" dirty="0" err="1"/>
              <a:t>accuracy</a:t>
            </a:r>
            <a:r>
              <a:rPr lang="tr-TR" dirty="0"/>
              <a:t> değerinin sadece %11 olduğu görüldü. Bu durum </a:t>
            </a:r>
            <a:r>
              <a:rPr lang="tr-TR" dirty="0" err="1"/>
              <a:t>overfitting‘e</a:t>
            </a:r>
            <a:r>
              <a:rPr lang="tr-TR" dirty="0"/>
              <a:t> işaret ediyor olabilir. Fakat test/</a:t>
            </a:r>
            <a:r>
              <a:rPr lang="tr-TR" dirty="0" err="1"/>
              <a:t>train</a:t>
            </a:r>
            <a:r>
              <a:rPr lang="tr-TR" dirty="0"/>
              <a:t> ayrımı rastgele bir şekilde yapılmadığı için model 3. filmin çoğu kısmını hiç öğrenmemiştir.</a:t>
            </a:r>
          </a:p>
          <a:p>
            <a:r>
              <a:rPr lang="tr-TR" dirty="0"/>
              <a:t>Bu sebepten ötürü modelin test setini de öğrenmesi için model test seti ile 20 </a:t>
            </a:r>
            <a:r>
              <a:rPr lang="tr-TR" dirty="0" err="1"/>
              <a:t>Epoch</a:t>
            </a:r>
            <a:r>
              <a:rPr lang="tr-TR" dirty="0"/>
              <a:t> eğitildi.</a:t>
            </a:r>
          </a:p>
          <a:p>
            <a:r>
              <a:rPr lang="tr-TR" dirty="0"/>
              <a:t>Bu eğitim sonucunda Training setindeki </a:t>
            </a:r>
            <a:r>
              <a:rPr lang="tr-TR" dirty="0" err="1"/>
              <a:t>accuracy</a:t>
            </a:r>
            <a:r>
              <a:rPr lang="tr-TR" dirty="0"/>
              <a:t> %37’ye düşerken Test setindeki </a:t>
            </a:r>
            <a:r>
              <a:rPr lang="tr-TR" dirty="0" err="1"/>
              <a:t>accuracy</a:t>
            </a:r>
            <a:r>
              <a:rPr lang="tr-TR" dirty="0"/>
              <a:t> hızlı bir şekilde %43’e kadar yükseldi.</a:t>
            </a:r>
          </a:p>
        </p:txBody>
      </p:sp>
    </p:spTree>
    <p:extLst>
      <p:ext uri="{BB962C8B-B14F-4D97-AF65-F5344CB8AC3E}">
        <p14:creationId xmlns:p14="http://schemas.microsoft.com/office/powerpoint/2010/main" val="206919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2A9B68-2D39-03FB-37CB-5EF0583A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ANN Modelinin Eğitim Süreci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449384-1FA7-C027-886A-842ED85C3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60" y="1732676"/>
            <a:ext cx="6066679" cy="370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48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848F17-95C3-6C87-B2D2-89208281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RNN Modelinin Eğitim Süreci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BEB862-9617-D000-9CBD-9CE0D33F1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tr-TR" dirty="0"/>
              <a:t>RNN modeli %70’lik Training seti kullanılarak toplam 10 </a:t>
            </a:r>
            <a:r>
              <a:rPr lang="tr-TR" dirty="0" err="1"/>
              <a:t>epoch</a:t>
            </a:r>
            <a:r>
              <a:rPr lang="tr-TR" dirty="0"/>
              <a:t> eğitildi. Eğitim süresince </a:t>
            </a:r>
            <a:r>
              <a:rPr lang="tr-TR" dirty="0" err="1"/>
              <a:t>accuracy</a:t>
            </a:r>
            <a:r>
              <a:rPr lang="tr-TR" dirty="0"/>
              <a:t> değeri %1 gibi çok düşük bir değerde sabit kalınca eğitime devam edilmemesi kararlaştırıldı.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6ED362A-DBD7-A07C-95D7-34AE4046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63" y="1690688"/>
            <a:ext cx="5055636" cy="302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988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F4AAE-36A4-D84A-5624-626E6982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Yapay Sinir Ağı Tahminlerinin Kelime Haline Getirilmesi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AD559D-D983-CEA7-B113-91A7ACA5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Yapay sinir ağında </a:t>
            </a:r>
            <a:r>
              <a:rPr lang="tr-TR" dirty="0" err="1"/>
              <a:t>Softmax</a:t>
            </a:r>
            <a:r>
              <a:rPr lang="tr-TR" dirty="0"/>
              <a:t> aktivasyon fonksiyonu çoklu sınıflandırma problemlerinde toplamı 1 olacak şekilde 0 ve 1 arasında olasılıklar üretir. Bu durum bir kelimeden sonra gelecek olan kelimenin yüzde kaç ihtimalle gelebilecek olduğunu gösterir. Biz çalışmamızda en yüksek ihtimalle olan kelimeyi 1 alıp diğer ihtimalleri 0 olarak aldık ve çalışmamıza öyle devam ettik.</a:t>
            </a:r>
          </a:p>
        </p:txBody>
      </p:sp>
    </p:spTree>
    <p:extLst>
      <p:ext uri="{BB962C8B-B14F-4D97-AF65-F5344CB8AC3E}">
        <p14:creationId xmlns:p14="http://schemas.microsoft.com/office/powerpoint/2010/main" val="3094607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0A9978-DB9C-CD3D-3E2D-D8689314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Yapay Sinir Ağı Tahminlerinin Kelime Haline Getirilmesi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57F54C-B1BB-9E92-E2A9-6866E369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18" y="1678781"/>
            <a:ext cx="9029164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5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432004-C702-67D9-CAD0-30D485DC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3AA940-6883-5538-568F-9255871F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tr-TR" dirty="0"/>
              <a:t>Yapay zekanın farklı senaryoları kullanılarak benzer bir senaryo üretip üretemeyeceğini görmek</a:t>
            </a:r>
          </a:p>
        </p:txBody>
      </p:sp>
    </p:spTree>
    <p:extLst>
      <p:ext uri="{BB962C8B-B14F-4D97-AF65-F5344CB8AC3E}">
        <p14:creationId xmlns:p14="http://schemas.microsoft.com/office/powerpoint/2010/main" val="3513098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4DBA1A-896B-6626-61A5-9D85AD1E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Yapay Sinir Ağı Tahminlerinin Kelime Haline Getirilmesi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78A8B55-1EE3-0471-B254-02D179594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637" y="1690688"/>
            <a:ext cx="6584726" cy="4725150"/>
          </a:xfrm>
        </p:spPr>
      </p:pic>
    </p:spTree>
    <p:extLst>
      <p:ext uri="{BB962C8B-B14F-4D97-AF65-F5344CB8AC3E}">
        <p14:creationId xmlns:p14="http://schemas.microsoft.com/office/powerpoint/2010/main" val="3122964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C5FC2F-5445-7C13-02F6-6DEAF472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20 </a:t>
            </a:r>
            <a:r>
              <a:rPr lang="tr-TR" dirty="0" err="1"/>
              <a:t>Epoch</a:t>
            </a:r>
            <a:r>
              <a:rPr lang="tr-TR" dirty="0"/>
              <a:t> Eğitilen ANN Modelin Çıktısı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463A43-AF51-8B6B-C1FF-F698DB5C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 FIST IS IN A TYLER AND THE TYLER AND THE JACK LOOKS AT THE TYLER IS JACK </a:t>
            </a:r>
            <a:r>
              <a:rPr lang="tr-TR" dirty="0" err="1"/>
              <a:t>JACK</a:t>
            </a:r>
            <a:r>
              <a:rPr lang="tr-TR" dirty="0"/>
              <a:t> TYLER </a:t>
            </a:r>
            <a:r>
              <a:rPr lang="tr-TR" dirty="0" err="1"/>
              <a:t>TYLER</a:t>
            </a:r>
            <a:r>
              <a:rPr lang="tr-TR" dirty="0"/>
              <a:t> YOU JACK TYLER </a:t>
            </a:r>
            <a:r>
              <a:rPr lang="tr-TR" dirty="0" err="1"/>
              <a:t>TYLER</a:t>
            </a:r>
            <a:r>
              <a:rPr lang="tr-TR" dirty="0"/>
              <a:t> </a:t>
            </a:r>
            <a:r>
              <a:rPr lang="tr-TR" dirty="0" err="1"/>
              <a:t>TYLER</a:t>
            </a:r>
            <a:r>
              <a:rPr lang="tr-TR" dirty="0"/>
              <a:t> YOU JACK TYLER </a:t>
            </a:r>
            <a:r>
              <a:rPr lang="tr-TR" dirty="0" err="1"/>
              <a:t>TYLER</a:t>
            </a:r>
            <a:r>
              <a:rPr lang="tr-TR" dirty="0"/>
              <a:t> </a:t>
            </a:r>
            <a:r>
              <a:rPr lang="tr-TR" dirty="0" err="1"/>
              <a:t>TYLER</a:t>
            </a:r>
            <a:r>
              <a:rPr lang="tr-TR" dirty="0"/>
              <a:t> YOU JACK TYLER </a:t>
            </a:r>
            <a:r>
              <a:rPr lang="tr-TR" dirty="0" err="1"/>
              <a:t>TYLER</a:t>
            </a:r>
            <a:r>
              <a:rPr lang="tr-TR" dirty="0"/>
              <a:t> </a:t>
            </a:r>
            <a:r>
              <a:rPr lang="tr-TR" dirty="0" err="1"/>
              <a:t>TYLER</a:t>
            </a:r>
            <a:r>
              <a:rPr lang="tr-TR" dirty="0"/>
              <a:t> YOU JACK TYLER </a:t>
            </a:r>
            <a:r>
              <a:rPr lang="tr-TR" dirty="0" err="1"/>
              <a:t>TYLER</a:t>
            </a:r>
            <a:r>
              <a:rPr lang="tr-TR" dirty="0"/>
              <a:t> </a:t>
            </a:r>
            <a:r>
              <a:rPr lang="tr-TR" dirty="0" err="1"/>
              <a:t>TYLER</a:t>
            </a:r>
            <a:r>
              <a:rPr lang="tr-TR" dirty="0"/>
              <a:t> YOU JACK TYLER </a:t>
            </a:r>
            <a:r>
              <a:rPr lang="tr-TR" dirty="0" err="1"/>
              <a:t>TYLER</a:t>
            </a:r>
            <a:r>
              <a:rPr lang="tr-TR" dirty="0"/>
              <a:t> </a:t>
            </a:r>
            <a:r>
              <a:rPr lang="tr-TR" dirty="0" err="1"/>
              <a:t>TYLER</a:t>
            </a:r>
            <a:r>
              <a:rPr lang="tr-TR" dirty="0"/>
              <a:t> YOU JACK TYLER </a:t>
            </a:r>
            <a:r>
              <a:rPr lang="tr-TR" dirty="0" err="1"/>
              <a:t>TYLER</a:t>
            </a:r>
            <a:r>
              <a:rPr lang="tr-TR" dirty="0"/>
              <a:t> </a:t>
            </a:r>
            <a:r>
              <a:rPr lang="tr-TR" dirty="0" err="1"/>
              <a:t>TYLER</a:t>
            </a:r>
            <a:r>
              <a:rPr lang="tr-TR" dirty="0"/>
              <a:t> YOU JACK TYLER </a:t>
            </a:r>
            <a:r>
              <a:rPr lang="tr-TR" dirty="0" err="1"/>
              <a:t>TYLER</a:t>
            </a:r>
            <a:endParaRPr lang="tr-TR" dirty="0"/>
          </a:p>
          <a:p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: THE FIST IS IN A </a:t>
            </a:r>
          </a:p>
          <a:p>
            <a:r>
              <a:rPr lang="tr-TR" dirty="0" err="1"/>
              <a:t>Output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model Dense_20epochs </a:t>
            </a:r>
          </a:p>
          <a:p>
            <a:r>
              <a:rPr lang="tr-TR" dirty="0" err="1"/>
              <a:t>Length</a:t>
            </a:r>
            <a:r>
              <a:rPr lang="tr-TR" dirty="0"/>
              <a:t>: 5 + 50 (</a:t>
            </a:r>
            <a:r>
              <a:rPr lang="tr-TR" dirty="0" err="1"/>
              <a:t>generated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740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7788FA-0BC9-5FE4-76BB-857E29FB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50+20 </a:t>
            </a:r>
            <a:r>
              <a:rPr lang="tr-TR" dirty="0" err="1"/>
              <a:t>Epoch</a:t>
            </a:r>
            <a:r>
              <a:rPr lang="tr-TR" dirty="0"/>
              <a:t> Eğitilen ANN Modelin Çıktısı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101952-4A8F-5E49-FF83-81F57A83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FIST IS IN A REESE IS NO ONE BY THE </a:t>
            </a:r>
            <a:r>
              <a:rPr lang="en-US" dirty="0" err="1"/>
              <a:t>THE</a:t>
            </a:r>
            <a:r>
              <a:rPr lang="en-US" dirty="0"/>
              <a:t> OF THE DEAKINS IS A AND HALE IS GOING TO BE I KNOW YOU AND REESE I SARAH </a:t>
            </a:r>
            <a:r>
              <a:rPr lang="en-US" dirty="0" err="1"/>
              <a:t>SARAH</a:t>
            </a:r>
            <a:r>
              <a:rPr lang="en-US" dirty="0"/>
              <a:t> I WANT YOU TO SEE ME JACK IF WE WERE A BUS JACK LOOKS UP TO JACK I WAS A LITTLE TYLER IS TYLER THIS I TYLER YOU JACK I COULD BE YOU THINK OF THE JACK I TYLER I WANT TO KNOW TYLER I WANT TO KNOW TYLER I WANT TO KNOW TYLER I WANT TO KNOW TYLER I WANT TO KNOW TYLER I WANT TO KNOW TYLER I WANT TO KNOW TYLER </a:t>
            </a:r>
            <a:endParaRPr lang="tr-TR" dirty="0"/>
          </a:p>
          <a:p>
            <a:r>
              <a:rPr lang="en-US" dirty="0"/>
              <a:t>Input string: THE FIST IS IN A </a:t>
            </a:r>
            <a:endParaRPr lang="tr-TR" dirty="0"/>
          </a:p>
          <a:p>
            <a:r>
              <a:rPr lang="en-US" dirty="0"/>
              <a:t>Output of the model Dense_70epochs</a:t>
            </a:r>
            <a:r>
              <a:rPr lang="tr-TR" dirty="0"/>
              <a:t>       </a:t>
            </a:r>
            <a:r>
              <a:rPr lang="en-US" dirty="0"/>
              <a:t>Length: 5 + 100 (generated)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654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828886-2268-CE01-B935-31BEE511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50+20 </a:t>
            </a:r>
            <a:r>
              <a:rPr lang="tr-TR" dirty="0" err="1"/>
              <a:t>Epoch</a:t>
            </a:r>
            <a:r>
              <a:rPr lang="tr-TR" dirty="0"/>
              <a:t> Eğitilen ANN Modelin Çıktısı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85B32D-D532-7B18-1447-6EBCD271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FIST IS IN A... Reese is no one by the </a:t>
            </a:r>
            <a:r>
              <a:rPr lang="en-US" dirty="0" err="1"/>
              <a:t>the</a:t>
            </a:r>
            <a:r>
              <a:rPr lang="en-US" dirty="0"/>
              <a:t> of the, Deakins is a and Hale is going to be "I know you!" and </a:t>
            </a:r>
            <a:br>
              <a:rPr lang="tr-TR" dirty="0"/>
            </a:br>
            <a:r>
              <a:rPr lang="en-US" dirty="0"/>
              <a:t>REESE: I, Sarah </a:t>
            </a:r>
            <a:br>
              <a:rPr lang="tr-TR" dirty="0"/>
            </a:br>
            <a:r>
              <a:rPr lang="en-US" dirty="0"/>
              <a:t>SARAH: I want you to see me! </a:t>
            </a:r>
            <a:br>
              <a:rPr lang="tr-TR" dirty="0"/>
            </a:br>
            <a:r>
              <a:rPr lang="en-US" dirty="0"/>
              <a:t>JACK: If we were a bus, (Jack looks up to Jack). I was a little Tyler is. </a:t>
            </a:r>
            <a:br>
              <a:rPr lang="tr-TR" dirty="0"/>
            </a:br>
            <a:r>
              <a:rPr lang="en-US" dirty="0"/>
              <a:t>TYLER: This, I, Tyler, you, Jack! </a:t>
            </a:r>
            <a:br>
              <a:rPr lang="tr-TR" dirty="0"/>
            </a:br>
            <a:r>
              <a:rPr lang="en-US" dirty="0"/>
              <a:t>JACK: I could be you! Think of the Jack, I ! </a:t>
            </a:r>
            <a:br>
              <a:rPr lang="tr-TR" dirty="0"/>
            </a:br>
            <a:r>
              <a:rPr lang="en-US" dirty="0"/>
              <a:t>TYLER: I want to know!</a:t>
            </a:r>
            <a:r>
              <a:rPr lang="tr-TR" dirty="0"/>
              <a:t> </a:t>
            </a:r>
            <a:br>
              <a:rPr lang="tr-TR" dirty="0"/>
            </a:br>
            <a:endParaRPr lang="tr-TR" dirty="0"/>
          </a:p>
          <a:p>
            <a:r>
              <a:rPr lang="tr-TR" dirty="0"/>
              <a:t>(LOOPS)</a:t>
            </a:r>
          </a:p>
        </p:txBody>
      </p:sp>
    </p:spTree>
    <p:extLst>
      <p:ext uri="{BB962C8B-B14F-4D97-AF65-F5344CB8AC3E}">
        <p14:creationId xmlns:p14="http://schemas.microsoft.com/office/powerpoint/2010/main" val="274257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0DBD95-1FC5-EF81-02BE-68C106A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Toplamda 110 </a:t>
            </a:r>
            <a:r>
              <a:rPr lang="tr-TR" dirty="0" err="1"/>
              <a:t>Epoch</a:t>
            </a:r>
            <a:r>
              <a:rPr lang="tr-TR" dirty="0"/>
              <a:t> Eğitilen ANN Modelin Çıktısı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AC0FEB-AF01-14BC-3292-37D6132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Half in shadow </a:t>
            </a:r>
            <a:r>
              <a:rPr lang="tr-TR" dirty="0"/>
              <a:t>Tyler</a:t>
            </a:r>
            <a:r>
              <a:rPr lang="en-US" dirty="0"/>
              <a:t> </a:t>
            </a:r>
            <a:r>
              <a:rPr lang="tr-TR" dirty="0" err="1"/>
              <a:t>Durden</a:t>
            </a:r>
            <a:r>
              <a:rPr lang="tr-TR" dirty="0"/>
              <a:t> </a:t>
            </a:r>
            <a:r>
              <a:rPr lang="en-US" dirty="0"/>
              <a:t>and start </a:t>
            </a:r>
            <a:r>
              <a:rPr lang="tr-TR" dirty="0" err="1"/>
              <a:t>Lou</a:t>
            </a:r>
            <a:r>
              <a:rPr lang="tr-TR" dirty="0"/>
              <a:t> </a:t>
            </a:r>
            <a:r>
              <a:rPr lang="en-US" dirty="0"/>
              <a:t>at each in</a:t>
            </a:r>
            <a:r>
              <a:rPr lang="tr-TR" dirty="0"/>
              <a:t>. T</a:t>
            </a:r>
            <a:r>
              <a:rPr lang="en-US" dirty="0" err="1"/>
              <a:t>yler</a:t>
            </a:r>
            <a:r>
              <a:rPr lang="en-US" dirty="0"/>
              <a:t> reaches the start</a:t>
            </a:r>
            <a:r>
              <a:rPr lang="tr-TR" dirty="0"/>
              <a:t>, p</a:t>
            </a:r>
            <a:r>
              <a:rPr lang="en-US" dirty="0" err="1"/>
              <a:t>ulls</a:t>
            </a:r>
            <a:r>
              <a:rPr lang="en-US" dirty="0"/>
              <a:t> </a:t>
            </a:r>
            <a:r>
              <a:rPr lang="tr-TR" dirty="0"/>
              <a:t>J</a:t>
            </a:r>
            <a:r>
              <a:rPr lang="en-US" dirty="0"/>
              <a:t>ack a gun a </a:t>
            </a:r>
            <a:r>
              <a:rPr lang="tr-TR" dirty="0"/>
              <a:t>M</a:t>
            </a:r>
            <a:r>
              <a:rPr lang="en-US" dirty="0" err="1"/>
              <a:t>arla</a:t>
            </a:r>
            <a:r>
              <a:rPr lang="tr-TR" dirty="0"/>
              <a:t>.</a:t>
            </a:r>
            <a:r>
              <a:rPr lang="en-US" dirty="0"/>
              <a:t> </a:t>
            </a:r>
            <a:r>
              <a:rPr lang="tr-TR" dirty="0"/>
              <a:t>L</a:t>
            </a:r>
            <a:r>
              <a:rPr lang="en-US" dirty="0" err="1"/>
              <a:t>ooks</a:t>
            </a:r>
            <a:r>
              <a:rPr lang="en-US" dirty="0"/>
              <a:t> at </a:t>
            </a:r>
            <a:r>
              <a:rPr lang="tr-TR" dirty="0"/>
              <a:t>M</a:t>
            </a:r>
            <a:r>
              <a:rPr lang="en-US" dirty="0" err="1"/>
              <a:t>arla</a:t>
            </a:r>
            <a:r>
              <a:rPr lang="en-US" dirty="0"/>
              <a:t> for a long</a:t>
            </a:r>
            <a:r>
              <a:rPr lang="tr-TR" dirty="0"/>
              <a:t>. H</a:t>
            </a:r>
            <a:r>
              <a:rPr lang="en-US" dirty="0"/>
              <a:t>e walks down the side</a:t>
            </a:r>
            <a:r>
              <a:rPr lang="tr-TR" dirty="0"/>
              <a:t>. H</a:t>
            </a:r>
            <a:r>
              <a:rPr lang="en-US" dirty="0"/>
              <a:t>e and this family </a:t>
            </a:r>
            <a:r>
              <a:rPr lang="tr-TR" dirty="0"/>
              <a:t>Ha</a:t>
            </a:r>
            <a:r>
              <a:rPr lang="en-US" dirty="0"/>
              <a:t>le and </a:t>
            </a:r>
            <a:r>
              <a:rPr lang="tr-TR" dirty="0"/>
              <a:t>T</a:t>
            </a:r>
            <a:r>
              <a:rPr lang="en-US" dirty="0" err="1"/>
              <a:t>erry</a:t>
            </a:r>
            <a:r>
              <a:rPr lang="en-US" dirty="0"/>
              <a:t> run down a side</a:t>
            </a:r>
            <a:r>
              <a:rPr lang="tr-TR" dirty="0"/>
              <a:t>.</a:t>
            </a:r>
            <a:r>
              <a:rPr lang="en-US" dirty="0"/>
              <a:t> </a:t>
            </a:r>
            <a:r>
              <a:rPr lang="tr-TR" dirty="0"/>
              <a:t>H</a:t>
            </a:r>
            <a:r>
              <a:rPr lang="en-US" dirty="0"/>
              <a:t>ale and </a:t>
            </a:r>
            <a:r>
              <a:rPr lang="tr-TR" dirty="0"/>
              <a:t>T</a:t>
            </a:r>
            <a:r>
              <a:rPr lang="en-US" dirty="0" err="1"/>
              <a:t>erry</a:t>
            </a:r>
            <a:r>
              <a:rPr lang="en-US" dirty="0"/>
              <a:t> fire back at </a:t>
            </a:r>
            <a:r>
              <a:rPr lang="tr-TR" dirty="0"/>
              <a:t>J</a:t>
            </a:r>
            <a:r>
              <a:rPr lang="en-US" dirty="0" err="1"/>
              <a:t>ohnson</a:t>
            </a:r>
            <a:r>
              <a:rPr lang="en-US" dirty="0"/>
              <a:t> as they run out of </a:t>
            </a:r>
            <a:r>
              <a:rPr lang="tr-TR" dirty="0"/>
              <a:t>J</a:t>
            </a:r>
            <a:r>
              <a:rPr lang="en-US" dirty="0" err="1"/>
              <a:t>ohnson</a:t>
            </a:r>
            <a:r>
              <a:rPr lang="en-US" dirty="0"/>
              <a:t> and run to the nearest</a:t>
            </a:r>
            <a:r>
              <a:rPr lang="tr-TR" dirty="0"/>
              <a:t>.</a:t>
            </a:r>
            <a:r>
              <a:rPr lang="en-US" dirty="0"/>
              <a:t> </a:t>
            </a:r>
            <a:r>
              <a:rPr lang="tr-TR" dirty="0"/>
              <a:t>T</a:t>
            </a:r>
            <a:r>
              <a:rPr lang="en-US" dirty="0"/>
              <a:t>hey come to a red light and </a:t>
            </a:r>
            <a:r>
              <a:rPr lang="tr-TR" dirty="0"/>
              <a:t>R</a:t>
            </a:r>
            <a:r>
              <a:rPr lang="en-US" dirty="0" err="1"/>
              <a:t>eese</a:t>
            </a:r>
            <a:r>
              <a:rPr lang="tr-TR" dirty="0"/>
              <a:t>.</a:t>
            </a:r>
            <a:r>
              <a:rPr lang="en-US" dirty="0"/>
              <a:t> </a:t>
            </a:r>
            <a:r>
              <a:rPr lang="tr-TR" dirty="0"/>
              <a:t>S</a:t>
            </a:r>
            <a:r>
              <a:rPr lang="en-US" dirty="0" err="1"/>
              <a:t>arah</a:t>
            </a:r>
            <a:r>
              <a:rPr lang="en-US" dirty="0"/>
              <a:t> like a shot</a:t>
            </a:r>
            <a:r>
              <a:rPr lang="tr-TR" dirty="0"/>
              <a:t>,</a:t>
            </a:r>
            <a:r>
              <a:rPr lang="en-US" dirty="0"/>
              <a:t> she unlatches the pulls</a:t>
            </a:r>
            <a:r>
              <a:rPr lang="tr-TR" dirty="0"/>
              <a:t>,</a:t>
            </a:r>
            <a:r>
              <a:rPr lang="en-US" dirty="0"/>
              <a:t> the door opens, and a </a:t>
            </a:r>
            <a:r>
              <a:rPr lang="tr-TR" dirty="0"/>
              <a:t>R</a:t>
            </a:r>
            <a:r>
              <a:rPr lang="en-US" dirty="0" err="1"/>
              <a:t>eese</a:t>
            </a:r>
            <a:r>
              <a:rPr lang="en-US" dirty="0"/>
              <a:t> looks like </a:t>
            </a:r>
            <a:r>
              <a:rPr lang="tr-TR" dirty="0"/>
              <a:t>‘I</a:t>
            </a:r>
            <a:r>
              <a:rPr lang="en-US" dirty="0"/>
              <a:t> see what you can do</a:t>
            </a:r>
            <a:r>
              <a:rPr lang="tr-TR" dirty="0"/>
              <a:t>’. W</a:t>
            </a:r>
            <a:r>
              <a:rPr lang="en-US" dirty="0" err="1"/>
              <a:t>ith</a:t>
            </a:r>
            <a:r>
              <a:rPr lang="en-US" dirty="0"/>
              <a:t> just my </a:t>
            </a:r>
            <a:r>
              <a:rPr lang="tr-TR" dirty="0"/>
              <a:t>M</a:t>
            </a:r>
            <a:r>
              <a:rPr lang="en-US" dirty="0" err="1"/>
              <a:t>arla</a:t>
            </a:r>
            <a:r>
              <a:rPr lang="en-US" dirty="0"/>
              <a:t> goes for the first rule of project mayhem</a:t>
            </a:r>
            <a:r>
              <a:rPr lang="tr-TR" dirty="0"/>
              <a:t>:</a:t>
            </a:r>
            <a:r>
              <a:rPr lang="en-US" dirty="0"/>
              <a:t> is you do not ask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870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E7F044-836E-F3A5-C8D9-DA35F94D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Çıktıların insan diline pek yakın olmama sebepleri neler olabilir?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882880-2152-2BBB-206B-E9EEDE43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tr-TR" dirty="0"/>
              <a:t>Veri setinin uyumsuzluğu</a:t>
            </a:r>
          </a:p>
          <a:p>
            <a:r>
              <a:rPr lang="tr-TR" dirty="0"/>
              <a:t>Yetersiz eğitim</a:t>
            </a:r>
          </a:p>
          <a:p>
            <a:r>
              <a:rPr lang="tr-TR" dirty="0"/>
              <a:t>Yanlış parametreler</a:t>
            </a:r>
          </a:p>
          <a:p>
            <a:r>
              <a:rPr lang="tr-TR" dirty="0"/>
              <a:t>Yanlış yöntem</a:t>
            </a:r>
          </a:p>
          <a:p>
            <a:r>
              <a:rPr lang="tr-TR" dirty="0"/>
              <a:t>Yanlış YSA modeli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65263E1-3726-3A2E-B71B-87E0EC22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697894" cy="364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3C58B0-64DE-3234-85C3-99DA0DA3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 Seti Hakkında Bilgi ve Ön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137D19-187A-F334-BB6F-E0A9515C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Veri seti olarak başta 7 farklı türden, her türden 10 film içerecek şekilde toplam 70 film kullanılması kararlaştırılmıştı. Fakat model eğitilirken sadece 1 tür ve 3 film kullanıldı. (</a:t>
            </a:r>
            <a:r>
              <a:rPr lang="tr-TR" dirty="0" err="1"/>
              <a:t>Terminator</a:t>
            </a:r>
            <a:r>
              <a:rPr lang="tr-TR" dirty="0"/>
              <a:t>, </a:t>
            </a:r>
            <a:r>
              <a:rPr lang="tr-TR" dirty="0" err="1"/>
              <a:t>Broken</a:t>
            </a:r>
            <a:r>
              <a:rPr lang="tr-TR" dirty="0"/>
              <a:t> </a:t>
            </a:r>
            <a:r>
              <a:rPr lang="tr-TR" dirty="0" err="1"/>
              <a:t>Arrow</a:t>
            </a:r>
            <a:r>
              <a:rPr lang="tr-TR" dirty="0"/>
              <a:t>, </a:t>
            </a:r>
            <a:r>
              <a:rPr lang="tr-TR" dirty="0" err="1"/>
              <a:t>Fight</a:t>
            </a:r>
            <a:r>
              <a:rPr lang="tr-TR" dirty="0"/>
              <a:t> Club)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Filmdeki kelimeler tekrar etmeyecek şekilde bir .txt dosyasına yazıldı.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Daha sonra kelimeler bu dosyadan bir Python listesine aktarıldı. Aktarılan Python dizisinde kelimeye karşılık gelen Index numarası kelimeyi tanımlamakta kullanıldı.</a:t>
            </a:r>
          </a:p>
        </p:txBody>
      </p:sp>
    </p:spTree>
    <p:extLst>
      <p:ext uri="{BB962C8B-B14F-4D97-AF65-F5344CB8AC3E}">
        <p14:creationId xmlns:p14="http://schemas.microsoft.com/office/powerpoint/2010/main" val="411495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D5F64E-5CF4-BFCA-996D-68F9A935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 Seti Hakkında Bilgi ve Ön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0CA4A0-8C42-0FBE-448E-E10900EE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tr-TR" dirty="0"/>
              <a:t>HELLO WORLD MY NAME IS TYLER</a:t>
            </a:r>
          </a:p>
          <a:p>
            <a:pPr marL="0" indent="0" algn="ctr">
              <a:buNone/>
            </a:pPr>
            <a:r>
              <a:rPr lang="tr-TR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4274 2118 1078 4697 5574 4769</a:t>
            </a:r>
          </a:p>
          <a:p>
            <a:pPr marL="0" indent="0" algn="ctr">
              <a:buNone/>
            </a:pPr>
            <a:endParaRPr lang="tr-T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tr-T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tr-T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tr-T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tr-T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tr-TR" dirty="0">
                <a:solidFill>
                  <a:srgbClr val="3B3B3B"/>
                </a:solidFill>
                <a:latin typeface="Consolas" panose="020B0609020204030204" pitchFamily="49" charset="0"/>
              </a:rPr>
              <a:t>TYLER IS BLOND HANDSOME AND JACK BRUNETTE</a:t>
            </a:r>
          </a:p>
          <a:p>
            <a:pPr marL="0" indent="0" algn="ctr">
              <a:buNone/>
            </a:pPr>
            <a:r>
              <a:rPr lang="tr-TR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4769 5574 4021 3613 7277 3488 6154</a:t>
            </a:r>
            <a:endParaRPr lang="tr-TR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4D4AEAD-F15B-B60D-85B5-791FB96B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8270"/>
            <a:ext cx="4628613" cy="23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5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7C850B-690A-6825-43D5-6E12EB86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 Seti Hakkında Bilgi ve Ön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F10FFF-7B45-7164-D190-F7D6CB08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Kullanılan film sayısı neden azaltıldı?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/>
              <a:t>Dictionary ‘</a:t>
            </a:r>
            <a:r>
              <a:rPr lang="tr-TR" dirty="0" err="1"/>
              <a:t>nin</a:t>
            </a:r>
            <a:r>
              <a:rPr lang="tr-TR" dirty="0"/>
              <a:t> çok büyük olması: 350bin kelime ve kelimelerin sonundaki noktalama işaretleriyle olan formları. Bu durum </a:t>
            </a:r>
            <a:r>
              <a:rPr lang="tr-TR" dirty="0" err="1"/>
              <a:t>to_categorical</a:t>
            </a:r>
            <a:r>
              <a:rPr lang="tr-TR" dirty="0"/>
              <a:t> formunda 1 satır 350bin sütunluk bir matrise sebep olur ve </a:t>
            </a:r>
            <a:r>
              <a:rPr lang="tr-TR" dirty="0" err="1"/>
              <a:t>output</a:t>
            </a:r>
            <a:r>
              <a:rPr lang="tr-TR" dirty="0"/>
              <a:t> nöronunda en az 350bin nöron gerekir.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shape</a:t>
            </a:r>
            <a:r>
              <a:rPr lang="tr-TR" dirty="0"/>
              <a:t> (window_size,350bin)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shape</a:t>
            </a:r>
            <a:r>
              <a:rPr lang="tr-TR" dirty="0"/>
              <a:t> (1,350bin) olan bir yapay sinir ağının bilgisayar </a:t>
            </a:r>
            <a:r>
              <a:rPr lang="tr-TR" dirty="0" err="1"/>
              <a:t>RAM’ini</a:t>
            </a:r>
            <a:r>
              <a:rPr lang="tr-TR" dirty="0"/>
              <a:t> doldurması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/>
              <a:t>Eğitimin çok uzun zaman alması: 3 filmi 1 </a:t>
            </a:r>
            <a:r>
              <a:rPr lang="tr-TR" dirty="0" err="1"/>
              <a:t>epoch</a:t>
            </a:r>
            <a:r>
              <a:rPr lang="tr-TR" dirty="0"/>
              <a:t> eğitmek 218 saniye</a:t>
            </a:r>
          </a:p>
        </p:txBody>
      </p:sp>
    </p:spTree>
    <p:extLst>
      <p:ext uri="{BB962C8B-B14F-4D97-AF65-F5344CB8AC3E}">
        <p14:creationId xmlns:p14="http://schemas.microsoft.com/office/powerpoint/2010/main" val="171870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501262C-8575-209A-7633-B6EDC149C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0" y="258905"/>
            <a:ext cx="10922719" cy="1805514"/>
          </a:xfrm>
        </p:spPr>
      </p:pic>
      <p:pic>
        <p:nvPicPr>
          <p:cNvPr id="4" name="İçerik Yer Tutucusu 12">
            <a:extLst>
              <a:ext uri="{FF2B5EF4-FFF2-40B4-BE49-F238E27FC236}">
                <a16:creationId xmlns:a16="http://schemas.microsoft.com/office/drawing/2014/main" id="{A0F5C918-9580-4A7C-08A0-F6AB7AB11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12" y="2250083"/>
            <a:ext cx="9472376" cy="349616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1E0FFCB-A62E-E062-6A68-A360BADBF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097" y="5296632"/>
            <a:ext cx="5829805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0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F2772D-329D-029F-AD28-3A2AAEDB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 Seti Hakkında Bilgi ve Ön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D2202C-FF6F-2E23-C322-43C908924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tr-TR" dirty="0"/>
              <a:t>Filmlerin üzerinden geçilerek her kelime bir sayı olarak kodlandı. Filmlerin kodlanmış halleri ayrı .txt dosyalarına kaydedildi.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2860E1D-DBB9-D29D-1141-EE3EA72F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925" y="2082097"/>
            <a:ext cx="3571875" cy="38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0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A5503F-0768-533E-34D7-77F5CEB5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 Seti Hakkında Bilgi ve Ön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05353A-ABC0-3AE8-49F6-CE735D25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tr-TR" dirty="0"/>
              <a:t>Daha sonra bu kelimeler </a:t>
            </a:r>
            <a:r>
              <a:rPr lang="tr-TR" dirty="0" err="1"/>
              <a:t>to_categorical</a:t>
            </a:r>
            <a:r>
              <a:rPr lang="tr-TR" dirty="0"/>
              <a:t> forma getirilmiştir.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TYLER -&gt; 4769 -&gt; [0 0 0 … 0 1 0 … 0 0 0 0 0]</a:t>
            </a:r>
          </a:p>
          <a:p>
            <a:pPr marL="0" indent="0">
              <a:buNone/>
            </a:pPr>
            <a:endParaRPr lang="tr-TR" b="0" i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1’in indisi: 4769</a:t>
            </a:r>
          </a:p>
          <a:p>
            <a:pPr marL="0" indent="0">
              <a:buNone/>
            </a:pPr>
            <a:r>
              <a:rPr lang="tr-TR" dirty="0">
                <a:solidFill>
                  <a:srgbClr val="3B3B3B"/>
                </a:solidFill>
                <a:latin typeface="Consolas" panose="020B0609020204030204" pitchFamily="49" charset="0"/>
              </a:rPr>
              <a:t>Matris uzunluğu: 7338</a:t>
            </a:r>
          </a:p>
          <a:p>
            <a:pPr marL="0" indent="0">
              <a:buNone/>
            </a:pPr>
            <a:r>
              <a:rPr lang="tr-TR" dirty="0">
                <a:solidFill>
                  <a:srgbClr val="3B3B3B"/>
                </a:solidFill>
                <a:latin typeface="Consolas" panose="020B0609020204030204" pitchFamily="49" charset="0"/>
              </a:rPr>
              <a:t>Dictionary uzunluğu: 7337</a:t>
            </a:r>
          </a:p>
        </p:txBody>
      </p:sp>
    </p:spTree>
    <p:extLst>
      <p:ext uri="{BB962C8B-B14F-4D97-AF65-F5344CB8AC3E}">
        <p14:creationId xmlns:p14="http://schemas.microsoft.com/office/powerpoint/2010/main" val="392697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8D45CB-8B25-DD67-72E3-9B83CA11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 Seti Hakkında Bilgi ve Ön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F5F1E3-368F-9E84-1D0C-571E4DC2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13255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tr-TR" dirty="0"/>
              <a:t>Her film için filmin üzerinden N kelime boyutunda pencere kaydırılıp her Time için pencere ve pencereden sonra gelecek olan kelimeyi ayrı listelere ekleyen ve bu listeleri döndüren bir fonksiyon yazılmıştır.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465CA93-5E4C-C8D8-9D91-3D55EEC8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20" y="3286125"/>
            <a:ext cx="10238759" cy="23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1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1313</Words>
  <Application>Microsoft Office PowerPoint</Application>
  <PresentationFormat>Geniş ekran</PresentationFormat>
  <Paragraphs>97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Teması</vt:lpstr>
      <vt:lpstr>CinemAI</vt:lpstr>
      <vt:lpstr>Amaç</vt:lpstr>
      <vt:lpstr>Veri Seti Hakkında Bilgi ve Ön İşleme</vt:lpstr>
      <vt:lpstr>Veri Seti Hakkında Bilgi ve Ön İşleme</vt:lpstr>
      <vt:lpstr>Veri Seti Hakkında Bilgi ve Ön İşleme</vt:lpstr>
      <vt:lpstr>PowerPoint Sunusu</vt:lpstr>
      <vt:lpstr>Veri Seti Hakkında Bilgi ve Ön İşleme</vt:lpstr>
      <vt:lpstr>Veri Seti Hakkında Bilgi ve Ön İşleme</vt:lpstr>
      <vt:lpstr>Veri Seti Hakkında Bilgi ve Ön İşleme</vt:lpstr>
      <vt:lpstr>Veri Seti Hakkında Bilgi ve Ön İşleme</vt:lpstr>
      <vt:lpstr>Veri Seti Hakkında Bilgi ve Ön İşleme</vt:lpstr>
      <vt:lpstr>Oluşturulan Yapay Sinir Ağı Modelleri</vt:lpstr>
      <vt:lpstr>Oluşturulan Yapay Sinir Ağı Modelleri</vt:lpstr>
      <vt:lpstr>ANN Modelinin Eğitim Süreci</vt:lpstr>
      <vt:lpstr>ANN Modelinin Eğitim Süreci</vt:lpstr>
      <vt:lpstr>ANN Modelinin Eğitim Süreci</vt:lpstr>
      <vt:lpstr>RNN Modelinin Eğitim Süreci</vt:lpstr>
      <vt:lpstr>Yapay Sinir Ağı Tahminlerinin Kelime Haline Getirilmesi</vt:lpstr>
      <vt:lpstr>Yapay Sinir Ağı Tahminlerinin Kelime Haline Getirilmesi</vt:lpstr>
      <vt:lpstr>Yapay Sinir Ağı Tahminlerinin Kelime Haline Getirilmesi</vt:lpstr>
      <vt:lpstr>20 Epoch Eğitilen ANN Modelin Çıktısı</vt:lpstr>
      <vt:lpstr>50+20 Epoch Eğitilen ANN Modelin Çıktısı</vt:lpstr>
      <vt:lpstr>50+20 Epoch Eğitilen ANN Modelin Çıktısı</vt:lpstr>
      <vt:lpstr>Toplamda 110 Epoch Eğitilen ANN Modelin Çıktısı</vt:lpstr>
      <vt:lpstr>Çıktıların insan diline pek yakın olmama sebepleri neler olabilir?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CinemAI</dc:title>
  <dc:creator>Ege Küçük</dc:creator>
  <cp:lastModifiedBy>Ege Küçük</cp:lastModifiedBy>
  <cp:revision>28</cp:revision>
  <dcterms:created xsi:type="dcterms:W3CDTF">2023-12-30T19:07:27Z</dcterms:created>
  <dcterms:modified xsi:type="dcterms:W3CDTF">2024-02-07T16:02:03Z</dcterms:modified>
</cp:coreProperties>
</file>