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7" r:id="rId4"/>
    <p:sldId id="269" r:id="rId5"/>
    <p:sldId id="258" r:id="rId6"/>
    <p:sldId id="268" r:id="rId7"/>
    <p:sldId id="265" r:id="rId8"/>
    <p:sldId id="259" r:id="rId9"/>
    <p:sldId id="270"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369E52-1DC3-4883-8A9F-DBEB01807C26}">
          <p14:sldIdLst>
            <p14:sldId id="256"/>
            <p14:sldId id="257"/>
            <p14:sldId id="267"/>
            <p14:sldId id="269"/>
            <p14:sldId id="258"/>
            <p14:sldId id="268"/>
            <p14:sldId id="265"/>
          </p14:sldIdLst>
        </p14:section>
        <p14:section name="Untitled Section" id="{E2DC97CC-C018-4B03-8DBD-8768BDCBFDE7}">
          <p14:sldIdLst>
            <p14:sldId id="259"/>
            <p14:sldId id="270"/>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7"/>
    <p:restoredTop sz="94674"/>
  </p:normalViewPr>
  <p:slideViewPr>
    <p:cSldViewPr snapToGrid="0" snapToObjects="1">
      <p:cViewPr varScale="1">
        <p:scale>
          <a:sx n="68" d="100"/>
          <a:sy n="68" d="100"/>
        </p:scale>
        <p:origin x="1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followed by the 701 N. Sacramento site (48%), then Lower Wacker and (2%) and finally ORD.</a:t>
            </a:r>
          </a:p>
        </p:txBody>
      </p:sp>
      <p:sp>
        <p:nvSpPr>
          <p:cNvPr id="4" name="Slide Number Placeholder 3"/>
          <p:cNvSpPr>
            <a:spLocks noGrp="1"/>
          </p:cNvSpPr>
          <p:nvPr>
            <p:ph type="sldNum" sz="quarter" idx="5"/>
          </p:nvPr>
        </p:nvSpPr>
        <p:spPr/>
        <p:txBody>
          <a:bodyPr/>
          <a:lstStyle/>
          <a:p>
            <a:fld id="{1ABBD873-08CC-CF45-9A1C-8FC61122CEB0}" type="slidenum">
              <a:rPr lang="en-US" smtClean="0"/>
              <a:t>12</a:t>
            </a:fld>
            <a:endParaRPr lang="en-US"/>
          </a:p>
        </p:txBody>
      </p:sp>
    </p:spTree>
    <p:extLst>
      <p:ext uri="{BB962C8B-B14F-4D97-AF65-F5344CB8AC3E}">
        <p14:creationId xmlns:p14="http://schemas.microsoft.com/office/powerpoint/2010/main" val="4193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a:t>
            </a:r>
          </a:p>
          <a:p>
            <a:r>
              <a:rPr lang="en-US" sz="1200" kern="1200" dirty="0">
                <a:solidFill>
                  <a:schemeClr val="tx1"/>
                </a:solidFill>
                <a:effectLst/>
                <a:latin typeface="+mn-lt"/>
                <a:ea typeface="+mn-ea"/>
                <a:cs typeface="+mn-cs"/>
              </a:rPr>
              <a:t>Looking at this chart, we see 37 states different states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Wacker has the least diverse collection, at least by license plate. </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14</a:t>
            </a:fld>
            <a:endParaRPr lang="en-US"/>
          </a:p>
        </p:txBody>
      </p:sp>
    </p:spTree>
    <p:extLst>
      <p:ext uri="{BB962C8B-B14F-4D97-AF65-F5344CB8AC3E}">
        <p14:creationId xmlns:p14="http://schemas.microsoft.com/office/powerpoint/2010/main" val="31899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Geyang Ye and Dann Taylor</a:t>
            </a:r>
          </a:p>
        </p:txBody>
      </p:sp>
    </p:spTree>
    <p:extLst>
      <p:ext uri="{BB962C8B-B14F-4D97-AF65-F5344CB8AC3E}">
        <p14:creationId xmlns:p14="http://schemas.microsoft.com/office/powerpoint/2010/main" val="271488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a:xfrm>
            <a:off x="831850" y="414989"/>
            <a:ext cx="10515600" cy="548640"/>
          </a:xfrm>
        </p:spPr>
        <p:txBody>
          <a:bodyPr>
            <a:normAutofit fontScale="90000"/>
          </a:bodyPr>
          <a:lstStyle/>
          <a:p>
            <a:pPr marL="457200" lvl="1" algn="l"/>
            <a:r>
              <a:rPr lang="en-US" sz="3200" kern="1200">
                <a:solidFill>
                  <a:schemeClr val="tx1"/>
                </a:solidFill>
                <a:latin typeface="+mn-lt"/>
                <a:ea typeface="+mn-ea"/>
                <a:cs typeface="+mn-cs"/>
              </a:rPr>
              <a:t>5. What percentage of towed cars are abandoned cars?</a:t>
            </a:r>
            <a:endParaRPr lang="en-US" sz="3200" kern="1200" dirty="0">
              <a:solidFill>
                <a:schemeClr val="tx1"/>
              </a:solidFill>
              <a:latin typeface="+mn-lt"/>
              <a:ea typeface="+mn-ea"/>
              <a:cs typeface="+mn-cs"/>
            </a:endParaRP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a:xfrm>
            <a:off x="831850" y="1899138"/>
            <a:ext cx="10515600" cy="4607169"/>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900" dirty="0">
                <a:solidFill>
                  <a:schemeClr val="tx1"/>
                </a:solidFill>
              </a:rPr>
              <a:t>Only 3 % of towed cars are abandon cars over the 90 days but that is 138 cars are  abandoned and towed .</a:t>
            </a:r>
          </a:p>
        </p:txBody>
      </p:sp>
      <p:pic>
        <p:nvPicPr>
          <p:cNvPr id="5" name="Picture 4">
            <a:extLst>
              <a:ext uri="{FF2B5EF4-FFF2-40B4-BE49-F238E27FC236}">
                <a16:creationId xmlns:a16="http://schemas.microsoft.com/office/drawing/2014/main" id="{561A52ED-CD8C-4A16-889F-53997FC152AF}"/>
              </a:ext>
            </a:extLst>
          </p:cNvPr>
          <p:cNvPicPr>
            <a:picLocks noChangeAspect="1"/>
          </p:cNvPicPr>
          <p:nvPr/>
        </p:nvPicPr>
        <p:blipFill>
          <a:blip r:embed="rId2"/>
          <a:stretch>
            <a:fillRect/>
          </a:stretch>
        </p:blipFill>
        <p:spPr>
          <a:xfrm>
            <a:off x="2630658" y="1599783"/>
            <a:ext cx="6566096" cy="3921786"/>
          </a:xfrm>
          <a:prstGeom prst="rect">
            <a:avLst/>
          </a:prstGeom>
        </p:spPr>
      </p:pic>
    </p:spTree>
    <p:extLst>
      <p:ext uri="{BB962C8B-B14F-4D97-AF65-F5344CB8AC3E}">
        <p14:creationId xmlns:p14="http://schemas.microsoft.com/office/powerpoint/2010/main" val="78343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2"/>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2"/>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and  Abandon cars data”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towed cars are abandoned cars?</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3" name="Picture 2">
            <a:extLst>
              <a:ext uri="{FF2B5EF4-FFF2-40B4-BE49-F238E27FC236}">
                <a16:creationId xmlns:a16="http://schemas.microsoft.com/office/drawing/2014/main" id="{D34C1894-2DE8-4849-8DEF-15325B6354F5}"/>
              </a:ext>
            </a:extLst>
          </p:cNvPr>
          <p:cNvPicPr>
            <a:picLocks noChangeAspect="1"/>
          </p:cNvPicPr>
          <p:nvPr/>
        </p:nvPicPr>
        <p:blipFill>
          <a:blip r:embed="rId2"/>
          <a:stretch>
            <a:fillRect/>
          </a:stretch>
        </p:blipFill>
        <p:spPr>
          <a:xfrm>
            <a:off x="884420" y="1362807"/>
            <a:ext cx="9567044" cy="3814104"/>
          </a:xfrm>
          <a:prstGeom prst="rect">
            <a:avLst/>
          </a:prstGeom>
        </p:spPr>
      </p:pic>
      <p:sp>
        <p:nvSpPr>
          <p:cNvPr id="4" name="Rectangle: Rounded Corners 3">
            <a:extLst>
              <a:ext uri="{FF2B5EF4-FFF2-40B4-BE49-F238E27FC236}">
                <a16:creationId xmlns:a16="http://schemas.microsoft.com/office/drawing/2014/main" id="{F7B589C1-B808-4726-8F7A-2F6DBADD1195}"/>
              </a:ext>
            </a:extLst>
          </p:cNvPr>
          <p:cNvSpPr/>
          <p:nvPr/>
        </p:nvSpPr>
        <p:spPr>
          <a:xfrm>
            <a:off x="8567225" y="2194560"/>
            <a:ext cx="1392701" cy="29823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7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a:t>
            </a:r>
            <a:r>
              <a:rPr lang="en-US" sz="3200">
                <a:latin typeface="Graphik" panose="020B0503030202060203" pitchFamily="34" charset="0"/>
              </a:rPr>
              <a:t>have any </a:t>
            </a:r>
            <a:r>
              <a:rPr lang="en-US" sz="3200" dirty="0">
                <a:latin typeface="Graphik" panose="020B0503030202060203" pitchFamily="34" charset="0"/>
              </a:rPr>
              <a:t>impact?</a:t>
            </a:r>
          </a:p>
        </p:txBody>
      </p:sp>
      <p:pic>
        <p:nvPicPr>
          <p:cNvPr id="14" name="Picture 13">
            <a:extLst>
              <a:ext uri="{FF2B5EF4-FFF2-40B4-BE49-F238E27FC236}">
                <a16:creationId xmlns:a16="http://schemas.microsoft.com/office/drawing/2014/main" id="{FAD86DB2-1511-4701-9A5F-73B8D1F28A3C}"/>
              </a:ext>
            </a:extLst>
          </p:cNvPr>
          <p:cNvPicPr>
            <a:picLocks noChangeAspect="1"/>
          </p:cNvPicPr>
          <p:nvPr/>
        </p:nvPicPr>
        <p:blipFill>
          <a:blip r:embed="rId2"/>
          <a:stretch>
            <a:fillRect/>
          </a:stretch>
        </p:blipFill>
        <p:spPr>
          <a:xfrm>
            <a:off x="1806314" y="1409075"/>
            <a:ext cx="8094689" cy="4083189"/>
          </a:xfrm>
          <a:prstGeom prst="rect">
            <a:avLst/>
          </a:prstGeom>
        </p:spPr>
      </p:pic>
      <p:sp>
        <p:nvSpPr>
          <p:cNvPr id="17" name="TextBox 16">
            <a:extLst>
              <a:ext uri="{FF2B5EF4-FFF2-40B4-BE49-F238E27FC236}">
                <a16:creationId xmlns:a16="http://schemas.microsoft.com/office/drawing/2014/main" id="{2076FB27-928B-4698-9BB2-15F577813DED}"/>
              </a:ext>
            </a:extLst>
          </p:cNvPr>
          <p:cNvSpPr txBox="1"/>
          <p:nvPr/>
        </p:nvSpPr>
        <p:spPr>
          <a:xfrm>
            <a:off x="884420" y="5651292"/>
            <a:ext cx="9548734" cy="646331"/>
          </a:xfrm>
          <a:prstGeom prst="rect">
            <a:avLst/>
          </a:prstGeom>
          <a:noFill/>
        </p:spPr>
        <p:txBody>
          <a:bodyPr wrap="square" rtlCol="0">
            <a:spAutoFit/>
          </a:bodyPr>
          <a:lstStyle/>
          <a:p>
            <a:r>
              <a:rPr lang="en-US" dirty="0"/>
              <a:t>Answer – Yes, we think the number of towed cars increased significantly during Friday and Saturday, the reason probably is people would like to go out during Friday night and Saturday. </a:t>
            </a:r>
          </a:p>
        </p:txBody>
      </p:sp>
    </p:spTree>
    <p:extLst>
      <p:ext uri="{BB962C8B-B14F-4D97-AF65-F5344CB8AC3E}">
        <p14:creationId xmlns:p14="http://schemas.microsoft.com/office/powerpoint/2010/main" val="1331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76FB27-928B-4698-9BB2-15F577813DED}"/>
              </a:ext>
            </a:extLst>
          </p:cNvPr>
          <p:cNvSpPr txBox="1"/>
          <p:nvPr/>
        </p:nvSpPr>
        <p:spPr>
          <a:xfrm>
            <a:off x="689548" y="465891"/>
            <a:ext cx="9548734" cy="646331"/>
          </a:xfrm>
          <a:prstGeom prst="rect">
            <a:avLst/>
          </a:prstGeom>
          <a:noFill/>
        </p:spPr>
        <p:txBody>
          <a:bodyPr wrap="square" rtlCol="0">
            <a:spAutoFit/>
          </a:bodyPr>
          <a:lstStyle/>
          <a:p>
            <a:r>
              <a:rPr lang="en-US" dirty="0"/>
              <a:t>To verify our hypothesis which is the number of towed cars during the week  is significantly different we use Chi-Square test to do the validation </a:t>
            </a:r>
          </a:p>
        </p:txBody>
      </p:sp>
      <p:pic>
        <p:nvPicPr>
          <p:cNvPr id="18" name="Picture 17">
            <a:extLst>
              <a:ext uri="{FF2B5EF4-FFF2-40B4-BE49-F238E27FC236}">
                <a16:creationId xmlns:a16="http://schemas.microsoft.com/office/drawing/2014/main" id="{E3A57DEF-5B24-465D-96BC-C1E74BE0C5E5}"/>
              </a:ext>
            </a:extLst>
          </p:cNvPr>
          <p:cNvPicPr>
            <a:picLocks noChangeAspect="1"/>
          </p:cNvPicPr>
          <p:nvPr/>
        </p:nvPicPr>
        <p:blipFill>
          <a:blip r:embed="rId2"/>
          <a:stretch>
            <a:fillRect/>
          </a:stretch>
        </p:blipFill>
        <p:spPr>
          <a:xfrm>
            <a:off x="689548" y="1315699"/>
            <a:ext cx="3162924" cy="3162924"/>
          </a:xfrm>
          <a:prstGeom prst="rect">
            <a:avLst/>
          </a:prstGeom>
        </p:spPr>
      </p:pic>
      <p:pic>
        <p:nvPicPr>
          <p:cNvPr id="20" name="Picture 19">
            <a:extLst>
              <a:ext uri="{FF2B5EF4-FFF2-40B4-BE49-F238E27FC236}">
                <a16:creationId xmlns:a16="http://schemas.microsoft.com/office/drawing/2014/main" id="{AAB97ABA-BDCF-41A3-91F3-A19D86A77231}"/>
              </a:ext>
            </a:extLst>
          </p:cNvPr>
          <p:cNvPicPr>
            <a:picLocks noChangeAspect="1"/>
          </p:cNvPicPr>
          <p:nvPr/>
        </p:nvPicPr>
        <p:blipFill>
          <a:blip r:embed="rId3"/>
          <a:stretch>
            <a:fillRect/>
          </a:stretch>
        </p:blipFill>
        <p:spPr>
          <a:xfrm>
            <a:off x="4157662" y="1776286"/>
            <a:ext cx="5031308" cy="870601"/>
          </a:xfrm>
          <a:prstGeom prst="rect">
            <a:avLst/>
          </a:prstGeom>
        </p:spPr>
      </p:pic>
      <p:pic>
        <p:nvPicPr>
          <p:cNvPr id="22" name="Picture 21">
            <a:extLst>
              <a:ext uri="{FF2B5EF4-FFF2-40B4-BE49-F238E27FC236}">
                <a16:creationId xmlns:a16="http://schemas.microsoft.com/office/drawing/2014/main" id="{1B47CF2D-E5F3-4F57-BD7E-01F907D2641F}"/>
              </a:ext>
            </a:extLst>
          </p:cNvPr>
          <p:cNvPicPr>
            <a:picLocks noChangeAspect="1"/>
          </p:cNvPicPr>
          <p:nvPr/>
        </p:nvPicPr>
        <p:blipFill>
          <a:blip r:embed="rId4"/>
          <a:stretch>
            <a:fillRect/>
          </a:stretch>
        </p:blipFill>
        <p:spPr>
          <a:xfrm>
            <a:off x="4157662" y="3282143"/>
            <a:ext cx="6590286" cy="1020736"/>
          </a:xfrm>
          <a:prstGeom prst="rect">
            <a:avLst/>
          </a:prstGeom>
        </p:spPr>
      </p:pic>
      <p:sp>
        <p:nvSpPr>
          <p:cNvPr id="23" name="TextBox 22">
            <a:extLst>
              <a:ext uri="{FF2B5EF4-FFF2-40B4-BE49-F238E27FC236}">
                <a16:creationId xmlns:a16="http://schemas.microsoft.com/office/drawing/2014/main" id="{259D479D-EFB4-4E39-9B8C-A7DFB44FD71C}"/>
              </a:ext>
            </a:extLst>
          </p:cNvPr>
          <p:cNvSpPr txBox="1"/>
          <p:nvPr/>
        </p:nvSpPr>
        <p:spPr>
          <a:xfrm>
            <a:off x="689548" y="5156616"/>
            <a:ext cx="10882859" cy="369332"/>
          </a:xfrm>
          <a:prstGeom prst="rect">
            <a:avLst/>
          </a:prstGeom>
          <a:noFill/>
        </p:spPr>
        <p:txBody>
          <a:bodyPr wrap="square" rtlCol="0">
            <a:spAutoFit/>
          </a:bodyPr>
          <a:lstStyle/>
          <a:p>
            <a:r>
              <a:rPr lang="en-US" dirty="0"/>
              <a:t>Conclusion – Different day of week has significantly different impact on the number of towed cars</a:t>
            </a:r>
          </a:p>
        </p:txBody>
      </p:sp>
    </p:spTree>
    <p:extLst>
      <p:ext uri="{BB962C8B-B14F-4D97-AF65-F5344CB8AC3E}">
        <p14:creationId xmlns:p14="http://schemas.microsoft.com/office/powerpoint/2010/main" val="17596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1" y="512360"/>
            <a:ext cx="11707318" cy="1077218"/>
          </a:xfrm>
          <a:prstGeom prst="rect">
            <a:avLst/>
          </a:prstGeom>
          <a:noFill/>
        </p:spPr>
        <p:txBody>
          <a:bodyPr wrap="square" rtlCol="0">
            <a:spAutoFit/>
          </a:bodyPr>
          <a:lstStyle/>
          <a:p>
            <a:pPr lvl="1"/>
            <a:r>
              <a:rPr lang="en-US" sz="3200" dirty="0">
                <a:latin typeface="Graphik" panose="020B0503030202060203" pitchFamily="34" charset="0"/>
              </a:rPr>
              <a:t>2. </a:t>
            </a:r>
            <a:r>
              <a:rPr lang="en-US" sz="3200" dirty="0"/>
              <a:t>What impact did holidays and cultural events have on towing?</a:t>
            </a:r>
          </a:p>
          <a:p>
            <a:pPr lvl="1"/>
            <a:endParaRPr lang="en-US" sz="3200" dirty="0">
              <a:latin typeface="Graphik" panose="020B0503030202060203" pitchFamily="34" charset="0"/>
            </a:endParaRPr>
          </a:p>
        </p:txBody>
      </p:sp>
      <p:pic>
        <p:nvPicPr>
          <p:cNvPr id="2" name="Picture 1">
            <a:extLst>
              <a:ext uri="{FF2B5EF4-FFF2-40B4-BE49-F238E27FC236}">
                <a16:creationId xmlns:a16="http://schemas.microsoft.com/office/drawing/2014/main" id="{BC34275B-C3D7-4774-BAC6-8F377CB6D245}"/>
              </a:ext>
            </a:extLst>
          </p:cNvPr>
          <p:cNvPicPr>
            <a:picLocks noChangeAspect="1"/>
          </p:cNvPicPr>
          <p:nvPr/>
        </p:nvPicPr>
        <p:blipFill>
          <a:blip r:embed="rId2"/>
          <a:stretch>
            <a:fillRect/>
          </a:stretch>
        </p:blipFill>
        <p:spPr>
          <a:xfrm>
            <a:off x="1858781" y="1452562"/>
            <a:ext cx="8649324" cy="4408592"/>
          </a:xfrm>
          <a:prstGeom prst="rect">
            <a:avLst/>
          </a:prstGeom>
        </p:spPr>
      </p:pic>
    </p:spTree>
    <p:extLst>
      <p:ext uri="{BB962C8B-B14F-4D97-AF65-F5344CB8AC3E}">
        <p14:creationId xmlns:p14="http://schemas.microsoft.com/office/powerpoint/2010/main" val="116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700E5-7CE5-4955-A7F0-58CE3248ECAF}"/>
              </a:ext>
            </a:extLst>
          </p:cNvPr>
          <p:cNvPicPr>
            <a:picLocks noChangeAspect="1"/>
          </p:cNvPicPr>
          <p:nvPr/>
        </p:nvPicPr>
        <p:blipFill>
          <a:blip r:embed="rId2"/>
          <a:stretch>
            <a:fillRect/>
          </a:stretch>
        </p:blipFill>
        <p:spPr>
          <a:xfrm>
            <a:off x="1855910" y="1212532"/>
            <a:ext cx="7766392" cy="4067175"/>
          </a:xfrm>
          <a:prstGeom prst="rect">
            <a:avLst/>
          </a:prstGeom>
        </p:spPr>
      </p:pic>
      <p:sp>
        <p:nvSpPr>
          <p:cNvPr id="5" name="TextBox 4">
            <a:extLst>
              <a:ext uri="{FF2B5EF4-FFF2-40B4-BE49-F238E27FC236}">
                <a16:creationId xmlns:a16="http://schemas.microsoft.com/office/drawing/2014/main" id="{80B5503F-DBDC-4DAD-8203-A8DA8D0EC0C7}"/>
              </a:ext>
            </a:extLst>
          </p:cNvPr>
          <p:cNvSpPr txBox="1"/>
          <p:nvPr/>
        </p:nvSpPr>
        <p:spPr>
          <a:xfrm>
            <a:off x="689548" y="465891"/>
            <a:ext cx="9548734" cy="369332"/>
          </a:xfrm>
          <a:prstGeom prst="rect">
            <a:avLst/>
          </a:prstGeom>
          <a:noFill/>
        </p:spPr>
        <p:txBody>
          <a:bodyPr wrap="square" rtlCol="0">
            <a:spAutoFit/>
          </a:bodyPr>
          <a:lstStyle/>
          <a:p>
            <a:r>
              <a:rPr lang="en-US" dirty="0"/>
              <a:t>Then, we also compare this year’s Xmas data with the average Tuesday data</a:t>
            </a:r>
          </a:p>
        </p:txBody>
      </p:sp>
      <p:sp>
        <p:nvSpPr>
          <p:cNvPr id="6" name="TextBox 5">
            <a:extLst>
              <a:ext uri="{FF2B5EF4-FFF2-40B4-BE49-F238E27FC236}">
                <a16:creationId xmlns:a16="http://schemas.microsoft.com/office/drawing/2014/main" id="{039E776F-800E-4D50-86C8-6E00934B2E68}"/>
              </a:ext>
            </a:extLst>
          </p:cNvPr>
          <p:cNvSpPr txBox="1"/>
          <p:nvPr/>
        </p:nvSpPr>
        <p:spPr>
          <a:xfrm>
            <a:off x="841948" y="5657016"/>
            <a:ext cx="9548734" cy="646331"/>
          </a:xfrm>
          <a:prstGeom prst="rect">
            <a:avLst/>
          </a:prstGeom>
          <a:noFill/>
        </p:spPr>
        <p:txBody>
          <a:bodyPr wrap="square" rtlCol="0">
            <a:spAutoFit/>
          </a:bodyPr>
          <a:lstStyle/>
          <a:p>
            <a:r>
              <a:rPr lang="en-US" dirty="0"/>
              <a:t>Conclusion – We believe the holidays like Christmas do have impact on the number of towed cars, because during this family holiday, people tend to stay home with family includes the police officer </a:t>
            </a:r>
          </a:p>
        </p:txBody>
      </p:sp>
    </p:spTree>
    <p:extLst>
      <p:ext uri="{BB962C8B-B14F-4D97-AF65-F5344CB8AC3E}">
        <p14:creationId xmlns:p14="http://schemas.microsoft.com/office/powerpoint/2010/main" val="6290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a:xfrm>
            <a:off x="831850" y="618978"/>
            <a:ext cx="10515600" cy="534573"/>
          </a:xfrm>
        </p:spPr>
        <p:txBody>
          <a:bodyPr/>
          <a:lstStyle/>
          <a:p>
            <a:r>
              <a:rPr lang="en-US" sz="3200" dirty="0">
                <a:latin typeface="Graphik" panose="020B0503030202060203" pitchFamily="34" charset="0"/>
                <a:ea typeface="+mn-ea"/>
                <a:cs typeface="+mn-cs"/>
              </a:rPr>
              <a:t>3. How long does it take for an abandoned car to be towed?</a:t>
            </a:r>
          </a:p>
        </p:txBody>
      </p:sp>
      <p:pic>
        <p:nvPicPr>
          <p:cNvPr id="5" name="Picture 4">
            <a:extLst>
              <a:ext uri="{FF2B5EF4-FFF2-40B4-BE49-F238E27FC236}">
                <a16:creationId xmlns:a16="http://schemas.microsoft.com/office/drawing/2014/main" id="{F2512084-37BA-40B3-A8C2-F99F495E7A11}"/>
              </a:ext>
            </a:extLst>
          </p:cNvPr>
          <p:cNvPicPr>
            <a:picLocks noChangeAspect="1"/>
          </p:cNvPicPr>
          <p:nvPr/>
        </p:nvPicPr>
        <p:blipFill>
          <a:blip r:embed="rId2"/>
          <a:stretch>
            <a:fillRect/>
          </a:stretch>
        </p:blipFill>
        <p:spPr>
          <a:xfrm>
            <a:off x="1149350" y="1934309"/>
            <a:ext cx="9214338" cy="1939070"/>
          </a:xfrm>
          <a:prstGeom prst="rect">
            <a:avLst/>
          </a:prstGeom>
        </p:spPr>
      </p:pic>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a:xfrm>
            <a:off x="1149350" y="1441939"/>
            <a:ext cx="10515600" cy="4401527"/>
          </a:xfrm>
        </p:spPr>
        <p:txBody>
          <a:bodyPr/>
          <a:lstStyle/>
          <a:p>
            <a:r>
              <a:rPr lang="en-US" dirty="0"/>
              <a:t>                                                                                                                                                              </a:t>
            </a:r>
          </a:p>
          <a:p>
            <a:endParaRPr lang="en-US" dirty="0"/>
          </a:p>
          <a:p>
            <a:endParaRPr lang="en-US" dirty="0"/>
          </a:p>
          <a:p>
            <a:endParaRPr lang="en-US" dirty="0"/>
          </a:p>
          <a:p>
            <a:endParaRPr lang="en-US" dirty="0"/>
          </a:p>
          <a:p>
            <a:endParaRPr lang="en-US" dirty="0"/>
          </a:p>
          <a:p>
            <a:r>
              <a:rPr lang="en-US" sz="1800" dirty="0">
                <a:solidFill>
                  <a:schemeClr val="tx1"/>
                </a:solidFill>
              </a:rPr>
              <a:t>Conclusion: It takes about 23 days for a abandon car to be towed from it is reported. Also it was observed that cars reported abandon in  November and December took longer to towed then the cars reported in February and March</a:t>
            </a:r>
          </a:p>
          <a:p>
            <a:endParaRPr lang="en-US" dirty="0"/>
          </a:p>
        </p:txBody>
      </p:sp>
    </p:spTree>
    <p:extLst>
      <p:ext uri="{BB962C8B-B14F-4D97-AF65-F5344CB8AC3E}">
        <p14:creationId xmlns:p14="http://schemas.microsoft.com/office/powerpoint/2010/main" val="554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B24-2896-4CAA-A6F1-092CF2FE8E06}"/>
              </a:ext>
            </a:extLst>
          </p:cNvPr>
          <p:cNvSpPr>
            <a:spLocks noGrp="1"/>
          </p:cNvSpPr>
          <p:nvPr>
            <p:ph type="title"/>
          </p:nvPr>
        </p:nvSpPr>
        <p:spPr>
          <a:xfrm>
            <a:off x="831850" y="393896"/>
            <a:ext cx="10515600" cy="1026941"/>
          </a:xfrm>
        </p:spPr>
        <p:txBody>
          <a:bodyPr/>
          <a:lstStyle/>
          <a:p>
            <a:pPr algn="ctr"/>
            <a:r>
              <a:rPr lang="en-US" sz="3200" dirty="0">
                <a:latin typeface="+mn-lt"/>
                <a:ea typeface="+mn-ea"/>
                <a:cs typeface="+mn-cs"/>
              </a:rPr>
              <a:t>Scatter Plot for Abandon cars</a:t>
            </a:r>
          </a:p>
        </p:txBody>
      </p:sp>
      <p:sp>
        <p:nvSpPr>
          <p:cNvPr id="5" name="Text Placeholder 4">
            <a:extLst>
              <a:ext uri="{FF2B5EF4-FFF2-40B4-BE49-F238E27FC236}">
                <a16:creationId xmlns:a16="http://schemas.microsoft.com/office/drawing/2014/main" id="{50A568E3-80D1-49D1-975D-DD58F63EDF09}"/>
              </a:ext>
            </a:extLst>
          </p:cNvPr>
          <p:cNvSpPr>
            <a:spLocks noGrp="1"/>
          </p:cNvSpPr>
          <p:nvPr>
            <p:ph type="body" idx="1"/>
          </p:nvPr>
        </p:nvSpPr>
        <p:spPr>
          <a:xfrm>
            <a:off x="831850" y="1420837"/>
            <a:ext cx="10515600" cy="4668813"/>
          </a:xfrm>
        </p:spPr>
        <p:txBody>
          <a:bodyPr/>
          <a:lstStyle/>
          <a:p>
            <a:endParaRPr lang="en-US" dirty="0"/>
          </a:p>
        </p:txBody>
      </p:sp>
      <p:pic>
        <p:nvPicPr>
          <p:cNvPr id="7" name="Picture 6">
            <a:extLst>
              <a:ext uri="{FF2B5EF4-FFF2-40B4-BE49-F238E27FC236}">
                <a16:creationId xmlns:a16="http://schemas.microsoft.com/office/drawing/2014/main" id="{232BD121-64BA-404C-ACCC-B659131E6B95}"/>
              </a:ext>
            </a:extLst>
          </p:cNvPr>
          <p:cNvPicPr>
            <a:picLocks noChangeAspect="1"/>
          </p:cNvPicPr>
          <p:nvPr/>
        </p:nvPicPr>
        <p:blipFill>
          <a:blip r:embed="rId2"/>
          <a:stretch>
            <a:fillRect/>
          </a:stretch>
        </p:blipFill>
        <p:spPr>
          <a:xfrm>
            <a:off x="604911" y="1420836"/>
            <a:ext cx="10634589" cy="5437163"/>
          </a:xfrm>
          <a:prstGeom prst="rect">
            <a:avLst/>
          </a:prstGeom>
        </p:spPr>
      </p:pic>
    </p:spTree>
    <p:extLst>
      <p:ext uri="{BB962C8B-B14F-4D97-AF65-F5344CB8AC3E}">
        <p14:creationId xmlns:p14="http://schemas.microsoft.com/office/powerpoint/2010/main" val="317944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472</Words>
  <Application>Microsoft Office PowerPoint</Application>
  <PresentationFormat>Widescreen</PresentationFormat>
  <Paragraphs>56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Graphik</vt:lpstr>
      <vt:lpstr>Office Theme</vt:lpstr>
      <vt:lpstr>“Dude, where’s my car?”</vt:lpstr>
      <vt:lpstr>Questions to Answer</vt:lpstr>
      <vt:lpstr>PowerPoint Presentation</vt:lpstr>
      <vt:lpstr>PowerPoint Presentation</vt:lpstr>
      <vt:lpstr>PowerPoint Presentation</vt:lpstr>
      <vt:lpstr>PowerPoint Presentation</vt:lpstr>
      <vt:lpstr>PowerPoint Presentation</vt:lpstr>
      <vt:lpstr>3. How long does it take for an abandoned car to be towed?</vt:lpstr>
      <vt:lpstr>Scatter Plot for Abandon cars</vt:lpstr>
      <vt:lpstr>5. What percentage of towed cars are abandoned cars?</vt:lpstr>
      <vt:lpstr>To which facility is a car likely towed?</vt:lpstr>
      <vt:lpstr>More specifically…</vt:lpstr>
      <vt:lpstr>Or…</vt:lpstr>
      <vt:lpstr>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swaribha agrawal</cp:lastModifiedBy>
  <cp:revision>23</cp:revision>
  <dcterms:created xsi:type="dcterms:W3CDTF">2019-03-30T14:13:47Z</dcterms:created>
  <dcterms:modified xsi:type="dcterms:W3CDTF">2019-03-30T18:06:58Z</dcterms:modified>
</cp:coreProperties>
</file>