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120632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BD34C-073B-4CB4-9A8B-1818FA68DCE3}"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69139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56462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296842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1717390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3837088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38332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1176289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24895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127904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BD34C-073B-4CB4-9A8B-1818FA68DCE3}"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199177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BD34C-073B-4CB4-9A8B-1818FA68DCE3}"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37607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BD34C-073B-4CB4-9A8B-1818FA68DCE3}" type="datetimeFigureOut">
              <a:rPr lang="en-US" smtClean="0"/>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322506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BD34C-073B-4CB4-9A8B-1818FA68DCE3}"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350864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BD34C-073B-4CB4-9A8B-1818FA68DCE3}" type="datetimeFigureOut">
              <a:rPr lang="en-US" smtClean="0"/>
              <a:t>7/27/2019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288755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BD34C-073B-4CB4-9A8B-1818FA68DCE3}"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384866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BD34C-073B-4CB4-9A8B-1818FA68DCE3}"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81ECA-37BF-487F-A7AD-1F111CE9F5A6}" type="slidenum">
              <a:rPr lang="en-US" smtClean="0"/>
              <a:t>‹#›</a:t>
            </a:fld>
            <a:endParaRPr lang="en-US"/>
          </a:p>
        </p:txBody>
      </p:sp>
    </p:spTree>
    <p:extLst>
      <p:ext uri="{BB962C8B-B14F-4D97-AF65-F5344CB8AC3E}">
        <p14:creationId xmlns:p14="http://schemas.microsoft.com/office/powerpoint/2010/main" val="400569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EBD34C-073B-4CB4-9A8B-1818FA68DCE3}" type="datetimeFigureOut">
              <a:rPr lang="en-US" smtClean="0"/>
              <a:t>7/27/2019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381ECA-37BF-487F-A7AD-1F111CE9F5A6}" type="slidenum">
              <a:rPr lang="en-US" smtClean="0"/>
              <a:t>‹#›</a:t>
            </a:fld>
            <a:endParaRPr lang="en-US"/>
          </a:p>
        </p:txBody>
      </p:sp>
    </p:spTree>
    <p:extLst>
      <p:ext uri="{BB962C8B-B14F-4D97-AF65-F5344CB8AC3E}">
        <p14:creationId xmlns:p14="http://schemas.microsoft.com/office/powerpoint/2010/main" val="324939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F5D643-ACF3-4CEF-8ED0-3159B4DCB066}"/>
              </a:ext>
            </a:extLst>
          </p:cNvPr>
          <p:cNvSpPr/>
          <p:nvPr/>
        </p:nvSpPr>
        <p:spPr>
          <a:xfrm>
            <a:off x="3048000" y="2545801"/>
            <a:ext cx="6845508" cy="845873"/>
          </a:xfrm>
          <a:prstGeom prst="rect">
            <a:avLst/>
          </a:prstGeom>
        </p:spPr>
        <p:txBody>
          <a:bodyPr wrap="square">
            <a:spAutoFit/>
          </a:bodyPr>
          <a:lstStyle/>
          <a:p>
            <a:pPr>
              <a:lnSpc>
                <a:spcPct val="107000"/>
              </a:lnSpc>
              <a:spcAft>
                <a:spcPts val="600"/>
              </a:spcAft>
            </a:pPr>
            <a:r>
              <a:rPr lang="en-US" sz="2400" kern="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Forecasting Energy Consumption via LSTM</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r>
              <a:rPr lang="en-US" kern="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8407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dirty="0"/>
              <a:t>Build hourly model</a:t>
            </a:r>
          </a:p>
        </p:txBody>
      </p:sp>
      <p:pic>
        <p:nvPicPr>
          <p:cNvPr id="3" name="Picture 2">
            <a:extLst>
              <a:ext uri="{FF2B5EF4-FFF2-40B4-BE49-F238E27FC236}">
                <a16:creationId xmlns:a16="http://schemas.microsoft.com/office/drawing/2014/main" id="{17D8AF9E-8B93-46A7-A79F-7BA43FB334A7}"/>
              </a:ext>
            </a:extLst>
          </p:cNvPr>
          <p:cNvPicPr>
            <a:picLocks noChangeAspect="1"/>
          </p:cNvPicPr>
          <p:nvPr/>
        </p:nvPicPr>
        <p:blipFill>
          <a:blip r:embed="rId2"/>
          <a:stretch>
            <a:fillRect/>
          </a:stretch>
        </p:blipFill>
        <p:spPr>
          <a:xfrm>
            <a:off x="1694122" y="2066927"/>
            <a:ext cx="8544160" cy="4705350"/>
          </a:xfrm>
          <a:prstGeom prst="rect">
            <a:avLst/>
          </a:prstGeom>
        </p:spPr>
      </p:pic>
    </p:spTree>
    <p:extLst>
      <p:ext uri="{BB962C8B-B14F-4D97-AF65-F5344CB8AC3E}">
        <p14:creationId xmlns:p14="http://schemas.microsoft.com/office/powerpoint/2010/main" val="388055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dirty="0"/>
              <a:t>Output</a:t>
            </a:r>
          </a:p>
        </p:txBody>
      </p:sp>
      <p:pic>
        <p:nvPicPr>
          <p:cNvPr id="4" name="Picture 3">
            <a:extLst>
              <a:ext uri="{FF2B5EF4-FFF2-40B4-BE49-F238E27FC236}">
                <a16:creationId xmlns:a16="http://schemas.microsoft.com/office/drawing/2014/main" id="{EB9A304D-EF2F-4322-BC0E-D1734A89FF0B}"/>
              </a:ext>
            </a:extLst>
          </p:cNvPr>
          <p:cNvPicPr>
            <a:picLocks noChangeAspect="1"/>
          </p:cNvPicPr>
          <p:nvPr/>
        </p:nvPicPr>
        <p:blipFill>
          <a:blip r:embed="rId2"/>
          <a:stretch>
            <a:fillRect/>
          </a:stretch>
        </p:blipFill>
        <p:spPr>
          <a:xfrm>
            <a:off x="1707004" y="2055994"/>
            <a:ext cx="8711160" cy="4591427"/>
          </a:xfrm>
          <a:prstGeom prst="rect">
            <a:avLst/>
          </a:prstGeom>
        </p:spPr>
      </p:pic>
    </p:spTree>
    <p:extLst>
      <p:ext uri="{BB962C8B-B14F-4D97-AF65-F5344CB8AC3E}">
        <p14:creationId xmlns:p14="http://schemas.microsoft.com/office/powerpoint/2010/main" val="83932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dirty="0"/>
              <a:t>Conclusion</a:t>
            </a:r>
          </a:p>
        </p:txBody>
      </p:sp>
      <p:sp>
        <p:nvSpPr>
          <p:cNvPr id="5" name="Content Placeholder 2">
            <a:extLst>
              <a:ext uri="{FF2B5EF4-FFF2-40B4-BE49-F238E27FC236}">
                <a16:creationId xmlns:a16="http://schemas.microsoft.com/office/drawing/2014/main" id="{DAE89536-D949-4785-AEBF-3730E8E19911}"/>
              </a:ext>
            </a:extLst>
          </p:cNvPr>
          <p:cNvSpPr>
            <a:spLocks noGrp="1"/>
          </p:cNvSpPr>
          <p:nvPr>
            <p:ph idx="1"/>
          </p:nvPr>
        </p:nvSpPr>
        <p:spPr>
          <a:xfrm>
            <a:off x="1344403" y="1012459"/>
            <a:ext cx="10018713" cy="3124201"/>
          </a:xfrm>
        </p:spPr>
        <p:txBody>
          <a:bodyPr/>
          <a:lstStyle/>
          <a:p>
            <a:pPr marL="0" indent="0">
              <a:buNone/>
            </a:pPr>
            <a:endParaRPr lang="en-US" dirty="0"/>
          </a:p>
          <a:p>
            <a:endParaRPr lang="en-US" dirty="0"/>
          </a:p>
          <a:p>
            <a:r>
              <a:rPr lang="en-US" dirty="0"/>
              <a:t> I have built a stateless LSTM deep learning model which works really well: it gets better results than classic time series model like ARIMA</a:t>
            </a:r>
          </a:p>
        </p:txBody>
      </p:sp>
    </p:spTree>
    <p:extLst>
      <p:ext uri="{BB962C8B-B14F-4D97-AF65-F5344CB8AC3E}">
        <p14:creationId xmlns:p14="http://schemas.microsoft.com/office/powerpoint/2010/main" val="196298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BCAF-3995-4DDA-B5BD-88A85406A492}"/>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CFC5B2B3-1E53-4C06-965E-6EAB4F879E80}"/>
              </a:ext>
            </a:extLst>
          </p:cNvPr>
          <p:cNvSpPr>
            <a:spLocks noGrp="1"/>
          </p:cNvSpPr>
          <p:nvPr>
            <p:ph idx="1"/>
          </p:nvPr>
        </p:nvSpPr>
        <p:spPr>
          <a:xfrm>
            <a:off x="1484310" y="2202304"/>
            <a:ext cx="10018713" cy="3124201"/>
          </a:xfrm>
        </p:spPr>
        <p:txBody>
          <a:bodyPr/>
          <a:lstStyle/>
          <a:p>
            <a:r>
              <a:rPr lang="en-US" dirty="0"/>
              <a:t>This project aims to predict the electricity load consumption via using LSTM recurrent neural network</a:t>
            </a:r>
          </a:p>
          <a:p>
            <a:endParaRPr lang="en-US" dirty="0"/>
          </a:p>
        </p:txBody>
      </p:sp>
    </p:spTree>
    <p:extLst>
      <p:ext uri="{BB962C8B-B14F-4D97-AF65-F5344CB8AC3E}">
        <p14:creationId xmlns:p14="http://schemas.microsoft.com/office/powerpoint/2010/main" val="308844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BCAF-3995-4DDA-B5BD-88A85406A492}"/>
              </a:ext>
            </a:extLst>
          </p:cNvPr>
          <p:cNvSpPr>
            <a:spLocks noGrp="1"/>
          </p:cNvSpPr>
          <p:nvPr>
            <p:ph type="title"/>
          </p:nvPr>
        </p:nvSpPr>
        <p:spPr/>
        <p:txBody>
          <a:bodyPr/>
          <a:lstStyle/>
          <a:p>
            <a:pPr algn="l"/>
            <a:r>
              <a:rPr lang="en-US" dirty="0"/>
              <a:t>Dataset </a:t>
            </a:r>
          </a:p>
        </p:txBody>
      </p:sp>
      <p:sp>
        <p:nvSpPr>
          <p:cNvPr id="3" name="Content Placeholder 2">
            <a:extLst>
              <a:ext uri="{FF2B5EF4-FFF2-40B4-BE49-F238E27FC236}">
                <a16:creationId xmlns:a16="http://schemas.microsoft.com/office/drawing/2014/main" id="{CFC5B2B3-1E53-4C06-965E-6EAB4F879E80}"/>
              </a:ext>
            </a:extLst>
          </p:cNvPr>
          <p:cNvSpPr>
            <a:spLocks noGrp="1"/>
          </p:cNvSpPr>
          <p:nvPr>
            <p:ph idx="1"/>
          </p:nvPr>
        </p:nvSpPr>
        <p:spPr>
          <a:xfrm>
            <a:off x="1484310" y="2202304"/>
            <a:ext cx="10018713" cy="3124201"/>
          </a:xfrm>
        </p:spPr>
        <p:txBody>
          <a:bodyPr/>
          <a:lstStyle/>
          <a:p>
            <a:r>
              <a:rPr lang="en-US" dirty="0"/>
              <a:t>One is Brazil yearly energy consumption from Kaggle</a:t>
            </a:r>
          </a:p>
          <a:p>
            <a:r>
              <a:rPr lang="en-US" dirty="0"/>
              <a:t>The second one is  2016Toronto hourly energy consumption </a:t>
            </a:r>
          </a:p>
          <a:p>
            <a:endParaRPr lang="en-US" dirty="0"/>
          </a:p>
        </p:txBody>
      </p:sp>
    </p:spTree>
    <p:extLst>
      <p:ext uri="{BB962C8B-B14F-4D97-AF65-F5344CB8AC3E}">
        <p14:creationId xmlns:p14="http://schemas.microsoft.com/office/powerpoint/2010/main" val="278018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p:txBody>
          <a:bodyPr/>
          <a:lstStyle/>
          <a:p>
            <a:pPr algn="l"/>
            <a:r>
              <a:rPr lang="en-US" dirty="0"/>
              <a:t>LSTM</a:t>
            </a:r>
          </a:p>
        </p:txBody>
      </p:sp>
      <p:sp>
        <p:nvSpPr>
          <p:cNvPr id="3" name="Content Placeholder 2">
            <a:extLst>
              <a:ext uri="{FF2B5EF4-FFF2-40B4-BE49-F238E27FC236}">
                <a16:creationId xmlns:a16="http://schemas.microsoft.com/office/drawing/2014/main" id="{CFFA2C7B-62AA-4AF8-8744-4BBE58E8A329}"/>
              </a:ext>
            </a:extLst>
          </p:cNvPr>
          <p:cNvSpPr>
            <a:spLocks noGrp="1"/>
          </p:cNvSpPr>
          <p:nvPr>
            <p:ph idx="1"/>
          </p:nvPr>
        </p:nvSpPr>
        <p:spPr>
          <a:xfrm>
            <a:off x="1484310" y="2307235"/>
            <a:ext cx="10018713" cy="3124201"/>
          </a:xfrm>
        </p:spPr>
        <p:txBody>
          <a:bodyPr/>
          <a:lstStyle/>
          <a:p>
            <a:r>
              <a:rPr lang="en-US" dirty="0"/>
              <a:t>Long short-term memory (LSTM) is an artificial recurrent neural network (RNN) architecture used in the field of deep learning. Unlike standard feedforward neural networks</a:t>
            </a:r>
          </a:p>
        </p:txBody>
      </p:sp>
    </p:spTree>
    <p:extLst>
      <p:ext uri="{BB962C8B-B14F-4D97-AF65-F5344CB8AC3E}">
        <p14:creationId xmlns:p14="http://schemas.microsoft.com/office/powerpoint/2010/main" val="227196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dirty="0"/>
              <a:t>Building Yearly Model</a:t>
            </a:r>
          </a:p>
        </p:txBody>
      </p:sp>
      <p:sp>
        <p:nvSpPr>
          <p:cNvPr id="3" name="Content Placeholder 2">
            <a:extLst>
              <a:ext uri="{FF2B5EF4-FFF2-40B4-BE49-F238E27FC236}">
                <a16:creationId xmlns:a16="http://schemas.microsoft.com/office/drawing/2014/main" id="{CFFA2C7B-62AA-4AF8-8744-4BBE58E8A329}"/>
              </a:ext>
            </a:extLst>
          </p:cNvPr>
          <p:cNvSpPr>
            <a:spLocks noGrp="1"/>
          </p:cNvSpPr>
          <p:nvPr>
            <p:ph idx="1"/>
          </p:nvPr>
        </p:nvSpPr>
        <p:spPr>
          <a:xfrm>
            <a:off x="1484310" y="876298"/>
            <a:ext cx="10018713" cy="3124201"/>
          </a:xfrm>
        </p:spPr>
        <p:txBody>
          <a:bodyPr/>
          <a:lstStyle/>
          <a:p>
            <a:r>
              <a:rPr lang="en-US" dirty="0"/>
              <a:t>Building yearly model in Python</a:t>
            </a:r>
          </a:p>
        </p:txBody>
      </p:sp>
      <p:pic>
        <p:nvPicPr>
          <p:cNvPr id="4" name="Picture 3">
            <a:extLst>
              <a:ext uri="{FF2B5EF4-FFF2-40B4-BE49-F238E27FC236}">
                <a16:creationId xmlns:a16="http://schemas.microsoft.com/office/drawing/2014/main" id="{E2FF180F-DD06-4FF2-B788-6AE0DE4AF2B8}"/>
              </a:ext>
            </a:extLst>
          </p:cNvPr>
          <p:cNvPicPr>
            <a:picLocks noChangeAspect="1"/>
          </p:cNvPicPr>
          <p:nvPr/>
        </p:nvPicPr>
        <p:blipFill>
          <a:blip r:embed="rId2"/>
          <a:stretch>
            <a:fillRect/>
          </a:stretch>
        </p:blipFill>
        <p:spPr>
          <a:xfrm>
            <a:off x="1124262" y="2769667"/>
            <a:ext cx="10538085" cy="4088333"/>
          </a:xfrm>
          <a:prstGeom prst="rect">
            <a:avLst/>
          </a:prstGeom>
        </p:spPr>
      </p:pic>
    </p:spTree>
    <p:extLst>
      <p:ext uri="{BB962C8B-B14F-4D97-AF65-F5344CB8AC3E}">
        <p14:creationId xmlns:p14="http://schemas.microsoft.com/office/powerpoint/2010/main" val="85021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a:t>Building Yearly Model</a:t>
            </a:r>
            <a:endParaRPr lang="en-US" dirty="0"/>
          </a:p>
        </p:txBody>
      </p:sp>
      <p:sp>
        <p:nvSpPr>
          <p:cNvPr id="3" name="Content Placeholder 2">
            <a:extLst>
              <a:ext uri="{FF2B5EF4-FFF2-40B4-BE49-F238E27FC236}">
                <a16:creationId xmlns:a16="http://schemas.microsoft.com/office/drawing/2014/main" id="{CFFA2C7B-62AA-4AF8-8744-4BBE58E8A329}"/>
              </a:ext>
            </a:extLst>
          </p:cNvPr>
          <p:cNvSpPr>
            <a:spLocks noGrp="1"/>
          </p:cNvSpPr>
          <p:nvPr>
            <p:ph idx="1"/>
          </p:nvPr>
        </p:nvSpPr>
        <p:spPr>
          <a:xfrm>
            <a:off x="1484310" y="876298"/>
            <a:ext cx="10018713" cy="3124201"/>
          </a:xfrm>
        </p:spPr>
        <p:txBody>
          <a:bodyPr/>
          <a:lstStyle/>
          <a:p>
            <a:r>
              <a:rPr lang="en-US" dirty="0"/>
              <a:t>Summarize history for accuracy </a:t>
            </a:r>
          </a:p>
        </p:txBody>
      </p:sp>
      <p:pic>
        <p:nvPicPr>
          <p:cNvPr id="5" name="Picture 4">
            <a:extLst>
              <a:ext uri="{FF2B5EF4-FFF2-40B4-BE49-F238E27FC236}">
                <a16:creationId xmlns:a16="http://schemas.microsoft.com/office/drawing/2014/main" id="{31E8BBAA-FE69-4321-A2E2-E1D59DCA79F9}"/>
              </a:ext>
            </a:extLst>
          </p:cNvPr>
          <p:cNvPicPr>
            <a:picLocks noChangeAspect="1"/>
          </p:cNvPicPr>
          <p:nvPr/>
        </p:nvPicPr>
        <p:blipFill>
          <a:blip r:embed="rId2"/>
          <a:stretch>
            <a:fillRect/>
          </a:stretch>
        </p:blipFill>
        <p:spPr>
          <a:xfrm>
            <a:off x="1253942" y="2781300"/>
            <a:ext cx="4257675" cy="4076700"/>
          </a:xfrm>
          <a:prstGeom prst="rect">
            <a:avLst/>
          </a:prstGeom>
        </p:spPr>
      </p:pic>
      <p:pic>
        <p:nvPicPr>
          <p:cNvPr id="6" name="Picture 5">
            <a:extLst>
              <a:ext uri="{FF2B5EF4-FFF2-40B4-BE49-F238E27FC236}">
                <a16:creationId xmlns:a16="http://schemas.microsoft.com/office/drawing/2014/main" id="{301ABB9D-2CB3-4CC0-BBA3-8A31F6042398}"/>
              </a:ext>
            </a:extLst>
          </p:cNvPr>
          <p:cNvPicPr>
            <a:picLocks noChangeAspect="1"/>
          </p:cNvPicPr>
          <p:nvPr/>
        </p:nvPicPr>
        <p:blipFill>
          <a:blip r:embed="rId3"/>
          <a:stretch>
            <a:fillRect/>
          </a:stretch>
        </p:blipFill>
        <p:spPr>
          <a:xfrm>
            <a:off x="6135742" y="2752725"/>
            <a:ext cx="4571948" cy="4133850"/>
          </a:xfrm>
          <a:prstGeom prst="rect">
            <a:avLst/>
          </a:prstGeom>
        </p:spPr>
      </p:pic>
    </p:spTree>
    <p:extLst>
      <p:ext uri="{BB962C8B-B14F-4D97-AF65-F5344CB8AC3E}">
        <p14:creationId xmlns:p14="http://schemas.microsoft.com/office/powerpoint/2010/main" val="319961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a:t>Building Yearly Model</a:t>
            </a:r>
            <a:endParaRPr lang="en-US" dirty="0"/>
          </a:p>
        </p:txBody>
      </p:sp>
      <p:sp>
        <p:nvSpPr>
          <p:cNvPr id="3" name="Content Placeholder 2">
            <a:extLst>
              <a:ext uri="{FF2B5EF4-FFF2-40B4-BE49-F238E27FC236}">
                <a16:creationId xmlns:a16="http://schemas.microsoft.com/office/drawing/2014/main" id="{CFFA2C7B-62AA-4AF8-8744-4BBE58E8A329}"/>
              </a:ext>
            </a:extLst>
          </p:cNvPr>
          <p:cNvSpPr>
            <a:spLocks noGrp="1"/>
          </p:cNvSpPr>
          <p:nvPr>
            <p:ph idx="1"/>
          </p:nvPr>
        </p:nvSpPr>
        <p:spPr>
          <a:xfrm>
            <a:off x="1484310" y="876298"/>
            <a:ext cx="10018713" cy="3124201"/>
          </a:xfrm>
        </p:spPr>
        <p:txBody>
          <a:bodyPr/>
          <a:lstStyle/>
          <a:p>
            <a:endParaRPr lang="en-US" dirty="0"/>
          </a:p>
          <a:p>
            <a:endParaRPr lang="en-US" dirty="0"/>
          </a:p>
          <a:p>
            <a:endParaRPr lang="en-US" dirty="0"/>
          </a:p>
          <a:p>
            <a:endParaRPr lang="en-US" dirty="0"/>
          </a:p>
          <a:p>
            <a:r>
              <a:rPr lang="en-US" dirty="0"/>
              <a:t>The model learns well. It is not overfitting as loss is small for training and validation data.</a:t>
            </a:r>
          </a:p>
          <a:p>
            <a:endParaRPr lang="en-US" dirty="0"/>
          </a:p>
          <a:p>
            <a:endParaRPr lang="en-US" dirty="0"/>
          </a:p>
        </p:txBody>
      </p:sp>
    </p:spTree>
    <p:extLst>
      <p:ext uri="{BB962C8B-B14F-4D97-AF65-F5344CB8AC3E}">
        <p14:creationId xmlns:p14="http://schemas.microsoft.com/office/powerpoint/2010/main" val="299091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dirty="0"/>
              <a:t>Forecasting</a:t>
            </a:r>
          </a:p>
        </p:txBody>
      </p:sp>
      <p:sp>
        <p:nvSpPr>
          <p:cNvPr id="3" name="Content Placeholder 2">
            <a:extLst>
              <a:ext uri="{FF2B5EF4-FFF2-40B4-BE49-F238E27FC236}">
                <a16:creationId xmlns:a16="http://schemas.microsoft.com/office/drawing/2014/main" id="{CFFA2C7B-62AA-4AF8-8744-4BBE58E8A329}"/>
              </a:ext>
            </a:extLst>
          </p:cNvPr>
          <p:cNvSpPr>
            <a:spLocks noGrp="1"/>
          </p:cNvSpPr>
          <p:nvPr>
            <p:ph idx="1"/>
          </p:nvPr>
        </p:nvSpPr>
        <p:spPr>
          <a:xfrm>
            <a:off x="1344403" y="1866899"/>
            <a:ext cx="10018713" cy="3124201"/>
          </a:xfrm>
        </p:spPr>
        <p:txBody>
          <a:bodyPr/>
          <a:lstStyle/>
          <a:p>
            <a:pPr marL="0" indent="0">
              <a:buNone/>
            </a:pPr>
            <a:endParaRPr lang="en-US" dirty="0"/>
          </a:p>
          <a:p>
            <a:endParaRPr lang="en-US" dirty="0"/>
          </a:p>
          <a:p>
            <a:r>
              <a:rPr lang="en-US" dirty="0"/>
              <a:t> Use the model and the last NUM_TIMESTEPS training points (the 5 last years of the training set) to forecast next years. We will add each forecasted output to the input sequence and, by this way, we will obtain new forecasts successively for next years. We are going to compare our predictions for the next 5 years with the real data calculating the RMSE metric.</a:t>
            </a:r>
          </a:p>
          <a:p>
            <a:endParaRPr lang="en-US" dirty="0"/>
          </a:p>
        </p:txBody>
      </p:sp>
    </p:spTree>
    <p:extLst>
      <p:ext uri="{BB962C8B-B14F-4D97-AF65-F5344CB8AC3E}">
        <p14:creationId xmlns:p14="http://schemas.microsoft.com/office/powerpoint/2010/main" val="219058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093-9455-40E2-8FF2-6C1EF746E19C}"/>
              </a:ext>
            </a:extLst>
          </p:cNvPr>
          <p:cNvSpPr>
            <a:spLocks noGrp="1"/>
          </p:cNvSpPr>
          <p:nvPr>
            <p:ph type="title"/>
          </p:nvPr>
        </p:nvSpPr>
        <p:spPr>
          <a:xfrm>
            <a:off x="1484311" y="685800"/>
            <a:ext cx="10018713" cy="1752599"/>
          </a:xfrm>
        </p:spPr>
        <p:txBody>
          <a:bodyPr/>
          <a:lstStyle/>
          <a:p>
            <a:pPr algn="l"/>
            <a:r>
              <a:rPr lang="en-US" dirty="0"/>
              <a:t>Output</a:t>
            </a:r>
          </a:p>
        </p:txBody>
      </p:sp>
      <p:pic>
        <p:nvPicPr>
          <p:cNvPr id="6" name="Picture 5">
            <a:extLst>
              <a:ext uri="{FF2B5EF4-FFF2-40B4-BE49-F238E27FC236}">
                <a16:creationId xmlns:a16="http://schemas.microsoft.com/office/drawing/2014/main" id="{BA759561-56EA-4138-A153-DAAF75FD0097}"/>
              </a:ext>
            </a:extLst>
          </p:cNvPr>
          <p:cNvPicPr>
            <a:picLocks noChangeAspect="1"/>
          </p:cNvPicPr>
          <p:nvPr/>
        </p:nvPicPr>
        <p:blipFill>
          <a:blip r:embed="rId2"/>
          <a:stretch>
            <a:fillRect/>
          </a:stretch>
        </p:blipFill>
        <p:spPr>
          <a:xfrm>
            <a:off x="2207416" y="1948721"/>
            <a:ext cx="6966563" cy="4794981"/>
          </a:xfrm>
          <a:prstGeom prst="rect">
            <a:avLst/>
          </a:prstGeom>
        </p:spPr>
      </p:pic>
    </p:spTree>
    <p:extLst>
      <p:ext uri="{BB962C8B-B14F-4D97-AF65-F5344CB8AC3E}">
        <p14:creationId xmlns:p14="http://schemas.microsoft.com/office/powerpoint/2010/main" val="208881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TotalTime>
  <Words>86</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PowerPoint Presentation</vt:lpstr>
      <vt:lpstr>Objective</vt:lpstr>
      <vt:lpstr>Dataset </vt:lpstr>
      <vt:lpstr>LSTM</vt:lpstr>
      <vt:lpstr>Building Yearly Model</vt:lpstr>
      <vt:lpstr>Building Yearly Model</vt:lpstr>
      <vt:lpstr>Building Yearly Model</vt:lpstr>
      <vt:lpstr>Forecasting</vt:lpstr>
      <vt:lpstr>Output</vt:lpstr>
      <vt:lpstr>Build hourly model</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 Geyang</dc:creator>
  <cp:lastModifiedBy>Ye, Geyang</cp:lastModifiedBy>
  <cp:revision>3</cp:revision>
  <dcterms:created xsi:type="dcterms:W3CDTF">2019-07-27T05:33:36Z</dcterms:created>
  <dcterms:modified xsi:type="dcterms:W3CDTF">2019-07-27T05:56:43Z</dcterms:modified>
</cp:coreProperties>
</file>